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7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8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9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703" r:id="rId1"/>
  </p:sldMasterIdLst>
  <p:notesMasterIdLst>
    <p:notesMasterId r:id="rId67"/>
  </p:notesMasterIdLst>
  <p:handoutMasterIdLst>
    <p:handoutMasterId r:id="rId68"/>
  </p:handoutMasterIdLst>
  <p:sldIdLst>
    <p:sldId id="536" r:id="rId2"/>
    <p:sldId id="539" r:id="rId3"/>
    <p:sldId id="482" r:id="rId4"/>
    <p:sldId id="483" r:id="rId5"/>
    <p:sldId id="521" r:id="rId6"/>
    <p:sldId id="522" r:id="rId7"/>
    <p:sldId id="486" r:id="rId8"/>
    <p:sldId id="487" r:id="rId9"/>
    <p:sldId id="488" r:id="rId10"/>
    <p:sldId id="489" r:id="rId11"/>
    <p:sldId id="490" r:id="rId12"/>
    <p:sldId id="492" r:id="rId13"/>
    <p:sldId id="525" r:id="rId14"/>
    <p:sldId id="506" r:id="rId15"/>
    <p:sldId id="507" r:id="rId16"/>
    <p:sldId id="508" r:id="rId17"/>
    <p:sldId id="510" r:id="rId18"/>
    <p:sldId id="511" r:id="rId19"/>
    <p:sldId id="512" r:id="rId20"/>
    <p:sldId id="509" r:id="rId21"/>
    <p:sldId id="513" r:id="rId22"/>
    <p:sldId id="493" r:id="rId23"/>
    <p:sldId id="484" r:id="rId24"/>
    <p:sldId id="485" r:id="rId25"/>
    <p:sldId id="514" r:id="rId26"/>
    <p:sldId id="515" r:id="rId27"/>
    <p:sldId id="517" r:id="rId28"/>
    <p:sldId id="548" r:id="rId29"/>
    <p:sldId id="519" r:id="rId30"/>
    <p:sldId id="540" r:id="rId31"/>
    <p:sldId id="516" r:id="rId32"/>
    <p:sldId id="542" r:id="rId33"/>
    <p:sldId id="541" r:id="rId34"/>
    <p:sldId id="480" r:id="rId35"/>
    <p:sldId id="526" r:id="rId36"/>
    <p:sldId id="527" r:id="rId37"/>
    <p:sldId id="528" r:id="rId38"/>
    <p:sldId id="495" r:id="rId39"/>
    <p:sldId id="496" r:id="rId40"/>
    <p:sldId id="497" r:id="rId41"/>
    <p:sldId id="498" r:id="rId42"/>
    <p:sldId id="499" r:id="rId43"/>
    <p:sldId id="501" r:id="rId44"/>
    <p:sldId id="532" r:id="rId45"/>
    <p:sldId id="502" r:id="rId46"/>
    <p:sldId id="503" r:id="rId47"/>
    <p:sldId id="523" r:id="rId48"/>
    <p:sldId id="543" r:id="rId49"/>
    <p:sldId id="524" r:id="rId50"/>
    <p:sldId id="504" r:id="rId51"/>
    <p:sldId id="505" r:id="rId52"/>
    <p:sldId id="520" r:id="rId53"/>
    <p:sldId id="533" r:id="rId54"/>
    <p:sldId id="534" r:id="rId55"/>
    <p:sldId id="535" r:id="rId56"/>
    <p:sldId id="546" r:id="rId57"/>
    <p:sldId id="549" r:id="rId58"/>
    <p:sldId id="550" r:id="rId59"/>
    <p:sldId id="551" r:id="rId60"/>
    <p:sldId id="552" r:id="rId61"/>
    <p:sldId id="553" r:id="rId62"/>
    <p:sldId id="554" r:id="rId63"/>
    <p:sldId id="555" r:id="rId64"/>
    <p:sldId id="544" r:id="rId65"/>
    <p:sldId id="467" r:id="rId66"/>
  </p:sldIdLst>
  <p:sldSz cx="9144000" cy="6858000" type="screen4x3"/>
  <p:notesSz cx="6797675" cy="9874250"/>
  <p:custDataLst>
    <p:tags r:id="rId70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66FF33"/>
    <a:srgbClr val="FFFF66"/>
    <a:srgbClr val="FFFF00"/>
    <a:srgbClr val="FF9900"/>
    <a:srgbClr val="D60093"/>
    <a:srgbClr val="FF66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2" autoAdjust="0"/>
    <p:restoredTop sz="92101" autoAdjust="0"/>
  </p:normalViewPr>
  <p:slideViewPr>
    <p:cSldViewPr>
      <p:cViewPr varScale="1">
        <p:scale>
          <a:sx n="85" d="100"/>
          <a:sy n="85" d="100"/>
        </p:scale>
        <p:origin x="-15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gs" Target="tags/tag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Relationship Id="rId2" Type="http://schemas.openxmlformats.org/officeDocument/2006/relationships/image" Target="../media/image78.wmf"/><Relationship Id="rId3" Type="http://schemas.openxmlformats.org/officeDocument/2006/relationships/image" Target="../media/image7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Relationship Id="rId2" Type="http://schemas.openxmlformats.org/officeDocument/2006/relationships/image" Target="../media/image82.emf"/><Relationship Id="rId3" Type="http://schemas.openxmlformats.org/officeDocument/2006/relationships/image" Target="../media/image8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78.wmf"/><Relationship Id="rId6" Type="http://schemas.openxmlformats.org/officeDocument/2006/relationships/image" Target="../media/image88.wmf"/><Relationship Id="rId7" Type="http://schemas.openxmlformats.org/officeDocument/2006/relationships/image" Target="../media/image89.wmf"/><Relationship Id="rId8" Type="http://schemas.openxmlformats.org/officeDocument/2006/relationships/image" Target="../media/image90.wmf"/><Relationship Id="rId9" Type="http://schemas.openxmlformats.org/officeDocument/2006/relationships/image" Target="../media/image91.wmf"/><Relationship Id="rId10" Type="http://schemas.openxmlformats.org/officeDocument/2006/relationships/image" Target="../media/image92.wmf"/><Relationship Id="rId11" Type="http://schemas.openxmlformats.org/officeDocument/2006/relationships/image" Target="../media/image93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9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t" anchorCtr="0" compatLnSpc="1">
            <a:prstTxWarp prst="textNoShape">
              <a:avLst/>
            </a:prstTxWarp>
          </a:bodyPr>
          <a:lstStyle>
            <a:lvl1pPr algn="l" defTabSz="913061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dirty="0">
              <a:latin typeface="Calibri"/>
              <a:cs typeface="Calibri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t" anchorCtr="0" compatLnSpc="1">
            <a:prstTxWarp prst="textNoShape">
              <a:avLst/>
            </a:prstTxWarp>
          </a:bodyPr>
          <a:lstStyle>
            <a:lvl1pPr defTabSz="913061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dirty="0">
              <a:latin typeface="Calibri"/>
              <a:cs typeface="Calibri"/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b" anchorCtr="0" compatLnSpc="1">
            <a:prstTxWarp prst="textNoShape">
              <a:avLst/>
            </a:prstTxWarp>
          </a:bodyPr>
          <a:lstStyle>
            <a:lvl1pPr algn="l" defTabSz="913061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dirty="0">
              <a:latin typeface="Calibri"/>
              <a:cs typeface="Calibri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b" anchorCtr="0" compatLnSpc="1">
            <a:prstTxWarp prst="textNoShape">
              <a:avLst/>
            </a:prstTxWarp>
          </a:bodyPr>
          <a:lstStyle>
            <a:lvl1pPr defTabSz="913061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40594F-62DF-4EB3-8A73-256384077772}" type="slidenum">
              <a:rPr lang="de-DE">
                <a:latin typeface="Calibri"/>
                <a:cs typeface="Calibri"/>
              </a:rPr>
              <a:pPr>
                <a:defRPr/>
              </a:pPr>
              <a:t>‹#›</a:t>
            </a:fld>
            <a:endParaRPr lang="de-D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39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38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5" tIns="45567" rIns="91135" bIns="45567" numCol="1" anchor="t" anchorCtr="0" compatLnSpc="1">
            <a:prstTxWarp prst="textNoShape">
              <a:avLst/>
            </a:prstTxWarp>
          </a:bodyPr>
          <a:lstStyle>
            <a:lvl1pPr algn="l" defTabSz="911534" eaLnBrk="1" hangingPunct="1">
              <a:defRPr sz="1200" b="0" smtClean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774" y="0"/>
            <a:ext cx="294738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5" tIns="45567" rIns="91135" bIns="45567" numCol="1" anchor="t" anchorCtr="0" compatLnSpc="1">
            <a:prstTxWarp prst="textNoShape">
              <a:avLst/>
            </a:prstTxWarp>
          </a:bodyPr>
          <a:lstStyle>
            <a:lvl1pPr defTabSz="911534" eaLnBrk="1" hangingPunct="1">
              <a:defRPr sz="1200" b="0" smtClean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691303"/>
            <a:ext cx="5438748" cy="44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5" tIns="45567" rIns="91135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010"/>
            <a:ext cx="294738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5" tIns="45567" rIns="91135" bIns="45567" numCol="1" anchor="b" anchorCtr="0" compatLnSpc="1">
            <a:prstTxWarp prst="textNoShape">
              <a:avLst/>
            </a:prstTxWarp>
          </a:bodyPr>
          <a:lstStyle>
            <a:lvl1pPr algn="l" defTabSz="911534" eaLnBrk="1" hangingPunct="1">
              <a:defRPr sz="1200" b="0" smtClean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774" y="9378010"/>
            <a:ext cx="2947382" cy="4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5" tIns="45567" rIns="91135" bIns="45567" numCol="1" anchor="b" anchorCtr="0" compatLnSpc="1">
            <a:prstTxWarp prst="textNoShape">
              <a:avLst/>
            </a:prstTxWarp>
          </a:bodyPr>
          <a:lstStyle>
            <a:lvl1pPr defTabSz="911534" eaLnBrk="1" hangingPunct="1">
              <a:defRPr sz="1200" b="0" smtClean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115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Calibri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Calibri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Calibri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E[X] = \mu = \sum_{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=1}^{n}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x_ip_i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06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P(X=k) = B(</a:t>
            </a:r>
            <a:r>
              <a:rPr lang="nl-NL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k;n,p</a:t>
            </a:r>
            <a:r>
              <a:rPr lang="nl-NL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)= {n\</a:t>
            </a:r>
            <a:r>
              <a:rPr lang="nl-NL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choose</a:t>
            </a:r>
            <a:r>
              <a:rPr lang="nl-NL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k} </a:t>
            </a:r>
            <a:r>
              <a:rPr lang="nl-NL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p^k</a:t>
            </a:r>
            <a:r>
              <a:rPr lang="nl-NL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(1-p)^{n-k}</a:t>
            </a:r>
            <a:endParaRPr lang="nl-NL" sz="1200" kern="1200" dirty="0" smtClean="0">
              <a:solidFill>
                <a:schemeClr val="tx1"/>
              </a:solidFill>
              <a:ea typeface="+mn-ea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a typeface="+mn-ea"/>
              </a:rPr>
              <a:t>{n \</a:t>
            </a:r>
            <a:r>
              <a:rPr lang="nl-NL" sz="1200" kern="1200" dirty="0" err="1" smtClean="0">
                <a:solidFill>
                  <a:schemeClr val="tx1"/>
                </a:solidFill>
                <a:ea typeface="+mn-ea"/>
              </a:rPr>
              <a:t>choose</a:t>
            </a:r>
            <a:r>
              <a:rPr lang="nl-NL" sz="1200" kern="1200" dirty="0" smtClean="0">
                <a:solidFill>
                  <a:schemeClr val="tx1"/>
                </a:solidFill>
                <a:ea typeface="+mn-ea"/>
              </a:rPr>
              <a:t> k} = \</a:t>
            </a:r>
            <a:r>
              <a:rPr lang="nl-NL" sz="1200" kern="1200" dirty="0" err="1" smtClean="0">
                <a:solidFill>
                  <a:schemeClr val="tx1"/>
                </a:solidFill>
                <a:ea typeface="+mn-ea"/>
              </a:rPr>
              <a:t>frac</a:t>
            </a:r>
            <a:r>
              <a:rPr lang="nl-NL" sz="1200" kern="1200" dirty="0" smtClean="0">
                <a:solidFill>
                  <a:schemeClr val="tx1"/>
                </a:solidFill>
                <a:ea typeface="+mn-ea"/>
              </a:rPr>
              <a:t>{n!}{k!(n-k)!}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5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a typeface="+mn-ea"/>
              </a:rPr>
              <a:t>B(</a:t>
            </a:r>
            <a:r>
              <a:rPr lang="nl-NL" sz="1200" kern="1200" dirty="0" err="1" smtClean="0">
                <a:solidFill>
                  <a:schemeClr val="tx1"/>
                </a:solidFill>
                <a:ea typeface="+mn-ea"/>
              </a:rPr>
              <a:t>k;n,p</a:t>
            </a:r>
            <a:r>
              <a:rPr lang="nl-NL" sz="1200" kern="1200" dirty="0" smtClean="0">
                <a:solidFill>
                  <a:schemeClr val="tx1"/>
                </a:solidFill>
                <a:ea typeface="+mn-ea"/>
              </a:rPr>
              <a:t>)= {n\</a:t>
            </a:r>
            <a:r>
              <a:rPr lang="nl-NL" sz="1200" kern="1200" dirty="0" err="1" smtClean="0">
                <a:solidFill>
                  <a:schemeClr val="tx1"/>
                </a:solidFill>
                <a:ea typeface="+mn-ea"/>
              </a:rPr>
              <a:t>choose</a:t>
            </a:r>
            <a:r>
              <a:rPr lang="nl-NL" sz="1200" kern="1200" dirty="0" smtClean="0">
                <a:solidFill>
                  <a:schemeClr val="tx1"/>
                </a:solidFill>
                <a:ea typeface="+mn-ea"/>
              </a:rPr>
              <a:t> k} </a:t>
            </a:r>
            <a:r>
              <a:rPr lang="nl-NL" sz="1200" kern="1200" dirty="0" err="1" smtClean="0">
                <a:solidFill>
                  <a:schemeClr val="tx1"/>
                </a:solidFill>
                <a:ea typeface="+mn-ea"/>
              </a:rPr>
              <a:t>p^k</a:t>
            </a:r>
            <a:r>
              <a:rPr lang="nl-NL" sz="1200" kern="1200" dirty="0" smtClean="0">
                <a:solidFill>
                  <a:schemeClr val="tx1"/>
                </a:solidFill>
                <a:ea typeface="+mn-ea"/>
              </a:rPr>
              <a:t> (1-p)^{n-k}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\mu = n\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 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a typeface="+mn-ea"/>
              </a:rPr>
              <a:t>\sigma^2 = </a:t>
            </a:r>
            <a:r>
              <a:rPr lang="fi-FI" sz="1200" kern="1200" dirty="0" err="1" smtClean="0">
                <a:solidFill>
                  <a:schemeClr val="tx1"/>
                </a:solidFill>
                <a:ea typeface="+mn-ea"/>
              </a:rPr>
              <a:t>nqp</a:t>
            </a:r>
            <a:r>
              <a:rPr lang="fi-FI" sz="1200" kern="1200" dirty="0" smtClean="0">
                <a:solidFill>
                  <a:schemeClr val="tx1"/>
                </a:solidFill>
                <a:ea typeface="+mn-ea"/>
              </a:rPr>
              <a:t> = n (1-p)p</a:t>
            </a:r>
            <a:endParaRPr lang="nl-NL" sz="1200" kern="1200" dirty="0" smtClean="0">
              <a:solidFill>
                <a:schemeClr val="tx1"/>
              </a:solidFill>
              <a:ea typeface="+mn-e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157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clean up the equation (repetition of </a:t>
            </a:r>
            <a:r>
              <a:rPr lang="en-US" dirty="0" err="1" smtClean="0"/>
              <a:t>lim</a:t>
            </a:r>
            <a:r>
              <a:rPr lang="en-US" dirty="0" smtClean="0"/>
              <a:t>, etc…)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82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remove unnecessary</a:t>
            </a:r>
            <a:r>
              <a:rPr lang="en-US" baseline="0" dirty="0" smtClean="0"/>
              <a:t> brackets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66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f_X</a:t>
            </a:r>
            <a:r>
              <a:rPr lang="da-DK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(x)</a:t>
            </a:r>
            <a:r>
              <a:rPr lang="da-DK" sz="1200" kern="1200" baseline="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\</a:t>
            </a:r>
            <a:r>
              <a:rPr lang="da-DK" sz="1200" kern="1200" baseline="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geq</a:t>
            </a:r>
            <a:r>
              <a:rPr lang="da-DK" sz="1200" kern="1200" baseline="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0\, \</a:t>
            </a:r>
            <a:r>
              <a:rPr lang="da-DK" sz="1200" kern="1200" baseline="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forall</a:t>
            </a:r>
            <a:r>
              <a:rPr lang="da-DK" sz="1200" kern="1200" baseline="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x,\,\, </a:t>
            </a:r>
            <a:r>
              <a:rPr lang="da-DK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</a:t>
            </a:r>
            <a:r>
              <a:rPr lang="da-DK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int</a:t>
            </a:r>
            <a:r>
              <a:rPr lang="da-DK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_{-\</a:t>
            </a:r>
            <a:r>
              <a:rPr lang="da-DK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infty</a:t>
            </a:r>
            <a:r>
              <a:rPr lang="da-DK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}^\</a:t>
            </a:r>
            <a:r>
              <a:rPr lang="da-DK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infty</a:t>
            </a:r>
            <a:r>
              <a:rPr lang="da-DK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f_X</a:t>
            </a:r>
            <a:r>
              <a:rPr lang="da-DK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(t) </a:t>
            </a:r>
            <a:r>
              <a:rPr lang="da-DK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dt</a:t>
            </a:r>
            <a:r>
              <a:rPr lang="da-DK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= 1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F_X(x) = \</a:t>
            </a:r>
            <a:r>
              <a:rPr lang="fr-FR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int</a:t>
            </a:r>
            <a:r>
              <a:rPr lang="fr-FR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_{-\</a:t>
            </a:r>
            <a:r>
              <a:rPr lang="fr-FR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infty</a:t>
            </a:r>
            <a:r>
              <a:rPr lang="fr-FR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}^x </a:t>
            </a:r>
            <a:r>
              <a:rPr lang="fr-FR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f_X</a:t>
            </a:r>
            <a:r>
              <a:rPr lang="fr-FR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(</a:t>
            </a:r>
            <a:r>
              <a:rPr lang="fr-FR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</a:t>
            </a:r>
            <a:r>
              <a:rPr lang="fr-FR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) </a:t>
            </a:r>
            <a:r>
              <a:rPr lang="fr-FR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48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z(x) = x - 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{\mu}{\sigma}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a typeface="+mn-ea"/>
              </a:rPr>
              <a:t>P(x) = \frac{1}{\</a:t>
            </a:r>
            <a:r>
              <a:rPr lang="fr-FR" sz="1200" kern="1200" dirty="0" err="1" smtClean="0">
                <a:solidFill>
                  <a:schemeClr val="tx1"/>
                </a:solidFill>
                <a:ea typeface="+mn-ea"/>
              </a:rPr>
              <a:t>sqrt</a:t>
            </a:r>
            <a:r>
              <a:rPr lang="fr-FR" sz="1200" kern="1200" dirty="0" smtClean="0">
                <a:solidFill>
                  <a:schemeClr val="tx1"/>
                </a:solidFill>
                <a:ea typeface="+mn-ea"/>
              </a:rPr>
              <a:t>{2\pi}}e^{-\frac{z^2}{2}}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596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}(x) =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{2}{\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{\pi}}\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\limits_0^x e^{-t^2}\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{d}t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}(-x) = -\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}(x)</a:t>
            </a:r>
          </a:p>
          <a:p>
            <a:endParaRPr lang="en-US" sz="1200" kern="1200" dirty="0" smtClean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925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P\{X\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r\} =\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\limits_{-\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infty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}^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(x)dx=\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{1}{\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{2\pi}\sigma}\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\limits_{-\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infty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}^r e^{-\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{(x-\mu)^2}{2\sigma^2}}dx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73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\begin{equation*}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\begin{split}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P\{|X-\mu|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2\sigma\} &amp;= P\{X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\mu + 2\sigma\} - P\{X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\mu - 2\sigma\}\\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&amp;=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{1}{2}\left[1 +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}\left(\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{\mu+2\sigma-\mu}{\sigma\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{2}}\right)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-1-\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}\left(\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{\mu-2\sigma-\mu}{\sigma\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{2}}\right)\right]\\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&amp;=\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{1}{2}\left(\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}(\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{2})-\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}(-\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{2})\right)\\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{1}{2}\left(\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}(\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{2})+\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}(\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{2})\right)\\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erf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}(\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{2}) = 0.9545...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\end{split}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\end{equation*}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225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14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[X] = \sigma^2 = E[(X-\mu)^2] = E[X^2] - (E[X])^2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StdDev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[X] = \sigma = 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[X]}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051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{FDR} =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{TP}}{\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{TP}+\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{FP}}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00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how are these numbers computed?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151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why</a:t>
            </a:r>
            <a:r>
              <a:rPr lang="en-US" baseline="0" dirty="0" smtClean="0"/>
              <a:t> summation in conditional mean? – continuous RV?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f(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y|X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= x) = \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{f(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)}{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f_X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(x)}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E(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y|X</a:t>
            </a:r>
            <a:r>
              <a:rPr lang="en-US" sz="12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= x) = \sum\limits_{y\in Y}y\,f(</a:t>
            </a:r>
            <a:r>
              <a:rPr lang="en-US" sz="1200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y|X</a:t>
            </a:r>
            <a:r>
              <a:rPr lang="en-US" sz="1200" kern="120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= x)</a:t>
            </a:r>
          </a:p>
          <a:p>
            <a:endParaRPr lang="en-US" sz="1200" kern="1200" smtClean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24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47FFB-1FCE-4EB5-BAED-E65D0394203D}" type="slidenum">
              <a:rPr lang="en-GB"/>
              <a:pPr/>
              <a:t>57</a:t>
            </a:fld>
            <a:endParaRPr lang="en-GB"/>
          </a:p>
        </p:txBody>
      </p:sp>
      <p:sp>
        <p:nvSpPr>
          <p:cNvPr id="137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377283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689771"/>
            <a:ext cx="5438748" cy="444318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77284" name="Slide Number Placeholder 3"/>
          <p:cNvSpPr txBox="1">
            <a:spLocks noGrp="1"/>
          </p:cNvSpPr>
          <p:nvPr/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4" tIns="47632" rIns="95264" bIns="47632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3399"/>
              </a:buClr>
              <a:buFont typeface="Monotype Sorts" charset="0"/>
              <a:buChar char="l"/>
            </a:pPr>
            <a:fld id="{C7E26144-B72C-4CD1-AA8E-7C1F953CE443}" type="slidenum">
              <a:rPr kumimoji="1" lang="en-US" sz="1300">
                <a:latin typeface="Helvetica" pitchFamily="34" charset="0"/>
                <a:sym typeface="Symbol" pitchFamily="18" charset="2"/>
              </a:rPr>
              <a:pPr algn="r">
                <a:spcBef>
                  <a:spcPct val="20000"/>
                </a:spcBef>
                <a:buClr>
                  <a:srgbClr val="003399"/>
                </a:buClr>
                <a:buFont typeface="Monotype Sorts" charset="0"/>
                <a:buChar char="l"/>
              </a:pPr>
              <a:t>57</a:t>
            </a:fld>
            <a:endParaRPr kumimoji="1" lang="en-US" sz="1300">
              <a:latin typeface="Helvetic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9841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199BB-D186-44C6-A7BD-7DCF51666EA2}" type="slidenum">
              <a:rPr lang="en-GB"/>
              <a:pPr/>
              <a:t>58</a:t>
            </a:fld>
            <a:endParaRPr lang="en-GB"/>
          </a:p>
        </p:txBody>
      </p:sp>
      <p:sp>
        <p:nvSpPr>
          <p:cNvPr id="137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379331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689771"/>
            <a:ext cx="5438748" cy="444318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79332" name="Slide Number Placeholder 3"/>
          <p:cNvSpPr txBox="1">
            <a:spLocks noGrp="1"/>
          </p:cNvSpPr>
          <p:nvPr/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4" tIns="47632" rIns="95264" bIns="47632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3399"/>
              </a:buClr>
              <a:buFont typeface="Monotype Sorts" charset="0"/>
              <a:buChar char="l"/>
            </a:pPr>
            <a:fld id="{BDA0B19A-C7BC-4B80-BBE0-1ABC6D7465AD}" type="slidenum">
              <a:rPr kumimoji="1" lang="en-US" sz="1300">
                <a:latin typeface="Helvetica" pitchFamily="34" charset="0"/>
                <a:sym typeface="Symbol" pitchFamily="18" charset="2"/>
              </a:rPr>
              <a:pPr algn="r">
                <a:spcBef>
                  <a:spcPct val="20000"/>
                </a:spcBef>
                <a:buClr>
                  <a:srgbClr val="003399"/>
                </a:buClr>
                <a:buFont typeface="Monotype Sorts" charset="0"/>
                <a:buChar char="l"/>
              </a:pPr>
              <a:t>58</a:t>
            </a:fld>
            <a:endParaRPr kumimoji="1" lang="en-US" sz="1300">
              <a:latin typeface="Helvetic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4070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93E46-872A-407E-BBE7-FA3275EAB90D}" type="slidenum">
              <a:rPr lang="en-GB"/>
              <a:pPr/>
              <a:t>59</a:t>
            </a:fld>
            <a:endParaRPr lang="en-GB"/>
          </a:p>
        </p:txBody>
      </p:sp>
      <p:sp>
        <p:nvSpPr>
          <p:cNvPr id="138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383427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689771"/>
            <a:ext cx="5438748" cy="444318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83428" name="Slide Number Placeholder 3"/>
          <p:cNvSpPr txBox="1">
            <a:spLocks noGrp="1"/>
          </p:cNvSpPr>
          <p:nvPr/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4" tIns="47632" rIns="95264" bIns="47632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3399"/>
              </a:buClr>
              <a:buFont typeface="Monotype Sorts" charset="0"/>
              <a:buChar char="l"/>
            </a:pPr>
            <a:fld id="{9820925D-1030-48B5-944F-BDF33758B535}" type="slidenum">
              <a:rPr kumimoji="1" lang="en-US" sz="1300">
                <a:latin typeface="Helvetica" pitchFamily="34" charset="0"/>
                <a:sym typeface="Symbol" pitchFamily="18" charset="2"/>
              </a:rPr>
              <a:pPr algn="r">
                <a:spcBef>
                  <a:spcPct val="20000"/>
                </a:spcBef>
                <a:buClr>
                  <a:srgbClr val="003399"/>
                </a:buClr>
                <a:buFont typeface="Monotype Sorts" charset="0"/>
                <a:buChar char="l"/>
              </a:pPr>
              <a:t>59</a:t>
            </a:fld>
            <a:endParaRPr kumimoji="1" lang="en-US" sz="1300">
              <a:latin typeface="Helvetic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9844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EB350-AFC4-44F6-9599-8741239986B1}" type="slidenum">
              <a:rPr lang="en-GB"/>
              <a:pPr/>
              <a:t>60</a:t>
            </a:fld>
            <a:endParaRPr lang="en-GB"/>
          </a:p>
        </p:txBody>
      </p:sp>
      <p:sp>
        <p:nvSpPr>
          <p:cNvPr id="138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385475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689771"/>
            <a:ext cx="5438748" cy="444318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85476" name="Slide Number Placeholder 3"/>
          <p:cNvSpPr txBox="1">
            <a:spLocks noGrp="1"/>
          </p:cNvSpPr>
          <p:nvPr/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4" tIns="47632" rIns="95264" bIns="47632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3399"/>
              </a:buClr>
              <a:buFont typeface="Monotype Sorts" charset="0"/>
              <a:buChar char="l"/>
            </a:pPr>
            <a:fld id="{F9D6A7C6-C9BF-44D4-B36A-5484D4C1F90B}" type="slidenum">
              <a:rPr kumimoji="1" lang="en-US" sz="1300">
                <a:latin typeface="Helvetica" pitchFamily="34" charset="0"/>
                <a:sym typeface="Symbol" pitchFamily="18" charset="2"/>
              </a:rPr>
              <a:pPr algn="r">
                <a:spcBef>
                  <a:spcPct val="20000"/>
                </a:spcBef>
                <a:buClr>
                  <a:srgbClr val="003399"/>
                </a:buClr>
                <a:buFont typeface="Monotype Sorts" charset="0"/>
                <a:buChar char="l"/>
              </a:pPr>
              <a:t>60</a:t>
            </a:fld>
            <a:endParaRPr kumimoji="1" lang="en-US" sz="1300">
              <a:latin typeface="Helvetic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302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106F9-EEBE-4F2A-A6EB-0A33D9811D9A}" type="slidenum">
              <a:rPr lang="en-GB"/>
              <a:pPr/>
              <a:t>61</a:t>
            </a:fld>
            <a:endParaRPr lang="en-GB"/>
          </a:p>
        </p:txBody>
      </p:sp>
      <p:sp>
        <p:nvSpPr>
          <p:cNvPr id="138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387523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689771"/>
            <a:ext cx="5438748" cy="444318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87524" name="Slide Number Placeholder 3"/>
          <p:cNvSpPr txBox="1">
            <a:spLocks noGrp="1"/>
          </p:cNvSpPr>
          <p:nvPr/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4" tIns="47632" rIns="95264" bIns="47632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3399"/>
              </a:buClr>
              <a:buFont typeface="Monotype Sorts" charset="0"/>
              <a:buChar char="l"/>
            </a:pPr>
            <a:fld id="{EBE5D9FF-31E8-40CA-A1CA-484DEA1683DD}" type="slidenum">
              <a:rPr kumimoji="1" lang="en-US" sz="1300">
                <a:latin typeface="Helvetica" pitchFamily="34" charset="0"/>
                <a:sym typeface="Symbol" pitchFamily="18" charset="2"/>
              </a:rPr>
              <a:pPr algn="r">
                <a:spcBef>
                  <a:spcPct val="20000"/>
                </a:spcBef>
                <a:buClr>
                  <a:srgbClr val="003399"/>
                </a:buClr>
                <a:buFont typeface="Monotype Sorts" charset="0"/>
                <a:buChar char="l"/>
              </a:pPr>
              <a:t>61</a:t>
            </a:fld>
            <a:endParaRPr kumimoji="1" lang="en-US" sz="1300">
              <a:latin typeface="Helvetic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9804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08639-2476-41F0-AE0B-BA91F5701C73}" type="slidenum">
              <a:rPr lang="en-GB"/>
              <a:pPr/>
              <a:t>62</a:t>
            </a:fld>
            <a:endParaRPr lang="en-GB"/>
          </a:p>
        </p:txBody>
      </p:sp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689771"/>
            <a:ext cx="5438748" cy="444318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4" tIns="47632" rIns="95264" bIns="47632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3399"/>
              </a:buClr>
              <a:buFont typeface="Monotype Sorts" charset="0"/>
              <a:buChar char="l"/>
            </a:pPr>
            <a:fld id="{E772DC61-08B1-484B-861F-A9E5BB82ED1B}" type="slidenum">
              <a:rPr kumimoji="1" lang="en-US" sz="1300">
                <a:latin typeface="Helvetica" pitchFamily="34" charset="0"/>
                <a:sym typeface="Symbol" pitchFamily="18" charset="2"/>
              </a:rPr>
              <a:pPr algn="r">
                <a:spcBef>
                  <a:spcPct val="20000"/>
                </a:spcBef>
                <a:buClr>
                  <a:srgbClr val="003399"/>
                </a:buClr>
                <a:buFont typeface="Monotype Sorts" charset="0"/>
                <a:buChar char="l"/>
              </a:pPr>
              <a:t>62</a:t>
            </a:fld>
            <a:endParaRPr kumimoji="1" lang="en-US" sz="1300">
              <a:latin typeface="Helvetic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1928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1E299-9FDF-4C5D-81E7-D8704E197BB6}" type="slidenum">
              <a:rPr lang="en-GB"/>
              <a:pPr/>
              <a:t>63</a:t>
            </a:fld>
            <a:endParaRPr lang="en-GB"/>
          </a:p>
        </p:txBody>
      </p:sp>
      <p:sp>
        <p:nvSpPr>
          <p:cNvPr id="139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393667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689771"/>
            <a:ext cx="5438748" cy="444318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93668" name="Slide Number Placeholder 3"/>
          <p:cNvSpPr txBox="1">
            <a:spLocks noGrp="1"/>
          </p:cNvSpPr>
          <p:nvPr/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4" tIns="47632" rIns="95264" bIns="47632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309563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35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28850" indent="-247650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3399"/>
              </a:buClr>
              <a:buFont typeface="Monotype Sorts" charset="0"/>
              <a:buChar char="l"/>
            </a:pPr>
            <a:fld id="{DE902A24-6957-4832-B45D-978C2E414F0B}" type="slidenum">
              <a:rPr kumimoji="1" lang="en-US" sz="1300">
                <a:latin typeface="Helvetica" pitchFamily="34" charset="0"/>
                <a:sym typeface="Symbol" pitchFamily="18" charset="2"/>
              </a:rPr>
              <a:pPr algn="r">
                <a:spcBef>
                  <a:spcPct val="20000"/>
                </a:spcBef>
                <a:buClr>
                  <a:srgbClr val="003399"/>
                </a:buClr>
                <a:buFont typeface="Monotype Sorts" charset="0"/>
                <a:buChar char="l"/>
              </a:pPr>
              <a:t>63</a:t>
            </a:fld>
            <a:endParaRPr kumimoji="1" lang="en-US" sz="1300">
              <a:latin typeface="Helvetic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79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a typeface="+mn-ea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\sum_{x} P(x) = 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Image source: http://s522.photobucket.com/user/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poka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-dot-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pocky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/media/Gaia/Decorated%20images/dice_zps0d0b23cc.png.html</a:t>
            </a:r>
          </a:p>
          <a:p>
            <a:endParaRPr lang="en-US" sz="1200" kern="1200" dirty="0" smtClean="0">
              <a:solidFill>
                <a:schemeClr val="tx1"/>
              </a:solidFill>
              <a:ea typeface="+mn-e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14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a typeface="+mn-ea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ea typeface="+mn-ea"/>
              </a:rPr>
              <a:t>sum_x</a:t>
            </a:r>
            <a:r>
              <a:rPr lang="fr-FR" sz="1200" kern="1200" dirty="0" smtClean="0">
                <a:solidFill>
                  <a:schemeClr val="tx1"/>
                </a:solidFill>
                <a:ea typeface="+mn-ea"/>
              </a:rPr>
              <a:t> P(x) = \frac{1}{6} + \frac{1}{6} + \frac{1}{6} +\frac{1}{6} + \frac{1}{6} + \frac{1}{6}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08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F_X(x) = P(X 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 x)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 = \sum_{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x_i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 x} P(X = 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x_i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=\sum_{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x_i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 x} p(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x_i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65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28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P(x\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 5) = 1 – P(x\leq4) = 1-\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{2}{3} = \</a:t>
            </a:r>
            <a:r>
              <a:rPr lang="en-US" sz="1200" kern="1200" dirty="0" err="1" smtClean="0">
                <a:solidFill>
                  <a:schemeClr val="tx1"/>
                </a:solidFill>
                <a:ea typeface="+mn-ea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ea typeface="+mn-ea"/>
              </a:rPr>
              <a:t>{1}{3}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a typeface="+mn-ea"/>
              </a:rPr>
              <a:t>P(x \</a:t>
            </a:r>
            <a:r>
              <a:rPr lang="fr-FR" sz="1200" kern="1200" dirty="0" err="1" smtClean="0">
                <a:solidFill>
                  <a:schemeClr val="tx1"/>
                </a:solidFill>
                <a:ea typeface="+mn-ea"/>
              </a:rPr>
              <a:t>leq</a:t>
            </a:r>
            <a:r>
              <a:rPr lang="fr-FR" sz="1200" kern="1200" dirty="0" smtClean="0">
                <a:solidFill>
                  <a:schemeClr val="tx1"/>
                </a:solidFill>
                <a:ea typeface="+mn-ea"/>
              </a:rPr>
              <a:t> 3) = P(x = 1) + P(x = 2) + P(x = 3) = \frac{1}{2}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30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/commons/7/75/</a:t>
            </a:r>
            <a:r>
              <a:rPr lang="en-US" dirty="0" err="1" smtClean="0"/>
              <a:t>Binomial_distribution_pmf.svg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/commons/1/16/</a:t>
            </a:r>
            <a:r>
              <a:rPr lang="en-US" dirty="0" err="1" smtClean="0"/>
              <a:t>Poisson_pmf.svg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00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Jacob_Bernoulli#mediaviewer</a:t>
            </a:r>
            <a:r>
              <a:rPr lang="en-US" dirty="0" smtClean="0"/>
              <a:t>/</a:t>
            </a:r>
            <a:r>
              <a:rPr lang="en-US" dirty="0" err="1" smtClean="0"/>
              <a:t>File:Jakob_Bernoulli.jpg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18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62000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 i="1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2400" b="1" i="1" dirty="0" smtClean="0">
                <a:solidFill>
                  <a:schemeClr val="tx1"/>
                </a:solidFill>
              </a:rPr>
              <a:t>Oliver </a:t>
            </a:r>
            <a:r>
              <a:rPr lang="de-DE" sz="2400" b="1" i="1" dirty="0" err="1" smtClean="0">
                <a:solidFill>
                  <a:schemeClr val="tx1"/>
                </a:solidFill>
              </a:rPr>
              <a:t>Kohlbacher</a:t>
            </a:r>
            <a:r>
              <a:rPr lang="de-DE" sz="2400" b="1" i="1" dirty="0" smtClean="0">
                <a:solidFill>
                  <a:schemeClr val="tx1"/>
                </a:solidFill>
              </a:rPr>
              <a:t>, Sven </a:t>
            </a:r>
            <a:r>
              <a:rPr lang="de-DE" sz="2400" b="1" i="1" dirty="0" err="1" smtClean="0">
                <a:solidFill>
                  <a:schemeClr val="tx1"/>
                </a:solidFill>
              </a:rPr>
              <a:t>Nahnsen</a:t>
            </a:r>
            <a:r>
              <a:rPr lang="de-DE" sz="2400" b="1" i="1" dirty="0" smtClean="0">
                <a:solidFill>
                  <a:schemeClr val="tx1"/>
                </a:solidFill>
              </a:rPr>
              <a:t>, Knut Reinert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Computational Proteomics and Metabolomics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248400"/>
            <a:ext cx="1117600" cy="39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478" y="6324600"/>
            <a:ext cx="4737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</a:rPr>
              <a:t>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70326182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57369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40411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58606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3505200"/>
            <a:ext cx="7772400" cy="533400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sz="2400" b="1" i="1" dirty="0" smtClean="0">
                <a:solidFill>
                  <a:schemeClr val="tx1"/>
                </a:solidFill>
              </a:rPr>
              <a:t>Oliver </a:t>
            </a:r>
            <a:r>
              <a:rPr lang="de-DE" sz="2400" b="1" i="1" dirty="0" err="1" smtClean="0">
                <a:solidFill>
                  <a:schemeClr val="tx1"/>
                </a:solidFill>
              </a:rPr>
              <a:t>Kohlbacher</a:t>
            </a:r>
            <a:r>
              <a:rPr lang="de-DE" sz="2400" b="1" i="1" dirty="0" smtClean="0">
                <a:solidFill>
                  <a:schemeClr val="tx1"/>
                </a:solidFill>
              </a:rPr>
              <a:t>, Sven </a:t>
            </a:r>
            <a:r>
              <a:rPr lang="de-DE" sz="2400" b="1" i="1" dirty="0" err="1" smtClean="0">
                <a:solidFill>
                  <a:schemeClr val="tx1"/>
                </a:solidFill>
              </a:rPr>
              <a:t>Nahnsen</a:t>
            </a:r>
            <a:r>
              <a:rPr lang="de-DE" sz="2400" b="1" i="1" dirty="0" smtClean="0">
                <a:solidFill>
                  <a:schemeClr val="tx1"/>
                </a:solidFill>
              </a:rPr>
              <a:t>, Knut Reinert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248400"/>
            <a:ext cx="1117600" cy="393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478" y="6324600"/>
            <a:ext cx="4737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</a:rPr>
              <a:t>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608640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x-none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124744"/>
            <a:ext cx="3960440" cy="5040560"/>
          </a:xfrm>
          <a:prstGeom prst="rect">
            <a:avLst/>
          </a:prstGeom>
        </p:spPr>
        <p:txBody>
          <a:bodyPr/>
          <a:lstStyle>
            <a:lvl1pPr>
              <a:buSzPct val="70000"/>
              <a:defRPr sz="2800"/>
            </a:lvl1pPr>
            <a:lvl2pPr>
              <a:buSzPct val="70000"/>
              <a:defRPr sz="2400"/>
            </a:lvl2pPr>
            <a:lvl3pPr>
              <a:buSzPct val="70000"/>
              <a:defRPr sz="20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4716016" y="1124744"/>
            <a:ext cx="3960440" cy="5040560"/>
          </a:xfrm>
          <a:prstGeom prst="rect">
            <a:avLst/>
          </a:prstGeom>
        </p:spPr>
        <p:txBody>
          <a:bodyPr/>
          <a:lstStyle>
            <a:lvl1pPr>
              <a:buSzPct val="70000"/>
              <a:defRPr sz="2800"/>
            </a:lvl1pPr>
            <a:lvl2pPr>
              <a:buSzPct val="70000"/>
              <a:defRPr sz="2400"/>
            </a:lvl2pPr>
            <a:lvl3pPr>
              <a:buSzPct val="70000"/>
              <a:defRPr sz="20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1301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8360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46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rgbClr val="000000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rgbClr val="000000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13252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6408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12827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12"/>
          <p:cNvSpPr txBox="1">
            <a:spLocks/>
          </p:cNvSpPr>
          <p:nvPr/>
        </p:nvSpPr>
        <p:spPr>
          <a:xfrm>
            <a:off x="0" y="6610350"/>
            <a:ext cx="2268538" cy="64928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indent="-228600">
              <a:spcBef>
                <a:spcPct val="20000"/>
              </a:spcBef>
              <a:defRPr/>
            </a:pPr>
            <a:endParaRPr lang="en-US" b="0" kern="0" dirty="0">
              <a:latin typeface="Calibri"/>
              <a:ea typeface="Calibri"/>
              <a:cs typeface="Calibri"/>
            </a:endParaRPr>
          </a:p>
        </p:txBody>
      </p:sp>
      <p:sp>
        <p:nvSpPr>
          <p:cNvPr id="1032" name="Textplatzhalter 28"/>
          <p:cNvSpPr>
            <a:spLocks noGrp="1"/>
          </p:cNvSpPr>
          <p:nvPr>
            <p:ph type="body" idx="1"/>
          </p:nvPr>
        </p:nvSpPr>
        <p:spPr bwMode="auto">
          <a:xfrm>
            <a:off x="152400" y="990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8450"/>
            <a:ext cx="2286000" cy="20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Calibri" charset="0"/>
                <a:cs typeface="Calibri"/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34" name="Titelplatzhalter 27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9" r:id="rId5"/>
    <p:sldLayoutId id="2147483711" r:id="rId6"/>
    <p:sldLayoutId id="2147483712" r:id="rId7"/>
    <p:sldLayoutId id="2147483696" r:id="rId8"/>
    <p:sldLayoutId id="2147483697" r:id="rId9"/>
    <p:sldLayoutId id="2147483698" r:id="rId10"/>
    <p:sldLayoutId id="2147483700" r:id="rId11"/>
    <p:sldLayoutId id="2147483713" r:id="rId12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  <a:ea typeface="Calibri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Calibri" pitchFamily="34" charset="0"/>
          <a:ea typeface="Calibri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Calibri" pitchFamily="34" charset="0"/>
          <a:ea typeface="Calibri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  <a:ea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2.xml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png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76.wmf"/><Relationship Id="rId13" Type="http://schemas.openxmlformats.org/officeDocument/2006/relationships/image" Target="../media/image72.png"/><Relationship Id="rId1" Type="http://schemas.openxmlformats.org/officeDocument/2006/relationships/vmlDrawing" Target="../drawings/vmlDrawing1.vml"/><Relationship Id="rId2" Type="http://schemas.openxmlformats.org/officeDocument/2006/relationships/tags" Target="../tags/tag22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4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73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4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7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7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78.wmf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image" Target="../media/image7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78.wmf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8" Type="http://schemas.openxmlformats.org/officeDocument/2006/relationships/image" Target="../media/image8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81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82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8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wmf"/><Relationship Id="rId20" Type="http://schemas.openxmlformats.org/officeDocument/2006/relationships/oleObject" Target="../embeddings/oleObject23.bin"/><Relationship Id="rId21" Type="http://schemas.openxmlformats.org/officeDocument/2006/relationships/image" Target="../media/image91.w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92.wmf"/><Relationship Id="rId24" Type="http://schemas.openxmlformats.org/officeDocument/2006/relationships/image" Target="../media/image94.png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93.w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87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78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88.w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89.w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9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84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85.wmf"/><Relationship Id="rId8" Type="http://schemas.openxmlformats.org/officeDocument/2006/relationships/oleObject" Target="../embeddings/oleObject1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78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95.wmf"/><Relationship Id="rId8" Type="http://schemas.openxmlformats.org/officeDocument/2006/relationships/image" Target="../media/image9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7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defRPr/>
            </a:pPr>
            <a:r>
              <a:rPr lang="de-DE" b="1" dirty="0">
                <a:solidFill>
                  <a:schemeClr val="tx1"/>
                </a:solidFill>
              </a:rPr>
              <a:t>Oliver </a:t>
            </a:r>
            <a:r>
              <a:rPr lang="de-DE" b="1" dirty="0" err="1">
                <a:solidFill>
                  <a:schemeClr val="tx1"/>
                </a:solidFill>
              </a:rPr>
              <a:t>Kohlbacher</a:t>
            </a:r>
            <a:r>
              <a:rPr lang="de-DE" b="1" dirty="0">
                <a:solidFill>
                  <a:schemeClr val="tx1"/>
                </a:solidFill>
              </a:rPr>
              <a:t>, Sven </a:t>
            </a:r>
            <a:r>
              <a:rPr lang="de-DE" b="1" dirty="0" err="1">
                <a:solidFill>
                  <a:schemeClr val="tx1"/>
                </a:solidFill>
              </a:rPr>
              <a:t>Nahnsen</a:t>
            </a:r>
            <a:r>
              <a:rPr lang="de-DE" b="1" dirty="0">
                <a:solidFill>
                  <a:schemeClr val="tx1"/>
                </a:solidFill>
              </a:rPr>
              <a:t>, Knut Reinert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48768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0" i="1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lang="de-DE" sz="2400" b="0" i="1" dirty="0" smtClean="0">
                <a:solidFill>
                  <a:schemeClr val="tx1"/>
                </a:solidFill>
                <a:latin typeface="Calibri"/>
                <a:cs typeface="Calibri"/>
              </a:rPr>
              <a:t>. Statistical </a:t>
            </a:r>
            <a:r>
              <a:rPr lang="de-DE" sz="2400" b="0" i="1" dirty="0" err="1" smtClean="0">
                <a:solidFill>
                  <a:schemeClr val="tx1"/>
                </a:solidFill>
                <a:latin typeface="Calibri"/>
                <a:cs typeface="Calibri"/>
              </a:rPr>
              <a:t>concepts</a:t>
            </a:r>
            <a:r>
              <a:rPr lang="de-DE" sz="2400" b="0" i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DE" sz="2400" b="0" i="1" dirty="0" err="1" smtClean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lang="de-DE" sz="2400" b="0" i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DE" sz="2400" b="0" i="1" dirty="0" err="1" smtClean="0">
                <a:solidFill>
                  <a:schemeClr val="tx1"/>
                </a:solidFill>
                <a:latin typeface="Calibri"/>
                <a:cs typeface="Calibri"/>
              </a:rPr>
              <a:t>computational</a:t>
            </a:r>
            <a:r>
              <a:rPr lang="de-DE" sz="2400" b="0" i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DE" sz="2400" b="0" i="1" dirty="0">
                <a:solidFill>
                  <a:schemeClr val="tx1"/>
                </a:solidFill>
                <a:latin typeface="Calibri"/>
                <a:cs typeface="Calibri"/>
              </a:rPr>
              <a:t>MS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</p:spPr>
        <p:txBody>
          <a:bodyPr/>
          <a:lstStyle/>
          <a:p>
            <a:r>
              <a:rPr lang="en-US" dirty="0" smtClean="0"/>
              <a:t>COMPUTATIONAL PROTEOMICS AND METABOLOMICS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34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</a:t>
            </a:r>
            <a:r>
              <a:rPr lang="en-US" dirty="0" smtClean="0"/>
              <a:t>Distribution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Example:</a:t>
            </a:r>
            <a:r>
              <a:rPr lang="en-US" dirty="0" smtClean="0"/>
              <a:t> six-sided die</a:t>
            </a:r>
          </a:p>
          <a:p>
            <a:r>
              <a:rPr lang="en-US" sz="2400" dirty="0" smtClean="0"/>
              <a:t>Outcomes are mutually exclusive (only one side can be up)</a:t>
            </a:r>
          </a:p>
          <a:p>
            <a:r>
              <a:rPr lang="en-US" sz="2400" dirty="0" smtClean="0"/>
              <a:t>Probabilities can just be summed up to obtain the CDF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0330877"/>
              </p:ext>
            </p:extLst>
          </p:nvPr>
        </p:nvGraphicFramePr>
        <p:xfrm>
          <a:off x="4575175" y="990600"/>
          <a:ext cx="4187826" cy="525779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93913"/>
                <a:gridCol w="2093913"/>
              </a:tblGrid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P(X ≤</a:t>
                      </a:r>
                      <a:r>
                        <a:rPr lang="en-US" sz="2800" baseline="0" dirty="0" smtClean="0"/>
                        <a:t> x)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1/6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2/6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3/6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4/6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5/6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6/6</a:t>
                      </a:r>
                      <a:endParaRPr lang="en-US" sz="2800" dirty="0"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0" name="Group 39"/>
          <p:cNvGrpSpPr>
            <a:grpSpLocks/>
          </p:cNvGrpSpPr>
          <p:nvPr/>
        </p:nvGrpSpPr>
        <p:grpSpPr bwMode="auto">
          <a:xfrm>
            <a:off x="376237" y="3951287"/>
            <a:ext cx="3586163" cy="2906713"/>
            <a:chOff x="2116" y="1581"/>
            <a:chExt cx="2259" cy="1831"/>
          </a:xfrm>
        </p:grpSpPr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2738" y="1885"/>
              <a:ext cx="1448" cy="1171"/>
              <a:chOff x="2450" y="1933"/>
              <a:chExt cx="1448" cy="1171"/>
            </a:xfrm>
          </p:grpSpPr>
          <p:sp>
            <p:nvSpPr>
              <p:cNvPr id="77" name="Rectangle 5"/>
              <p:cNvSpPr>
                <a:spLocks noChangeArrowheads="1"/>
              </p:cNvSpPr>
              <p:nvPr/>
            </p:nvSpPr>
            <p:spPr bwMode="auto">
              <a:xfrm>
                <a:off x="2450" y="2960"/>
                <a:ext cx="2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8" name="Rectangle 6"/>
              <p:cNvSpPr>
                <a:spLocks noChangeArrowheads="1"/>
              </p:cNvSpPr>
              <p:nvPr/>
            </p:nvSpPr>
            <p:spPr bwMode="auto">
              <a:xfrm>
                <a:off x="2691" y="2755"/>
                <a:ext cx="241" cy="34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9" name="Rectangle 7"/>
              <p:cNvSpPr>
                <a:spLocks noChangeArrowheads="1"/>
              </p:cNvSpPr>
              <p:nvPr/>
            </p:nvSpPr>
            <p:spPr bwMode="auto">
              <a:xfrm>
                <a:off x="2932" y="2550"/>
                <a:ext cx="242" cy="5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80" name="Rectangle 8"/>
              <p:cNvSpPr>
                <a:spLocks noChangeArrowheads="1"/>
              </p:cNvSpPr>
              <p:nvPr/>
            </p:nvSpPr>
            <p:spPr bwMode="auto">
              <a:xfrm>
                <a:off x="3174" y="2349"/>
                <a:ext cx="323" cy="7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3415" y="2139"/>
                <a:ext cx="242" cy="9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82" name="Rectangle 10"/>
              <p:cNvSpPr>
                <a:spLocks noChangeArrowheads="1"/>
              </p:cNvSpPr>
              <p:nvPr/>
            </p:nvSpPr>
            <p:spPr bwMode="auto">
              <a:xfrm>
                <a:off x="3657" y="1933"/>
                <a:ext cx="241" cy="11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52" name="Group 38"/>
            <p:cNvGrpSpPr>
              <a:grpSpLocks/>
            </p:cNvGrpSpPr>
            <p:nvPr/>
          </p:nvGrpSpPr>
          <p:grpSpPr bwMode="auto">
            <a:xfrm>
              <a:off x="2116" y="1581"/>
              <a:ext cx="2259" cy="1831"/>
              <a:chOff x="2116" y="1581"/>
              <a:chExt cx="2259" cy="1831"/>
            </a:xfrm>
          </p:grpSpPr>
          <p:grpSp>
            <p:nvGrpSpPr>
              <p:cNvPr id="53" name="Group 37"/>
              <p:cNvGrpSpPr>
                <a:grpSpLocks/>
              </p:cNvGrpSpPr>
              <p:nvPr/>
            </p:nvGrpSpPr>
            <p:grpSpPr bwMode="auto">
              <a:xfrm>
                <a:off x="2116" y="1581"/>
                <a:ext cx="2259" cy="1831"/>
                <a:chOff x="2116" y="1581"/>
                <a:chExt cx="2259" cy="1831"/>
              </a:xfrm>
            </p:grpSpPr>
            <p:sp>
              <p:nvSpPr>
                <p:cNvPr id="59" name="Line 13"/>
                <p:cNvSpPr>
                  <a:spLocks noChangeShapeType="1"/>
                </p:cNvSpPr>
                <p:nvPr/>
              </p:nvSpPr>
              <p:spPr bwMode="auto">
                <a:xfrm>
                  <a:off x="2617" y="2912"/>
                  <a:ext cx="1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60" name="Group 36"/>
                <p:cNvGrpSpPr>
                  <a:grpSpLocks/>
                </p:cNvGrpSpPr>
                <p:nvPr/>
              </p:nvGrpSpPr>
              <p:grpSpPr bwMode="auto">
                <a:xfrm>
                  <a:off x="2116" y="1581"/>
                  <a:ext cx="2259" cy="1831"/>
                  <a:chOff x="2116" y="1581"/>
                  <a:chExt cx="2259" cy="1831"/>
                </a:xfrm>
              </p:grpSpPr>
              <p:sp>
                <p:nvSpPr>
                  <p:cNvPr id="6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872"/>
                    <a:ext cx="0" cy="13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6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548" y="3058"/>
                    <a:ext cx="18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6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6" y="3165"/>
                    <a:ext cx="339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sz="2000" b="1" i="1" dirty="0">
                        <a:latin typeface="Calibri"/>
                        <a:cs typeface="Calibri"/>
                      </a:rPr>
                      <a:t>x</a:t>
                    </a:r>
                  </a:p>
                </p:txBody>
              </p:sp>
              <p:sp>
                <p:nvSpPr>
                  <p:cNvPr id="6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6" y="1581"/>
                    <a:ext cx="571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sz="2000" b="1" i="1" dirty="0" smtClean="0">
                        <a:latin typeface="Calibri"/>
                        <a:cs typeface="Calibri"/>
                      </a:rPr>
                      <a:t>F</a:t>
                    </a:r>
                    <a:r>
                      <a:rPr lang="en-US" sz="2000" b="1" i="1" baseline="-25000" dirty="0" smtClean="0">
                        <a:latin typeface="Calibri"/>
                        <a:cs typeface="Calibri"/>
                      </a:rPr>
                      <a:t>X</a:t>
                    </a:r>
                    <a:r>
                      <a:rPr lang="en-US" sz="2000" b="1" i="1" dirty="0" smtClean="0">
                        <a:latin typeface="Calibri"/>
                        <a:cs typeface="Calibri"/>
                      </a:rPr>
                      <a:t>(</a:t>
                    </a:r>
                    <a:r>
                      <a:rPr lang="en-US" sz="2000" b="1" i="1" dirty="0">
                        <a:latin typeface="Calibri"/>
                        <a:cs typeface="Calibri"/>
                      </a:rPr>
                      <a:t>x)</a:t>
                    </a:r>
                    <a:endParaRPr lang="en-US" sz="2000" b="1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6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2" y="2832"/>
                    <a:ext cx="252" cy="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sz="2000" b="0">
                        <a:latin typeface="Calibri"/>
                        <a:cs typeface="Calibri"/>
                      </a:rPr>
                      <a:t>1/6</a:t>
                    </a:r>
                  </a:p>
                </p:txBody>
              </p:sp>
              <p:sp>
                <p:nvSpPr>
                  <p:cNvPr id="6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07" y="3140"/>
                    <a:ext cx="97" cy="1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sz="2000" b="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  <p:sp>
                <p:nvSpPr>
                  <p:cNvPr id="6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1" y="3140"/>
                    <a:ext cx="88" cy="1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sz="2000" b="0" dirty="0">
                        <a:latin typeface="Calibri"/>
                        <a:cs typeface="Calibri"/>
                      </a:rPr>
                      <a:t>4</a:t>
                    </a:r>
                  </a:p>
                </p:txBody>
              </p:sp>
              <p:sp>
                <p:nvSpPr>
                  <p:cNvPr id="6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1" y="3140"/>
                    <a:ext cx="97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sz="2000" b="0" dirty="0">
                        <a:latin typeface="Calibri"/>
                        <a:cs typeface="Calibri"/>
                      </a:rPr>
                      <a:t>5</a:t>
                    </a:r>
                  </a:p>
                </p:txBody>
              </p:sp>
              <p:sp>
                <p:nvSpPr>
                  <p:cNvPr id="6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00" y="3141"/>
                    <a:ext cx="126" cy="1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sz="2000" b="0" dirty="0">
                        <a:latin typeface="Calibri"/>
                        <a:cs typeface="Calibri"/>
                      </a:rPr>
                      <a:t>6</a:t>
                    </a:r>
                  </a:p>
                </p:txBody>
              </p:sp>
              <p:sp>
                <p:nvSpPr>
                  <p:cNvPr id="7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8" y="3135"/>
                    <a:ext cx="107" cy="1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sz="2000" b="0" dirty="0">
                        <a:latin typeface="Calibri"/>
                        <a:cs typeface="Calibri"/>
                      </a:rPr>
                      <a:t>2</a:t>
                    </a:r>
                  </a:p>
                </p:txBody>
              </p:sp>
              <p:sp>
                <p:nvSpPr>
                  <p:cNvPr id="7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91" y="3140"/>
                    <a:ext cx="106" cy="1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sz="2000" b="0" dirty="0">
                        <a:latin typeface="Calibri"/>
                        <a:cs typeface="Calibri"/>
                      </a:rPr>
                      <a:t>3</a:t>
                    </a:r>
                  </a:p>
                </p:txBody>
              </p:sp>
              <p:sp>
                <p:nvSpPr>
                  <p:cNvPr id="7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091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707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296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1885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502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</p:grpSp>
          </p:grpSp>
          <p:sp>
            <p:nvSpPr>
              <p:cNvPr id="54" name="Text Box 31"/>
              <p:cNvSpPr txBox="1">
                <a:spLocks noChangeArrowheads="1"/>
              </p:cNvSpPr>
              <p:nvPr/>
            </p:nvSpPr>
            <p:spPr bwMode="auto">
              <a:xfrm>
                <a:off x="2336" y="2604"/>
                <a:ext cx="25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2000" b="0">
                    <a:latin typeface="Calibri"/>
                    <a:cs typeface="Calibri"/>
                  </a:rPr>
                  <a:t>1/3</a:t>
                </a:r>
              </a:p>
            </p:txBody>
          </p:sp>
          <p:sp>
            <p:nvSpPr>
              <p:cNvPr id="55" name="Text Box 32"/>
              <p:cNvSpPr txBox="1">
                <a:spLocks noChangeArrowheads="1"/>
              </p:cNvSpPr>
              <p:nvPr/>
            </p:nvSpPr>
            <p:spPr bwMode="auto">
              <a:xfrm>
                <a:off x="2336" y="2399"/>
                <a:ext cx="25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2000" b="0">
                    <a:latin typeface="Calibri"/>
                    <a:cs typeface="Calibri"/>
                  </a:rPr>
                  <a:t>1/2</a:t>
                </a:r>
              </a:p>
            </p:txBody>
          </p:sp>
          <p:sp>
            <p:nvSpPr>
              <p:cNvPr id="56" name="Text Box 33"/>
              <p:cNvSpPr txBox="1">
                <a:spLocks noChangeArrowheads="1"/>
              </p:cNvSpPr>
              <p:nvPr/>
            </p:nvSpPr>
            <p:spPr bwMode="auto">
              <a:xfrm>
                <a:off x="2336" y="2194"/>
                <a:ext cx="25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2000" b="0" dirty="0">
                    <a:latin typeface="Calibri"/>
                    <a:cs typeface="Calibri"/>
                  </a:rPr>
                  <a:t>2/3</a:t>
                </a:r>
              </a:p>
            </p:txBody>
          </p:sp>
          <p:sp>
            <p:nvSpPr>
              <p:cNvPr id="57" name="Text Box 34"/>
              <p:cNvSpPr txBox="1">
                <a:spLocks noChangeArrowheads="1"/>
              </p:cNvSpPr>
              <p:nvPr/>
            </p:nvSpPr>
            <p:spPr bwMode="auto">
              <a:xfrm>
                <a:off x="2336" y="1988"/>
                <a:ext cx="25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2000" b="0">
                    <a:latin typeface="Calibri"/>
                    <a:cs typeface="Calibri"/>
                  </a:rPr>
                  <a:t>5/6</a:t>
                </a:r>
              </a:p>
            </p:txBody>
          </p:sp>
          <p:sp>
            <p:nvSpPr>
              <p:cNvPr id="58" name="Text Box 35"/>
              <p:cNvSpPr txBox="1">
                <a:spLocks noChangeArrowheads="1"/>
              </p:cNvSpPr>
              <p:nvPr/>
            </p:nvSpPr>
            <p:spPr bwMode="auto">
              <a:xfrm>
                <a:off x="2336" y="1783"/>
                <a:ext cx="25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2000" b="0" dirty="0" smtClean="0">
                    <a:latin typeface="Calibri"/>
                    <a:cs typeface="Calibri"/>
                  </a:rPr>
                  <a:t>1</a:t>
                </a:r>
                <a:endParaRPr lang="en-US" sz="2000" b="0" dirty="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524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304800" y="990600"/>
            <a:ext cx="8610600" cy="4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marL="514350" indent="-514350" algn="l" eaLnBrk="1" hangingPunct="1"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What is 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the probability 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of rolling a 3 or less?   </a:t>
            </a:r>
            <a:endParaRPr lang="en-US" sz="2800" b="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l" eaLnBrk="1" hangingPunct="1"/>
            <a:endParaRPr lang="en-US" sz="2800" b="0" dirty="0" smtClean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l" eaLnBrk="1" hangingPunct="1"/>
            <a:endParaRPr lang="en-US" sz="2800" b="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514350" indent="-514350" algn="l" eaLnBrk="1" hangingPunct="1">
              <a:buFont typeface="+mj-lt"/>
              <a:buAutoNum type="arabicPeriod"/>
            </a:pPr>
            <a:endParaRPr lang="en-US" sz="2800" b="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is 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probability 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rolling a 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 or higher?  </a:t>
            </a:r>
            <a:endParaRPr lang="en-US" sz="2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the probability of rolling 10 or higher on a 20-sided die higher than the probability of rolling a 6 or higher on a 12-sided die?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6180773" cy="81756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1"/>
            <a:ext cx="7848600" cy="7642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1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Discrete Distributions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Binomial Distribution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2000" b="1" dirty="0" smtClean="0"/>
              <a:t>Example application:</a:t>
            </a:r>
          </a:p>
          <a:p>
            <a:pPr marL="0" indent="0" algn="ctr">
              <a:buNone/>
            </a:pPr>
            <a:r>
              <a:rPr lang="en-US" sz="2000" dirty="0" smtClean="0"/>
              <a:t> isotope distributions</a:t>
            </a:r>
          </a:p>
          <a:p>
            <a:pPr marL="0" indent="0" algn="ctr">
              <a:buNone/>
            </a:pPr>
            <a:r>
              <a:rPr lang="en-US" sz="2000" dirty="0" smtClean="0"/>
              <a:t>(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Learning Unit 1C)</a:t>
            </a:r>
            <a:br>
              <a:rPr lang="en-US" sz="2000" dirty="0" smtClean="0"/>
            </a:br>
            <a:endParaRPr lang="en-US" sz="2000" dirty="0"/>
          </a:p>
          <a:p>
            <a:pPr lvl="1" algn="ctr"/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Poisson </a:t>
            </a:r>
            <a:r>
              <a:rPr lang="en-US" sz="3200" b="1" dirty="0" smtClean="0"/>
              <a:t>Distribution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2000" b="1" dirty="0" smtClean="0"/>
              <a:t>Example application:</a:t>
            </a:r>
          </a:p>
          <a:p>
            <a:pPr marL="0" indent="0" algn="ctr">
              <a:buNone/>
            </a:pPr>
            <a:r>
              <a:rPr lang="en-US" sz="2000" dirty="0" smtClean="0"/>
              <a:t>peptide identification</a:t>
            </a:r>
          </a:p>
          <a:p>
            <a:pPr marL="0" indent="0" algn="ctr">
              <a:buNone/>
            </a:pPr>
            <a:r>
              <a:rPr lang="en-US" sz="2000" dirty="0" smtClean="0"/>
              <a:t>(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Learning Unit 7C/D)</a:t>
            </a: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Picture 4" descr="file::::Users:kohlbach:Desktop:Poisson_pmf.sv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3509" r="45429" b="67515"/>
          <a:stretch/>
        </p:blipFill>
        <p:spPr>
          <a:xfrm>
            <a:off x="4800600" y="1752600"/>
            <a:ext cx="3686822" cy="2971800"/>
          </a:xfrm>
          <a:prstGeom prst="rect">
            <a:avLst/>
          </a:prstGeom>
        </p:spPr>
      </p:pic>
      <p:pic>
        <p:nvPicPr>
          <p:cNvPr id="6" name="Picture 5" descr="file::::Users:kohlbach:Desktop:Binomial_distribution_pmf.svg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3419" r="39202" b="69348"/>
          <a:stretch/>
        </p:blipFill>
        <p:spPr>
          <a:xfrm>
            <a:off x="228600" y="1752600"/>
            <a:ext cx="423916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471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>
                <a:latin typeface="Calibri"/>
                <a:cs typeface="Calibri"/>
              </a:rPr>
              <a:t>http://</a:t>
            </a:r>
            <a:r>
              <a:rPr lang="en-US" sz="1000" b="0" dirty="0" err="1">
                <a:latin typeface="Calibri"/>
                <a:cs typeface="Calibri"/>
              </a:rPr>
              <a:t>upload.wikimedia.org</a:t>
            </a:r>
            <a:r>
              <a:rPr lang="en-US" sz="1000" b="0" dirty="0">
                <a:latin typeface="Calibri"/>
                <a:cs typeface="Calibri"/>
              </a:rPr>
              <a:t>/</a:t>
            </a:r>
            <a:r>
              <a:rPr lang="en-US" sz="1000" b="0" dirty="0" err="1">
                <a:latin typeface="Calibri"/>
                <a:cs typeface="Calibri"/>
              </a:rPr>
              <a:t>wikipedia</a:t>
            </a:r>
            <a:r>
              <a:rPr lang="en-US" sz="1000" b="0" dirty="0">
                <a:latin typeface="Calibri"/>
                <a:cs typeface="Calibri"/>
              </a:rPr>
              <a:t>/commons/7/75/</a:t>
            </a:r>
            <a:r>
              <a:rPr lang="en-US" sz="1000" b="0" dirty="0" err="1">
                <a:latin typeface="Calibri"/>
                <a:cs typeface="Calibri"/>
              </a:rPr>
              <a:t>Binomial_distribution_pmf.svg</a:t>
            </a:r>
            <a:endParaRPr lang="en-US" sz="1000" b="0" dirty="0">
              <a:latin typeface="Calibri"/>
              <a:cs typeface="Calibri"/>
            </a:endParaRPr>
          </a:p>
          <a:p>
            <a:pPr algn="l"/>
            <a:r>
              <a:rPr lang="en-US" sz="1000" b="0" dirty="0">
                <a:latin typeface="Calibri"/>
                <a:cs typeface="Calibri"/>
              </a:rPr>
              <a:t>http://</a:t>
            </a:r>
            <a:r>
              <a:rPr lang="en-US" sz="1000" b="0" dirty="0" err="1">
                <a:latin typeface="Calibri"/>
                <a:cs typeface="Calibri"/>
              </a:rPr>
              <a:t>upload.wikimedia.org</a:t>
            </a:r>
            <a:r>
              <a:rPr lang="en-US" sz="1000" b="0" dirty="0">
                <a:latin typeface="Calibri"/>
                <a:cs typeface="Calibri"/>
              </a:rPr>
              <a:t>/</a:t>
            </a:r>
            <a:r>
              <a:rPr lang="en-US" sz="1000" b="0" dirty="0" err="1">
                <a:latin typeface="Calibri"/>
                <a:cs typeface="Calibri"/>
              </a:rPr>
              <a:t>wikipedia</a:t>
            </a:r>
            <a:r>
              <a:rPr lang="en-US" sz="1000" b="0" dirty="0">
                <a:latin typeface="Calibri"/>
                <a:cs typeface="Calibri"/>
              </a:rPr>
              <a:t>/commons/1/16/</a:t>
            </a:r>
            <a:r>
              <a:rPr lang="en-US" sz="1000" b="0" dirty="0" err="1" smtClean="0">
                <a:latin typeface="Calibri"/>
                <a:cs typeface="Calibri"/>
              </a:rPr>
              <a:t>Poisson_pmf.svg</a:t>
            </a:r>
            <a:endParaRPr lang="en-US" sz="1000" b="0" dirty="0">
              <a:latin typeface="Calibri"/>
              <a:cs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156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Experiment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4419600" cy="5410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06B20"/>
                </a:solidFill>
              </a:rPr>
              <a:t>Bernoulli experiment</a:t>
            </a:r>
            <a:r>
              <a:rPr lang="en-US" sz="2800" dirty="0" smtClean="0"/>
              <a:t> is a random experiment where the random variable can take only two values</a:t>
            </a:r>
          </a:p>
          <a:p>
            <a:pPr lvl="1"/>
            <a:r>
              <a:rPr lang="en-US" sz="2400" dirty="0" smtClean="0"/>
              <a:t>Success (1)  </a:t>
            </a:r>
            <a:endParaRPr lang="en-US" sz="2400" dirty="0"/>
          </a:p>
          <a:p>
            <a:pPr lvl="1"/>
            <a:r>
              <a:rPr lang="en-US" sz="2400" dirty="0" smtClean="0"/>
              <a:t>Failure (0)</a:t>
            </a:r>
          </a:p>
          <a:p>
            <a:r>
              <a:rPr lang="en-US" sz="2800" dirty="0" smtClean="0"/>
              <a:t>Given a probability of success </a:t>
            </a:r>
            <a:r>
              <a:rPr lang="en-US" sz="2800" i="1" dirty="0" smtClean="0"/>
              <a:t>p</a:t>
            </a:r>
            <a:r>
              <a:rPr lang="en-US" sz="2800" dirty="0" smtClean="0"/>
              <a:t>, the probability of failure is </a:t>
            </a:r>
            <a:r>
              <a:rPr lang="en-US" sz="2800" i="1" dirty="0" smtClean="0"/>
              <a:t>q</a:t>
            </a:r>
            <a:r>
              <a:rPr lang="en-US" sz="2800" dirty="0" smtClean="0"/>
              <a:t> = 1 - </a:t>
            </a:r>
            <a:r>
              <a:rPr lang="en-US" sz="2800" i="1" dirty="0" smtClean="0"/>
              <a:t>p</a:t>
            </a:r>
            <a:endParaRPr lang="en-US" sz="2800" i="1" dirty="0"/>
          </a:p>
          <a:p>
            <a:pPr marL="0" indent="0">
              <a:buNone/>
            </a:pPr>
            <a:r>
              <a:rPr lang="en-US" sz="2400" b="1" u="sng" dirty="0" smtClean="0"/>
              <a:t>Example: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Roll a (six-sided) die for a six</a:t>
            </a:r>
          </a:p>
          <a:p>
            <a:pPr lvl="1"/>
            <a:r>
              <a:rPr lang="en-US" sz="2000" dirty="0" smtClean="0"/>
              <a:t>6: success p =  1/6</a:t>
            </a:r>
          </a:p>
          <a:p>
            <a:pPr lvl="1"/>
            <a:r>
              <a:rPr lang="en-US" sz="2000" dirty="0" smtClean="0"/>
              <a:t>1,2,3,4,5: failure, q = 1 – p  = 5/6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0286" y="5029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/>
                <a:cs typeface="Calibri"/>
              </a:rPr>
              <a:t>Jakob</a:t>
            </a:r>
            <a:r>
              <a:rPr lang="en-US" sz="2000" dirty="0">
                <a:latin typeface="Calibri"/>
                <a:cs typeface="Calibri"/>
              </a:rPr>
              <a:t> Bernoulli </a:t>
            </a:r>
            <a:endParaRPr lang="en-US" sz="2000" dirty="0" smtClean="0">
              <a:latin typeface="Calibri"/>
              <a:cs typeface="Calibri"/>
            </a:endParaRPr>
          </a:p>
          <a:p>
            <a:pPr algn="ctr"/>
            <a:r>
              <a:rPr lang="en-US" sz="2000" b="0" dirty="0" smtClean="0">
                <a:latin typeface="Calibri"/>
                <a:cs typeface="Calibri"/>
              </a:rPr>
              <a:t>(</a:t>
            </a:r>
            <a:r>
              <a:rPr lang="en-US" sz="2000" b="0" dirty="0">
                <a:latin typeface="Calibri"/>
                <a:cs typeface="Calibri"/>
              </a:rPr>
              <a:t>1655-</a:t>
            </a:r>
            <a:r>
              <a:rPr lang="en-US" sz="2000" b="0" dirty="0" smtClean="0">
                <a:latin typeface="Calibri"/>
                <a:cs typeface="Calibri"/>
              </a:rPr>
              <a:t>1705, Swiss mathematician)</a:t>
            </a:r>
            <a:endParaRPr lang="en-US" sz="2000" b="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35228"/>
            <a:ext cx="3124200" cy="3493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873" y="6611779"/>
            <a:ext cx="4711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http://</a:t>
            </a:r>
            <a:r>
              <a:rPr lang="en-US" sz="1000" dirty="0" err="1">
                <a:latin typeface="Calibri"/>
                <a:cs typeface="Calibri"/>
              </a:rPr>
              <a:t>en.wikipedia.org</a:t>
            </a:r>
            <a:r>
              <a:rPr lang="en-US" sz="1000" dirty="0">
                <a:latin typeface="Calibri"/>
                <a:cs typeface="Calibri"/>
              </a:rPr>
              <a:t>/wiki/</a:t>
            </a:r>
            <a:r>
              <a:rPr lang="en-US" sz="1000" dirty="0" err="1">
                <a:latin typeface="Calibri"/>
                <a:cs typeface="Calibri"/>
              </a:rPr>
              <a:t>Jacob_Bernoulli#mediaviewer</a:t>
            </a:r>
            <a:r>
              <a:rPr lang="en-US" sz="1000" dirty="0">
                <a:latin typeface="Calibri"/>
                <a:cs typeface="Calibri"/>
              </a:rPr>
              <a:t>/</a:t>
            </a:r>
            <a:r>
              <a:rPr lang="en-US" sz="1000" dirty="0" err="1">
                <a:latin typeface="Calibri"/>
                <a:cs typeface="Calibri"/>
              </a:rPr>
              <a:t>File:Jakob_Bernoulli.jpg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366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Independent Bernoulli experiments build the basis </a:t>
            </a:r>
            <a:r>
              <a:rPr lang="en-US" sz="2400" b="1" dirty="0" smtClean="0">
                <a:solidFill>
                  <a:srgbClr val="D06B20"/>
                </a:solidFill>
              </a:rPr>
              <a:t>for binomial distributions</a:t>
            </a:r>
          </a:p>
          <a:p>
            <a:r>
              <a:rPr lang="en-US" sz="2400" dirty="0" smtClean="0"/>
              <a:t>Experiments with two possible outcomes (e.g., flipping a coin)</a:t>
            </a:r>
          </a:p>
          <a:p>
            <a:r>
              <a:rPr lang="en-US" sz="2400" i="1" dirty="0" smtClean="0"/>
              <a:t>n</a:t>
            </a:r>
            <a:r>
              <a:rPr lang="en-US" sz="2400" dirty="0" smtClean="0"/>
              <a:t> independent (repeated) experiments are performed</a:t>
            </a:r>
          </a:p>
          <a:p>
            <a:r>
              <a:rPr lang="en-US" sz="2400" dirty="0" smtClean="0"/>
              <a:t>Probability of success </a:t>
            </a:r>
            <a:r>
              <a:rPr lang="en-US" sz="2400" i="1" dirty="0" smtClean="0"/>
              <a:t>p</a:t>
            </a:r>
            <a:r>
              <a:rPr lang="en-US" sz="2400" dirty="0" smtClean="0"/>
              <a:t> is the same in every experiment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033132" y="3962400"/>
            <a:ext cx="2743200" cy="1543497"/>
            <a:chOff x="1033132" y="3962400"/>
            <a:chExt cx="2743200" cy="1543497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033132" y="3962400"/>
              <a:ext cx="2743200" cy="1532864"/>
              <a:chOff x="1033132" y="3962400"/>
              <a:chExt cx="2743200" cy="1532864"/>
            </a:xfrm>
          </p:grpSpPr>
          <p:sp>
            <p:nvSpPr>
              <p:cNvPr id="4" name="Ellipse 3"/>
              <p:cNvSpPr/>
              <p:nvPr/>
            </p:nvSpPr>
            <p:spPr bwMode="auto">
              <a:xfrm>
                <a:off x="1033132" y="4123664"/>
                <a:ext cx="2743200" cy="1371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" name="Rechteck 4"/>
              <p:cNvSpPr/>
              <p:nvPr/>
            </p:nvSpPr>
            <p:spPr bwMode="auto">
              <a:xfrm>
                <a:off x="1642732" y="3962400"/>
                <a:ext cx="152400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7" name="Ellipse 6"/>
            <p:cNvSpPr/>
            <p:nvPr/>
          </p:nvSpPr>
          <p:spPr bwMode="auto">
            <a:xfrm>
              <a:off x="1272365" y="4953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1557668" y="5094767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1513367" y="4798831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1784499" y="491046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2900907" y="5103631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2612066" y="483073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2592550" y="5149701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1965241" y="5160334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2275367" y="5201097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1045534" y="47244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2296633" y="4887433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3166732" y="4993763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3395332" y="4766932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2915097" y="4802369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3113567" y="4538332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1321973" y="4550734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2025501" y="4690732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95800" y="3505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2800" b="0" i="1" dirty="0" smtClean="0">
                <a:latin typeface="Calibri"/>
                <a:cs typeface="Calibri"/>
              </a:rPr>
              <a:t>N</a:t>
            </a:r>
            <a:r>
              <a:rPr lang="en-US" sz="2800" b="0" dirty="0" smtClean="0">
                <a:latin typeface="Calibri"/>
                <a:cs typeface="Calibri"/>
              </a:rPr>
              <a:t> marbles in a jar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b="0" i="1" dirty="0" smtClean="0">
                <a:latin typeface="Calibri"/>
                <a:cs typeface="Calibri"/>
              </a:rPr>
              <a:t>r </a:t>
            </a:r>
            <a:r>
              <a:rPr lang="en-US" sz="2800" b="0" dirty="0" smtClean="0">
                <a:latin typeface="Calibri"/>
                <a:cs typeface="Calibri"/>
              </a:rPr>
              <a:t>black and </a:t>
            </a:r>
            <a:r>
              <a:rPr lang="en-US" sz="2800" b="0" i="1" dirty="0" smtClean="0">
                <a:latin typeface="Calibri"/>
                <a:cs typeface="Calibri"/>
              </a:rPr>
              <a:t>N-r </a:t>
            </a:r>
            <a:r>
              <a:rPr lang="en-US" sz="2800" b="0" dirty="0" smtClean="0">
                <a:latin typeface="Calibri"/>
                <a:cs typeface="Calibri"/>
              </a:rPr>
              <a:t>white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b="0" dirty="0" smtClean="0">
                <a:latin typeface="Calibri"/>
                <a:cs typeface="Calibri"/>
              </a:rPr>
              <a:t>What is the probability to have </a:t>
            </a:r>
            <a:r>
              <a:rPr lang="en-US" sz="2800" b="0" i="1" dirty="0" smtClean="0">
                <a:latin typeface="Calibri"/>
                <a:cs typeface="Calibri"/>
              </a:rPr>
              <a:t>k</a:t>
            </a:r>
            <a:r>
              <a:rPr lang="en-US" sz="2800" b="0" dirty="0" smtClean="0">
                <a:latin typeface="Calibri"/>
                <a:cs typeface="Calibri"/>
              </a:rPr>
              <a:t> black marbles, if </a:t>
            </a:r>
            <a:r>
              <a:rPr lang="en-US" sz="2800" b="0" i="1" dirty="0" smtClean="0">
                <a:latin typeface="Calibri"/>
                <a:cs typeface="Calibri"/>
              </a:rPr>
              <a:t>n </a:t>
            </a:r>
            <a:r>
              <a:rPr lang="en-US" sz="2800" b="0" dirty="0" smtClean="0">
                <a:latin typeface="Calibri"/>
                <a:cs typeface="Calibri"/>
              </a:rPr>
              <a:t>are drawn with replacement ?</a:t>
            </a:r>
            <a:endParaRPr lang="en-US" sz="2800" b="0" dirty="0">
              <a:latin typeface="Calibri"/>
              <a:cs typeface="Calibri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16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accent5"/>
                </a:solidFill>
              </a:rPr>
              <a:t>binomial </a:t>
            </a:r>
            <a:r>
              <a:rPr lang="en-US" sz="2400" b="1" dirty="0">
                <a:solidFill>
                  <a:schemeClr val="accent5"/>
                </a:solidFill>
              </a:rPr>
              <a:t>distribution </a:t>
            </a:r>
            <a:r>
              <a:rPr lang="en-US" sz="2400" dirty="0">
                <a:solidFill>
                  <a:schemeClr val="accent5"/>
                </a:solidFill>
              </a:rPr>
              <a:t>B(</a:t>
            </a:r>
            <a:r>
              <a:rPr lang="en-US" sz="2400" dirty="0" err="1">
                <a:solidFill>
                  <a:schemeClr val="accent5"/>
                </a:solidFill>
              </a:rPr>
              <a:t>x;n,p</a:t>
            </a:r>
            <a:r>
              <a:rPr lang="en-US" sz="2400" dirty="0" smtClean="0">
                <a:solidFill>
                  <a:schemeClr val="accent5"/>
                </a:solidFill>
              </a:rPr>
              <a:t>) </a:t>
            </a:r>
            <a:r>
              <a:rPr lang="en-US" sz="2400" dirty="0" smtClean="0"/>
              <a:t>describes </a:t>
            </a:r>
            <a:r>
              <a:rPr lang="en-US" sz="2400" dirty="0"/>
              <a:t>the probability </a:t>
            </a:r>
            <a:r>
              <a:rPr lang="en-US" sz="2400" dirty="0" smtClean="0"/>
              <a:t>for an </a:t>
            </a:r>
            <a:r>
              <a:rPr lang="en-US" sz="2400" i="1" dirty="0"/>
              <a:t>n</a:t>
            </a:r>
            <a:r>
              <a:rPr lang="en-US" sz="2400" dirty="0"/>
              <a:t>-trial binomial experiment </a:t>
            </a:r>
            <a:r>
              <a:rPr lang="en-US" sz="2400" dirty="0" smtClean="0"/>
              <a:t>to result in </a:t>
            </a:r>
            <a:r>
              <a:rPr lang="en-US" sz="2400" dirty="0"/>
              <a:t>exactly </a:t>
            </a:r>
            <a:r>
              <a:rPr lang="en-US" sz="2400" i="1" dirty="0" smtClean="0"/>
              <a:t>k</a:t>
            </a:r>
            <a:r>
              <a:rPr lang="en-US" sz="2400" dirty="0" smtClean="0"/>
              <a:t> successes:</a:t>
            </a:r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 marL="0" indent="274638">
              <a:lnSpc>
                <a:spcPct val="110000"/>
              </a:lnSpc>
              <a:buNone/>
            </a:pPr>
            <a:r>
              <a:rPr lang="en-US" sz="2400" dirty="0" smtClean="0"/>
              <a:t>where</a:t>
            </a:r>
          </a:p>
          <a:p>
            <a:pPr lvl="1">
              <a:lnSpc>
                <a:spcPct val="110000"/>
              </a:lnSpc>
            </a:pPr>
            <a:r>
              <a:rPr lang="en-US" sz="2000" i="1" dirty="0" smtClean="0"/>
              <a:t>k</a:t>
            </a:r>
            <a:r>
              <a:rPr lang="en-US" sz="2000" dirty="0" smtClean="0"/>
              <a:t>: </a:t>
            </a:r>
            <a:r>
              <a:rPr lang="en-US" sz="2000" dirty="0"/>
              <a:t>the number of successes that result from the binomial experiment</a:t>
            </a:r>
          </a:p>
          <a:p>
            <a:pPr lvl="1">
              <a:lnSpc>
                <a:spcPct val="110000"/>
              </a:lnSpc>
            </a:pPr>
            <a:r>
              <a:rPr lang="en-US" sz="2000" i="1" dirty="0"/>
              <a:t>n</a:t>
            </a:r>
            <a:r>
              <a:rPr lang="en-US" sz="2000" dirty="0"/>
              <a:t>: the number of trials in the binomial experiment</a:t>
            </a:r>
          </a:p>
          <a:p>
            <a:pPr lvl="1">
              <a:lnSpc>
                <a:spcPct val="110000"/>
              </a:lnSpc>
            </a:pPr>
            <a:r>
              <a:rPr lang="en-US" sz="2000" i="1" dirty="0"/>
              <a:t>p</a:t>
            </a:r>
            <a:r>
              <a:rPr lang="en-US" sz="2000" dirty="0"/>
              <a:t>: the </a:t>
            </a:r>
            <a:r>
              <a:rPr lang="en-US" sz="2000" b="1" dirty="0">
                <a:solidFill>
                  <a:srgbClr val="D06B20"/>
                </a:solidFill>
              </a:rPr>
              <a:t>probability of success </a:t>
            </a:r>
            <a:r>
              <a:rPr lang="en-US" sz="2000" dirty="0"/>
              <a:t>in an individual trial</a:t>
            </a:r>
          </a:p>
          <a:p>
            <a:pPr lvl="1">
              <a:lnSpc>
                <a:spcPct val="110000"/>
              </a:lnSpc>
            </a:pPr>
            <a:r>
              <a:rPr lang="en-US" sz="2000" i="1" dirty="0"/>
              <a:t>q</a:t>
            </a:r>
            <a:r>
              <a:rPr lang="en-US" sz="2000" dirty="0"/>
              <a:t>: the </a:t>
            </a:r>
            <a:r>
              <a:rPr lang="en-US" sz="2000" b="1" dirty="0">
                <a:solidFill>
                  <a:srgbClr val="D06B20"/>
                </a:solidFill>
              </a:rPr>
              <a:t>probability </a:t>
            </a:r>
            <a:r>
              <a:rPr lang="en-US" sz="2000" b="1" dirty="0" smtClean="0">
                <a:solidFill>
                  <a:srgbClr val="D06B20"/>
                </a:solidFill>
              </a:rPr>
              <a:t>of </a:t>
            </a:r>
            <a:r>
              <a:rPr lang="en-US" sz="2000" b="1" dirty="0">
                <a:solidFill>
                  <a:srgbClr val="D06B20"/>
                </a:solidFill>
              </a:rPr>
              <a:t>failure </a:t>
            </a:r>
            <a:r>
              <a:rPr lang="en-US" sz="2000" dirty="0" smtClean="0"/>
              <a:t>(</a:t>
            </a:r>
            <a:r>
              <a:rPr lang="en-US" sz="2000" i="1" dirty="0" smtClean="0"/>
              <a:t>q</a:t>
            </a:r>
            <a:r>
              <a:rPr lang="en-US" sz="2000" dirty="0" smtClean="0"/>
              <a:t> = 1 - </a:t>
            </a:r>
            <a:r>
              <a:rPr lang="en-US" sz="2000" i="1" dirty="0" smtClean="0"/>
              <a:t>p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b="1" dirty="0" smtClean="0">
                <a:solidFill>
                  <a:srgbClr val="D06B20"/>
                </a:solidFill>
              </a:rPr>
              <a:t>Binomial coefficient </a:t>
            </a:r>
            <a:r>
              <a:rPr lang="en-US" sz="2000" dirty="0" smtClean="0"/>
              <a:t>(read: “</a:t>
            </a:r>
            <a:r>
              <a:rPr lang="en-US" sz="2000" dirty="0"/>
              <a:t>n choose </a:t>
            </a:r>
            <a:r>
              <a:rPr lang="en-US" sz="2000" dirty="0" smtClean="0"/>
              <a:t>k”) </a:t>
            </a:r>
            <a:r>
              <a:rPr lang="en-US" sz="2000" dirty="0"/>
              <a:t>the number of different ways </a:t>
            </a:r>
            <a:r>
              <a:rPr lang="en-US" sz="2000" dirty="0" smtClean="0"/>
              <a:t>to choose </a:t>
            </a:r>
            <a:r>
              <a:rPr lang="en-US" sz="2000" i="1" dirty="0" smtClean="0"/>
              <a:t>k</a:t>
            </a:r>
            <a:r>
              <a:rPr lang="en-US" sz="2000" dirty="0" smtClean="0"/>
              <a:t> things </a:t>
            </a:r>
            <a:r>
              <a:rPr lang="en-US" sz="2000" dirty="0"/>
              <a:t>out of </a:t>
            </a:r>
            <a:r>
              <a:rPr lang="en-US" sz="2000" i="1" dirty="0" smtClean="0"/>
              <a:t>n </a:t>
            </a:r>
            <a:r>
              <a:rPr lang="en-US" sz="2000" dirty="0" smtClean="0"/>
              <a:t>things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791200"/>
            <a:ext cx="2073088" cy="6582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2" y="2062256"/>
            <a:ext cx="8068330" cy="10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54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Drawing Marbles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Experiment:</a:t>
            </a:r>
            <a:r>
              <a:rPr lang="en-US" sz="2800" dirty="0" smtClean="0"/>
              <a:t> Draw two marbles from a jar containing 10 white and 10 black marbles </a:t>
            </a:r>
            <a:r>
              <a:rPr lang="en-US" sz="2800" dirty="0"/>
              <a:t>(with replacement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Probability of having drawing </a:t>
            </a:r>
            <a:r>
              <a:rPr lang="en-US" sz="2800" i="1" dirty="0" smtClean="0"/>
              <a:t>k</a:t>
            </a:r>
            <a:r>
              <a:rPr lang="en-US" sz="2800" dirty="0" smtClean="0"/>
              <a:t> black marbles is: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dirty="0" smtClean="0"/>
              <a:t>Mean and variance of the probability distribution are given by:</a:t>
            </a:r>
          </a:p>
          <a:p>
            <a:endParaRPr lang="en-US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1717"/>
              </p:ext>
            </p:extLst>
          </p:nvPr>
        </p:nvGraphicFramePr>
        <p:xfrm>
          <a:off x="1524000" y="3657600"/>
          <a:ext cx="60960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# of black marbles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probability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0.25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1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0.5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0.25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76500"/>
            <a:ext cx="5867400" cy="1104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248400"/>
            <a:ext cx="1701800" cy="330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96000"/>
            <a:ext cx="4279900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358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6290"/>
          <a:stretch/>
        </p:blipFill>
        <p:spPr bwMode="auto">
          <a:xfrm>
            <a:off x="457200" y="1447800"/>
            <a:ext cx="8229600" cy="51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Throwing a Coin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505200" y="6484912"/>
            <a:ext cx="236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dirty="0" smtClean="0">
                <a:solidFill>
                  <a:schemeClr val="tx1"/>
                </a:solidFill>
                <a:latin typeface="Calibri"/>
                <a:cs typeface="Calibri"/>
              </a:rPr>
              <a:t>Number of heads</a:t>
            </a:r>
            <a:endParaRPr lang="en-US" sz="15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-656883" y="3610318"/>
            <a:ext cx="23622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0" dirty="0" smtClean="0">
                <a:solidFill>
                  <a:schemeClr val="tx1"/>
                </a:solidFill>
                <a:latin typeface="Calibri"/>
                <a:cs typeface="Calibri"/>
              </a:rPr>
              <a:t>Probability</a:t>
            </a:r>
            <a:endParaRPr lang="en-US" sz="15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Experiment:</a:t>
            </a:r>
            <a:r>
              <a:rPr lang="en-US" sz="2400" b="1" dirty="0" smtClean="0"/>
              <a:t> </a:t>
            </a:r>
            <a:r>
              <a:rPr lang="en-US" sz="2400" dirty="0" smtClean="0"/>
              <a:t> Throw a fair coin ten times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772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895190"/>
            <a:ext cx="6363592" cy="762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876390"/>
            <a:ext cx="8634604" cy="6521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885790"/>
            <a:ext cx="8634209" cy="6521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866990"/>
            <a:ext cx="3761761" cy="5143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790790"/>
            <a:ext cx="1890751" cy="5759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Grafik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5866990"/>
            <a:ext cx="1993465" cy="5338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990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b="0" dirty="0" smtClean="0">
                <a:latin typeface="Calibri"/>
                <a:cs typeface="Calibri"/>
              </a:rPr>
              <a:t>Let </a:t>
            </a:r>
            <a:r>
              <a:rPr lang="en-US" sz="2800" b="0" i="1" dirty="0" smtClean="0">
                <a:latin typeface="Calibri"/>
                <a:cs typeface="Calibri"/>
              </a:rPr>
              <a:t>P</a:t>
            </a:r>
            <a:r>
              <a:rPr lang="en-US" sz="2800" b="0" dirty="0" smtClean="0">
                <a:latin typeface="Calibri"/>
                <a:cs typeface="Calibri"/>
              </a:rPr>
              <a:t>(</a:t>
            </a:r>
            <a:r>
              <a:rPr lang="en-US" sz="2800" b="0" i="1" dirty="0" smtClean="0">
                <a:latin typeface="Calibri"/>
                <a:cs typeface="Calibri"/>
              </a:rPr>
              <a:t>x=k</a:t>
            </a:r>
            <a:r>
              <a:rPr lang="en-US" sz="2800" b="0" dirty="0" smtClean="0">
                <a:latin typeface="Calibri"/>
                <a:cs typeface="Calibri"/>
              </a:rPr>
              <a:t>) denote the binomial distribution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and let </a:t>
            </a:r>
            <a:r>
              <a:rPr lang="en-US" sz="2800" b="0" i="1" dirty="0" smtClean="0">
                <a:latin typeface="Calibri"/>
                <a:cs typeface="Calibri"/>
              </a:rPr>
              <a:t>p </a:t>
            </a:r>
            <a:r>
              <a:rPr lang="en-US" sz="2800" b="0" dirty="0" smtClean="0">
                <a:latin typeface="Calibri"/>
                <a:cs typeface="Calibri"/>
              </a:rPr>
              <a:t>= </a:t>
            </a:r>
            <a:r>
              <a:rPr lang="en-US" sz="2800" b="0" dirty="0" err="1" smtClean="0">
                <a:latin typeface="Calibri"/>
                <a:cs typeface="Calibri"/>
              </a:rPr>
              <a:t>λ</a:t>
            </a:r>
            <a:r>
              <a:rPr lang="en-US" sz="2800" b="0" dirty="0" smtClean="0">
                <a:latin typeface="Calibri"/>
                <a:cs typeface="Calibri"/>
              </a:rPr>
              <a:t>/</a:t>
            </a:r>
            <a:r>
              <a:rPr lang="en-US" sz="2800" b="0" i="1" dirty="0" smtClean="0">
                <a:latin typeface="Calibri"/>
                <a:cs typeface="Calibri"/>
              </a:rPr>
              <a:t>n</a:t>
            </a:r>
          </a:p>
          <a:p>
            <a:pPr marL="457200" indent="-457200" algn="l">
              <a:buFont typeface="Arial"/>
              <a:buChar char="•"/>
            </a:pPr>
            <a:endParaRPr lang="en-US" sz="2800" b="0" dirty="0">
              <a:latin typeface="Calibri"/>
              <a:cs typeface="Calibri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b="0" dirty="0" smtClean="0">
                <a:latin typeface="Calibri"/>
                <a:cs typeface="Calibri"/>
              </a:rPr>
              <a:t>We then obtain for the limit for very large </a:t>
            </a:r>
            <a:r>
              <a:rPr lang="en-US" sz="2800" b="0" i="1" dirty="0" smtClean="0">
                <a:latin typeface="Calibri"/>
                <a:cs typeface="Calibri"/>
              </a:rPr>
              <a:t>n</a:t>
            </a:r>
            <a:r>
              <a:rPr lang="en-US" sz="2800" b="0" dirty="0" smtClean="0">
                <a:latin typeface="Calibri"/>
                <a:cs typeface="Calibri"/>
              </a:rPr>
              <a:t>:</a:t>
            </a:r>
            <a:endParaRPr lang="en-US" sz="2800" b="0" dirty="0">
              <a:latin typeface="Calibri"/>
              <a:cs typeface="Calibri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20501" y="33668"/>
            <a:ext cx="6705600" cy="685800"/>
          </a:xfrm>
        </p:spPr>
        <p:txBody>
          <a:bodyPr/>
          <a:lstStyle/>
          <a:p>
            <a:r>
              <a:rPr lang="en-US" dirty="0" smtClean="0"/>
              <a:t>Binomial Approximation of the Poisson Distribution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589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501" y="33668"/>
            <a:ext cx="6705600" cy="685800"/>
          </a:xfrm>
        </p:spPr>
        <p:txBody>
          <a:bodyPr/>
          <a:lstStyle/>
          <a:p>
            <a:r>
              <a:rPr lang="en-US" dirty="0" smtClean="0"/>
              <a:t>Binomial Approximation of the Poisson Distribution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We thus obtain</a:t>
            </a:r>
            <a:r>
              <a:rPr lang="en-US" sz="3600" dirty="0" smtClean="0"/>
              <a:t> 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 	</a:t>
            </a:r>
            <a:r>
              <a:rPr lang="en-US" sz="2800" b="0" dirty="0" smtClean="0">
                <a:ea typeface="Cambria Math"/>
              </a:rPr>
              <a:t/>
            </a:r>
            <a:br>
              <a:rPr lang="en-US" sz="2800" b="0" dirty="0" smtClean="0">
                <a:ea typeface="Cambria Math"/>
              </a:rPr>
            </a:br>
            <a:r>
              <a:rPr lang="en-US" sz="2800" dirty="0" smtClean="0">
                <a:ea typeface="Cambria Math"/>
              </a:rPr>
              <a:t>the well-known </a:t>
            </a:r>
            <a:r>
              <a:rPr lang="en-US" sz="2800" b="1" dirty="0" smtClean="0">
                <a:solidFill>
                  <a:srgbClr val="D06B20"/>
                </a:solidFill>
                <a:ea typeface="Cambria Math"/>
              </a:rPr>
              <a:t>Poisson distribution</a:t>
            </a:r>
          </a:p>
          <a:p>
            <a:pPr marL="0" indent="0">
              <a:buNone/>
            </a:pPr>
            <a:endParaRPr lang="en-US" sz="2800" dirty="0" smtClean="0">
              <a:ea typeface="Cambria Math"/>
            </a:endParaRPr>
          </a:p>
          <a:p>
            <a:r>
              <a:rPr lang="en-US" sz="2800" dirty="0" smtClean="0">
                <a:ea typeface="Cambria Math"/>
              </a:rPr>
              <a:t>The Poisson distribution describes a Bernoulli experiment with a high number of repeats and low success probability (i.e., if </a:t>
            </a:r>
            <a:r>
              <a:rPr lang="en-US" sz="2800" i="1" dirty="0" smtClean="0">
                <a:ea typeface="Cambria Math"/>
              </a:rPr>
              <a:t>p</a:t>
            </a:r>
            <a:r>
              <a:rPr lang="en-US" sz="2800" dirty="0" smtClean="0">
                <a:ea typeface="Cambria Math"/>
              </a:rPr>
              <a:t> small and </a:t>
            </a:r>
            <a:r>
              <a:rPr lang="en-US" sz="2800" i="1" dirty="0" smtClean="0">
                <a:ea typeface="Cambria Math"/>
              </a:rPr>
              <a:t>n</a:t>
            </a:r>
            <a:r>
              <a:rPr lang="en-US" sz="2800" dirty="0" smtClean="0">
                <a:ea typeface="Cambria Math"/>
              </a:rPr>
              <a:t> large)</a:t>
            </a:r>
          </a:p>
          <a:p>
            <a:r>
              <a:rPr lang="en-US" sz="2800" dirty="0" smtClean="0">
                <a:ea typeface="Cambria Math"/>
              </a:rPr>
              <a:t>Therefore it is also called </a:t>
            </a:r>
            <a:r>
              <a:rPr lang="en-US" sz="2800" b="1" dirty="0" smtClean="0">
                <a:solidFill>
                  <a:srgbClr val="D06B20"/>
                </a:solidFill>
              </a:rPr>
              <a:t>Poisson law of small numbers</a:t>
            </a:r>
          </a:p>
          <a:p>
            <a:r>
              <a:rPr lang="en-US" sz="2800" dirty="0" smtClean="0">
                <a:ea typeface="Cambria Math"/>
              </a:rPr>
              <a:t>The mean as well as the variance of the Poisson distribution is </a:t>
            </a:r>
            <a:r>
              <a:rPr lang="en-US" sz="2800" dirty="0" err="1" smtClean="0">
                <a:ea typeface="Cambria Math"/>
              </a:rPr>
              <a:t>λ</a:t>
            </a:r>
            <a:r>
              <a:rPr lang="en-US" sz="2800" dirty="0" smtClean="0">
                <a:ea typeface="Cambria Math"/>
              </a:rPr>
              <a:t> </a:t>
            </a:r>
            <a:endParaRPr lang="en-US" sz="2800" b="0" dirty="0" smtClean="0">
              <a:solidFill>
                <a:srgbClr val="FF0000"/>
              </a:solidFill>
              <a:ea typeface="Cambria Math"/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rgbClr val="FF0000"/>
                </a:solidFill>
                <a:ea typeface="Cambria Math"/>
              </a:rPr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676399"/>
            <a:ext cx="4343400" cy="9250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476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22860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Probability distributions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Discrete probability distributions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Continuous probability </a:t>
            </a:r>
            <a:r>
              <a:rPr lang="en-US" dirty="0" smtClean="0">
                <a:solidFill>
                  <a:schemeClr val="accent6"/>
                </a:solidFill>
              </a:rPr>
              <a:t>distributions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Binomial distribution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Normal distribution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Unit 3A</a:t>
            </a:r>
            <a:br>
              <a:rPr lang="en-US" dirty="0" smtClean="0"/>
            </a:br>
            <a:r>
              <a:rPr lang="en-US" dirty="0" smtClean="0"/>
              <a:t>Key Statistical Concepts for Computational Mass 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39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Distributions 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82" y="765309"/>
            <a:ext cx="3993909" cy="28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7" y="790342"/>
            <a:ext cx="3993950" cy="28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04" y="3673200"/>
            <a:ext cx="3993935" cy="28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62567"/>
            <a:ext cx="3993935" cy="288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17460" y="103632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n=100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p=0.5</a:t>
            </a:r>
            <a:endParaRPr lang="en-US" sz="2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757770" y="103449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n=100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p=0.1</a:t>
            </a:r>
            <a:endParaRPr lang="en-US" sz="2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62630" y="3962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n=1,000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p=0.009</a:t>
            </a:r>
            <a:endParaRPr lang="en-US" sz="2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445655" y="396225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n=5,000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p=0.0009</a:t>
            </a:r>
            <a:endParaRPr lang="en-US" sz="2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67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0"/>
            <a:ext cx="4543114" cy="3276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250"/>
            <a:ext cx="4543100" cy="3276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62630" y="198916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n = 1000</a:t>
            </a:r>
          </a:p>
          <a:p>
            <a:pPr algn="l"/>
            <a:r>
              <a:rPr lang="el-GR" sz="2000" b="0" dirty="0" smtClean="0">
                <a:solidFill>
                  <a:schemeClr val="tx1"/>
                </a:solidFill>
                <a:latin typeface="Calibri"/>
                <a:cs typeface="Calibri"/>
              </a:rPr>
              <a:t>λ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 = 4.5</a:t>
            </a:r>
            <a:endParaRPr lang="en-US" sz="2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67600" y="1981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n = 1000</a:t>
            </a:r>
          </a:p>
          <a:p>
            <a:pPr algn="l"/>
            <a:r>
              <a:rPr lang="el-GR" sz="2000" b="0" dirty="0">
                <a:solidFill>
                  <a:schemeClr val="tx1"/>
                </a:solidFill>
                <a:latin typeface="Calibri"/>
                <a:cs typeface="Calibri"/>
              </a:rPr>
              <a:t>λ</a:t>
            </a:r>
            <a:r>
              <a:rPr lang="en-US" sz="2000" b="0" dirty="0" smtClean="0">
                <a:solidFill>
                  <a:schemeClr val="tx1"/>
                </a:solidFill>
                <a:latin typeface="Calibri"/>
                <a:cs typeface="Calibri"/>
              </a:rPr>
              <a:t> = 2.5</a:t>
            </a:r>
            <a:endParaRPr lang="en-US" sz="2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525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</a:t>
            </a:r>
            <a:r>
              <a:rPr lang="en-US" dirty="0"/>
              <a:t>V</a:t>
            </a:r>
            <a:r>
              <a:rPr lang="en-US" dirty="0" smtClean="0"/>
              <a:t>ariables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ea typeface="Calibri"/>
                <a:cs typeface="Calibri" pitchFamily="34" charset="0"/>
              </a:rPr>
              <a:t>The </a:t>
            </a:r>
            <a:r>
              <a:rPr lang="en-US" sz="2800" b="1" dirty="0">
                <a:solidFill>
                  <a:srgbClr val="D06B20"/>
                </a:solidFill>
                <a:ea typeface="Calibri"/>
                <a:cs typeface="Calibri" pitchFamily="34" charset="0"/>
              </a:rPr>
              <a:t>probability function </a:t>
            </a:r>
            <a:r>
              <a:rPr lang="en-US" sz="2800" b="1" i="1" dirty="0" err="1" smtClean="0">
                <a:solidFill>
                  <a:srgbClr val="D06B20"/>
                </a:solidFill>
                <a:ea typeface="Calibri"/>
                <a:cs typeface="Calibri" pitchFamily="34" charset="0"/>
              </a:rPr>
              <a:t>f</a:t>
            </a:r>
            <a:r>
              <a:rPr lang="en-US" sz="2800" b="1" i="1" baseline="-25000" dirty="0" err="1" smtClean="0">
                <a:solidFill>
                  <a:srgbClr val="D06B20"/>
                </a:solidFill>
                <a:ea typeface="Calibri"/>
                <a:cs typeface="Calibri" pitchFamily="34" charset="0"/>
              </a:rPr>
              <a:t>X</a:t>
            </a:r>
            <a:r>
              <a:rPr lang="en-US" sz="2800" b="1" dirty="0" smtClean="0">
                <a:solidFill>
                  <a:srgbClr val="D06B20"/>
                </a:solidFill>
                <a:ea typeface="Calibri"/>
                <a:cs typeface="Calibri" pitchFamily="34" charset="0"/>
              </a:rPr>
              <a:t> </a:t>
            </a:r>
            <a:r>
              <a:rPr lang="en-US" sz="2800" dirty="0" smtClean="0">
                <a:ea typeface="Calibri"/>
                <a:cs typeface="Calibri" pitchFamily="34" charset="0"/>
              </a:rPr>
              <a:t>for a continuous </a:t>
            </a:r>
            <a:r>
              <a:rPr lang="en-US" sz="2800" dirty="0">
                <a:ea typeface="Calibri"/>
                <a:cs typeface="Calibri" pitchFamily="34" charset="0"/>
              </a:rPr>
              <a:t>random variable </a:t>
            </a:r>
            <a:r>
              <a:rPr lang="en-US" sz="2800" i="1" dirty="0" smtClean="0">
                <a:ea typeface="Calibri"/>
                <a:cs typeface="Calibri" pitchFamily="34" charset="0"/>
              </a:rPr>
              <a:t>X</a:t>
            </a:r>
            <a:r>
              <a:rPr lang="en-US" sz="2800" dirty="0" smtClean="0">
                <a:ea typeface="Calibri"/>
                <a:cs typeface="Calibri" pitchFamily="34" charset="0"/>
              </a:rPr>
              <a:t> is </a:t>
            </a:r>
            <a:r>
              <a:rPr lang="en-US" sz="2800" dirty="0">
                <a:ea typeface="Calibri"/>
                <a:cs typeface="Calibri" pitchFamily="34" charset="0"/>
              </a:rPr>
              <a:t>a </a:t>
            </a:r>
            <a:r>
              <a:rPr lang="en-US" sz="2800" dirty="0" smtClean="0">
                <a:ea typeface="Calibri"/>
                <a:cs typeface="Calibri" pitchFamily="34" charset="0"/>
              </a:rPr>
              <a:t>non-negative, continuous function </a:t>
            </a:r>
            <a:r>
              <a:rPr lang="en-US" sz="2800" dirty="0">
                <a:ea typeface="Calibri"/>
                <a:cs typeface="Calibri" pitchFamily="34" charset="0"/>
              </a:rPr>
              <a:t>that integrates to </a:t>
            </a:r>
            <a:r>
              <a:rPr lang="en-US" sz="2800" dirty="0" smtClean="0">
                <a:ea typeface="Calibri"/>
                <a:cs typeface="Calibri" pitchFamily="34" charset="0"/>
              </a:rPr>
              <a:t>1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>
              <a:ea typeface="Calibri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  <a:ea typeface="Calibri"/>
                <a:cs typeface="Calibri" pitchFamily="34" charset="0"/>
              </a:rPr>
              <a:t>Cumulative distribution functions </a:t>
            </a:r>
            <a:r>
              <a:rPr lang="en-US" sz="2800" dirty="0" smtClean="0">
                <a:ea typeface="Calibri"/>
                <a:cs typeface="Calibri" pitchFamily="34" charset="0"/>
              </a:rPr>
              <a:t>for continuous random variables are computed equivalently to those of discrete random variables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a typeface="Calibri"/>
                <a:cs typeface="Calibri" pitchFamily="34" charset="0"/>
              </a:rPr>
              <a:t>Rather than summing over all suitable outcomes, we need to integrate, though: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 smtClean="0">
              <a:ea typeface="Calibri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7" y="5334000"/>
            <a:ext cx="3009213" cy="78702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548908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4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152400" y="990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0" dirty="0" smtClean="0">
                <a:ea typeface="Calibri"/>
                <a:cs typeface="Calibri" pitchFamily="34" charset="0"/>
              </a:rPr>
              <a:t>The probability function is given by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b="0" dirty="0">
              <a:ea typeface="Calibri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b="0" dirty="0" smtClean="0">
              <a:ea typeface="Calibri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0" dirty="0" smtClean="0">
                <a:ea typeface="Calibri"/>
                <a:cs typeface="Calibri" pitchFamily="34" charset="0"/>
              </a:rPr>
              <a:t>By definition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b="0" dirty="0">
              <a:ea typeface="Calibri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b="0" dirty="0" smtClean="0">
              <a:ea typeface="Calibri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0" dirty="0" smtClean="0">
                <a:ea typeface="Calibri"/>
                <a:cs typeface="Calibri" pitchFamily="34" charset="0"/>
              </a:rPr>
              <a:t>The probability function results in the well-known bell-shape Gaussian</a:t>
            </a:r>
          </a:p>
          <a:p>
            <a:pPr marL="0" indent="0">
              <a:buFont typeface="Arial" charset="0"/>
              <a:buNone/>
            </a:pPr>
            <a:endParaRPr lang="en-US" sz="2800" b="0" dirty="0">
              <a:ea typeface="Calibri"/>
              <a:cs typeface="Calibri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Gaussian Distribution</a:t>
            </a:r>
          </a:p>
        </p:txBody>
      </p:sp>
      <p:pic>
        <p:nvPicPr>
          <p:cNvPr id="34819" name="Content Placeholder 3" descr="Figure1.13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52" y="4569728"/>
            <a:ext cx="2755392" cy="1993392"/>
          </a:xfr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96" y="1600200"/>
            <a:ext cx="4200859" cy="72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760" y="3064975"/>
            <a:ext cx="6171447" cy="432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918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52400" y="990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0" dirty="0" smtClean="0">
                <a:ea typeface="Calibri"/>
                <a:cs typeface="Calibri" pitchFamily="34" charset="0"/>
              </a:rPr>
              <a:t>The expectation value is calculated as follows,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b="0" dirty="0">
              <a:ea typeface="Calibri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800" b="0" dirty="0" smtClean="0">
              <a:ea typeface="Calibri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0" dirty="0" smtClean="0">
                <a:ea typeface="Calibri"/>
                <a:cs typeface="Calibri" pitchFamily="34" charset="0"/>
              </a:rPr>
              <a:t>Furthermore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2800" b="0" dirty="0">
              <a:ea typeface="Calibri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2800" b="0" dirty="0" smtClean="0">
              <a:ea typeface="Calibri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0" dirty="0" smtClean="0">
                <a:ea typeface="Calibri"/>
                <a:cs typeface="Calibri" pitchFamily="34" charset="0"/>
              </a:rPr>
              <a:t>Resulting in the general variance of Gaussian distributions</a:t>
            </a:r>
          </a:p>
          <a:p>
            <a:pPr marL="0" indent="0">
              <a:buFont typeface="Arial" charset="0"/>
              <a:buNone/>
            </a:pPr>
            <a:endParaRPr lang="en-US" sz="2800" b="0" dirty="0">
              <a:ea typeface="Calibri"/>
              <a:cs typeface="Calibri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Gaussian Mean and Variance</a:t>
            </a:r>
          </a:p>
        </p:txBody>
      </p:sp>
      <p:pic>
        <p:nvPicPr>
          <p:cNvPr id="3" name="Grafik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8771" y="1586552"/>
            <a:ext cx="4062175" cy="699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95" y="2947987"/>
            <a:ext cx="5202682" cy="709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5029200"/>
            <a:ext cx="4654045" cy="4914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643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06B20"/>
                </a:solidFill>
              </a:rPr>
              <a:t>standard normal distribution </a:t>
            </a:r>
            <a:r>
              <a:rPr lang="en-US" sz="2800" dirty="0" smtClean="0"/>
              <a:t>corresponds to the general form of the Gaussian distribution with µ = 0 and 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1 (centered, unit variance)</a:t>
            </a:r>
          </a:p>
          <a:p>
            <a:r>
              <a:rPr lang="en-US" sz="2800" dirty="0" smtClean="0"/>
              <a:t>An arbitrary normal distribution can be converted to a standard normal distribution via </a:t>
            </a:r>
            <a:r>
              <a:rPr lang="en-US" sz="2800" b="1" dirty="0" smtClean="0">
                <a:solidFill>
                  <a:srgbClr val="D06B20"/>
                </a:solidFill>
              </a:rPr>
              <a:t>Z-transformation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resulting in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76800"/>
            <a:ext cx="3340100" cy="10541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1400"/>
            <a:ext cx="2590800" cy="838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223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5746"/>
          <a:stretch/>
        </p:blipFill>
        <p:spPr>
          <a:xfrm>
            <a:off x="152400" y="990600"/>
            <a:ext cx="8839200" cy="55258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83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82849" y="4800600"/>
            <a:ext cx="4032551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en-US" sz="1600" u="sng" dirty="0" smtClean="0"/>
              <a:t>Note:</a:t>
            </a:r>
          </a:p>
          <a:p>
            <a:pPr algn="l"/>
            <a:r>
              <a:rPr lang="en-US" sz="1600" b="0" dirty="0" smtClean="0"/>
              <a:t>The error function is an odd function, i.e.</a:t>
            </a:r>
            <a:endParaRPr lang="en-US" sz="1600" b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Error Function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4419600" cy="5410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Computing the CDF of a normal distribution is related to the </a:t>
            </a:r>
            <a:r>
              <a:rPr lang="en-US" sz="2400" b="1" dirty="0" smtClean="0">
                <a:solidFill>
                  <a:schemeClr val="accent5"/>
                </a:solidFill>
              </a:rPr>
              <a:t>error function (or Gauss error function) </a:t>
            </a:r>
            <a:r>
              <a:rPr lang="en-US" sz="2400" b="1" dirty="0" err="1" smtClean="0">
                <a:solidFill>
                  <a:schemeClr val="accent5"/>
                </a:solidFill>
              </a:rPr>
              <a:t>erf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Note that this integral cannot be evaluated in closed form in terms of elementary functions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It can be approximated with elementary functions though or evaluated numerically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5228"/>
            <a:ext cx="3657600" cy="1297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11779"/>
            <a:ext cx="498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/>
              <a:t>http://</a:t>
            </a:r>
            <a:r>
              <a:rPr lang="en-US" sz="1000" b="0" dirty="0" err="1"/>
              <a:t>en.wikipedia.org</a:t>
            </a:r>
            <a:r>
              <a:rPr lang="en-US" sz="1000" b="0" dirty="0"/>
              <a:t>/wiki/</a:t>
            </a:r>
            <a:r>
              <a:rPr lang="en-US" sz="1000" b="0" dirty="0" err="1"/>
              <a:t>Error_function#mediaviewer</a:t>
            </a:r>
            <a:r>
              <a:rPr lang="en-US" sz="1000" b="0" dirty="0"/>
              <a:t>/</a:t>
            </a:r>
            <a:r>
              <a:rPr lang="en-US" sz="1000" b="0" dirty="0" err="1"/>
              <a:t>File:Error_Function.svg</a:t>
            </a:r>
            <a:endParaRPr lang="en-US" sz="1000" b="0" dirty="0"/>
          </a:p>
        </p:txBody>
      </p:sp>
      <p:pic>
        <p:nvPicPr>
          <p:cNvPr id="12" name="Picture 11" descr="800px-Error_Functi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4648200" cy="325374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410200"/>
            <a:ext cx="2193085" cy="29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64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3429000"/>
          </a:xfrm>
        </p:spPr>
        <p:txBody>
          <a:bodyPr/>
          <a:lstStyle/>
          <a:p>
            <a:r>
              <a:rPr lang="en-US" sz="2800" dirty="0" smtClean="0"/>
              <a:t>We can compute the CDF of a normal distribution and thus obtain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2800" dirty="0" smtClean="0"/>
              <a:t>With the Gaussian error function, the CDF P{x ≤ r} simplifies to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5410200" y="3657600"/>
            <a:ext cx="3420094" cy="3200400"/>
            <a:chOff x="4343400" y="990600"/>
            <a:chExt cx="4639294" cy="392361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990600"/>
              <a:ext cx="4639294" cy="37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7082147" y="4591050"/>
              <a:ext cx="804553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dirty="0" smtClean="0">
                  <a:solidFill>
                    <a:schemeClr val="tx1"/>
                  </a:solidFill>
                  <a:latin typeface="Calibri"/>
                  <a:cs typeface="Calibri"/>
                </a:rPr>
                <a:t>r</a:t>
              </a:r>
              <a:endParaRPr lang="en-US" sz="15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52400" y="4343400"/>
            <a:ext cx="487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2800" b="0" dirty="0" smtClean="0"/>
              <a:t>This </a:t>
            </a:r>
            <a:r>
              <a:rPr lang="en-US" sz="2800" b="0" dirty="0"/>
              <a:t>allows the evaluation of the probability that a </a:t>
            </a:r>
            <a:r>
              <a:rPr lang="en-US" sz="2800" b="0" dirty="0" smtClean="0"/>
              <a:t>Gaussian random </a:t>
            </a:r>
            <a:r>
              <a:rPr lang="en-US" sz="2800" b="0" dirty="0"/>
              <a:t>variable </a:t>
            </a:r>
            <a:r>
              <a:rPr lang="en-US" sz="2800" b="0" i="1" dirty="0"/>
              <a:t>Y </a:t>
            </a:r>
            <a:r>
              <a:rPr lang="en-US" sz="2800" b="0" dirty="0"/>
              <a:t>lies in an interval </a:t>
            </a:r>
            <a:r>
              <a:rPr lang="en-US" sz="2800" b="0" dirty="0" smtClean="0"/>
              <a:t>of size </a:t>
            </a:r>
            <a:r>
              <a:rPr lang="en-US" sz="2800" b="0" i="1" dirty="0" smtClean="0"/>
              <a:t>r</a:t>
            </a:r>
            <a:r>
              <a:rPr lang="en-US" sz="2800" b="0" dirty="0" smtClean="0"/>
              <a:t> around </a:t>
            </a:r>
            <a:r>
              <a:rPr lang="en-US" sz="2800" b="0" dirty="0"/>
              <a:t>the mean value</a:t>
            </a:r>
            <a:r>
              <a:rPr lang="en-US" sz="2800" b="0" i="1" dirty="0"/>
              <a:t> µ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6248400" cy="1032864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97830"/>
            <a:ext cx="4572000" cy="7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82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Function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is the probability that Gaussian random variable lies within twice the standard deviation from the mean?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Probability that a Gaussian random variable lies within the interval [µ - 2 </a:t>
            </a:r>
            <a:r>
              <a:rPr lang="en-US" sz="2800" dirty="0" err="1" smtClean="0"/>
              <a:t>σ</a:t>
            </a:r>
            <a:r>
              <a:rPr lang="en-US" sz="2800" dirty="0" smtClean="0"/>
              <a:t>, µ + 2 </a:t>
            </a:r>
            <a:r>
              <a:rPr lang="en-US" sz="2800" dirty="0" err="1" smtClean="0"/>
              <a:t>σ</a:t>
            </a:r>
            <a:r>
              <a:rPr lang="en-US" sz="2800" dirty="0" smtClean="0"/>
              <a:t>]</a:t>
            </a:r>
            <a:r>
              <a:rPr lang="en-US" sz="2800" dirty="0"/>
              <a:t> </a:t>
            </a:r>
            <a:r>
              <a:rPr lang="en-US" sz="2800" dirty="0" smtClean="0"/>
              <a:t>is thus 95.5%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8153400" cy="27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0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Definition:</a:t>
            </a:r>
          </a:p>
          <a:p>
            <a:r>
              <a:rPr lang="en-US" sz="2800" dirty="0" smtClean="0"/>
              <a:t>A </a:t>
            </a:r>
            <a:r>
              <a:rPr lang="en-US" sz="2800" b="1" dirty="0">
                <a:solidFill>
                  <a:schemeClr val="accent5"/>
                </a:solidFill>
              </a:rPr>
              <a:t>random variable</a:t>
            </a:r>
            <a:r>
              <a:rPr lang="en-US" sz="2800" dirty="0"/>
              <a:t>, usually written </a:t>
            </a:r>
            <a:r>
              <a:rPr lang="en-US" sz="2800" i="1" dirty="0"/>
              <a:t>X</a:t>
            </a:r>
            <a:r>
              <a:rPr lang="en-US" sz="2800" dirty="0"/>
              <a:t>, is a variable whose possible values are numerical outcomes of a random </a:t>
            </a:r>
            <a:r>
              <a:rPr lang="en-US" sz="2800" dirty="0" smtClean="0"/>
              <a:t>phenomenon. These values can be associated with probabilities. </a:t>
            </a:r>
            <a:r>
              <a:rPr lang="en-US" sz="2800" dirty="0"/>
              <a:t>There are two types of random variables, </a:t>
            </a:r>
            <a:r>
              <a:rPr lang="en-US" sz="2800" b="1" dirty="0">
                <a:solidFill>
                  <a:srgbClr val="D06B20"/>
                </a:solidFill>
              </a:rPr>
              <a:t>discrete</a:t>
            </a:r>
            <a:r>
              <a:rPr lang="en-US" sz="2800" dirty="0">
                <a:solidFill>
                  <a:srgbClr val="D06B2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D06B20"/>
                </a:solidFill>
              </a:rPr>
              <a:t>continuous</a:t>
            </a:r>
            <a:r>
              <a:rPr lang="en-US" sz="2800" b="1" i="1" dirty="0" smtClean="0"/>
              <a:t>.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Discrete </a:t>
            </a:r>
            <a:r>
              <a:rPr lang="en-US" sz="2800" dirty="0" smtClean="0"/>
              <a:t>random variables have a countable number of outcomes, e.g., dice</a:t>
            </a:r>
          </a:p>
          <a:p>
            <a:r>
              <a:rPr lang="en-US" sz="2800" b="1" i="1" dirty="0" smtClean="0"/>
              <a:t>Continuous </a:t>
            </a:r>
            <a:r>
              <a:rPr lang="en-US" sz="2800" dirty="0" smtClean="0"/>
              <a:t>random variables have an infinite continuum of possible values, e.g., blood pressure</a:t>
            </a:r>
            <a:endParaRPr lang="en-US" sz="2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53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2590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Application </a:t>
            </a:r>
            <a:r>
              <a:rPr lang="en-US" dirty="0" smtClean="0"/>
              <a:t>example: peptide </a:t>
            </a:r>
            <a:r>
              <a:rPr lang="en-US" dirty="0"/>
              <a:t>identification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p-value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FDR, q-value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Mixture models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Expectation maximization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UNIT 3B</a:t>
            </a:r>
            <a:br>
              <a:rPr lang="en-US" dirty="0" smtClean="0"/>
            </a:br>
            <a:r>
              <a:rPr lang="en-US" dirty="0" smtClean="0"/>
              <a:t>Mixture Models and Expectation Maximization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92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in Mass Spectrometry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We will use the identification of peptides via database search in proteomics as an example to introduce several related concepts in statistics (discussed in more detail in Learning Units 7A/C/D)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For now recall from Learning Units 1A/D: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Shotgun proteomics identifies proteins via peptides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Peptides fragment spectra (tandem spectra) are recorded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They are compared to theoretical spectra to identify the peptide sequence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Problem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Every spectrum will get a score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How can we know which matches to trust?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Can we measure the reliability of the identification?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How likely is it that the identification is correct?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051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b/y Ions in CID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CID fragmentation predominately produces b and y ions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3" y="2305800"/>
            <a:ext cx="8676707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314893" y="2590800"/>
            <a:ext cx="675707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8488" y="6611779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0" dirty="0" smtClean="0">
                <a:latin typeface="Calibri"/>
                <a:cs typeface="Calibri"/>
              </a:rPr>
              <a:t>Steen and Mann. Nature Reviews, Molecular Cell Biology, Vol. 5 2004</a:t>
            </a:r>
            <a:endParaRPr lang="en-US" sz="1000" b="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395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5292080" y="1488717"/>
            <a:ext cx="440674" cy="1097372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Calibri" pitchFamily="34" charset="0"/>
              </a:rPr>
              <a:t>Peptide </a:t>
            </a:r>
            <a:r>
              <a:rPr lang="de-DE" dirty="0" err="1">
                <a:cs typeface="Calibri" pitchFamily="34" charset="0"/>
              </a:rPr>
              <a:t>I</a:t>
            </a:r>
            <a:r>
              <a:rPr lang="de-DE" dirty="0" err="1" smtClean="0">
                <a:cs typeface="Calibri" pitchFamily="34" charset="0"/>
              </a:rPr>
              <a:t>dentification</a:t>
            </a:r>
            <a:endParaRPr lang="de-DE" dirty="0"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6253" y="1476692"/>
            <a:ext cx="1750632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9080" y="4598304"/>
            <a:ext cx="1750632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21568" y="1489748"/>
            <a:ext cx="1750632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77242" y="3037061"/>
            <a:ext cx="2232000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08426" y="3037061"/>
            <a:ext cx="1800000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77402" y="118045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LC-MS/MS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experiment</a:t>
            </a:r>
            <a:endParaRPr lang="de-DE" sz="12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468" y="1191083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Fragment m/z values</a:t>
            </a:r>
            <a:endParaRPr lang="de-DE" sz="12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24544" y="568009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Sequence db</a:t>
            </a:r>
            <a:endParaRPr lang="de-DE" sz="12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6552" y="5896135"/>
            <a:ext cx="47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Theoretical fragment m/z </a:t>
            </a:r>
            <a:br>
              <a:rPr lang="de-DE" sz="1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values from suitable peptides</a:t>
            </a:r>
            <a:endParaRPr lang="de-DE" sz="12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3064" y="278092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Compare </a:t>
            </a:r>
            <a:endParaRPr lang="de-DE" sz="12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0024" y="4662836"/>
            <a:ext cx="16561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5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Q9NSC5|HOME3_HUMAN Homer protein homolog 3 - Homo sapiens (Human)</a:t>
            </a:r>
          </a:p>
          <a:p>
            <a:pPr algn="l"/>
            <a:r>
              <a:rPr lang="de-DE" sz="5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STAREQPIFSTRAHVFQIDPATKRNWIPAGKHALTVSYFYDATRNVYRIISIGGAKAIINSTVTPNMTFTKTSQKFGQWDSRANTVYGLGFASEQHLTQFAEKFQEVKEAARLAREKSQDGGELTSPALGLASHQVPPSPLVSANGPGEEKLFRSQSADAPGPTERERLKKMLSEGSVGEVQWEAEFFALQDSNNKLAGALREANAAAAQWRQQLEAQRAEAERLRQRVAELEAQAASEVTPTGEKEGLGQGQSLEQLEALVQTKDQEIQTLKSQTGGPREALEAAEREETQQKVQDLETRNAELEHQLRAMERSLEEARAERERARAEVGRAAQLLDVSLFELSELREGLARLAEAAP</a:t>
            </a:r>
            <a:endParaRPr lang="de-DE" sz="5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0032" y="1436583"/>
            <a:ext cx="133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569.24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572.33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580.30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581.46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582.63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606.32 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610.24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616.14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4032448" y="4539837"/>
            <a:ext cx="2898506" cy="1201232"/>
            <a:chOff x="4286017" y="4539837"/>
            <a:chExt cx="2898506" cy="1201232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281890" y="4582066"/>
              <a:ext cx="440674" cy="109737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491533" y="4585066"/>
              <a:ext cx="440674" cy="1097372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286017" y="4539837"/>
              <a:ext cx="1331640" cy="1200329"/>
              <a:chOff x="4286017" y="4717419"/>
              <a:chExt cx="1331640" cy="1200329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732027" y="4762648"/>
                <a:ext cx="440674" cy="1097372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4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86017" y="4717419"/>
                <a:ext cx="133164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569.24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572.33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580.30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581.46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582.63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606.32 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610.24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616.14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4621567" y="4587671"/>
              <a:ext cx="2220225" cy="108012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52839" y="4539837"/>
              <a:ext cx="13316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574.83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580.70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580.92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579.99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603.92 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611.14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616.74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52883" y="4540740"/>
              <a:ext cx="13316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570.84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571.72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580.40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591.18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579.35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607.25 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611.42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614.45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01082" y="3272976"/>
            <a:ext cx="756000" cy="707886"/>
            <a:chOff x="4201082" y="3272976"/>
            <a:chExt cx="756000" cy="707886"/>
          </a:xfrm>
        </p:grpSpPr>
        <p:sp>
          <p:nvSpPr>
            <p:cNvPr id="35" name="Rectangle 34"/>
            <p:cNvSpPr/>
            <p:nvPr/>
          </p:nvSpPr>
          <p:spPr bwMode="auto">
            <a:xfrm>
              <a:off x="4445665" y="3310865"/>
              <a:ext cx="250180" cy="61702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01082" y="3272976"/>
              <a:ext cx="756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39742" y="3272975"/>
            <a:ext cx="756000" cy="707886"/>
            <a:chOff x="4276574" y="4663244"/>
            <a:chExt cx="1331640" cy="1020731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722584" y="4717879"/>
              <a:ext cx="440674" cy="8897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76574" y="4663244"/>
              <a:ext cx="1331640" cy="1020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986796" y="3285150"/>
            <a:ext cx="756000" cy="707886"/>
            <a:chOff x="4986796" y="3285150"/>
            <a:chExt cx="756000" cy="707886"/>
          </a:xfrm>
        </p:grpSpPr>
        <p:sp>
          <p:nvSpPr>
            <p:cNvPr id="41" name="Rectangle 40"/>
            <p:cNvSpPr/>
            <p:nvPr/>
          </p:nvSpPr>
          <p:spPr bwMode="auto">
            <a:xfrm>
              <a:off x="5231379" y="3323039"/>
              <a:ext cx="250180" cy="617022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86796" y="3285150"/>
              <a:ext cx="756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25456" y="3285149"/>
            <a:ext cx="756000" cy="707886"/>
            <a:chOff x="4276574" y="4663244"/>
            <a:chExt cx="1331640" cy="1020731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722584" y="4717879"/>
              <a:ext cx="440674" cy="8897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76574" y="4663244"/>
              <a:ext cx="1331640" cy="1020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724128" y="3281602"/>
            <a:ext cx="756000" cy="707886"/>
            <a:chOff x="5809588" y="3281602"/>
            <a:chExt cx="756000" cy="707886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054171" y="3319491"/>
              <a:ext cx="250180" cy="61702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09588" y="3281602"/>
              <a:ext cx="756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976240" y="3281601"/>
            <a:ext cx="756000" cy="707886"/>
            <a:chOff x="4276574" y="4663244"/>
            <a:chExt cx="1331640" cy="1020731"/>
          </a:xfrm>
        </p:grpSpPr>
        <p:sp>
          <p:nvSpPr>
            <p:cNvPr id="50" name="Rectangle 49"/>
            <p:cNvSpPr/>
            <p:nvPr/>
          </p:nvSpPr>
          <p:spPr bwMode="auto">
            <a:xfrm>
              <a:off x="4722584" y="4717879"/>
              <a:ext cx="440674" cy="8897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76574" y="4663244"/>
              <a:ext cx="1331640" cy="1020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7127905" y="3189300"/>
          <a:ext cx="1944216" cy="737583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60040"/>
                <a:gridCol w="1008112"/>
                <a:gridCol w="576064"/>
              </a:tblGrid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QRESTATDILQK</a:t>
                      </a:r>
                      <a:endParaRPr lang="de-DE" sz="9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18.77</a:t>
                      </a:r>
                      <a:endParaRPr lang="de-DE" sz="900" baseline="-250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EIEEDSLEGLKK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14.78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de-DE" sz="9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GIEDDLMDLIKK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12.63</a:t>
                      </a:r>
                      <a:endParaRPr lang="de-DE" sz="900" baseline="-2500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92280" y="2738180"/>
            <a:ext cx="205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Score hits</a:t>
            </a:r>
            <a:endParaRPr lang="de-DE" sz="12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3707904" y="2012647"/>
            <a:ext cx="72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5435852" y="2726952"/>
            <a:ext cx="18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5400000" flipH="1" flipV="1">
            <a:off x="5313242" y="4342768"/>
            <a:ext cx="36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15" idx="3"/>
          </p:cNvCxnSpPr>
          <p:nvPr/>
        </p:nvCxnSpPr>
        <p:spPr bwMode="auto">
          <a:xfrm flipV="1">
            <a:off x="6609242" y="3573016"/>
            <a:ext cx="468000" cy="41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6" name="Picture 65" descr="overlay-withRED-100-1000-OnlyTheoretical-NoB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005" y="5660777"/>
            <a:ext cx="850605" cy="90000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1979712" y="4124368"/>
            <a:ext cx="648072" cy="1945334"/>
            <a:chOff x="1860408" y="4124368"/>
            <a:chExt cx="545174" cy="1945334"/>
          </a:xfrm>
        </p:grpSpPr>
        <p:grpSp>
          <p:nvGrpSpPr>
            <p:cNvPr id="78" name="Group 77"/>
            <p:cNvGrpSpPr/>
            <p:nvPr/>
          </p:nvGrpSpPr>
          <p:grpSpPr>
            <a:xfrm>
              <a:off x="2111372" y="4124368"/>
              <a:ext cx="294210" cy="1945334"/>
              <a:chOff x="2111372" y="4130546"/>
              <a:chExt cx="294210" cy="1945334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rot="5400000">
                <a:off x="1145508" y="5103772"/>
                <a:ext cx="194421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2117550" y="4130546"/>
                <a:ext cx="288032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2111372" y="6073174"/>
                <a:ext cx="288032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>
              <a:off x="1860408" y="5132480"/>
              <a:ext cx="540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3582423" y="4123250"/>
            <a:ext cx="557529" cy="1944216"/>
            <a:chOff x="3450763" y="4123250"/>
            <a:chExt cx="557529" cy="1944216"/>
          </a:xfrm>
        </p:grpSpPr>
        <p:cxnSp>
          <p:nvCxnSpPr>
            <p:cNvPr id="81" name="Straight Connector 80"/>
            <p:cNvCxnSpPr/>
            <p:nvPr/>
          </p:nvCxnSpPr>
          <p:spPr bwMode="auto">
            <a:xfrm rot="16200000">
              <a:off x="2776704" y="5095358"/>
              <a:ext cx="194421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450763" y="4124368"/>
              <a:ext cx="2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10800000">
              <a:off x="3467169" y="6058356"/>
              <a:ext cx="2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3468292" y="5085184"/>
              <a:ext cx="540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1717558" y="335699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Theoretical spectra</a:t>
            </a:r>
            <a:endParaRPr lang="de-DE" sz="12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698666" y="5634476"/>
            <a:ext cx="108000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759454" y="6525344"/>
            <a:ext cx="86409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smtClean="0">
                <a:solidFill>
                  <a:sysClr val="windowText" lastClr="000000"/>
                </a:solidFill>
                <a:effectLst/>
                <a:latin typeface="Calibri" pitchFamily="34" charset="0"/>
                <a:cs typeface="Calibri" pitchFamily="34" charset="0"/>
              </a:rPr>
              <a:t>m/z</a:t>
            </a:r>
            <a:endParaRPr kumimoji="0" lang="de-DE" sz="800" b="0" i="0" u="none" strike="noStrike" cap="none" normalizeH="0" baseline="0">
              <a:solidFill>
                <a:sysClr val="windowText" lastClr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02303" y="594425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[%]</a:t>
            </a:r>
            <a:endParaRPr lang="de-DE" sz="8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722232" y="4638709"/>
            <a:ext cx="952012" cy="900000"/>
            <a:chOff x="2722232" y="4710717"/>
            <a:chExt cx="952012" cy="900000"/>
          </a:xfrm>
        </p:grpSpPr>
        <p:pic>
          <p:nvPicPr>
            <p:cNvPr id="67" name="Picture 66" descr="overlay-withRED-100-1000-OnlyTheoretical-blu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2232" y="4710717"/>
              <a:ext cx="850614" cy="900000"/>
            </a:xfrm>
            <a:prstGeom prst="rect">
              <a:avLst/>
            </a:prstGeom>
          </p:spPr>
        </p:pic>
        <p:cxnSp>
          <p:nvCxnSpPr>
            <p:cNvPr id="106" name="Straight Arrow Connector 105"/>
            <p:cNvCxnSpPr/>
            <p:nvPr/>
          </p:nvCxnSpPr>
          <p:spPr bwMode="auto">
            <a:xfrm>
              <a:off x="2810244" y="5566134"/>
              <a:ext cx="864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05" name="Straight Arrow Connector 104"/>
          <p:cNvCxnSpPr/>
          <p:nvPr/>
        </p:nvCxnSpPr>
        <p:spPr bwMode="auto">
          <a:xfrm rot="5400000" flipH="1" flipV="1">
            <a:off x="2364009" y="5031128"/>
            <a:ext cx="90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rot="5400000" flipH="1" flipV="1">
            <a:off x="2364835" y="6059053"/>
            <a:ext cx="90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2811070" y="6516441"/>
            <a:ext cx="864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2497256" y="3645024"/>
            <a:ext cx="1177814" cy="972008"/>
            <a:chOff x="2497256" y="3753136"/>
            <a:chExt cx="1177814" cy="972008"/>
          </a:xfrm>
        </p:grpSpPr>
        <p:grpSp>
          <p:nvGrpSpPr>
            <p:cNvPr id="109" name="Group 108"/>
            <p:cNvGrpSpPr/>
            <p:nvPr/>
          </p:nvGrpSpPr>
          <p:grpSpPr>
            <a:xfrm>
              <a:off x="2497256" y="3767095"/>
              <a:ext cx="1177814" cy="958049"/>
              <a:chOff x="2497256" y="3615764"/>
              <a:chExt cx="1177814" cy="958049"/>
            </a:xfrm>
          </p:grpSpPr>
          <p:pic>
            <p:nvPicPr>
              <p:cNvPr id="68" name="Picture 67" descr="overlay-withRED-100-1000-OnlyTheoretical-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17211" y="3645024"/>
                <a:ext cx="850608" cy="900000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693619" y="3615764"/>
                <a:ext cx="108000" cy="93610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4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2765627" y="4501805"/>
                <a:ext cx="864096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800" b="0" i="0" u="none" strike="noStrike" cap="none" normalizeH="0" baseline="0" smtClean="0">
                    <a:solidFill>
                      <a:sysClr val="windowText" lastClr="0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m/z</a:t>
                </a:r>
                <a:endParaRPr kumimoji="0" lang="de-DE" sz="800" b="0" i="0" u="none" strike="noStrike" cap="none" normalizeH="0" baseline="0">
                  <a:solidFill>
                    <a:sysClr val="windowText" lastClr="00000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497256" y="3962425"/>
                <a:ext cx="5040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[%]</a:t>
                </a:r>
                <a:endParaRPr lang="de-DE" sz="800" b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2811070" y="4491624"/>
                <a:ext cx="864000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03" name="Straight Arrow Connector 102"/>
            <p:cNvCxnSpPr/>
            <p:nvPr/>
          </p:nvCxnSpPr>
          <p:spPr bwMode="auto">
            <a:xfrm rot="5400000" flipH="1" flipV="1">
              <a:off x="2359225" y="4203136"/>
              <a:ext cx="900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4" name="Rectangle 73"/>
          <p:cNvSpPr/>
          <p:nvPr/>
        </p:nvSpPr>
        <p:spPr bwMode="auto">
          <a:xfrm>
            <a:off x="2733452" y="5501117"/>
            <a:ext cx="86409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smtClean="0">
                <a:solidFill>
                  <a:sysClr val="windowText" lastClr="000000"/>
                </a:solidFill>
                <a:effectLst/>
                <a:latin typeface="Calibri" pitchFamily="34" charset="0"/>
                <a:cs typeface="Calibri" pitchFamily="34" charset="0"/>
              </a:rPr>
              <a:t>m/z</a:t>
            </a:r>
            <a:endParaRPr kumimoji="0" lang="de-DE" sz="800" b="0" i="0" u="none" strike="noStrike" cap="none" normalizeH="0" baseline="0">
              <a:solidFill>
                <a:sysClr val="windowText" lastClr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699369" y="4598246"/>
            <a:ext cx="108000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 bwMode="auto">
          <a:xfrm rot="5400000" flipH="1" flipV="1">
            <a:off x="2366680" y="5036738"/>
            <a:ext cx="90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2500598" y="50131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[%]</a:t>
            </a:r>
            <a:endParaRPr lang="de-DE" sz="8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179704" y="1484784"/>
            <a:ext cx="1600205" cy="930494"/>
            <a:chOff x="1630122" y="1709192"/>
            <a:chExt cx="2293806" cy="930494"/>
          </a:xfrm>
        </p:grpSpPr>
        <p:grpSp>
          <p:nvGrpSpPr>
            <p:cNvPr id="117" name="Group 116"/>
            <p:cNvGrpSpPr/>
            <p:nvPr/>
          </p:nvGrpSpPr>
          <p:grpSpPr>
            <a:xfrm>
              <a:off x="1630122" y="1709192"/>
              <a:ext cx="2293806" cy="930494"/>
              <a:chOff x="-530118" y="1556792"/>
              <a:chExt cx="2293806" cy="930494"/>
            </a:xfrm>
          </p:grpSpPr>
          <p:pic>
            <p:nvPicPr>
              <p:cNvPr id="118" name="Picture 117" descr="no-overlay-100-1000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2044" y="1585445"/>
                <a:ext cx="1477338" cy="864000"/>
              </a:xfrm>
              <a:prstGeom prst="rect">
                <a:avLst/>
              </a:prstGeom>
            </p:spPr>
          </p:pic>
          <p:sp>
            <p:nvSpPr>
              <p:cNvPr id="119" name="Rectangle 118"/>
              <p:cNvSpPr/>
              <p:nvPr/>
            </p:nvSpPr>
            <p:spPr bwMode="auto">
              <a:xfrm>
                <a:off x="323528" y="2415278"/>
                <a:ext cx="1440160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m/z</a:t>
                </a:r>
                <a:endParaRPr kumimoji="0" lang="de-DE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79512" y="1556792"/>
                <a:ext cx="216024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4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-530118" y="1956102"/>
                <a:ext cx="154829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[%]</a:t>
                </a:r>
                <a:endParaRPr lang="de-DE" sz="800" b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22" name="Straight Arrow Connector 121"/>
              <p:cNvCxnSpPr/>
              <p:nvPr/>
            </p:nvCxnSpPr>
            <p:spPr bwMode="auto">
              <a:xfrm rot="5400000" flipH="1" flipV="1">
                <a:off x="-24749" y="2013668"/>
                <a:ext cx="792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23" name="Straight Arrow Connector 122"/>
            <p:cNvCxnSpPr/>
            <p:nvPr/>
          </p:nvCxnSpPr>
          <p:spPr bwMode="auto">
            <a:xfrm>
              <a:off x="2528648" y="2562068"/>
              <a:ext cx="1368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26" name="Straight Connector 125"/>
          <p:cNvCxnSpPr/>
          <p:nvPr/>
        </p:nvCxnSpPr>
        <p:spPr bwMode="auto">
          <a:xfrm rot="10800000">
            <a:off x="1907704" y="2011280"/>
            <a:ext cx="6480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1763688" y="1185345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Experimental spectra</a:t>
            </a:r>
            <a:endParaRPr lang="de-DE" sz="12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462" y="1496658"/>
            <a:ext cx="1716157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1" name="Group 130"/>
          <p:cNvGrpSpPr/>
          <p:nvPr/>
        </p:nvGrpSpPr>
        <p:grpSpPr>
          <a:xfrm>
            <a:off x="227595" y="1366034"/>
            <a:ext cx="1872000" cy="1188495"/>
            <a:chOff x="238887" y="1257643"/>
            <a:chExt cx="1872000" cy="1188495"/>
          </a:xfrm>
        </p:grpSpPr>
        <p:cxnSp>
          <p:nvCxnSpPr>
            <p:cNvPr id="129" name="Straight Arrow Connector 128"/>
            <p:cNvCxnSpPr/>
            <p:nvPr/>
          </p:nvCxnSpPr>
          <p:spPr bwMode="auto">
            <a:xfrm rot="5400000" flipH="1" flipV="1">
              <a:off x="-335130" y="1833643"/>
              <a:ext cx="1152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238887" y="2444550"/>
              <a:ext cx="1872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14701" y="2517226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m/z</a:t>
            </a:r>
            <a:endParaRPr lang="de-DE" sz="8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-408427" y="184482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RT</a:t>
            </a:r>
            <a:endParaRPr lang="de-DE" sz="8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173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73" y="838200"/>
            <a:ext cx="5752777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Workflow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740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Parameters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918623" y="936760"/>
            <a:ext cx="3572025" cy="5472000"/>
            <a:chOff x="2918623" y="936760"/>
            <a:chExt cx="3572025" cy="5472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623" y="936760"/>
              <a:ext cx="3302481" cy="54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eck 4"/>
            <p:cNvSpPr/>
            <p:nvPr/>
          </p:nvSpPr>
          <p:spPr bwMode="auto">
            <a:xfrm>
              <a:off x="4890448" y="979224"/>
              <a:ext cx="1600200" cy="2409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677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Settings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055996"/>
            <a:ext cx="59626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1219200" y="3913496"/>
            <a:ext cx="4191000" cy="2514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3048000" y="3810000"/>
            <a:ext cx="2514600" cy="990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808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r>
              <a:rPr lang="en-US" dirty="0"/>
              <a:t>E</a:t>
            </a:r>
            <a:r>
              <a:rPr lang="en-US" dirty="0" smtClean="0"/>
              <a:t>ngine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auto">
          <a:xfrm>
            <a:off x="4226256" y="4383200"/>
            <a:ext cx="3319118" cy="1698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102056" y="955344"/>
            <a:ext cx="6338248" cy="5126128"/>
            <a:chOff x="1102056" y="955344"/>
            <a:chExt cx="6338248" cy="512612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221472"/>
              <a:ext cx="5489548" cy="48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eck 4"/>
            <p:cNvSpPr/>
            <p:nvPr/>
          </p:nvSpPr>
          <p:spPr bwMode="auto">
            <a:xfrm>
              <a:off x="1102056" y="955344"/>
              <a:ext cx="3733800" cy="396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4572000" y="966016"/>
              <a:ext cx="2784144" cy="4681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7170760" y="1268544"/>
              <a:ext cx="269544" cy="13199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</p:grpSp>
      <p:cxnSp>
        <p:nvCxnSpPr>
          <p:cNvPr id="11" name="Gerade Verbindung mit Pfeil 10"/>
          <p:cNvCxnSpPr/>
          <p:nvPr/>
        </p:nvCxnSpPr>
        <p:spPr bwMode="auto">
          <a:xfrm flipH="1">
            <a:off x="3554104" y="4332596"/>
            <a:ext cx="2382672" cy="61244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692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73" y="838200"/>
            <a:ext cx="5752777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Workflow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1276200" y="1307275"/>
            <a:ext cx="324000" cy="0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23750" y="1173675"/>
            <a:ext cx="14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00CC"/>
                </a:solidFill>
                <a:latin typeface="Calibri"/>
                <a:cs typeface="Calibri"/>
              </a:rPr>
              <a:t>Experimental parameters</a:t>
            </a:r>
            <a:endParaRPr lang="en-US" sz="12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710899" y="1299324"/>
            <a:ext cx="2114900" cy="3601027"/>
            <a:chOff x="1710899" y="1299324"/>
            <a:chExt cx="2114900" cy="3601027"/>
          </a:xfrm>
        </p:grpSpPr>
        <p:sp>
          <p:nvSpPr>
            <p:cNvPr id="2" name="Rechteck 1"/>
            <p:cNvSpPr/>
            <p:nvPr/>
          </p:nvSpPr>
          <p:spPr bwMode="auto">
            <a:xfrm>
              <a:off x="1710899" y="1299324"/>
              <a:ext cx="1280727" cy="1905000"/>
            </a:xfrm>
            <a:prstGeom prst="rect">
              <a:avLst/>
            </a:prstGeom>
            <a:noFill/>
            <a:ln w="571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2385799" y="3208351"/>
              <a:ext cx="1440000" cy="1692000"/>
            </a:xfrm>
            <a:prstGeom prst="rect">
              <a:avLst/>
            </a:prstGeom>
            <a:noFill/>
            <a:ln w="571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 bwMode="auto">
            <a:xfrm>
              <a:off x="2427604" y="3204324"/>
              <a:ext cx="529200" cy="0"/>
            </a:xfrm>
            <a:prstGeom prst="line">
              <a:avLst/>
            </a:prstGeom>
            <a:noFill/>
            <a:ln w="5969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uppieren 13"/>
          <p:cNvGrpSpPr/>
          <p:nvPr/>
        </p:nvGrpSpPr>
        <p:grpSpPr>
          <a:xfrm>
            <a:off x="2342400" y="2979751"/>
            <a:ext cx="3169832" cy="2808449"/>
            <a:chOff x="2342400" y="2979751"/>
            <a:chExt cx="3169832" cy="2808449"/>
          </a:xfrm>
        </p:grpSpPr>
        <p:sp>
          <p:nvSpPr>
            <p:cNvPr id="15" name="Rechteck 14"/>
            <p:cNvSpPr/>
            <p:nvPr/>
          </p:nvSpPr>
          <p:spPr bwMode="auto">
            <a:xfrm>
              <a:off x="4072232" y="2979751"/>
              <a:ext cx="1440000" cy="2808000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2342400" y="4996200"/>
              <a:ext cx="1728000" cy="792000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>
              <a:off x="4078355" y="5025890"/>
              <a:ext cx="0" cy="738000"/>
            </a:xfrm>
            <a:prstGeom prst="line">
              <a:avLst/>
            </a:prstGeom>
            <a:noFill/>
            <a:ln w="6096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" name="Gerade Verbindung mit Pfeil 18"/>
          <p:cNvCxnSpPr/>
          <p:nvPr/>
        </p:nvCxnSpPr>
        <p:spPr bwMode="auto">
          <a:xfrm>
            <a:off x="1280944" y="5234535"/>
            <a:ext cx="3240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feld 19"/>
          <p:cNvSpPr txBox="1"/>
          <p:nvPr/>
        </p:nvSpPr>
        <p:spPr>
          <a:xfrm>
            <a:off x="4641" y="5092984"/>
            <a:ext cx="127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C00000"/>
                </a:solidFill>
                <a:latin typeface="Calibri"/>
                <a:cs typeface="Calibri"/>
              </a:rPr>
              <a:t>Search engine</a:t>
            </a:r>
            <a:endParaRPr lang="en-US" sz="1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3978302" y="838200"/>
            <a:ext cx="3489298" cy="3036600"/>
            <a:chOff x="2022934" y="2751151"/>
            <a:chExt cx="3489298" cy="30366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4072232" y="2751151"/>
              <a:ext cx="1440000" cy="3036600"/>
            </a:xfrm>
            <a:prstGeom prst="rect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2022934" y="3621155"/>
              <a:ext cx="2052000" cy="792000"/>
            </a:xfrm>
            <a:prstGeom prst="rect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4" name="Gerade Verbindung 23"/>
            <p:cNvCxnSpPr/>
            <p:nvPr/>
          </p:nvCxnSpPr>
          <p:spPr bwMode="auto">
            <a:xfrm>
              <a:off x="4078355" y="3650845"/>
              <a:ext cx="0" cy="738000"/>
            </a:xfrm>
            <a:prstGeom prst="line">
              <a:avLst/>
            </a:prstGeom>
            <a:noFill/>
            <a:ln w="6096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Gerade Verbindung mit Pfeil 24"/>
          <p:cNvCxnSpPr/>
          <p:nvPr/>
        </p:nvCxnSpPr>
        <p:spPr bwMode="auto">
          <a:xfrm>
            <a:off x="7663065" y="3597302"/>
            <a:ext cx="324000" cy="0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8024840" y="3449543"/>
            <a:ext cx="12715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B050"/>
                </a:solidFill>
                <a:latin typeface="Calibri"/>
                <a:cs typeface="Calibri"/>
              </a:rPr>
              <a:t>DB settings</a:t>
            </a:r>
            <a:endParaRPr lang="en-US" sz="12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618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73" y="838200"/>
            <a:ext cx="5752777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Workflow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 bwMode="auto">
          <a:xfrm>
            <a:off x="6027600" y="5029200"/>
            <a:ext cx="1440000" cy="15689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6562725" y="5457825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>
            <a:off x="6324600" y="5591175"/>
            <a:ext cx="6840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>
            <a:off x="7565066" y="5329359"/>
            <a:ext cx="3240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7926841" y="5181600"/>
            <a:ext cx="127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C00000"/>
                </a:solidFill>
                <a:latin typeface="Calibri"/>
                <a:cs typeface="Calibri"/>
              </a:rPr>
              <a:t>Use statistics to assess significance of IDs</a:t>
            </a:r>
            <a:endParaRPr lang="en-US" sz="1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07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Functions/Distribution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A </a:t>
            </a:r>
            <a:r>
              <a:rPr lang="en-US" sz="2800" b="1" dirty="0">
                <a:solidFill>
                  <a:srgbClr val="D06B20"/>
                </a:solidFill>
              </a:rPr>
              <a:t>probability distribution </a:t>
            </a:r>
            <a:r>
              <a:rPr lang="en-US" sz="2800" b="1" dirty="0" smtClean="0">
                <a:solidFill>
                  <a:srgbClr val="D06B20"/>
                </a:solidFill>
              </a:rPr>
              <a:t>or function </a:t>
            </a:r>
            <a:r>
              <a:rPr lang="en-US" sz="2800" dirty="0" smtClean="0"/>
              <a:t>is </a:t>
            </a:r>
            <a:r>
              <a:rPr lang="en-US" sz="2800" dirty="0"/>
              <a:t>a function that describes the probability of a random variable taking certain </a:t>
            </a:r>
            <a:r>
              <a:rPr lang="en-US" sz="2800" dirty="0" smtClean="0"/>
              <a:t>values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cs typeface="Calibri"/>
              </a:rPr>
              <a:t>A </a:t>
            </a:r>
            <a:r>
              <a:rPr lang="en-US" sz="2800" dirty="0">
                <a:solidFill>
                  <a:schemeClr val="tx1"/>
                </a:solidFill>
                <a:cs typeface="Calibri"/>
              </a:rPr>
              <a:t>probability function </a:t>
            </a:r>
            <a:r>
              <a:rPr lang="en-US" sz="2800" dirty="0">
                <a:cs typeface="Calibri"/>
              </a:rPr>
              <a:t>maps the possible values of </a:t>
            </a:r>
            <a:r>
              <a:rPr lang="en-US" sz="2800" i="1" dirty="0">
                <a:cs typeface="Calibri"/>
              </a:rPr>
              <a:t>x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to their </a:t>
            </a:r>
            <a:r>
              <a:rPr lang="en-US" sz="2800" dirty="0">
                <a:cs typeface="Calibri"/>
              </a:rPr>
              <a:t>respective probabilities of occurrence, </a:t>
            </a:r>
            <a:r>
              <a:rPr lang="en-US" sz="2800" i="1" dirty="0">
                <a:cs typeface="Calibri"/>
              </a:rPr>
              <a:t>p(x)</a:t>
            </a:r>
            <a:r>
              <a:rPr lang="en-US" sz="2800" dirty="0">
                <a:cs typeface="Calibri"/>
              </a:rPr>
              <a:t> </a:t>
            </a:r>
            <a:endParaRPr lang="en-US" sz="2800" dirty="0" smtClean="0">
              <a:cs typeface="Calibri"/>
            </a:endParaRPr>
          </a:p>
          <a:p>
            <a:pPr>
              <a:lnSpc>
                <a:spcPct val="120000"/>
              </a:lnSpc>
            </a:pPr>
            <a:endParaRPr lang="en-US" sz="2800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u="sng" dirty="0" smtClean="0">
                <a:cs typeface="Calibri"/>
              </a:rPr>
              <a:t>Note:</a:t>
            </a:r>
            <a:endParaRPr lang="en-US" sz="2800" b="1" u="sng" dirty="0">
              <a:cs typeface="Calibri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i="1" dirty="0">
                <a:cs typeface="Calibri"/>
              </a:rPr>
              <a:t>p(x)</a:t>
            </a:r>
            <a:r>
              <a:rPr lang="en-US" sz="2800" dirty="0">
                <a:cs typeface="Calibri"/>
              </a:rPr>
              <a:t> is a number </a:t>
            </a:r>
            <a:r>
              <a:rPr lang="en-US" sz="2800" dirty="0" smtClean="0">
                <a:cs typeface="Calibri"/>
              </a:rPr>
              <a:t>between 0 and 1</a:t>
            </a:r>
            <a:endParaRPr lang="en-US" sz="2800" dirty="0">
              <a:cs typeface="Calibri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 smtClean="0">
                <a:cs typeface="Calibri"/>
              </a:rPr>
              <a:t>Area </a:t>
            </a:r>
            <a:r>
              <a:rPr lang="en-US" sz="2800" dirty="0">
                <a:cs typeface="Calibri"/>
              </a:rPr>
              <a:t>under a probability function is always </a:t>
            </a:r>
            <a:r>
              <a:rPr lang="en-US" sz="2800" dirty="0" smtClean="0">
                <a:cs typeface="Calibri"/>
              </a:rPr>
              <a:t>1</a:t>
            </a:r>
            <a:endParaRPr lang="en-US" sz="2800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195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Peptide-</a:t>
            </a:r>
            <a:r>
              <a:rPr lang="en-US" dirty="0" smtClean="0"/>
              <a:t>S</a:t>
            </a:r>
            <a:r>
              <a:rPr lang="en-US" sz="3200" dirty="0" smtClean="0"/>
              <a:t>pectrum Matches (PSMs)</a:t>
            </a:r>
            <a:endParaRPr lang="en-US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D06B20"/>
                </a:solidFill>
              </a:rPr>
              <a:t>Search engines </a:t>
            </a:r>
            <a:r>
              <a:rPr lang="en-US" sz="2800" dirty="0" smtClean="0"/>
              <a:t>assign scores to each peptide sequence that matches the theoretical spectrum</a:t>
            </a:r>
          </a:p>
          <a:p>
            <a:r>
              <a:rPr lang="en-US" sz="2800" dirty="0" smtClean="0"/>
              <a:t>These matches are called </a:t>
            </a:r>
            <a:r>
              <a:rPr lang="en-US" sz="2800" b="1" dirty="0" smtClean="0">
                <a:solidFill>
                  <a:srgbClr val="D06B20"/>
                </a:solidFill>
              </a:rPr>
              <a:t>peptide spectrum matches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D06B20"/>
                </a:solidFill>
              </a:rPr>
              <a:t>(PSMs)</a:t>
            </a:r>
          </a:p>
          <a:p>
            <a:r>
              <a:rPr lang="en-US" sz="2800" dirty="0" smtClean="0"/>
              <a:t>All peptide candidates are ranked according to their PSM score,</a:t>
            </a:r>
            <a:r>
              <a:rPr lang="en-US" sz="2800" dirty="0"/>
              <a:t> </a:t>
            </a:r>
            <a:r>
              <a:rPr lang="en-US" sz="2800" dirty="0" smtClean="0"/>
              <a:t>usually the top hit is reported</a:t>
            </a:r>
          </a:p>
          <a:p>
            <a:r>
              <a:rPr lang="en-US" sz="2800" dirty="0" smtClean="0"/>
              <a:t>However, not all top scoring peptide identifications are correct (e.g., if the correct sequence is not in the DB, the top-ranking PSM will be incorrect)</a:t>
            </a:r>
          </a:p>
          <a:p>
            <a:r>
              <a:rPr lang="en-US" sz="2800" dirty="0" smtClean="0"/>
              <a:t>How can we recognize whether the PSM is correct (or estimate the probability of correctness?)?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576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 Score Distribution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xfrm>
            <a:off x="0" y="6611112"/>
            <a:ext cx="4724400" cy="246888"/>
          </a:xfrm>
        </p:spPr>
        <p:txBody>
          <a:bodyPr/>
          <a:lstStyle/>
          <a:p>
            <a:pPr marL="0" indent="0">
              <a:buNone/>
            </a:pPr>
            <a:r>
              <a:rPr lang="en-GB" sz="1000" dirty="0" err="1"/>
              <a:t>Brosch</a:t>
            </a:r>
            <a:r>
              <a:rPr lang="en-GB" sz="1000" dirty="0"/>
              <a:t> and </a:t>
            </a:r>
            <a:r>
              <a:rPr lang="en-GB" sz="1000" dirty="0" err="1"/>
              <a:t>Choudhary</a:t>
            </a:r>
            <a:r>
              <a:rPr lang="en-GB" sz="1000" dirty="0"/>
              <a:t>, </a:t>
            </a:r>
            <a:r>
              <a:rPr lang="en-US" sz="1000" dirty="0" smtClean="0"/>
              <a:t>Methods </a:t>
            </a:r>
            <a:r>
              <a:rPr lang="en-US" sz="1000" dirty="0"/>
              <a:t>in Molecular Biology, 2010, Volume 604, 43-5</a:t>
            </a:r>
          </a:p>
          <a:p>
            <a:endParaRPr lang="en-US" sz="1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24" y="1143000"/>
            <a:ext cx="6723176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9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Judging PSMs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Sometimes </a:t>
            </a:r>
            <a:r>
              <a:rPr lang="en-US" sz="2800" b="1" dirty="0" smtClean="0">
                <a:solidFill>
                  <a:srgbClr val="D06B20"/>
                </a:solidFill>
              </a:rPr>
              <a:t>heuristic score cut-offs </a:t>
            </a:r>
            <a:r>
              <a:rPr lang="en-US" sz="2800" dirty="0" smtClean="0"/>
              <a:t>are used: anything above the threshold is considered correct</a:t>
            </a:r>
          </a:p>
          <a:p>
            <a:r>
              <a:rPr lang="en-US" sz="2800" dirty="0" smtClean="0"/>
              <a:t>Low score thresholds will accept more PSMs, but at the cost of more false positives (FP)</a:t>
            </a:r>
          </a:p>
          <a:p>
            <a:r>
              <a:rPr lang="en-US" sz="2800" dirty="0" smtClean="0"/>
              <a:t>Higher score thresholds reduce the error rate, but decrease identification rates as well</a:t>
            </a:r>
          </a:p>
          <a:p>
            <a:r>
              <a:rPr lang="en-US" sz="2800" dirty="0" smtClean="0"/>
              <a:t>The main problem is that the </a:t>
            </a:r>
            <a:r>
              <a:rPr lang="en-US" sz="2800" b="1" dirty="0" smtClean="0">
                <a:solidFill>
                  <a:srgbClr val="D06B20"/>
                </a:solidFill>
              </a:rPr>
              <a:t>actual error remains unknown</a:t>
            </a:r>
          </a:p>
          <a:p>
            <a:r>
              <a:rPr lang="en-US" sz="2800" dirty="0" smtClean="0"/>
              <a:t>How can this be addressed in a more thorough way?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Idea</a:t>
            </a:r>
          </a:p>
          <a:p>
            <a:pPr lvl="1"/>
            <a:r>
              <a:rPr lang="en-US" sz="2400" dirty="0" smtClean="0"/>
              <a:t>Determine the probability of correctness</a:t>
            </a:r>
          </a:p>
          <a:p>
            <a:pPr lvl="1"/>
            <a:r>
              <a:rPr lang="en-US" sz="2400" dirty="0" smtClean="0"/>
              <a:t>Determine expected error rates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8144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-Value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719468"/>
            <a:ext cx="8763000" cy="5715000"/>
          </a:xfrm>
        </p:spPr>
        <p:txBody>
          <a:bodyPr/>
          <a:lstStyle/>
          <a:p>
            <a:r>
              <a:rPr lang="en-US" sz="2800" dirty="0" smtClean="0"/>
              <a:t>Widely used as a </a:t>
            </a:r>
            <a:r>
              <a:rPr lang="en-US" sz="2800" b="1" dirty="0" smtClean="0">
                <a:solidFill>
                  <a:srgbClr val="D06B20"/>
                </a:solidFill>
              </a:rPr>
              <a:t>measure of statistical significance</a:t>
            </a:r>
          </a:p>
          <a:p>
            <a:r>
              <a:rPr lang="en-US" sz="2800" dirty="0" smtClean="0"/>
              <a:t>p-values in the database search context :=</a:t>
            </a:r>
            <a:br>
              <a:rPr lang="en-US" sz="2800" dirty="0" smtClean="0"/>
            </a:br>
            <a:r>
              <a:rPr lang="en-US" sz="2800" dirty="0" smtClean="0"/>
              <a:t>The probability of observing an incorrect PSM with a given score or better</a:t>
            </a:r>
          </a:p>
          <a:p>
            <a:r>
              <a:rPr lang="en-US" sz="2800" dirty="0" smtClean="0"/>
              <a:t>Hence, a low p-value implies a low probability that the observed PSM is incorrect</a:t>
            </a:r>
          </a:p>
          <a:p>
            <a:r>
              <a:rPr lang="en-US" sz="2800" dirty="0" smtClean="0"/>
              <a:t>The p-value can be derived from the false positive rate (FPR), the fraction of incorrect PSMs among a set of PSMs (i.e., all PSMs above a given threshold)</a:t>
            </a:r>
          </a:p>
          <a:p>
            <a:r>
              <a:rPr lang="en-US" sz="2800" dirty="0" smtClean="0"/>
              <a:t>Problems associated with p-value calculations</a:t>
            </a:r>
          </a:p>
          <a:p>
            <a:pPr lvl="1"/>
            <a:r>
              <a:rPr lang="en-US" sz="2400" dirty="0" smtClean="0"/>
              <a:t>The FPR is usually unknown </a:t>
            </a:r>
          </a:p>
          <a:p>
            <a:pPr lvl="1"/>
            <a:r>
              <a:rPr lang="en-US" sz="2400" dirty="0" smtClean="0"/>
              <a:t>p-values should be corrected for multiple hypothesis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290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-Values in Statistical </a:t>
            </a:r>
            <a:r>
              <a:rPr lang="en-US" dirty="0"/>
              <a:t>T</a:t>
            </a:r>
            <a:r>
              <a:rPr lang="en-US" dirty="0" smtClean="0"/>
              <a:t>esting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p-values are used to judge the significance of a test for the </a:t>
            </a:r>
            <a:r>
              <a:rPr lang="en-US" sz="2600" b="1" dirty="0" smtClean="0">
                <a:solidFill>
                  <a:srgbClr val="D06B20"/>
                </a:solidFill>
              </a:rPr>
              <a:t>null-hypothesis</a:t>
            </a:r>
          </a:p>
          <a:p>
            <a:r>
              <a:rPr lang="en-US" sz="2600" dirty="0" smtClean="0"/>
              <a:t>Null-hypothesis:= corresponds to the default position, e.g., </a:t>
            </a:r>
            <a:r>
              <a:rPr lang="en-US" sz="2600" i="1" dirty="0"/>
              <a:t>r</a:t>
            </a:r>
            <a:r>
              <a:rPr lang="en-US" sz="2600" i="1" dirty="0" smtClean="0"/>
              <a:t>andom chance peptide identification </a:t>
            </a:r>
            <a:r>
              <a:rPr lang="en-US" sz="2600" dirty="0" smtClean="0"/>
              <a:t>or mean values of two independent measurements are </a:t>
            </a:r>
            <a:r>
              <a:rPr lang="en-US" sz="2600" i="1" dirty="0" smtClean="0"/>
              <a:t>not </a:t>
            </a:r>
            <a:r>
              <a:rPr lang="en-US" sz="2600" dirty="0" smtClean="0"/>
              <a:t>different</a:t>
            </a:r>
          </a:p>
          <a:p>
            <a:r>
              <a:rPr lang="en-US" sz="2600" dirty="0" smtClean="0"/>
              <a:t>Alternative-hypothesis:=the opposite positions, e.g., </a:t>
            </a:r>
            <a:r>
              <a:rPr lang="en-US" sz="2600" i="1" dirty="0" smtClean="0"/>
              <a:t>non random peptide identification</a:t>
            </a:r>
          </a:p>
          <a:p>
            <a:r>
              <a:rPr lang="en-US" sz="2600" dirty="0" smtClean="0"/>
              <a:t>Usually, the null hypothesis cannot be formally proven, but statistical testing can accept or reject the null-hypothesis</a:t>
            </a:r>
          </a:p>
          <a:p>
            <a:r>
              <a:rPr lang="en-US" sz="2600" dirty="0" smtClean="0"/>
              <a:t>The null-hypothesis is rejected if the p-value is less then a significance level </a:t>
            </a:r>
            <a:r>
              <a:rPr lang="el-GR" sz="2600" dirty="0" smtClean="0"/>
              <a:t>α</a:t>
            </a:r>
            <a:r>
              <a:rPr lang="de-DE" sz="2600" dirty="0" smtClean="0"/>
              <a:t> (e.g., 0.05 </a:t>
            </a:r>
            <a:r>
              <a:rPr lang="de-DE" sz="2600" dirty="0" err="1" smtClean="0"/>
              <a:t>or</a:t>
            </a:r>
            <a:r>
              <a:rPr lang="de-DE" sz="2600" dirty="0" smtClean="0"/>
              <a:t> 0.01)</a:t>
            </a:r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293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-Value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Example:</a:t>
            </a:r>
          </a:p>
          <a:p>
            <a:pPr lvl="1"/>
            <a:r>
              <a:rPr lang="en-US" sz="2400" dirty="0" smtClean="0"/>
              <a:t>Given 10,000 PSMs</a:t>
            </a:r>
          </a:p>
          <a:p>
            <a:pPr lvl="1"/>
            <a:r>
              <a:rPr lang="en-US" sz="2400" dirty="0" smtClean="0"/>
              <a:t>p-value cut-off at 0.05</a:t>
            </a:r>
          </a:p>
          <a:p>
            <a:r>
              <a:rPr lang="en-US" sz="2800" dirty="0" smtClean="0"/>
              <a:t>We then expect 0.05 × 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= 500 incorrect PSMs within these 10,000 occurring by chance</a:t>
            </a:r>
          </a:p>
          <a:p>
            <a:r>
              <a:rPr lang="en-US" sz="2800" dirty="0" smtClean="0"/>
              <a:t>We would need to correct for multiple testing (10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tests being performed)</a:t>
            </a:r>
          </a:p>
          <a:p>
            <a:r>
              <a:rPr lang="en-US" sz="2800" dirty="0" smtClean="0"/>
              <a:t>One way to achieve that is the well-known </a:t>
            </a:r>
            <a:r>
              <a:rPr lang="en-US" sz="2800" b="1" dirty="0" err="1" smtClean="0">
                <a:solidFill>
                  <a:srgbClr val="D06B20"/>
                </a:solidFill>
              </a:rPr>
              <a:t>Bonferroni</a:t>
            </a:r>
            <a:r>
              <a:rPr lang="en-US" sz="2800" b="1" dirty="0" smtClean="0">
                <a:solidFill>
                  <a:srgbClr val="D06B20"/>
                </a:solidFill>
              </a:rPr>
              <a:t> correction</a:t>
            </a:r>
            <a:r>
              <a:rPr lang="en-US" sz="2800" dirty="0" smtClean="0"/>
              <a:t>: divide p-value by the number of tests</a:t>
            </a:r>
          </a:p>
          <a:p>
            <a:r>
              <a:rPr lang="en-US" sz="2800" dirty="0" smtClean="0"/>
              <a:t>This would result in a very stringent p-value of 5 × 10</a:t>
            </a:r>
            <a:r>
              <a:rPr lang="en-US" sz="2800" baseline="30000" dirty="0" smtClean="0"/>
              <a:t>-6</a:t>
            </a:r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632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Discovery Rate Control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Definition: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D06B20"/>
                </a:solidFill>
              </a:rPr>
              <a:t>False Discovery Rate (FDR) control </a:t>
            </a:r>
            <a:r>
              <a:rPr lang="en-US" sz="2800" dirty="0" smtClean="0"/>
              <a:t>is a method used in multiple hypothesis testing to correct for multiple testing. Rather than giving the probability of ONE false discovery as for example </a:t>
            </a:r>
            <a:r>
              <a:rPr lang="en-US" sz="2800" dirty="0" err="1" smtClean="0"/>
              <a:t>Benjamini</a:t>
            </a:r>
            <a:r>
              <a:rPr lang="en-US" sz="2800" dirty="0" smtClean="0"/>
              <a:t>-Hochberg does, it determines the proportion of expected false discoveries.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FDR := expected fraction of incorrect predictions amongst a selected set of predictions</a:t>
            </a:r>
          </a:p>
          <a:p>
            <a:r>
              <a:rPr lang="en-US" sz="2800" dirty="0" smtClean="0"/>
              <a:t>Interpretation in the context of peptide identification: </a:t>
            </a:r>
          </a:p>
          <a:p>
            <a:pPr marL="0" indent="0">
              <a:buNone/>
            </a:pPr>
            <a:r>
              <a:rPr lang="en-US" sz="2800" dirty="0" smtClean="0"/>
              <a:t>	FDR = fraction of incorrect PSMs within a selected set 	of PSMs above a certain score threshold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688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</a:t>
            </a:r>
            <a:r>
              <a:rPr lang="en-US" dirty="0" smtClean="0"/>
              <a:t>Discovery </a:t>
            </a:r>
            <a:r>
              <a:rPr lang="en-US" dirty="0"/>
              <a:t>R</a:t>
            </a:r>
            <a:r>
              <a:rPr lang="en-US" dirty="0" smtClean="0"/>
              <a:t>ates </a:t>
            </a:r>
            <a:r>
              <a:rPr lang="en-US" dirty="0"/>
              <a:t>(FDRs)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745303"/>
              </p:ext>
            </p:extLst>
          </p:nvPr>
        </p:nvGraphicFramePr>
        <p:xfrm>
          <a:off x="210167" y="1113432"/>
          <a:ext cx="5657233" cy="512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433"/>
                <a:gridCol w="21336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</a:rPr>
                        <a:t>Peptide identification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</a:rPr>
                        <a:t>Search engine score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</a:rPr>
                        <a:t>True/false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LCEVEEGDKEDVDK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1</a:t>
                      </a:r>
                      <a:endParaRPr lang="en-US" baseline="-250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/>
                        </a:rPr>
                        <a:t>YTAQVDAEEKEDVK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2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IVADKDYSVTANSK 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3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TGIEIIKK 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4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DLGEEHFK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5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TASSDTSEELNSQDSPK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6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GAGGENEPPAAAPEPR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7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IKDPDAAKPEDWDDR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8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VDEVGGEALGR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9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SEEQLKEEGIEYK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10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LHVDPENFK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11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FSTVAGESGSADTVRDPR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12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AEEDEILNR 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s</a:t>
                      </a:r>
                      <a:r>
                        <a:rPr lang="en-US" baseline="-25000" dirty="0" smtClean="0">
                          <a:latin typeface="Calibri"/>
                        </a:rPr>
                        <a:t>13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943600" y="1143000"/>
            <a:ext cx="3200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List of PSMs obtained from a search engine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We cut the list at a specific score (in this case: s</a:t>
            </a:r>
            <a:r>
              <a:rPr lang="en-US" sz="1800" b="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13</a:t>
            </a: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800" b="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The list contains 13 ‘identified’ PSMs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Assume we know the ‘ground truth’ (e.g., via manual validation, independent experiment)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We can assign these identifications as correct </a:t>
            </a:r>
            <a:r>
              <a:rPr lang="en-US" sz="1800" dirty="0" smtClean="0">
                <a:solidFill>
                  <a:srgbClr val="D06B20"/>
                </a:solidFill>
                <a:latin typeface="Calibri"/>
                <a:cs typeface="Calibri"/>
              </a:rPr>
              <a:t>(true positive, TP</a:t>
            </a: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) or incorrect (</a:t>
            </a:r>
            <a:r>
              <a:rPr lang="en-US" sz="1800" dirty="0" smtClean="0">
                <a:solidFill>
                  <a:srgbClr val="D06B20"/>
                </a:solidFill>
                <a:latin typeface="Calibri"/>
                <a:cs typeface="Calibri"/>
              </a:rPr>
              <a:t>false positive, FP</a:t>
            </a: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Here:</a:t>
            </a: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 10 of 13 PSMs are considered correct (3 FP, 10 TP)</a:t>
            </a:r>
            <a:endParaRPr lang="en-US" sz="18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18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and q-Value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Given a set of tests and a ground truth, we can determine the number of true positives and false positives (TP, FP)</a:t>
            </a:r>
          </a:p>
          <a:p>
            <a:r>
              <a:rPr lang="en-US" sz="2800" dirty="0" smtClean="0"/>
              <a:t>The FDR can then be computed as the ratio of true positives and all positive identifications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06B20"/>
                </a:solidFill>
              </a:rPr>
              <a:t>q-value </a:t>
            </a:r>
            <a:r>
              <a:rPr lang="en-US" sz="2800" dirty="0" smtClean="0"/>
              <a:t>is the FDR analogue of the p-value</a:t>
            </a:r>
          </a:p>
          <a:p>
            <a:r>
              <a:rPr lang="en-US" sz="2800" dirty="0" smtClean="0"/>
              <a:t>q</a:t>
            </a:r>
            <a:r>
              <a:rPr lang="en-US" sz="2800" dirty="0"/>
              <a:t>-value of an individual hypothesis test is </a:t>
            </a:r>
            <a:r>
              <a:rPr lang="en-US" sz="2800" dirty="0" smtClean="0"/>
              <a:t>the minimum </a:t>
            </a:r>
            <a:r>
              <a:rPr lang="en-US" sz="2800" dirty="0"/>
              <a:t>FDR at which the test may be called </a:t>
            </a:r>
            <a:r>
              <a:rPr lang="en-US" sz="2800" dirty="0" smtClean="0"/>
              <a:t>significant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pic>
        <p:nvPicPr>
          <p:cNvPr id="6" name="Bild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7" y="3363940"/>
            <a:ext cx="2768113" cy="8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5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-Values</a:t>
            </a:r>
            <a:endParaRPr lang="en-US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138297"/>
              </p:ext>
            </p:extLst>
          </p:nvPr>
        </p:nvGraphicFramePr>
        <p:xfrm>
          <a:off x="210167" y="1113432"/>
          <a:ext cx="5657233" cy="5125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04433"/>
                <a:gridCol w="21336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</a:rPr>
                        <a:t>Peptide identification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</a:rPr>
                        <a:t>q-value score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</a:rPr>
                        <a:t>True/false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LCEVEEGDKEDVDK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0.00</a:t>
                      </a:r>
                      <a:endParaRPr lang="en-US" baseline="-250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/>
                        </a:rPr>
                        <a:t>YTAQVDAEEKEDVK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0.00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IVADKDYSVTANSK 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0.00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TGIEIIKK 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0.00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DLGEEHFK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0.00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TASSDTSEELNSQDSPK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-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GAGGENEPPAAAPEPR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0.11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IKDPDAAKPEDWDDR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0.11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VDEVGGEALGR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0.11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SEEQLKEEGIEYK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-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LHVDPENFK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0.17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FSTVAGESGSADTVRDPR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0.17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/>
                        </a:rPr>
                        <a:t>AEEDEILNR 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-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6019800" y="1147972"/>
            <a:ext cx="305596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The q-value can be understood as the minimal FDR level at which a PSM can be accepted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q-value increases whenever a FP is encountered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800" b="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b="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b="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b="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b="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b="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800" b="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Example: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Max of 9 TP+FP before the next FP occurs (SEEQ…)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q-value = 1/9 = 0.111…</a:t>
            </a:r>
          </a:p>
          <a:p>
            <a:pPr algn="l"/>
            <a:endParaRPr lang="en-US" sz="1800" b="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142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</a:t>
            </a:r>
            <a:r>
              <a:rPr lang="en-US" dirty="0"/>
              <a:t>V</a:t>
            </a:r>
            <a:r>
              <a:rPr lang="en-US" dirty="0" smtClean="0"/>
              <a:t>ariance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Calibri"/>
                <a:cs typeface="Calibri"/>
              </a:rPr>
              <a:t>If we understand the underlying probability </a:t>
            </a:r>
            <a:r>
              <a:rPr lang="en-US" sz="2800" dirty="0" smtClean="0">
                <a:ea typeface="Calibri"/>
                <a:cs typeface="Calibri"/>
              </a:rPr>
              <a:t>distribution </a:t>
            </a:r>
            <a:r>
              <a:rPr lang="en-US" sz="2800" dirty="0">
                <a:ea typeface="Calibri"/>
                <a:cs typeface="Calibri"/>
              </a:rPr>
              <a:t>of a certain phenomenon, </a:t>
            </a:r>
            <a:r>
              <a:rPr lang="en-US" sz="2800" dirty="0" smtClean="0">
                <a:ea typeface="Calibri"/>
                <a:cs typeface="Calibri"/>
              </a:rPr>
              <a:t>we know how </a:t>
            </a:r>
            <a:r>
              <a:rPr lang="en-US" sz="2800" i="1" dirty="0" smtClean="0">
                <a:ea typeface="Calibri"/>
                <a:cs typeface="Calibri"/>
              </a:rPr>
              <a:t>x</a:t>
            </a:r>
            <a:r>
              <a:rPr lang="en-US" sz="2800" dirty="0" smtClean="0">
                <a:ea typeface="Calibri"/>
                <a:cs typeface="Calibri"/>
              </a:rPr>
              <a:t> is expected to </a:t>
            </a:r>
            <a:r>
              <a:rPr lang="en-US" sz="2800" dirty="0">
                <a:ea typeface="Calibri"/>
                <a:cs typeface="Calibri"/>
              </a:rPr>
              <a:t>behave </a:t>
            </a:r>
            <a:r>
              <a:rPr lang="en-US" sz="2800" dirty="0" smtClean="0">
                <a:ea typeface="Calibri"/>
                <a:cs typeface="Calibri"/>
              </a:rPr>
              <a:t>on average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 sz="2800" dirty="0" smtClean="0">
                <a:cs typeface="Calibri"/>
              </a:rPr>
              <a:t>The </a:t>
            </a:r>
            <a:r>
              <a:rPr lang="en-US" sz="2800" b="1" dirty="0" smtClean="0">
                <a:solidFill>
                  <a:srgbClr val="D06B20"/>
                </a:solidFill>
                <a:cs typeface="Calibri"/>
              </a:rPr>
              <a:t>expected </a:t>
            </a:r>
            <a:r>
              <a:rPr lang="en-US" sz="2800" b="1" dirty="0">
                <a:solidFill>
                  <a:srgbClr val="D06B20"/>
                </a:solidFill>
                <a:cs typeface="Calibri"/>
              </a:rPr>
              <a:t>value </a:t>
            </a:r>
            <a:r>
              <a:rPr lang="en-US" sz="2800" b="1" dirty="0" smtClean="0">
                <a:solidFill>
                  <a:srgbClr val="D06B20"/>
                </a:solidFill>
                <a:cs typeface="Calibri"/>
              </a:rPr>
              <a:t>E[X] </a:t>
            </a:r>
            <a:r>
              <a:rPr lang="en-US" sz="2800" dirty="0" smtClean="0">
                <a:cs typeface="Calibri"/>
              </a:rPr>
              <a:t>is the </a:t>
            </a:r>
            <a:r>
              <a:rPr lang="en-US" sz="2800" dirty="0">
                <a:cs typeface="Calibri"/>
              </a:rPr>
              <a:t>weighted average or mean (µ) of random variable </a:t>
            </a:r>
            <a:r>
              <a:rPr lang="en-US" sz="2800" i="1" dirty="0" smtClean="0">
                <a:cs typeface="Calibri"/>
              </a:rPr>
              <a:t>X</a:t>
            </a:r>
            <a:r>
              <a:rPr lang="en-US" sz="2800" dirty="0" smtClean="0">
                <a:cs typeface="Calibri"/>
              </a:rPr>
              <a:t> </a:t>
            </a:r>
          </a:p>
          <a:p>
            <a:r>
              <a:rPr lang="en-US" sz="2800" dirty="0" smtClean="0">
                <a:cs typeface="Calibri"/>
              </a:rPr>
              <a:t>A random variable </a:t>
            </a:r>
            <a:r>
              <a:rPr lang="en-US" sz="2800" i="1" dirty="0" smtClean="0">
                <a:cs typeface="Calibri"/>
              </a:rPr>
              <a:t>X</a:t>
            </a:r>
            <a:r>
              <a:rPr lang="en-US" sz="2800" dirty="0" smtClean="0">
                <a:cs typeface="Calibri"/>
              </a:rPr>
              <a:t> takes values </a:t>
            </a:r>
            <a:r>
              <a:rPr lang="en-US" sz="2800" i="1" dirty="0" smtClean="0">
                <a:cs typeface="Calibri"/>
              </a:rPr>
              <a:t>x</a:t>
            </a:r>
            <a:r>
              <a:rPr lang="en-US" sz="2800" i="1" baseline="-25000" dirty="0" smtClean="0">
                <a:cs typeface="Calibri"/>
              </a:rPr>
              <a:t>1</a:t>
            </a:r>
            <a:r>
              <a:rPr lang="en-US" sz="2800" baseline="-25000" dirty="0" smtClean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with a probability </a:t>
            </a:r>
            <a:r>
              <a:rPr lang="en-US" sz="2800" i="1" dirty="0" smtClean="0">
                <a:cs typeface="Calibri"/>
              </a:rPr>
              <a:t>p</a:t>
            </a:r>
            <a:r>
              <a:rPr lang="en-US" sz="2800" i="1" baseline="-25000" dirty="0" smtClean="0">
                <a:cs typeface="Calibri"/>
              </a:rPr>
              <a:t>1</a:t>
            </a:r>
            <a:r>
              <a:rPr lang="en-US" sz="2800" i="1" dirty="0" smtClean="0">
                <a:cs typeface="Calibri"/>
              </a:rPr>
              <a:t>, x</a:t>
            </a:r>
            <a:r>
              <a:rPr lang="en-US" sz="2800" i="1" baseline="-25000" dirty="0" smtClean="0">
                <a:cs typeface="Calibri"/>
              </a:rPr>
              <a:t>2</a:t>
            </a:r>
            <a:r>
              <a:rPr lang="en-US" sz="2800" dirty="0" smtClean="0">
                <a:cs typeface="Calibri"/>
              </a:rPr>
              <a:t> with </a:t>
            </a:r>
            <a:r>
              <a:rPr lang="en-US" sz="2800" i="1" dirty="0" smtClean="0">
                <a:cs typeface="Calibri"/>
              </a:rPr>
              <a:t>p</a:t>
            </a:r>
            <a:r>
              <a:rPr lang="en-US" sz="2800" i="1" baseline="-25000" dirty="0" smtClean="0">
                <a:cs typeface="Calibri"/>
              </a:rPr>
              <a:t>2</a:t>
            </a:r>
            <a:r>
              <a:rPr lang="en-US" sz="2800" dirty="0" smtClean="0">
                <a:cs typeface="Calibri"/>
              </a:rPr>
              <a:t>,… and  </a:t>
            </a:r>
            <a:r>
              <a:rPr lang="en-US" sz="2800" i="1" dirty="0" err="1" smtClean="0">
                <a:cs typeface="Calibri"/>
              </a:rPr>
              <a:t>x</a:t>
            </a:r>
            <a:r>
              <a:rPr lang="en-US" sz="2800" i="1" baseline="-25000" dirty="0" err="1" smtClean="0">
                <a:cs typeface="Calibri"/>
              </a:rPr>
              <a:t>n</a:t>
            </a:r>
            <a:r>
              <a:rPr lang="en-US" sz="2800" dirty="0" smtClean="0">
                <a:cs typeface="Calibri"/>
              </a:rPr>
              <a:t> with </a:t>
            </a:r>
            <a:r>
              <a:rPr lang="en-US" sz="2800" i="1" dirty="0" err="1" smtClean="0">
                <a:cs typeface="Calibri"/>
              </a:rPr>
              <a:t>p</a:t>
            </a:r>
            <a:r>
              <a:rPr lang="en-US" sz="2800" i="1" baseline="-25000" dirty="0" err="1" smtClean="0">
                <a:cs typeface="Calibri"/>
              </a:rPr>
              <a:t>n</a:t>
            </a:r>
            <a:r>
              <a:rPr lang="en-US" sz="2800" dirty="0" smtClean="0">
                <a:cs typeface="Calibri"/>
              </a:rPr>
              <a:t>, the expected value or mean is then given by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/>
            </a:r>
            <a:br>
              <a:rPr lang="en-US" sz="2800" dirty="0" smtClean="0">
                <a:cs typeface="Calibri"/>
              </a:rPr>
            </a:br>
            <a:endParaRPr lang="en-US" sz="2800" dirty="0" smtClean="0">
              <a:cs typeface="Calibri"/>
            </a:endParaRPr>
          </a:p>
          <a:p>
            <a:r>
              <a:rPr lang="en-US" sz="2800" b="1" u="sng" dirty="0" smtClean="0">
                <a:cs typeface="Calibri"/>
              </a:rPr>
              <a:t>Example:</a:t>
            </a:r>
            <a:r>
              <a:rPr lang="en-US" sz="2800" dirty="0" smtClean="0">
                <a:cs typeface="Calibri"/>
              </a:rPr>
              <a:t> see the average weight and isotope distribution (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/>
              <a:t>Learning Unit 1C</a:t>
            </a:r>
            <a:r>
              <a:rPr lang="en-US" sz="2800" dirty="0" smtClean="0">
                <a:cs typeface="Calibri"/>
              </a:rPr>
              <a:t>)</a:t>
            </a:r>
            <a:endParaRPr lang="en-US" sz="2800" dirty="0">
              <a:ea typeface="Calibri"/>
              <a:cs typeface="Calibri"/>
            </a:endParaRPr>
          </a:p>
          <a:p>
            <a:endParaRPr lang="en-US" sz="28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48200"/>
            <a:ext cx="2752345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57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Error </a:t>
            </a:r>
            <a:r>
              <a:rPr lang="en-US" dirty="0"/>
              <a:t>P</a:t>
            </a:r>
            <a:r>
              <a:rPr lang="en-US" dirty="0" smtClean="0"/>
              <a:t>robabilities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838200"/>
            <a:ext cx="4721352" cy="5562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200" dirty="0" smtClean="0"/>
              <a:t>Assuming a bimodal distribution; this can also be considered as two distinct distributions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One distribution describing the incorrect peptide assignments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One distributions describing the</a:t>
            </a:r>
            <a:br>
              <a:rPr lang="en-US" sz="1800" dirty="0" smtClean="0"/>
            </a:br>
            <a:r>
              <a:rPr lang="en-US" sz="1800" dirty="0" smtClean="0"/>
              <a:t>correct peptide assignments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D06B20"/>
                </a:solidFill>
              </a:rPr>
              <a:t>posterior error probability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D06B20"/>
                </a:solidFill>
              </a:rPr>
              <a:t>(PEP) </a:t>
            </a:r>
            <a:r>
              <a:rPr lang="en-US" sz="2200" dirty="0" smtClean="0"/>
              <a:t>denotes the probability that a</a:t>
            </a:r>
            <a:br>
              <a:rPr lang="en-US" sz="2200" dirty="0" smtClean="0"/>
            </a:br>
            <a:r>
              <a:rPr lang="en-US" sz="2200" dirty="0" smtClean="0"/>
              <a:t>given peptide assignment score</a:t>
            </a:r>
            <a:br>
              <a:rPr lang="en-US" sz="2200" dirty="0" smtClean="0"/>
            </a:br>
            <a:r>
              <a:rPr lang="en-US" sz="2200" dirty="0" smtClean="0"/>
              <a:t>lies in the first distribution, i.e.</a:t>
            </a:r>
            <a:br>
              <a:rPr lang="en-US" sz="2200" dirty="0" smtClean="0"/>
            </a:b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D06B20"/>
                </a:solidFill>
              </a:rPr>
              <a:t>probability of being incorrect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 smtClean="0"/>
              <a:t>PEPs can be inferred via mixture modeling and the expectation-maximization algorithm 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14550"/>
            <a:ext cx="429139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platzhalter 4"/>
          <p:cNvSpPr txBox="1">
            <a:spLocks/>
          </p:cNvSpPr>
          <p:nvPr/>
        </p:nvSpPr>
        <p:spPr bwMode="auto">
          <a:xfrm>
            <a:off x="0" y="6611112"/>
            <a:ext cx="4724400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000" b="0" dirty="0" err="1" smtClean="0">
                <a:ea typeface="Calibri"/>
                <a:cs typeface="Calibri"/>
              </a:rPr>
              <a:t>Brosch</a:t>
            </a:r>
            <a:r>
              <a:rPr lang="en-GB" sz="1000" b="0" dirty="0" smtClean="0">
                <a:ea typeface="Calibri"/>
                <a:cs typeface="Calibri"/>
              </a:rPr>
              <a:t> and </a:t>
            </a:r>
            <a:r>
              <a:rPr lang="en-GB" sz="1000" b="0" dirty="0" err="1" smtClean="0">
                <a:ea typeface="Calibri"/>
                <a:cs typeface="Calibri"/>
              </a:rPr>
              <a:t>Choudhary</a:t>
            </a:r>
            <a:r>
              <a:rPr lang="en-GB" sz="1000" b="0" dirty="0" smtClean="0">
                <a:ea typeface="Calibri"/>
                <a:cs typeface="Calibri"/>
              </a:rPr>
              <a:t>, </a:t>
            </a:r>
            <a:r>
              <a:rPr lang="en-US" sz="1000" b="0" dirty="0" smtClean="0">
                <a:ea typeface="Calibri"/>
                <a:cs typeface="Calibri"/>
              </a:rPr>
              <a:t>Methods in Molecular Biology, 2010, Volume 604, 43-5</a:t>
            </a:r>
          </a:p>
          <a:p>
            <a:endParaRPr lang="en-US" sz="1000" b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332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False?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problem for any statistical assessment is usually we do not know what is really true or false (</a:t>
            </a:r>
            <a:r>
              <a:rPr lang="en-US" b="1" dirty="0" smtClean="0">
                <a:solidFill>
                  <a:srgbClr val="D06B20"/>
                </a:solidFill>
              </a:rPr>
              <a:t>ground truth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presented methods need to make assumptions on false positive assignments</a:t>
            </a:r>
            <a:endParaRPr lang="en-US" dirty="0"/>
          </a:p>
          <a:p>
            <a:pPr lvl="1"/>
            <a:r>
              <a:rPr lang="en-US" dirty="0" smtClean="0"/>
              <a:t>Target-decoy database searches</a:t>
            </a:r>
          </a:p>
          <a:p>
            <a:pPr lvl="1"/>
            <a:r>
              <a:rPr lang="en-US" dirty="0" smtClean="0"/>
              <a:t>Mixture modeling and expectation-maximization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60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chemeClr val="accent5"/>
                </a:solidFill>
              </a:rPr>
              <a:t>statistical </a:t>
            </a:r>
            <a:r>
              <a:rPr lang="en-US" sz="2800" b="1" dirty="0">
                <a:solidFill>
                  <a:schemeClr val="accent5"/>
                </a:solidFill>
              </a:rPr>
              <a:t>law </a:t>
            </a:r>
            <a:r>
              <a:rPr lang="en-US" sz="2800" dirty="0" smtClean="0"/>
              <a:t>explains </a:t>
            </a:r>
            <a:r>
              <a:rPr lang="en-US" sz="2800" dirty="0"/>
              <a:t>a phenomenon in terms of the probability of occurrence of its underlying </a:t>
            </a:r>
            <a:r>
              <a:rPr lang="en-US" sz="2800" dirty="0" smtClean="0"/>
              <a:t>relationships.</a:t>
            </a:r>
          </a:p>
          <a:p>
            <a:r>
              <a:rPr lang="en-US" sz="2800" dirty="0" smtClean="0"/>
              <a:t>A </a:t>
            </a:r>
            <a:r>
              <a:rPr lang="en-US" sz="2800" b="1" i="1" dirty="0" smtClean="0">
                <a:solidFill>
                  <a:srgbClr val="D06B20"/>
                </a:solidFill>
              </a:rPr>
              <a:t>k-</a:t>
            </a:r>
            <a:r>
              <a:rPr lang="en-US" sz="2800" b="1" dirty="0" smtClean="0">
                <a:solidFill>
                  <a:srgbClr val="D06B20"/>
                </a:solidFill>
              </a:rPr>
              <a:t>component mixture </a:t>
            </a:r>
            <a:r>
              <a:rPr lang="en-US" sz="2800" b="1" dirty="0">
                <a:solidFill>
                  <a:srgbClr val="D06B20"/>
                </a:solidFill>
              </a:rPr>
              <a:t>model </a:t>
            </a:r>
            <a:r>
              <a:rPr lang="en-US" sz="2800" dirty="0"/>
              <a:t>is a weighted sum of laws, the </a:t>
            </a:r>
            <a:r>
              <a:rPr lang="en-US" sz="2800" dirty="0" smtClean="0"/>
              <a:t>likelihood </a:t>
            </a:r>
            <a:r>
              <a:rPr lang="en-US" sz="2800" dirty="0"/>
              <a:t>of a sample </a:t>
            </a:r>
            <a:r>
              <a:rPr lang="en-US" sz="2800" dirty="0" smtClean="0"/>
              <a:t>x being </a:t>
            </a:r>
            <a:r>
              <a:rPr lang="en-US" sz="2800" dirty="0"/>
              <a:t>given </a:t>
            </a:r>
            <a:r>
              <a:rPr lang="en-US" sz="2800" dirty="0" smtClean="0"/>
              <a:t>by</a:t>
            </a:r>
          </a:p>
          <a:p>
            <a:endParaRPr lang="en-US" sz="2800" i="1" dirty="0"/>
          </a:p>
          <a:p>
            <a:endParaRPr lang="en-US" sz="2800" i="1" dirty="0" smtClean="0"/>
          </a:p>
          <a:p>
            <a:pPr marL="0" indent="0">
              <a:buNone/>
            </a:pPr>
            <a:r>
              <a:rPr lang="en-US" sz="2800" dirty="0" smtClean="0"/>
              <a:t>	with</a:t>
            </a:r>
          </a:p>
          <a:p>
            <a:endParaRPr lang="en-US" sz="2800" dirty="0" smtClean="0"/>
          </a:p>
          <a:p>
            <a:r>
              <a:rPr lang="en-US" sz="2800" dirty="0" smtClean="0"/>
              <a:t>If the laws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 are probability distributions </a:t>
            </a:r>
            <a:r>
              <a:rPr lang="en-US" sz="2800" i="1" dirty="0" smtClean="0"/>
              <a:t>f</a:t>
            </a:r>
            <a:r>
              <a:rPr lang="en-US" sz="2800" dirty="0" smtClean="0"/>
              <a:t> is also a probability distribution (a </a:t>
            </a:r>
            <a:r>
              <a:rPr lang="en-US" sz="2800" b="1" dirty="0" smtClean="0">
                <a:solidFill>
                  <a:srgbClr val="D06B20"/>
                </a:solidFill>
              </a:rPr>
              <a:t>mixture of probability distributions</a:t>
            </a:r>
            <a:r>
              <a:rPr lang="en-US" dirty="0" smtClean="0"/>
              <a:t>)</a:t>
            </a: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71800"/>
            <a:ext cx="2451356" cy="9306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114800"/>
            <a:ext cx="1092989" cy="7621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029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Density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Definition:</a:t>
            </a:r>
          </a:p>
          <a:p>
            <a:pPr marL="0" indent="0">
              <a:buNone/>
            </a:pPr>
            <a:r>
              <a:rPr lang="en-US" sz="2800" dirty="0" smtClean="0"/>
              <a:t>Given two random variables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,  the </a:t>
            </a:r>
            <a:r>
              <a:rPr lang="en-US" sz="2800" b="1" dirty="0">
                <a:solidFill>
                  <a:srgbClr val="D06B20"/>
                </a:solidFill>
              </a:rPr>
              <a:t>joint probability distribution </a:t>
            </a:r>
            <a:r>
              <a:rPr lang="en-US" sz="2800" b="1" i="1" dirty="0" smtClean="0">
                <a:solidFill>
                  <a:srgbClr val="D06B20"/>
                </a:solidFill>
              </a:rPr>
              <a:t>f</a:t>
            </a:r>
            <a:r>
              <a:rPr lang="en-US" sz="2800" b="1" dirty="0" smtClean="0">
                <a:solidFill>
                  <a:srgbClr val="D06B20"/>
                </a:solidFill>
              </a:rPr>
              <a:t>(</a:t>
            </a:r>
            <a:r>
              <a:rPr lang="en-US" sz="2800" b="1" i="1" dirty="0" smtClean="0">
                <a:solidFill>
                  <a:srgbClr val="D06B20"/>
                </a:solidFill>
              </a:rPr>
              <a:t>x</a:t>
            </a:r>
            <a:r>
              <a:rPr lang="en-US" sz="2800" b="1" dirty="0" smtClean="0">
                <a:solidFill>
                  <a:srgbClr val="D06B20"/>
                </a:solidFill>
              </a:rPr>
              <a:t>, </a:t>
            </a:r>
            <a:r>
              <a:rPr lang="en-US" sz="2800" b="1" i="1" dirty="0" smtClean="0">
                <a:solidFill>
                  <a:srgbClr val="D06B20"/>
                </a:solidFill>
              </a:rPr>
              <a:t>y</a:t>
            </a:r>
            <a:r>
              <a:rPr lang="en-US" sz="2800" b="1" dirty="0" smtClean="0">
                <a:solidFill>
                  <a:srgbClr val="D06B20"/>
                </a:solidFill>
              </a:rPr>
              <a:t>) </a:t>
            </a:r>
            <a:r>
              <a:rPr lang="en-US" sz="2800" dirty="0" smtClean="0"/>
              <a:t>for </a:t>
            </a:r>
            <a:r>
              <a:rPr lang="en-US" sz="2800" i="1" dirty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 gives </a:t>
            </a:r>
            <a:r>
              <a:rPr lang="en-US" sz="2800" dirty="0"/>
              <a:t>the probability </a:t>
            </a:r>
            <a:r>
              <a:rPr lang="en-US" sz="2800" dirty="0" smtClean="0"/>
              <a:t>that each of the random variables falls </a:t>
            </a:r>
            <a:r>
              <a:rPr lang="en-US" sz="2800" dirty="0"/>
              <a:t>in any particular range or </a:t>
            </a:r>
            <a:r>
              <a:rPr lang="en-US" sz="2800" dirty="0" smtClean="0"/>
              <a:t>discrete set </a:t>
            </a:r>
            <a:r>
              <a:rPr lang="en-US" sz="2800" dirty="0"/>
              <a:t>of values specified for that variable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the case </a:t>
            </a:r>
            <a:r>
              <a:rPr lang="en-US" sz="2800" dirty="0" smtClean="0"/>
              <a:t>of of two random variables this is called a </a:t>
            </a:r>
            <a:r>
              <a:rPr lang="en-US" sz="2800" b="1" dirty="0" smtClean="0">
                <a:solidFill>
                  <a:srgbClr val="D06B20"/>
                </a:solidFill>
              </a:rPr>
              <a:t>bivariate distribution</a:t>
            </a:r>
            <a:r>
              <a:rPr lang="en-US" sz="2800" dirty="0" smtClean="0"/>
              <a:t>, in the more general case of multiple random variables a </a:t>
            </a:r>
            <a:r>
              <a:rPr lang="en-US" sz="2800" b="1" dirty="0" smtClean="0">
                <a:solidFill>
                  <a:srgbClr val="D06B20"/>
                </a:solidFill>
              </a:rPr>
              <a:t>multivariate distribution</a:t>
            </a:r>
            <a:endParaRPr lang="en-US" sz="2800" b="1" dirty="0">
              <a:solidFill>
                <a:srgbClr val="D06B20"/>
              </a:solidFill>
            </a:endParaRPr>
          </a:p>
          <a:p>
            <a:r>
              <a:rPr lang="en-US" dirty="0" smtClean="0"/>
              <a:t>A joint distribution satisfies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5791200"/>
            <a:ext cx="5711151" cy="609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598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Density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Consider the joint density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, </a:t>
            </a:r>
            <a:r>
              <a:rPr lang="en-US" sz="2800" i="1" dirty="0" smtClean="0"/>
              <a:t>y</a:t>
            </a:r>
            <a:r>
              <a:rPr lang="en-US" sz="2800" dirty="0" smtClean="0"/>
              <a:t>) with</a:t>
            </a:r>
          </a:p>
          <a:p>
            <a:endParaRPr lang="en-US" sz="2800" dirty="0"/>
          </a:p>
          <a:p>
            <a:r>
              <a:rPr lang="en-US" sz="2800" dirty="0" smtClean="0"/>
              <a:t>To calculate the probability for a ≤ </a:t>
            </a:r>
            <a:r>
              <a:rPr lang="en-US" sz="2800" dirty="0"/>
              <a:t>x </a:t>
            </a:r>
            <a:r>
              <a:rPr lang="en-US" sz="2800" dirty="0" smtClean="0"/>
              <a:t>≤ b we need to look at</a:t>
            </a:r>
          </a:p>
          <a:p>
            <a:endParaRPr lang="en-US" sz="2800" dirty="0"/>
          </a:p>
          <a:p>
            <a:r>
              <a:rPr lang="en-US" sz="2800" dirty="0" smtClean="0"/>
              <a:t>Furthermore, we define</a:t>
            </a:r>
          </a:p>
          <a:p>
            <a:endParaRPr lang="en-US" sz="2800" dirty="0"/>
          </a:p>
          <a:p>
            <a:r>
              <a:rPr lang="en-US" sz="2800" dirty="0" smtClean="0"/>
              <a:t>We obtain</a:t>
            </a:r>
          </a:p>
          <a:p>
            <a:endParaRPr lang="en-US" sz="2800" dirty="0"/>
          </a:p>
          <a:p>
            <a:r>
              <a:rPr lang="en-US" sz="2800" dirty="0" smtClean="0"/>
              <a:t>And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x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</a:t>
            </a:r>
            <a:r>
              <a:rPr lang="en-US" sz="2800" dirty="0"/>
              <a:t> </a:t>
            </a:r>
            <a:r>
              <a:rPr lang="en-US" sz="2800" dirty="0" smtClean="0"/>
              <a:t>is called the </a:t>
            </a:r>
            <a:r>
              <a:rPr lang="en-US" sz="2800" b="1" dirty="0" smtClean="0">
                <a:solidFill>
                  <a:srgbClr val="D06B20"/>
                </a:solidFill>
              </a:rPr>
              <a:t>marginal density function </a:t>
            </a:r>
            <a:r>
              <a:rPr lang="en-US" sz="2800" dirty="0" smtClean="0"/>
              <a:t>of the random variable 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648" y="1526272"/>
            <a:ext cx="6054121" cy="4429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073" y="2909816"/>
            <a:ext cx="6821975" cy="4429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719" y="4035089"/>
            <a:ext cx="2953833" cy="3845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4967215"/>
            <a:ext cx="5640101" cy="4429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890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Density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06B20"/>
                </a:solidFill>
              </a:rPr>
              <a:t>conditional density </a:t>
            </a:r>
            <a:r>
              <a:rPr lang="en-US" sz="2800" dirty="0" smtClean="0"/>
              <a:t>of a random variable </a:t>
            </a:r>
            <a:r>
              <a:rPr lang="en-US" sz="2800" i="1" dirty="0" smtClean="0"/>
              <a:t>y</a:t>
            </a:r>
            <a:r>
              <a:rPr lang="en-US" sz="2800" dirty="0" smtClean="0"/>
              <a:t> for given values of </a:t>
            </a:r>
            <a:r>
              <a:rPr lang="en-US" sz="2800" i="1" dirty="0" smtClean="0"/>
              <a:t>x</a:t>
            </a:r>
            <a:r>
              <a:rPr lang="en-US" sz="2800" dirty="0" smtClean="0"/>
              <a:t> is defined as follows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where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, </a:t>
            </a:r>
            <a:r>
              <a:rPr lang="en-US" sz="2800" i="1" dirty="0" smtClean="0"/>
              <a:t>y</a:t>
            </a:r>
            <a:r>
              <a:rPr lang="en-US" sz="2800" dirty="0" smtClean="0"/>
              <a:t>) is the joint distribution of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	and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x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is the marginal distribution of 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We can define the usual properties of a distribution for conditional distributions as well (e.g., mean, variance)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06B20"/>
                </a:solidFill>
              </a:rPr>
              <a:t>conditional mean </a:t>
            </a:r>
            <a:r>
              <a:rPr lang="en-US" sz="2800" dirty="0" smtClean="0"/>
              <a:t>is, for example, given as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562498" cy="939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86400"/>
            <a:ext cx="5590875" cy="9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56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257800" cy="54102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accent5"/>
                </a:solidFill>
              </a:rPr>
              <a:t>Expectation-Maximization (EM) Algorithm </a:t>
            </a:r>
            <a:r>
              <a:rPr lang="en-US" sz="2800" dirty="0" smtClean="0"/>
              <a:t>is a statistical method for finding maximum likelihood estimates of model parameters based on observations</a:t>
            </a:r>
            <a:r>
              <a:rPr lang="en-US" sz="2800" dirty="0"/>
              <a:t>.</a:t>
            </a:r>
            <a:endParaRPr lang="en-US" sz="2800" dirty="0" smtClean="0"/>
          </a:p>
          <a:p>
            <a:r>
              <a:rPr lang="en-US" sz="2800" dirty="0" smtClean="0"/>
              <a:t>In our case: </a:t>
            </a:r>
          </a:p>
          <a:p>
            <a:pPr lvl="1"/>
            <a:r>
              <a:rPr lang="en-US" sz="2400" dirty="0" smtClean="0"/>
              <a:t>Assume we know that a </a:t>
            </a:r>
            <a:r>
              <a:rPr lang="en-US" sz="2400" dirty="0"/>
              <a:t>j</a:t>
            </a:r>
            <a:r>
              <a:rPr lang="en-US" sz="2400" dirty="0" smtClean="0"/>
              <a:t>oint distribution can be expressed as a weighted sum of two distributions (mixture distribution)</a:t>
            </a:r>
          </a:p>
          <a:p>
            <a:pPr lvl="1"/>
            <a:r>
              <a:rPr lang="en-US" sz="2400" dirty="0" smtClean="0"/>
              <a:t>EM algorithm can estimate the parameters of these distributions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733800" cy="281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platzhalter 4"/>
          <p:cNvSpPr txBox="1">
            <a:spLocks/>
          </p:cNvSpPr>
          <p:nvPr/>
        </p:nvSpPr>
        <p:spPr bwMode="auto">
          <a:xfrm>
            <a:off x="0" y="6611112"/>
            <a:ext cx="4724400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000" b="0" dirty="0" err="1" smtClean="0">
                <a:ea typeface="Calibri"/>
                <a:cs typeface="Calibri"/>
              </a:rPr>
              <a:t>Brosch</a:t>
            </a:r>
            <a:r>
              <a:rPr lang="en-GB" sz="1000" b="0" dirty="0" smtClean="0">
                <a:ea typeface="Calibri"/>
                <a:cs typeface="Calibri"/>
              </a:rPr>
              <a:t> and </a:t>
            </a:r>
            <a:r>
              <a:rPr lang="en-GB" sz="1000" b="0" dirty="0" err="1" smtClean="0">
                <a:ea typeface="Calibri"/>
                <a:cs typeface="Calibri"/>
              </a:rPr>
              <a:t>Choudhary</a:t>
            </a:r>
            <a:r>
              <a:rPr lang="en-GB" sz="1000" b="0" dirty="0" smtClean="0">
                <a:ea typeface="Calibri"/>
                <a:cs typeface="Calibri"/>
              </a:rPr>
              <a:t>, </a:t>
            </a:r>
            <a:r>
              <a:rPr lang="en-US" sz="1000" b="0" dirty="0" smtClean="0">
                <a:ea typeface="Calibri"/>
                <a:cs typeface="Calibri"/>
              </a:rPr>
              <a:t>Methods in Molecular Biology, 2010, Volume 604, 43-5</a:t>
            </a:r>
          </a:p>
          <a:p>
            <a:endParaRPr lang="en-US" sz="1000" b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857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6296" name="Picture 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17700"/>
            <a:ext cx="33369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7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6705600" cy="68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EM Algorithm</a:t>
            </a:r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6025"/>
            <a:ext cx="4013200" cy="4956175"/>
          </a:xfrm>
        </p:spPr>
        <p:txBody>
          <a:bodyPr/>
          <a:lstStyle/>
          <a:p>
            <a:r>
              <a:rPr lang="en-US" sz="2000" dirty="0" smtClean="0"/>
              <a:t>Two-component </a:t>
            </a:r>
            <a:r>
              <a:rPr lang="en-US" sz="2000" dirty="0"/>
              <a:t>mixture model</a:t>
            </a:r>
          </a:p>
          <a:p>
            <a:r>
              <a:rPr lang="en-US" sz="2000" dirty="0"/>
              <a:t>Example: 20 data points</a:t>
            </a:r>
          </a:p>
          <a:p>
            <a:r>
              <a:rPr lang="en-US" sz="2000" dirty="0"/>
              <a:t>Distribution apparently bi-modal</a:t>
            </a:r>
          </a:p>
          <a:p>
            <a:r>
              <a:rPr lang="en-US" sz="2000" dirty="0"/>
              <a:t>Fit two Gaussians</a:t>
            </a:r>
          </a:p>
        </p:txBody>
      </p:sp>
      <p:graphicFrame>
        <p:nvGraphicFramePr>
          <p:cNvPr id="1376301" name="Group 45"/>
          <p:cNvGraphicFramePr>
            <a:graphicFrameLocks noGrp="1"/>
          </p:cNvGraphicFramePr>
          <p:nvPr>
            <p:ph sz="half" idx="4294967295"/>
          </p:nvPr>
        </p:nvGraphicFramePr>
        <p:xfrm>
          <a:off x="3559175" y="5497513"/>
          <a:ext cx="5584825" cy="742950"/>
        </p:xfrm>
        <a:graphic>
          <a:graphicData uri="http://schemas.openxmlformats.org/drawingml/2006/table">
            <a:tbl>
              <a:tblPr/>
              <a:tblGrid>
                <a:gridCol w="560387"/>
                <a:gridCol w="555625"/>
                <a:gridCol w="557213"/>
                <a:gridCol w="558800"/>
                <a:gridCol w="561975"/>
                <a:gridCol w="558800"/>
                <a:gridCol w="558800"/>
                <a:gridCol w="557212"/>
                <a:gridCol w="555625"/>
                <a:gridCol w="5603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-0.39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3.72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4.28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4.92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5.53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4.12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4.60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5.28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6.22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76260" name="Text Box 8"/>
          <p:cNvSpPr txBox="1">
            <a:spLocks noChangeArrowheads="1"/>
          </p:cNvSpPr>
          <p:nvPr/>
        </p:nvSpPr>
        <p:spPr bwMode="auto">
          <a:xfrm>
            <a:off x="1801813" y="5727700"/>
            <a:ext cx="146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20 data points</a:t>
            </a:r>
          </a:p>
        </p:txBody>
      </p:sp>
      <p:sp>
        <p:nvSpPr>
          <p:cNvPr id="1376299" name="Text Box 7"/>
          <p:cNvSpPr txBox="1">
            <a:spLocks noChangeArrowheads="1"/>
          </p:cNvSpPr>
          <p:nvPr/>
        </p:nvSpPr>
        <p:spPr bwMode="auto">
          <a:xfrm>
            <a:off x="5029200" y="685800"/>
            <a:ext cx="3995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indent="-228600">
              <a:buAutoNum type="alphaUcPeriod"/>
            </a:pPr>
            <a:r>
              <a:rPr lang="en-US" sz="1200" dirty="0" err="1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Dempster</a:t>
            </a:r>
            <a:r>
              <a:rPr lang="en-US" sz="1200" dirty="0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 </a:t>
            </a:r>
            <a:r>
              <a:rPr lang="en-US" sz="1200" dirty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et al., Maximum likelihood from incomplete data via the EM algorithm (with discussion), J. R. Statist. Soc. B. 39 (1977) 1-</a:t>
            </a:r>
            <a:r>
              <a:rPr lang="en-US" sz="1200" dirty="0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38.</a:t>
            </a:r>
          </a:p>
          <a:p>
            <a:r>
              <a:rPr lang="en-US" sz="1200" dirty="0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Also Hastie, </a:t>
            </a:r>
            <a:r>
              <a:rPr lang="en-US" sz="1200" dirty="0" err="1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Tibshirani</a:t>
            </a:r>
            <a:r>
              <a:rPr lang="en-US" sz="1200" dirty="0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, Friedman, pages 238ff)</a:t>
            </a:r>
          </a:p>
        </p:txBody>
      </p:sp>
      <p:pic>
        <p:nvPicPr>
          <p:cNvPr id="4" name="Grafi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83" y="2971800"/>
            <a:ext cx="2412545" cy="21839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6640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6705600" cy="68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EM Algorithm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6025"/>
            <a:ext cx="4013200" cy="4956175"/>
          </a:xfrm>
        </p:spPr>
        <p:txBody>
          <a:bodyPr/>
          <a:lstStyle/>
          <a:p>
            <a:r>
              <a:rPr lang="en-US" sz="2000" dirty="0" smtClean="0"/>
              <a:t>Two-component </a:t>
            </a:r>
            <a:r>
              <a:rPr lang="en-US" sz="2000" dirty="0"/>
              <a:t>mixture model</a:t>
            </a:r>
          </a:p>
          <a:p>
            <a:r>
              <a:rPr lang="en-US" sz="2000" dirty="0"/>
              <a:t>Example: 20 data points</a:t>
            </a:r>
          </a:p>
          <a:p>
            <a:r>
              <a:rPr lang="en-US" sz="2000" dirty="0"/>
              <a:t>Distribution apparently bi-modal</a:t>
            </a:r>
          </a:p>
          <a:p>
            <a:r>
              <a:rPr lang="en-US" sz="2000" dirty="0"/>
              <a:t>Fit two Gaussians</a:t>
            </a:r>
          </a:p>
        </p:txBody>
      </p:sp>
      <p:sp>
        <p:nvSpPr>
          <p:cNvPr id="1378308" name="Rectangle 4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30800" y="1216025"/>
            <a:ext cx="4013200" cy="4956175"/>
          </a:xfrm>
        </p:spPr>
        <p:txBody>
          <a:bodyPr/>
          <a:lstStyle/>
          <a:p>
            <a:r>
              <a:rPr lang="en-US" sz="2000" dirty="0"/>
              <a:t>This is a </a:t>
            </a:r>
            <a:r>
              <a:rPr lang="en-US" sz="2000" dirty="0">
                <a:solidFill>
                  <a:srgbClr val="0000FF"/>
                </a:solidFill>
              </a:rPr>
              <a:t>generative</a:t>
            </a:r>
            <a:r>
              <a:rPr lang="en-US" sz="2000" dirty="0"/>
              <a:t> representation</a:t>
            </a:r>
          </a:p>
          <a:p>
            <a:r>
              <a:rPr lang="en-US" sz="2000" dirty="0"/>
              <a:t>Let</a:t>
            </a:r>
          </a:p>
          <a:p>
            <a:pPr>
              <a:spcAft>
                <a:spcPct val="200000"/>
              </a:spcAft>
            </a:pPr>
            <a:r>
              <a:rPr lang="en-US" sz="2000" dirty="0"/>
              <a:t>Then the density of </a:t>
            </a:r>
            <a:r>
              <a:rPr lang="en-US" sz="2000" i="1" dirty="0">
                <a:latin typeface="Bookman Old Style" pitchFamily="18" charset="0"/>
              </a:rPr>
              <a:t>Y</a:t>
            </a:r>
            <a:r>
              <a:rPr lang="en-US" sz="2000" dirty="0"/>
              <a:t>  is</a:t>
            </a:r>
          </a:p>
          <a:p>
            <a:r>
              <a:rPr lang="en-US" sz="2000" dirty="0"/>
              <a:t>Fit with max-likelihood</a:t>
            </a:r>
          </a:p>
          <a:p>
            <a:pPr>
              <a:spcAft>
                <a:spcPct val="100000"/>
              </a:spcAft>
            </a:pPr>
            <a:r>
              <a:rPr lang="en-US" sz="2000" dirty="0"/>
              <a:t>Parameters </a:t>
            </a:r>
          </a:p>
          <a:p>
            <a:r>
              <a:rPr lang="en-US" sz="2000" dirty="0"/>
              <a:t>Log-likelihood function based on </a:t>
            </a:r>
            <a:r>
              <a:rPr lang="en-US" sz="2000" i="1" dirty="0">
                <a:latin typeface="Book Antiqua" pitchFamily="18" charset="0"/>
              </a:rPr>
              <a:t>N</a:t>
            </a:r>
            <a:r>
              <a:rPr lang="en-US" sz="2000" dirty="0"/>
              <a:t>  training cases</a:t>
            </a:r>
          </a:p>
        </p:txBody>
      </p:sp>
      <p:graphicFrame>
        <p:nvGraphicFramePr>
          <p:cNvPr id="1378310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079640"/>
              </p:ext>
            </p:extLst>
          </p:nvPr>
        </p:nvGraphicFramePr>
        <p:xfrm>
          <a:off x="5943600" y="1905000"/>
          <a:ext cx="3089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1955520" imgH="241200" progId="Equation.DSMT4">
                  <p:embed/>
                </p:oleObj>
              </mc:Choice>
              <mc:Fallback>
                <p:oleObj name="Equation" r:id="rId5" imgW="1955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05000"/>
                        <a:ext cx="30892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8311" name="Object 46"/>
          <p:cNvGraphicFramePr>
            <a:graphicFrameLocks noChangeAspect="1"/>
          </p:cNvGraphicFramePr>
          <p:nvPr/>
        </p:nvGraphicFramePr>
        <p:xfrm>
          <a:off x="5526088" y="2757488"/>
          <a:ext cx="30289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7" imgW="1879560" imgH="241200" progId="Equation.DSMT4">
                  <p:embed/>
                </p:oleObj>
              </mc:Choice>
              <mc:Fallback>
                <p:oleObj name="Equation" r:id="rId7" imgW="1879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2757488"/>
                        <a:ext cx="30289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8312" name="Object 47"/>
          <p:cNvGraphicFramePr>
            <a:graphicFrameLocks noChangeAspect="1"/>
          </p:cNvGraphicFramePr>
          <p:nvPr/>
        </p:nvGraphicFramePr>
        <p:xfrm>
          <a:off x="5780088" y="3940175"/>
          <a:ext cx="29067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9" imgW="2070000" imgH="241200" progId="Equation.DSMT4">
                  <p:embed/>
                </p:oleObj>
              </mc:Choice>
              <mc:Fallback>
                <p:oleObj name="Equation" r:id="rId9" imgW="2070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3940175"/>
                        <a:ext cx="2906712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8313" name="Object 48"/>
          <p:cNvGraphicFramePr>
            <a:graphicFrameLocks noChangeAspect="1"/>
          </p:cNvGraphicFramePr>
          <p:nvPr/>
        </p:nvGraphicFramePr>
        <p:xfrm>
          <a:off x="5065713" y="4857750"/>
          <a:ext cx="39751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1" imgW="2489040" imgH="431640" progId="Equation.3">
                  <p:embed/>
                </p:oleObj>
              </mc:Choice>
              <mc:Fallback>
                <p:oleObj name="Equation" r:id="rId11" imgW="248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4857750"/>
                        <a:ext cx="39751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271" y="3378704"/>
            <a:ext cx="2412545" cy="21839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4559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6705600" cy="68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EM Algorithm</a:t>
            </a:r>
          </a:p>
        </p:txBody>
      </p:sp>
      <p:sp>
        <p:nvSpPr>
          <p:cNvPr id="138240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6025"/>
            <a:ext cx="8382000" cy="4956175"/>
          </a:xfrm>
          <a:noFill/>
        </p:spPr>
        <p:txBody>
          <a:bodyPr/>
          <a:lstStyle/>
          <a:p>
            <a:r>
              <a:rPr lang="en-US" sz="2400" dirty="0"/>
              <a:t>Direct optimization is difficult for the sum under the log</a:t>
            </a:r>
          </a:p>
          <a:p>
            <a:r>
              <a:rPr lang="en-US" sz="2400" dirty="0"/>
              <a:t>Thus, let us assume that we know the </a:t>
            </a:r>
            <a:r>
              <a:rPr lang="en-US" sz="2400" i="1" dirty="0">
                <a:latin typeface="Symbol" pitchFamily="18" charset="2"/>
              </a:rPr>
              <a:t>D</a:t>
            </a:r>
            <a:r>
              <a:rPr lang="en-US" sz="2400" i="1" baseline="-25000" dirty="0">
                <a:latin typeface="Book Antiqua" pitchFamily="18" charset="0"/>
              </a:rPr>
              <a:t>i</a:t>
            </a:r>
            <a:r>
              <a:rPr lang="en-US" sz="2400" dirty="0"/>
              <a:t> for all training inputs</a:t>
            </a:r>
          </a:p>
          <a:p>
            <a:pPr>
              <a:spcAft>
                <a:spcPct val="150000"/>
              </a:spcAft>
            </a:pPr>
            <a:r>
              <a:rPr lang="en-US" sz="2400" dirty="0"/>
              <a:t>Joint density </a:t>
            </a:r>
            <a:r>
              <a:rPr lang="en-US" sz="2400" dirty="0" smtClean="0">
                <a:sym typeface="Symbol" pitchFamily="18" charset="2"/>
              </a:rPr>
              <a:t>is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1382411" name="Rectangle 2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124200"/>
            <a:ext cx="9144000" cy="2209800"/>
          </a:xfrm>
          <a:noFill/>
        </p:spPr>
        <p:txBody>
          <a:bodyPr/>
          <a:lstStyle/>
          <a:p>
            <a:pPr>
              <a:lnSpc>
                <a:spcPct val="90000"/>
              </a:lnSpc>
              <a:spcAft>
                <a:spcPct val="4000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log-likelihood for the complete data is</a:t>
            </a:r>
          </a:p>
          <a:p>
            <a:pPr>
              <a:lnSpc>
                <a:spcPct val="90000"/>
              </a:lnSpc>
              <a:spcAft>
                <a:spcPct val="200000"/>
              </a:spcAft>
            </a:pPr>
            <a:r>
              <a:rPr lang="en-US" sz="2400" dirty="0"/>
              <a:t>Max-likelihood estimates are the sample mean and standard deviation of the respective subclasses of the training data for </a:t>
            </a:r>
            <a:r>
              <a:rPr lang="en-US" sz="2400" i="1" dirty="0">
                <a:latin typeface="Symbol" pitchFamily="18" charset="2"/>
              </a:rPr>
              <a:t>D</a:t>
            </a:r>
            <a:r>
              <a:rPr lang="en-US" sz="2400" i="1" baseline="-25000" dirty="0">
                <a:latin typeface="Book Antiqua" pitchFamily="18" charset="0"/>
              </a:rPr>
              <a:t>i </a:t>
            </a:r>
            <a:r>
              <a:rPr lang="en-US" sz="2400" i="1" dirty="0">
                <a:latin typeface="Book Antiqua" pitchFamily="18" charset="0"/>
              </a:rPr>
              <a:t>= </a:t>
            </a:r>
            <a:r>
              <a:rPr lang="en-US" sz="2400" dirty="0">
                <a:latin typeface="Book Antiqua" pitchFamily="18" charset="0"/>
              </a:rPr>
              <a:t>0,1</a:t>
            </a:r>
          </a:p>
        </p:txBody>
      </p:sp>
      <p:graphicFrame>
        <p:nvGraphicFramePr>
          <p:cNvPr id="138240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852579"/>
              </p:ext>
            </p:extLst>
          </p:nvPr>
        </p:nvGraphicFramePr>
        <p:xfrm>
          <a:off x="2362200" y="2133600"/>
          <a:ext cx="323668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2070100" imgH="292100" progId="Equation.3">
                  <p:embed/>
                </p:oleObj>
              </mc:Choice>
              <mc:Fallback>
                <p:oleObj name="Equation" r:id="rId4" imgW="2070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33600"/>
                        <a:ext cx="3236686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06" name="Object 1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07" name="Object 1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89741"/>
              </p:ext>
            </p:extLst>
          </p:nvPr>
        </p:nvGraphicFramePr>
        <p:xfrm>
          <a:off x="1524000" y="3657600"/>
          <a:ext cx="543384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9" imgW="2997200" imgH="673100" progId="Equation.3">
                  <p:embed/>
                </p:oleObj>
              </mc:Choice>
              <mc:Fallback>
                <p:oleObj name="Equation" r:id="rId9" imgW="29972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5433849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543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Variance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r>
              <a:rPr lang="en-US" sz="2800" dirty="0" smtClean="0">
                <a:cs typeface="Calibri"/>
              </a:rPr>
              <a:t>The </a:t>
            </a:r>
            <a:r>
              <a:rPr lang="en-US" sz="2800" b="1" dirty="0" smtClean="0">
                <a:solidFill>
                  <a:schemeClr val="accent5"/>
                </a:solidFill>
                <a:cs typeface="Calibri"/>
              </a:rPr>
              <a:t>variance</a:t>
            </a:r>
            <a:r>
              <a:rPr lang="en-US" sz="2800" dirty="0" smtClean="0">
                <a:solidFill>
                  <a:schemeClr val="accent5"/>
                </a:solidFill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describes how far the values of a random variable deviate from the mean</a:t>
            </a:r>
          </a:p>
          <a:p>
            <a:r>
              <a:rPr lang="en-US" sz="2800" dirty="0" smtClean="0">
                <a:cs typeface="Calibri"/>
              </a:rPr>
              <a:t>Variance </a:t>
            </a:r>
            <a:r>
              <a:rPr lang="en-US" sz="2800" dirty="0" err="1" smtClean="0">
                <a:cs typeface="Calibri"/>
              </a:rPr>
              <a:t>Var</a:t>
            </a:r>
            <a:r>
              <a:rPr lang="en-US" sz="2800" dirty="0" smtClean="0">
                <a:cs typeface="Calibri"/>
              </a:rPr>
              <a:t>[X] of a random variable </a:t>
            </a:r>
            <a:r>
              <a:rPr lang="en-US" sz="2800" i="1" dirty="0" smtClean="0">
                <a:cs typeface="Calibri"/>
              </a:rPr>
              <a:t>X</a:t>
            </a:r>
            <a:r>
              <a:rPr lang="en-US" sz="2800" dirty="0" smtClean="0">
                <a:cs typeface="Calibri"/>
              </a:rPr>
              <a:t> with expected value µ=E[X] is given by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cs typeface="Calibri"/>
            </a:endParaRPr>
          </a:p>
          <a:p>
            <a:r>
              <a:rPr lang="en-US" sz="2800" dirty="0" smtClean="0">
                <a:cs typeface="Calibri"/>
              </a:rPr>
              <a:t>Variance is often also denoted as σ</a:t>
            </a:r>
            <a:r>
              <a:rPr lang="en-US" sz="2800" baseline="30000" dirty="0" smtClean="0">
                <a:cs typeface="Calibri"/>
              </a:rPr>
              <a:t>2</a:t>
            </a:r>
            <a:r>
              <a:rPr lang="en-US" sz="2800" dirty="0" smtClean="0">
                <a:cs typeface="Calibri"/>
              </a:rPr>
              <a:t>, where </a:t>
            </a:r>
            <a:r>
              <a:rPr lang="en-US" sz="2800" dirty="0" err="1" smtClean="0">
                <a:cs typeface="Calibri"/>
              </a:rPr>
              <a:t>σ</a:t>
            </a:r>
            <a:r>
              <a:rPr lang="en-US" sz="2800" dirty="0" smtClean="0">
                <a:cs typeface="Calibri"/>
              </a:rPr>
              <a:t> the </a:t>
            </a:r>
            <a:r>
              <a:rPr lang="en-US" sz="2800" b="1" dirty="0" smtClean="0">
                <a:solidFill>
                  <a:srgbClr val="D06B20"/>
                </a:solidFill>
                <a:cs typeface="Calibri"/>
              </a:rPr>
              <a:t>standard deviation </a:t>
            </a:r>
            <a:r>
              <a:rPr lang="en-US" sz="2800" dirty="0" smtClean="0">
                <a:cs typeface="Calibri"/>
              </a:rPr>
              <a:t>of the random variable </a:t>
            </a:r>
            <a:r>
              <a:rPr lang="en-US" sz="2800" i="1" dirty="0" smtClean="0">
                <a:cs typeface="Calibri"/>
              </a:rPr>
              <a:t>X</a:t>
            </a:r>
          </a:p>
          <a:p>
            <a:pPr marL="0" indent="0">
              <a:buNone/>
            </a:pPr>
            <a:endParaRPr lang="en-US" sz="2800" i="1" baseline="30000" dirty="0" smtClean="0">
              <a:cs typeface="Calibri"/>
            </a:endParaRPr>
          </a:p>
          <a:p>
            <a:pPr marL="0" indent="0">
              <a:buNone/>
            </a:pPr>
            <a:endParaRPr lang="en-US" sz="2800" dirty="0" smtClean="0">
              <a:cs typeface="Calibri"/>
            </a:endParaRPr>
          </a:p>
          <a:p>
            <a:pPr marL="0" indent="0">
              <a:buNone/>
            </a:pPr>
            <a:r>
              <a:rPr lang="en-US" sz="2800" b="1" u="sng" dirty="0" smtClean="0">
                <a:cs typeface="Calibri"/>
              </a:rPr>
              <a:t>Note:</a:t>
            </a:r>
          </a:p>
          <a:p>
            <a:pPr lvl="1"/>
            <a:r>
              <a:rPr lang="en-US" sz="2400" dirty="0" smtClean="0">
                <a:cs typeface="Calibri"/>
              </a:rPr>
              <a:t>How can you relate the concepts of accuracy and precision to the measure of variance (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Learning Unit 4A</a:t>
            </a:r>
            <a:r>
              <a:rPr lang="en-US" sz="2400" dirty="0" smtClean="0">
                <a:cs typeface="Calibri"/>
              </a:rPr>
              <a:t>)?</a:t>
            </a:r>
          </a:p>
          <a:p>
            <a:pPr lvl="1"/>
            <a:r>
              <a:rPr lang="en-US" sz="2400" dirty="0" smtClean="0">
                <a:cs typeface="Calibri"/>
              </a:rPr>
              <a:t>What about reproducibility?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16375"/>
            <a:ext cx="8216900" cy="48402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0"/>
            <a:ext cx="4851774" cy="5070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660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6705600" cy="68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EM Algorithm</a:t>
            </a:r>
          </a:p>
        </p:txBody>
      </p:sp>
      <p:graphicFrame>
        <p:nvGraphicFramePr>
          <p:cNvPr id="1384453" name="Object 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4454" name="Object 8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5" name="Rectangle 16"/>
          <p:cNvSpPr>
            <a:spLocks noChangeArrowheads="1"/>
          </p:cNvSpPr>
          <p:nvPr/>
        </p:nvSpPr>
        <p:spPr bwMode="auto">
          <a:xfrm>
            <a:off x="334962" y="1327150"/>
            <a:ext cx="81994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Font typeface="Monotype Sorts" charset="0"/>
              <a:buChar char="l"/>
            </a:pPr>
            <a:r>
              <a:rPr kumimoji="1" lang="en-US" sz="2000" b="0" dirty="0">
                <a:solidFill>
                  <a:schemeClr val="tx1"/>
                </a:solidFill>
                <a:sym typeface="Symbol" pitchFamily="18" charset="2"/>
              </a:rPr>
              <a:t>Since the </a:t>
            </a:r>
            <a:r>
              <a:rPr kumimoji="1" lang="en-US" sz="2000" b="0" i="1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kumimoji="1" lang="en-US" sz="2000" b="0" i="1" baseline="-25000" dirty="0">
                <a:solidFill>
                  <a:schemeClr val="tx1"/>
                </a:solidFill>
                <a:latin typeface="Book Antiqua" pitchFamily="18" charset="0"/>
                <a:sym typeface="Symbol" pitchFamily="18" charset="2"/>
              </a:rPr>
              <a:t>i</a:t>
            </a:r>
            <a:r>
              <a:rPr kumimoji="1" lang="en-US" sz="2000" b="0" dirty="0">
                <a:solidFill>
                  <a:schemeClr val="tx1"/>
                </a:solidFill>
                <a:sym typeface="Symbol" pitchFamily="18" charset="2"/>
              </a:rPr>
              <a:t> are actually unknown we proceed </a:t>
            </a:r>
            <a:r>
              <a:rPr kumimoji="1" lang="en-US" sz="2000" b="0" dirty="0" smtClean="0">
                <a:solidFill>
                  <a:schemeClr val="tx1"/>
                </a:solidFill>
                <a:sym typeface="Symbol" pitchFamily="18" charset="2"/>
              </a:rPr>
              <a:t>iteratively</a:t>
            </a:r>
          </a:p>
          <a:p>
            <a:pPr algn="l">
              <a:spcBef>
                <a:spcPct val="20000"/>
              </a:spcBef>
              <a:buClr>
                <a:srgbClr val="003399"/>
              </a:buClr>
            </a:pPr>
            <a:endParaRPr kumimoji="1" lang="en-US" sz="2000" b="0" dirty="0">
              <a:solidFill>
                <a:schemeClr val="tx1"/>
              </a:solidFill>
              <a:sym typeface="Symbol" pitchFamily="18" charset="2"/>
            </a:endParaRPr>
          </a:p>
          <a:p>
            <a:pPr marL="342900" indent="-342900" algn="l">
              <a:spcBef>
                <a:spcPct val="20000"/>
              </a:spcBef>
              <a:spcAft>
                <a:spcPct val="200000"/>
              </a:spcAft>
              <a:buClr>
                <a:srgbClr val="003399"/>
              </a:buClr>
              <a:buFont typeface="Monotype Sorts" charset="0"/>
              <a:buChar char="l"/>
            </a:pPr>
            <a:r>
              <a:rPr kumimoji="1" lang="en-US" sz="2000" b="0" dirty="0">
                <a:solidFill>
                  <a:srgbClr val="0000FF"/>
                </a:solidFill>
                <a:sym typeface="Symbol" pitchFamily="18" charset="2"/>
              </a:rPr>
              <a:t>Step 1 (Expectation):</a:t>
            </a:r>
            <a:r>
              <a:rPr kumimoji="1" lang="en-US" sz="2000" b="0" dirty="0">
                <a:solidFill>
                  <a:schemeClr val="tx1"/>
                </a:solidFill>
                <a:sym typeface="Symbol" pitchFamily="18" charset="2"/>
              </a:rPr>
              <a:t> Substitute for each </a:t>
            </a:r>
            <a:r>
              <a:rPr kumimoji="1" lang="en-US" sz="2000" b="0" i="1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kumimoji="1" lang="en-US" sz="2000" b="0" i="1" baseline="-25000" dirty="0">
                <a:solidFill>
                  <a:schemeClr val="tx1"/>
                </a:solidFill>
                <a:latin typeface="Book Antiqua" pitchFamily="18" charset="0"/>
                <a:sym typeface="Symbol" pitchFamily="18" charset="2"/>
              </a:rPr>
              <a:t>i</a:t>
            </a:r>
            <a:r>
              <a:rPr kumimoji="1" lang="en-US" sz="2000" b="0" dirty="0">
                <a:solidFill>
                  <a:schemeClr val="tx1"/>
                </a:solidFill>
                <a:sym typeface="Symbol" pitchFamily="18" charset="2"/>
              </a:rPr>
              <a:t> its expected value (</a:t>
            </a:r>
            <a:r>
              <a:rPr kumimoji="1" lang="en-US" sz="2000" b="0" dirty="0">
                <a:solidFill>
                  <a:srgbClr val="0000FF"/>
                </a:solidFill>
                <a:sym typeface="Symbol" pitchFamily="18" charset="2"/>
              </a:rPr>
              <a:t>responsibility of model 2 for observation </a:t>
            </a:r>
            <a:r>
              <a:rPr kumimoji="1" lang="en-US" sz="2000" b="0" i="1" dirty="0" err="1">
                <a:solidFill>
                  <a:srgbClr val="0000FF"/>
                </a:solidFill>
                <a:latin typeface="Book Antiqua" pitchFamily="18" charset="0"/>
                <a:sym typeface="Symbol" pitchFamily="18" charset="2"/>
              </a:rPr>
              <a:t>i</a:t>
            </a:r>
            <a:r>
              <a:rPr kumimoji="1" lang="en-US" sz="2000" b="0" dirty="0">
                <a:solidFill>
                  <a:schemeClr val="tx1"/>
                </a:solidFill>
                <a:sym typeface="Symbol" pitchFamily="18" charset="2"/>
              </a:rPr>
              <a:t>) as derived from the present </a:t>
            </a:r>
            <a:r>
              <a:rPr kumimoji="1" lang="en-US" sz="2000" b="0" dirty="0" smtClean="0">
                <a:solidFill>
                  <a:schemeClr val="tx1"/>
                </a:solidFill>
                <a:sym typeface="Symbol" pitchFamily="18" charset="2"/>
              </a:rPr>
              <a:t>model. </a:t>
            </a:r>
            <a:endParaRPr kumimoji="1" lang="en-US" sz="2000" b="0" dirty="0">
              <a:solidFill>
                <a:schemeClr val="tx1"/>
              </a:solidFill>
              <a:sym typeface="Symbol" pitchFamily="18" charset="2"/>
            </a:endParaRPr>
          </a:p>
          <a:p>
            <a:pPr algn="l">
              <a:spcBef>
                <a:spcPct val="20000"/>
              </a:spcBef>
              <a:buClr>
                <a:srgbClr val="003399"/>
              </a:buClr>
            </a:pPr>
            <a:r>
              <a:rPr kumimoji="1" lang="en-US" sz="2000" b="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kumimoji="1" lang="en-US" sz="2000" b="0" dirty="0" smtClean="0">
                <a:solidFill>
                  <a:srgbClr val="0000FF"/>
                </a:solidFill>
                <a:sym typeface="Symbol" pitchFamily="18" charset="2"/>
              </a:rPr>
              <a:t>    </a:t>
            </a:r>
            <a:r>
              <a:rPr kumimoji="1" lang="en-US" sz="2000" b="0" dirty="0" smtClean="0">
                <a:solidFill>
                  <a:schemeClr val="tx1"/>
                </a:solidFill>
                <a:sym typeface="Symbol" pitchFamily="18" charset="2"/>
              </a:rPr>
              <a:t>This is done by computing the relative densities of the training    </a:t>
            </a:r>
          </a:p>
          <a:p>
            <a:pPr algn="l">
              <a:spcBef>
                <a:spcPct val="20000"/>
              </a:spcBef>
              <a:buClr>
                <a:srgbClr val="003399"/>
              </a:buClr>
            </a:pPr>
            <a:r>
              <a:rPr kumimoji="1" lang="en-US" sz="2000" b="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kumimoji="1" lang="en-US" sz="2000" b="0" dirty="0" smtClean="0">
                <a:solidFill>
                  <a:schemeClr val="tx1"/>
                </a:solidFill>
                <a:sym typeface="Symbol" pitchFamily="18" charset="2"/>
              </a:rPr>
              <a:t>    points under each model.</a:t>
            </a:r>
            <a:endParaRPr kumimoji="1" lang="en-US" sz="2000" b="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 algn="l">
              <a:spcBef>
                <a:spcPct val="20000"/>
              </a:spcBef>
              <a:buClr>
                <a:srgbClr val="003399"/>
              </a:buClr>
              <a:buFont typeface="Monotype Sorts" charset="0"/>
              <a:buChar char="l"/>
            </a:pPr>
            <a:r>
              <a:rPr kumimoji="1" lang="en-US" sz="2000" b="0" dirty="0" smtClean="0">
                <a:solidFill>
                  <a:srgbClr val="0000FF"/>
                </a:solidFill>
                <a:sym typeface="Symbol" pitchFamily="18" charset="2"/>
              </a:rPr>
              <a:t>Step </a:t>
            </a:r>
            <a:r>
              <a:rPr kumimoji="1" lang="en-US" sz="2000" b="0" dirty="0">
                <a:solidFill>
                  <a:srgbClr val="0000FF"/>
                </a:solidFill>
                <a:sym typeface="Symbol" pitchFamily="18" charset="2"/>
              </a:rPr>
              <a:t>2 (Maximization):</a:t>
            </a:r>
            <a:r>
              <a:rPr kumimoji="1" lang="en-US" sz="2000" b="0" dirty="0">
                <a:solidFill>
                  <a:schemeClr val="tx1"/>
                </a:solidFill>
                <a:sym typeface="Symbol" pitchFamily="18" charset="2"/>
              </a:rPr>
              <a:t> Compute new max-likelihood parameters</a:t>
            </a:r>
          </a:p>
        </p:txBody>
      </p:sp>
      <p:graphicFrame>
        <p:nvGraphicFramePr>
          <p:cNvPr id="138445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537934"/>
              </p:ext>
            </p:extLst>
          </p:nvPr>
        </p:nvGraphicFramePr>
        <p:xfrm>
          <a:off x="2209800" y="3048000"/>
          <a:ext cx="448999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7" imgW="2247840" imgH="228600" progId="Equation.3">
                  <p:embed/>
                </p:oleObj>
              </mc:Choice>
              <mc:Fallback>
                <p:oleObj name="Equation" r:id="rId7" imgW="224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8000"/>
                        <a:ext cx="448999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156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6705600" cy="68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EM Algorithm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62050"/>
            <a:ext cx="856138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457200" indent="-457200"/>
            <a:r>
              <a:rPr lang="en-US" sz="2400" dirty="0" smtClean="0"/>
              <a:t>The EM algorithm for two-component Gaussian mixtures</a:t>
            </a:r>
          </a:p>
          <a:p>
            <a:pPr marL="838200" lvl="1" indent="-381000">
              <a:buFont typeface="Monotype Sorts" charset="0"/>
              <a:buAutoNum type="arabicPeriod"/>
            </a:pPr>
            <a:r>
              <a:rPr lang="en-US" sz="2000" dirty="0" smtClean="0"/>
              <a:t>Take initial guesses                           for the parameters</a:t>
            </a:r>
          </a:p>
          <a:p>
            <a:pPr marL="838200" lvl="1" indent="-381000">
              <a:spcAft>
                <a:spcPct val="250000"/>
              </a:spcAft>
              <a:buFont typeface="Monotype Sorts" charset="0"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Expectation Step: </a:t>
            </a:r>
            <a:r>
              <a:rPr lang="en-US" sz="2000" dirty="0" smtClean="0"/>
              <a:t>Compute the responsibilities</a:t>
            </a:r>
          </a:p>
          <a:p>
            <a:pPr marL="838200" lvl="1" indent="-381000">
              <a:spcAft>
                <a:spcPct val="750000"/>
              </a:spcAft>
              <a:buFont typeface="Monotype Sorts" charset="0"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Maximization Step:</a:t>
            </a:r>
            <a:r>
              <a:rPr lang="en-US" sz="2000" dirty="0" smtClean="0"/>
              <a:t> Compute the weighted means and variances</a:t>
            </a:r>
          </a:p>
          <a:p>
            <a:pPr marL="838200" lvl="1" indent="-381000">
              <a:spcAft>
                <a:spcPct val="500000"/>
              </a:spcAft>
              <a:buFont typeface="Monotype Sorts" charset="0"/>
              <a:buAutoNum type="arabicPeriod"/>
            </a:pPr>
            <a:r>
              <a:rPr lang="en-US" sz="2000" dirty="0" smtClean="0"/>
              <a:t>Iterate 2 and 3 until convergence</a:t>
            </a:r>
            <a:endParaRPr lang="en-US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494509"/>
              </p:ext>
            </p:extLst>
          </p:nvPr>
        </p:nvGraphicFramePr>
        <p:xfrm>
          <a:off x="3429000" y="1616075"/>
          <a:ext cx="15335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990360" imgH="241200" progId="Equation.DSMT4">
                  <p:embed/>
                </p:oleObj>
              </mc:Choice>
              <mc:Fallback>
                <p:oleObj name="Equation" r:id="rId4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16075"/>
                        <a:ext cx="15335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594587"/>
              </p:ext>
            </p:extLst>
          </p:nvPr>
        </p:nvGraphicFramePr>
        <p:xfrm>
          <a:off x="2620963" y="2343150"/>
          <a:ext cx="39957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6" imgW="2514600" imgH="546100" progId="Equation.3">
                  <p:embed/>
                </p:oleObj>
              </mc:Choice>
              <mc:Fallback>
                <p:oleObj name="Equation" r:id="rId6" imgW="2514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343150"/>
                        <a:ext cx="399573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436813" y="3498850"/>
          <a:ext cx="4837112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8" imgW="3187440" imgH="1434960" progId="Equation.3">
                  <p:embed/>
                </p:oleObj>
              </mc:Choice>
              <mc:Fallback>
                <p:oleObj name="Equation" r:id="rId8" imgW="318744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498850"/>
                        <a:ext cx="4837112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4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6705600" cy="68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EM Algorithm</a:t>
            </a:r>
          </a:p>
        </p:txBody>
      </p:sp>
      <p:sp>
        <p:nvSpPr>
          <p:cNvPr id="138854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6025"/>
            <a:ext cx="4013200" cy="4956175"/>
          </a:xfrm>
        </p:spPr>
        <p:txBody>
          <a:bodyPr/>
          <a:lstStyle/>
          <a:p>
            <a:r>
              <a:rPr lang="en-US" sz="2000"/>
              <a:t>How to choose the start values?</a:t>
            </a:r>
          </a:p>
          <a:p>
            <a:r>
              <a:rPr lang="en-US" sz="2000"/>
              <a:t>For      and      choose two of the </a:t>
            </a:r>
            <a:r>
              <a:rPr lang="en-US" sz="2000" i="1">
                <a:latin typeface="Book Antiqua" pitchFamily="18" charset="0"/>
              </a:rPr>
              <a:t>y</a:t>
            </a:r>
            <a:r>
              <a:rPr lang="en-US" sz="2000" i="1" baseline="-25000">
                <a:latin typeface="Book Antiqua" pitchFamily="18" charset="0"/>
              </a:rPr>
              <a:t>i</a:t>
            </a:r>
            <a:r>
              <a:rPr lang="en-US" sz="2000"/>
              <a:t> at random. Set both       and       to the overall sample variance. Set</a:t>
            </a:r>
          </a:p>
          <a:p>
            <a:pPr>
              <a:spcAft>
                <a:spcPct val="300000"/>
              </a:spcAft>
            </a:pPr>
            <a:r>
              <a:rPr lang="en-US" sz="2000"/>
              <a:t>Global maxima of the log-likeli-hood function</a:t>
            </a:r>
          </a:p>
          <a:p>
            <a:r>
              <a:rPr lang="en-US" sz="2000"/>
              <a:t>Makes the log-likelihood function infinite</a:t>
            </a:r>
          </a:p>
          <a:p>
            <a:r>
              <a:rPr lang="en-US" sz="2000"/>
              <a:t>Not a useful maximum</a:t>
            </a:r>
          </a:p>
        </p:txBody>
      </p:sp>
      <p:sp>
        <p:nvSpPr>
          <p:cNvPr id="138854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30800" y="1216025"/>
            <a:ext cx="4013200" cy="4956175"/>
          </a:xfrm>
        </p:spPr>
        <p:txBody>
          <a:bodyPr/>
          <a:lstStyle/>
          <a:p>
            <a:r>
              <a:rPr lang="en-US" sz="2000" dirty="0"/>
              <a:t>Thus, we are looking for local maxima, for which </a:t>
            </a:r>
          </a:p>
          <a:p>
            <a:r>
              <a:rPr lang="en-US" sz="2000" dirty="0"/>
              <a:t>There can be many such </a:t>
            </a:r>
            <a:r>
              <a:rPr lang="en-US" sz="2000" dirty="0" smtClean="0"/>
              <a:t>maxima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Thus </a:t>
            </a:r>
            <a:r>
              <a:rPr lang="en-US" sz="2000" dirty="0"/>
              <a:t>start with many random start solutions with</a:t>
            </a:r>
            <a:br>
              <a:rPr lang="en-US" sz="2000" dirty="0"/>
            </a:br>
            <a:r>
              <a:rPr lang="en-US" sz="2000" dirty="0"/>
              <a:t>and pick the outcome with the largest log-likelihood value</a:t>
            </a:r>
          </a:p>
        </p:txBody>
      </p:sp>
      <p:graphicFrame>
        <p:nvGraphicFramePr>
          <p:cNvPr id="13885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286000"/>
              </p:ext>
            </p:extLst>
          </p:nvPr>
        </p:nvGraphicFramePr>
        <p:xfrm>
          <a:off x="762000" y="1600200"/>
          <a:ext cx="3222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3222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45147"/>
              </p:ext>
            </p:extLst>
          </p:nvPr>
        </p:nvGraphicFramePr>
        <p:xfrm>
          <a:off x="1524000" y="1600200"/>
          <a:ext cx="346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3460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32790"/>
              </p:ext>
            </p:extLst>
          </p:nvPr>
        </p:nvGraphicFramePr>
        <p:xfrm>
          <a:off x="2819400" y="1905000"/>
          <a:ext cx="322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3222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808575"/>
              </p:ext>
            </p:extLst>
          </p:nvPr>
        </p:nvGraphicFramePr>
        <p:xfrm>
          <a:off x="3657600" y="1905000"/>
          <a:ext cx="3444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05000"/>
                        <a:ext cx="3444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3" name="Object 11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48534"/>
              </p:ext>
            </p:extLst>
          </p:nvPr>
        </p:nvGraphicFramePr>
        <p:xfrm>
          <a:off x="1343025" y="2533650"/>
          <a:ext cx="7858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14" imgW="482400" imgH="177480" progId="Equation.DSMT4">
                  <p:embed/>
                </p:oleObj>
              </mc:Choice>
              <mc:Fallback>
                <p:oleObj name="Equation" r:id="rId14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2533650"/>
                        <a:ext cx="7858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49096"/>
              </p:ext>
            </p:extLst>
          </p:nvPr>
        </p:nvGraphicFramePr>
        <p:xfrm>
          <a:off x="1117600" y="3562350"/>
          <a:ext cx="296386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16" imgW="1777680" imgH="482400" progId="Equation.DSMT4">
                  <p:embed/>
                </p:oleObj>
              </mc:Choice>
              <mc:Fallback>
                <p:oleObj name="Equation" r:id="rId16" imgW="1777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562350"/>
                        <a:ext cx="296386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83631"/>
              </p:ext>
            </p:extLst>
          </p:nvPr>
        </p:nvGraphicFramePr>
        <p:xfrm>
          <a:off x="7543800" y="1600200"/>
          <a:ext cx="11477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18" imgW="634680" imgH="228600" progId="Equation.DSMT4">
                  <p:embed/>
                </p:oleObj>
              </mc:Choice>
              <mc:Fallback>
                <p:oleObj name="Equation" r:id="rId18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00200"/>
                        <a:ext cx="11477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11533"/>
              </p:ext>
            </p:extLst>
          </p:nvPr>
        </p:nvGraphicFramePr>
        <p:xfrm>
          <a:off x="7543800" y="2819400"/>
          <a:ext cx="14239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20" imgW="787320" imgH="241200" progId="Equation.DSMT4">
                  <p:embed/>
                </p:oleObj>
              </mc:Choice>
              <mc:Fallback>
                <p:oleObj name="Equation" r:id="rId20" imgW="78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4239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58" name="Object 16"/>
          <p:cNvGraphicFramePr>
            <a:graphicFrameLocks noChangeAspect="1"/>
          </p:cNvGraphicFramePr>
          <p:nvPr/>
        </p:nvGraphicFramePr>
        <p:xfrm>
          <a:off x="6105525" y="2193925"/>
          <a:ext cx="11477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22" imgW="634680" imgH="228600" progId="Equation.DSMT4">
                  <p:embed/>
                </p:oleObj>
              </mc:Choice>
              <mc:Fallback>
                <p:oleObj name="Equation" r:id="rId22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2193925"/>
                        <a:ext cx="11477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93" name="Picture 1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041775"/>
            <a:ext cx="435768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306230" name="Group 54"/>
          <p:cNvGraphicFramePr>
            <a:graphicFrameLocks noGrp="1"/>
          </p:cNvGraphicFramePr>
          <p:nvPr/>
        </p:nvGraphicFramePr>
        <p:xfrm>
          <a:off x="7489825" y="4367213"/>
          <a:ext cx="1177925" cy="1465580"/>
        </p:xfrm>
        <a:graphic>
          <a:graphicData uri="http://schemas.openxmlformats.org/drawingml/2006/table">
            <a:tbl>
              <a:tblPr/>
              <a:tblGrid>
                <a:gridCol w="627063"/>
                <a:gridCol w="55086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Iteration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0.485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0.493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0.523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0.546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6225" name="Object 49"/>
          <p:cNvGraphicFramePr>
            <a:graphicFrameLocks noChangeAspect="1"/>
          </p:cNvGraphicFramePr>
          <p:nvPr/>
        </p:nvGraphicFramePr>
        <p:xfrm>
          <a:off x="8343900" y="4411663"/>
          <a:ext cx="133350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25" imgW="139680" imgH="177480" progId="Equation.3">
                  <p:embed/>
                </p:oleObj>
              </mc:Choice>
              <mc:Fallback>
                <p:oleObj name="Equation" r:id="rId25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4411663"/>
                        <a:ext cx="133350" cy="16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828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6705600" cy="68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EM Algorithm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71588"/>
            <a:ext cx="4013200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Final estimates</a:t>
            </a:r>
          </a:p>
        </p:txBody>
      </p:sp>
      <p:graphicFrame>
        <p:nvGraphicFramePr>
          <p:cNvPr id="1392644" name="Object 5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45" name="Object 34"/>
          <p:cNvGraphicFramePr>
            <a:graphicFrameLocks noChangeAspect="1"/>
          </p:cNvGraphicFramePr>
          <p:nvPr/>
        </p:nvGraphicFramePr>
        <p:xfrm>
          <a:off x="1041400" y="1803400"/>
          <a:ext cx="252571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6" imgW="1498320" imgH="685800" progId="Equation.3">
                  <p:embed/>
                </p:oleObj>
              </mc:Choice>
              <mc:Fallback>
                <p:oleObj name="Equation" r:id="rId6" imgW="14983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03400"/>
                        <a:ext cx="2525713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46" name="Picture 3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887538"/>
            <a:ext cx="4367212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92647" name="Text Box 38"/>
          <p:cNvSpPr txBox="1">
            <a:spLocks noChangeArrowheads="1"/>
          </p:cNvSpPr>
          <p:nvPr/>
        </p:nvSpPr>
        <p:spPr bwMode="auto">
          <a:xfrm>
            <a:off x="752475" y="4162425"/>
            <a:ext cx="37417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 dirty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Gaussian mixture density</a:t>
            </a: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Responsibility for left </a:t>
            </a:r>
            <a:r>
              <a:rPr lang="en-US" sz="2000" dirty="0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class</a:t>
            </a:r>
            <a:br>
              <a:rPr lang="en-US" sz="2000" dirty="0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 pitchFamily="18" charset="2"/>
              </a:rPr>
              <a:t>Posterior error probabilities</a:t>
            </a:r>
            <a:r>
              <a:rPr lang="en-US" sz="2000" dirty="0" smtClean="0">
                <a:solidFill>
                  <a:srgbClr val="333333"/>
                </a:solidFill>
                <a:latin typeface="Helvetica" pitchFamily="34" charset="0"/>
                <a:sym typeface="Symbol" pitchFamily="18" charset="2"/>
              </a:rPr>
              <a:t>)</a:t>
            </a:r>
            <a:endParaRPr lang="en-US" sz="2000" dirty="0">
              <a:solidFill>
                <a:srgbClr val="333333"/>
              </a:solidFill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392648" name="Line 40"/>
          <p:cNvSpPr>
            <a:spLocks noChangeShapeType="1"/>
          </p:cNvSpPr>
          <p:nvPr/>
        </p:nvSpPr>
        <p:spPr bwMode="auto">
          <a:xfrm>
            <a:off x="304800" y="4365625"/>
            <a:ext cx="4365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49" name="Line 42"/>
          <p:cNvSpPr>
            <a:spLocks noChangeShapeType="1"/>
          </p:cNvSpPr>
          <p:nvPr/>
        </p:nvSpPr>
        <p:spPr bwMode="auto">
          <a:xfrm>
            <a:off x="304800" y="4652963"/>
            <a:ext cx="436563" cy="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23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Animation EM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8071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/>
              <a:t>http://</a:t>
            </a:r>
            <a:r>
              <a:rPr lang="en-US" sz="1000" b="0" dirty="0" err="1"/>
              <a:t>en.wikipedia.org</a:t>
            </a:r>
            <a:r>
              <a:rPr lang="en-US" sz="1000" b="0" dirty="0"/>
              <a:t>/wiki/Expectation%E2%80%93maximization_algorithm#mediaviewer/</a:t>
            </a:r>
            <a:r>
              <a:rPr lang="en-US" sz="1000" b="0" dirty="0" err="1"/>
              <a:t>File:EM_Clustering_of_Old_Faithful_data.gif</a:t>
            </a:r>
            <a:endParaRPr lang="en-US" sz="1000" b="0" dirty="0"/>
          </a:p>
        </p:txBody>
      </p:sp>
      <p:pic>
        <p:nvPicPr>
          <p:cNvPr id="6" name="Content Placeholder 5" descr="EM_Clustering_of_Old_Faithful_dat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17" r="-2011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048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Learning Units</a:t>
            </a:r>
          </a:p>
          <a:p>
            <a:r>
              <a:rPr lang="en-US" sz="2000" dirty="0" smtClean="0"/>
              <a:t>Learning </a:t>
            </a:r>
            <a:r>
              <a:rPr lang="en-US" sz="2000" dirty="0"/>
              <a:t>Units 3A </a:t>
            </a:r>
            <a:r>
              <a:rPr lang="en-US" sz="2000"/>
              <a:t>and </a:t>
            </a:r>
            <a:r>
              <a:rPr lang="en-US" sz="2000" smtClean="0"/>
              <a:t>3B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External Sources</a:t>
            </a:r>
          </a:p>
          <a:p>
            <a:r>
              <a:rPr lang="en-US" sz="2000" dirty="0" smtClean="0"/>
              <a:t>Applet to compute binomial distributions</a:t>
            </a:r>
          </a:p>
          <a:p>
            <a:pPr marL="0" indent="0">
              <a:buNone/>
            </a:pPr>
            <a:r>
              <a:rPr lang="en-US" sz="2000" dirty="0" smtClean="0"/>
              <a:t>	http</a:t>
            </a:r>
            <a:r>
              <a:rPr lang="en-US" sz="2000" dirty="0"/>
              <a:t>://</a:t>
            </a:r>
            <a:r>
              <a:rPr lang="en-US" sz="2000" dirty="0" err="1"/>
              <a:t>homepage.stat.uiowa.edu</a:t>
            </a:r>
            <a:r>
              <a:rPr lang="en-US" sz="2000" dirty="0"/>
              <a:t>/~</a:t>
            </a:r>
            <a:r>
              <a:rPr lang="en-US" sz="2000" dirty="0" err="1"/>
              <a:t>mbognar</a:t>
            </a:r>
            <a:r>
              <a:rPr lang="en-US" sz="2000" dirty="0"/>
              <a:t>/applets/</a:t>
            </a:r>
            <a:r>
              <a:rPr lang="en-US" sz="2000" dirty="0" err="1" smtClean="0"/>
              <a:t>bin.html</a:t>
            </a:r>
            <a:endParaRPr lang="en-US" sz="2000" dirty="0"/>
          </a:p>
          <a:p>
            <a:r>
              <a:rPr lang="en-US" sz="2000" dirty="0" err="1" smtClean="0"/>
              <a:t>Eidhammer</a:t>
            </a:r>
            <a:r>
              <a:rPr lang="en-US" sz="2000" dirty="0" smtClean="0"/>
              <a:t> </a:t>
            </a:r>
            <a:r>
              <a:rPr lang="en-US" sz="2000" dirty="0"/>
              <a:t>et al., Computational Methods for Mass Spectrometry Proteomics. Wiley. 2007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Kristin L. </a:t>
            </a:r>
            <a:r>
              <a:rPr lang="en-US" sz="2000" dirty="0" err="1"/>
              <a:t>Sainani</a:t>
            </a:r>
            <a:r>
              <a:rPr lang="en-US" sz="2000" dirty="0"/>
              <a:t>, Stanford </a:t>
            </a:r>
            <a:r>
              <a:rPr lang="en-US" sz="2000" dirty="0" smtClean="0"/>
              <a:t>University</a:t>
            </a:r>
          </a:p>
          <a:p>
            <a:pPr lvl="1"/>
            <a:r>
              <a:rPr lang="en-US" sz="1400" dirty="0"/>
              <a:t>www.stanford.edu/~kcobb/hrp259/lecture4.ppt</a:t>
            </a:r>
          </a:p>
          <a:p>
            <a:pPr lvl="1"/>
            <a:r>
              <a:rPr lang="en-US" sz="1400" dirty="0"/>
              <a:t>www.stanford.edu/~</a:t>
            </a:r>
            <a:r>
              <a:rPr lang="en-US" sz="1400" dirty="0" smtClean="0"/>
              <a:t>kcobb/hrp259/lecture5.ppt</a:t>
            </a:r>
          </a:p>
          <a:p>
            <a:r>
              <a:rPr lang="en-US" sz="2000" dirty="0"/>
              <a:t>Christopher M</a:t>
            </a:r>
            <a:r>
              <a:rPr lang="en-US" sz="2000" dirty="0" smtClean="0"/>
              <a:t>. Bishop, </a:t>
            </a:r>
            <a:r>
              <a:rPr lang="en-GB" sz="2000" dirty="0"/>
              <a:t>Pattern Recognition </a:t>
            </a:r>
            <a:r>
              <a:rPr lang="en-GB" sz="2000" dirty="0" smtClean="0"/>
              <a:t>and </a:t>
            </a:r>
            <a:r>
              <a:rPr lang="en-GB" sz="2000" dirty="0"/>
              <a:t>Machine </a:t>
            </a:r>
            <a:r>
              <a:rPr lang="en-GB" sz="2000" dirty="0" smtClean="0"/>
              <a:t>Learning. 2006</a:t>
            </a:r>
          </a:p>
          <a:p>
            <a:r>
              <a:rPr lang="en-GB" sz="2000" dirty="0" err="1" smtClean="0"/>
              <a:t>Brosch</a:t>
            </a:r>
            <a:r>
              <a:rPr lang="en-GB" sz="2000" dirty="0" smtClean="0"/>
              <a:t> and </a:t>
            </a:r>
            <a:r>
              <a:rPr lang="en-GB" sz="2000" dirty="0" err="1" smtClean="0"/>
              <a:t>Choudhary</a:t>
            </a:r>
            <a:r>
              <a:rPr lang="en-GB" sz="2000" dirty="0" smtClean="0"/>
              <a:t>, Scoring and Validation of Tandem MS Peptide Identification Methods. </a:t>
            </a:r>
            <a:r>
              <a:rPr lang="en-US" sz="2000" dirty="0"/>
              <a:t>Methods in Molecular Biology, 2010, Volume 604, </a:t>
            </a:r>
            <a:r>
              <a:rPr lang="en-US" sz="2000" dirty="0" smtClean="0"/>
              <a:t>43-5</a:t>
            </a:r>
          </a:p>
          <a:p>
            <a:r>
              <a:rPr lang="en-US" sz="2000" dirty="0" smtClean="0"/>
              <a:t>Elias et al., </a:t>
            </a:r>
            <a:r>
              <a:rPr lang="en-US" sz="2000" dirty="0"/>
              <a:t>Comparative evaluation of mass </a:t>
            </a:r>
            <a:r>
              <a:rPr lang="en-US" sz="2000" dirty="0" smtClean="0"/>
              <a:t>spectrometry platforms </a:t>
            </a:r>
            <a:r>
              <a:rPr lang="en-US" sz="2000" dirty="0"/>
              <a:t>used in large-scale </a:t>
            </a:r>
            <a:r>
              <a:rPr lang="en-US" sz="2000" dirty="0" smtClean="0"/>
              <a:t>proteomics investigations. Nature Methods, Vol.2, No.9, 2005</a:t>
            </a:r>
          </a:p>
          <a:p>
            <a:r>
              <a:rPr lang="en-US" sz="2000" dirty="0"/>
              <a:t>http://www.colorado.edu/economics/morey/6818/jointdensity.pdf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440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24" name="Rectangle 28"/>
          <p:cNvSpPr>
            <a:spLocks noChangeArrowheads="1"/>
          </p:cNvSpPr>
          <p:nvPr/>
        </p:nvSpPr>
        <p:spPr bwMode="auto">
          <a:xfrm>
            <a:off x="3175" y="6513513"/>
            <a:ext cx="91440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5772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Example</a:t>
            </a:r>
            <a:r>
              <a:rPr lang="en-US" dirty="0"/>
              <a:t>: </a:t>
            </a:r>
            <a:r>
              <a:rPr lang="en-US" dirty="0" smtClean="0"/>
              <a:t>Roll </a:t>
            </a:r>
            <a:r>
              <a:rPr lang="en-US" dirty="0"/>
              <a:t>of a </a:t>
            </a:r>
            <a:r>
              <a:rPr lang="en-US" dirty="0" smtClean="0"/>
              <a:t>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838200"/>
            <a:ext cx="8836152" cy="1600200"/>
          </a:xfrm>
        </p:spPr>
        <p:txBody>
          <a:bodyPr/>
          <a:lstStyle/>
          <a:p>
            <a:r>
              <a:rPr lang="en-US" sz="2400" dirty="0"/>
              <a:t>There </a:t>
            </a:r>
            <a:r>
              <a:rPr lang="en-US" sz="2400" dirty="0" smtClean="0"/>
              <a:t>are six possible outcomes for a die roll: numbers from one through six</a:t>
            </a:r>
          </a:p>
          <a:p>
            <a:r>
              <a:rPr lang="en-US" sz="2400" dirty="0" smtClean="0"/>
              <a:t>Assume the die is </a:t>
            </a:r>
            <a:r>
              <a:rPr lang="en-US" sz="2400" b="1" dirty="0" smtClean="0">
                <a:solidFill>
                  <a:srgbClr val="D06B20"/>
                </a:solidFill>
              </a:rPr>
              <a:t>fair</a:t>
            </a:r>
            <a:r>
              <a:rPr lang="en-US" sz="2400" dirty="0" smtClean="0"/>
              <a:t>, i.e. all numbers have the same probability of showing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all outcomes are equally likely, then the </a:t>
            </a:r>
            <a:r>
              <a:rPr lang="en-US" sz="2400" dirty="0" smtClean="0"/>
              <a:t>probabilities are equal as well – and since the sum over all probabilities has to be one, they are all 1/6</a:t>
            </a:r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D06B20"/>
                </a:solidFill>
              </a:rPr>
              <a:t>histogram</a:t>
            </a:r>
            <a:r>
              <a:rPr lang="en-US" sz="2400" dirty="0">
                <a:solidFill>
                  <a:srgbClr val="D06B20"/>
                </a:solidFill>
              </a:rPr>
              <a:t> </a:t>
            </a:r>
            <a:r>
              <a:rPr lang="en-US" sz="2400" dirty="0"/>
              <a:t>below shows the probabilities for each number showing for every single roll of the die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grpSp>
        <p:nvGrpSpPr>
          <p:cNvPr id="157731" name="Group 35"/>
          <p:cNvGrpSpPr>
            <a:grpSpLocks/>
          </p:cNvGrpSpPr>
          <p:nvPr/>
        </p:nvGrpSpPr>
        <p:grpSpPr bwMode="auto">
          <a:xfrm>
            <a:off x="-152400" y="4495800"/>
            <a:ext cx="4913313" cy="3505200"/>
            <a:chOff x="1920" y="1920"/>
            <a:chExt cx="3095" cy="2208"/>
          </a:xfrm>
        </p:grpSpPr>
        <p:grpSp>
          <p:nvGrpSpPr>
            <p:cNvPr id="157730" name="Group 34"/>
            <p:cNvGrpSpPr>
              <a:grpSpLocks/>
            </p:cNvGrpSpPr>
            <p:nvPr/>
          </p:nvGrpSpPr>
          <p:grpSpPr bwMode="auto">
            <a:xfrm>
              <a:off x="1920" y="1920"/>
              <a:ext cx="3095" cy="1298"/>
              <a:chOff x="1920" y="1920"/>
              <a:chExt cx="3095" cy="1298"/>
            </a:xfrm>
          </p:grpSpPr>
          <p:sp>
            <p:nvSpPr>
              <p:cNvPr id="157699" name="Line 3"/>
              <p:cNvSpPr>
                <a:spLocks noChangeShapeType="1"/>
              </p:cNvSpPr>
              <p:nvPr/>
            </p:nvSpPr>
            <p:spPr bwMode="auto">
              <a:xfrm>
                <a:off x="2894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00" name="Line 4"/>
              <p:cNvSpPr>
                <a:spLocks noChangeShapeType="1"/>
              </p:cNvSpPr>
              <p:nvPr/>
            </p:nvSpPr>
            <p:spPr bwMode="auto">
              <a:xfrm>
                <a:off x="3184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01" name="Line 5"/>
              <p:cNvSpPr>
                <a:spLocks noChangeShapeType="1"/>
              </p:cNvSpPr>
              <p:nvPr/>
            </p:nvSpPr>
            <p:spPr bwMode="auto">
              <a:xfrm>
                <a:off x="347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02" name="Line 6"/>
              <p:cNvSpPr>
                <a:spLocks noChangeShapeType="1"/>
              </p:cNvSpPr>
              <p:nvPr/>
            </p:nvSpPr>
            <p:spPr bwMode="auto">
              <a:xfrm>
                <a:off x="376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03" name="Line 7"/>
              <p:cNvSpPr>
                <a:spLocks noChangeShapeType="1"/>
              </p:cNvSpPr>
              <p:nvPr/>
            </p:nvSpPr>
            <p:spPr bwMode="auto">
              <a:xfrm>
                <a:off x="405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04" name="Line 8"/>
              <p:cNvSpPr>
                <a:spLocks noChangeShapeType="1"/>
              </p:cNvSpPr>
              <p:nvPr/>
            </p:nvSpPr>
            <p:spPr bwMode="auto">
              <a:xfrm>
                <a:off x="434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grpSp>
            <p:nvGrpSpPr>
              <p:cNvPr id="157729" name="Group 33"/>
              <p:cNvGrpSpPr>
                <a:grpSpLocks/>
              </p:cNvGrpSpPr>
              <p:nvPr/>
            </p:nvGrpSpPr>
            <p:grpSpPr bwMode="auto">
              <a:xfrm>
                <a:off x="1920" y="1920"/>
                <a:ext cx="3095" cy="1271"/>
                <a:chOff x="1920" y="1920"/>
                <a:chExt cx="3095" cy="1271"/>
              </a:xfrm>
            </p:grpSpPr>
            <p:sp>
              <p:nvSpPr>
                <p:cNvPr id="157706" name="Line 10"/>
                <p:cNvSpPr>
                  <a:spLocks noChangeShapeType="1"/>
                </p:cNvSpPr>
                <p:nvPr/>
              </p:nvSpPr>
              <p:spPr bwMode="auto">
                <a:xfrm>
                  <a:off x="2604" y="2064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57707" name="Line 11"/>
                <p:cNvSpPr>
                  <a:spLocks noChangeShapeType="1"/>
                </p:cNvSpPr>
                <p:nvPr/>
              </p:nvSpPr>
              <p:spPr bwMode="auto">
                <a:xfrm>
                  <a:off x="2448" y="2909"/>
                  <a:ext cx="23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5770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608" y="2832"/>
                  <a:ext cx="40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2000" b="1" i="1" dirty="0">
                      <a:latin typeface="Calibri"/>
                      <a:cs typeface="Calibri"/>
                    </a:rPr>
                    <a:t>x</a:t>
                  </a:r>
                </a:p>
                <a:p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5770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20" y="1920"/>
                  <a:ext cx="686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2000" b="1" i="1" dirty="0">
                      <a:latin typeface="Calibri"/>
                      <a:ea typeface="Calibri"/>
                      <a:cs typeface="Calibri"/>
                    </a:rPr>
                    <a:t>p(x)</a:t>
                  </a:r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  <a:p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57710" name="Line 14"/>
                <p:cNvSpPr>
                  <a:spLocks noChangeShapeType="1"/>
                </p:cNvSpPr>
                <p:nvPr/>
              </p:nvSpPr>
              <p:spPr bwMode="auto">
                <a:xfrm>
                  <a:off x="2459" y="2536"/>
                  <a:ext cx="2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577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70" y="2387"/>
                  <a:ext cx="302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 eaLnBrk="1" hangingPunct="1"/>
                  <a:r>
                    <a:rPr lang="en-US" sz="2000" b="1" dirty="0">
                      <a:latin typeface="Calibri"/>
                      <a:ea typeface="Calibri"/>
                      <a:cs typeface="Calibri"/>
                    </a:rPr>
                    <a:t>1/6</a:t>
                  </a:r>
                </a:p>
                <a:p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57712" name="Text Box 16"/>
              <p:cNvSpPr txBox="1">
                <a:spLocks noChangeArrowheads="1"/>
              </p:cNvSpPr>
              <p:nvPr/>
            </p:nvSpPr>
            <p:spPr bwMode="auto">
              <a:xfrm>
                <a:off x="2816" y="2979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 dirty="0">
                    <a:latin typeface="Calibri"/>
                    <a:ea typeface="Calibri"/>
                    <a:cs typeface="Calibri"/>
                  </a:rPr>
                  <a:t>1</a:t>
                </a:r>
              </a:p>
              <a:p>
                <a:endParaRPr lang="en-US" sz="2000" b="1" dirty="0">
                  <a:latin typeface="Calibri"/>
                  <a:cs typeface="Calibri"/>
                </a:endParaRPr>
              </a:p>
            </p:txBody>
          </p:sp>
          <p:sp>
            <p:nvSpPr>
              <p:cNvPr id="157713" name="Text Box 17"/>
              <p:cNvSpPr txBox="1">
                <a:spLocks noChangeArrowheads="1"/>
              </p:cNvSpPr>
              <p:nvPr/>
            </p:nvSpPr>
            <p:spPr bwMode="auto">
              <a:xfrm>
                <a:off x="3685" y="2979"/>
                <a:ext cx="105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 dirty="0">
                    <a:latin typeface="Calibri"/>
                    <a:ea typeface="Calibri"/>
                    <a:cs typeface="Calibri"/>
                  </a:rPr>
                  <a:t>4</a:t>
                </a:r>
              </a:p>
              <a:p>
                <a:endParaRPr lang="en-US" sz="2000" b="1" dirty="0">
                  <a:latin typeface="Calibri"/>
                  <a:cs typeface="Calibri"/>
                </a:endParaRPr>
              </a:p>
            </p:txBody>
          </p:sp>
          <p:sp>
            <p:nvSpPr>
              <p:cNvPr id="157714" name="Text Box 18"/>
              <p:cNvSpPr txBox="1">
                <a:spLocks noChangeArrowheads="1"/>
              </p:cNvSpPr>
              <p:nvPr/>
            </p:nvSpPr>
            <p:spPr bwMode="auto">
              <a:xfrm>
                <a:off x="3975" y="2979"/>
                <a:ext cx="11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 dirty="0">
                    <a:latin typeface="Calibri"/>
                    <a:ea typeface="Calibri"/>
                    <a:cs typeface="Calibri"/>
                  </a:rPr>
                  <a:t>5</a:t>
                </a:r>
              </a:p>
              <a:p>
                <a:endParaRPr lang="en-US" sz="2000" b="1" dirty="0">
                  <a:latin typeface="Calibri"/>
                  <a:cs typeface="Calibri"/>
                </a:endParaRPr>
              </a:p>
            </p:txBody>
          </p:sp>
          <p:sp>
            <p:nvSpPr>
              <p:cNvPr id="157715" name="Text Box 19"/>
              <p:cNvSpPr txBox="1">
                <a:spLocks noChangeArrowheads="1"/>
              </p:cNvSpPr>
              <p:nvPr/>
            </p:nvSpPr>
            <p:spPr bwMode="auto">
              <a:xfrm>
                <a:off x="4265" y="2979"/>
                <a:ext cx="151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 dirty="0">
                    <a:latin typeface="Calibri"/>
                    <a:ea typeface="Calibri"/>
                    <a:cs typeface="Calibri"/>
                  </a:rPr>
                  <a:t>6</a:t>
                </a:r>
              </a:p>
              <a:p>
                <a:endParaRPr lang="en-US" sz="2000" b="1" dirty="0">
                  <a:latin typeface="Calibri"/>
                  <a:cs typeface="Calibri"/>
                </a:endParaRPr>
              </a:p>
            </p:txBody>
          </p:sp>
          <p:sp>
            <p:nvSpPr>
              <p:cNvPr id="157716" name="Text Box 20"/>
              <p:cNvSpPr txBox="1">
                <a:spLocks noChangeArrowheads="1"/>
              </p:cNvSpPr>
              <p:nvPr/>
            </p:nvSpPr>
            <p:spPr bwMode="auto">
              <a:xfrm>
                <a:off x="3106" y="2979"/>
                <a:ext cx="12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 dirty="0">
                    <a:latin typeface="Calibri"/>
                    <a:ea typeface="Calibri"/>
                    <a:cs typeface="Calibri"/>
                  </a:rPr>
                  <a:t>2</a:t>
                </a:r>
              </a:p>
              <a:p>
                <a:endParaRPr lang="en-US" sz="2000" b="1" dirty="0">
                  <a:latin typeface="Calibri"/>
                  <a:cs typeface="Calibri"/>
                </a:endParaRPr>
              </a:p>
            </p:txBody>
          </p:sp>
          <p:sp>
            <p:nvSpPr>
              <p:cNvPr id="157717" name="Text Box 21"/>
              <p:cNvSpPr txBox="1">
                <a:spLocks noChangeArrowheads="1"/>
              </p:cNvSpPr>
              <p:nvPr/>
            </p:nvSpPr>
            <p:spPr bwMode="auto">
              <a:xfrm>
                <a:off x="3395" y="2979"/>
                <a:ext cx="12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sz="2000" b="1" dirty="0">
                    <a:latin typeface="Calibri"/>
                    <a:ea typeface="Calibri"/>
                    <a:cs typeface="Calibri"/>
                  </a:rPr>
                  <a:t>3</a:t>
                </a:r>
              </a:p>
              <a:p>
                <a:endParaRPr lang="en-US" sz="2000" b="1" dirty="0">
                  <a:latin typeface="Calibri"/>
                  <a:cs typeface="Calibri"/>
                </a:endParaRPr>
              </a:p>
            </p:txBody>
          </p:sp>
          <p:sp>
            <p:nvSpPr>
              <p:cNvPr id="157718" name="Rectangle 22"/>
              <p:cNvSpPr>
                <a:spLocks noChangeArrowheads="1"/>
              </p:cNvSpPr>
              <p:nvPr/>
            </p:nvSpPr>
            <p:spPr bwMode="auto">
              <a:xfrm>
                <a:off x="2871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19" name="Rectangle 23"/>
              <p:cNvSpPr>
                <a:spLocks noChangeArrowheads="1"/>
              </p:cNvSpPr>
              <p:nvPr/>
            </p:nvSpPr>
            <p:spPr bwMode="auto">
              <a:xfrm>
                <a:off x="3160" y="2544"/>
                <a:ext cx="104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20" name="Rectangle 24"/>
              <p:cNvSpPr>
                <a:spLocks noChangeArrowheads="1"/>
              </p:cNvSpPr>
              <p:nvPr/>
            </p:nvSpPr>
            <p:spPr bwMode="auto">
              <a:xfrm>
                <a:off x="3450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21" name="Rectangle 25"/>
              <p:cNvSpPr>
                <a:spLocks noChangeArrowheads="1"/>
              </p:cNvSpPr>
              <p:nvPr/>
            </p:nvSpPr>
            <p:spPr bwMode="auto">
              <a:xfrm>
                <a:off x="3728" y="2544"/>
                <a:ext cx="93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22" name="Rectangle 26"/>
              <p:cNvSpPr>
                <a:spLocks noChangeArrowheads="1"/>
              </p:cNvSpPr>
              <p:nvPr/>
            </p:nvSpPr>
            <p:spPr bwMode="auto">
              <a:xfrm>
                <a:off x="4018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157723" name="Rectangle 27"/>
              <p:cNvSpPr>
                <a:spLocks noChangeArrowheads="1"/>
              </p:cNvSpPr>
              <p:nvPr/>
            </p:nvSpPr>
            <p:spPr bwMode="auto">
              <a:xfrm>
                <a:off x="4308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57727" name="Rectangle 31"/>
            <p:cNvSpPr>
              <a:spLocks noChangeArrowheads="1"/>
            </p:cNvSpPr>
            <p:nvPr/>
          </p:nvSpPr>
          <p:spPr bwMode="auto">
            <a:xfrm>
              <a:off x="3408" y="3456"/>
              <a:ext cx="1584" cy="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endParaRPr lang="en-US" dirty="0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dice_zps0d0b23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39" y="3886200"/>
            <a:ext cx="3796672" cy="2971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6373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>
                <a:solidFill>
                  <a:schemeClr val="tx1"/>
                </a:solidFill>
                <a:latin typeface="Calibri"/>
                <a:cs typeface="Calibri"/>
              </a:rPr>
              <a:t>http://s522.photobucket.com/user/</a:t>
            </a:r>
            <a:r>
              <a:rPr lang="en-US" sz="1000" b="0" dirty="0" err="1">
                <a:solidFill>
                  <a:schemeClr val="tx1"/>
                </a:solidFill>
                <a:latin typeface="Calibri"/>
                <a:cs typeface="Calibri"/>
              </a:rPr>
              <a:t>poka</a:t>
            </a:r>
            <a:r>
              <a:rPr lang="en-US" sz="1000" b="0" dirty="0">
                <a:solidFill>
                  <a:schemeClr val="tx1"/>
                </a:solidFill>
                <a:latin typeface="Calibri"/>
                <a:cs typeface="Calibri"/>
              </a:rPr>
              <a:t>-dot-</a:t>
            </a:r>
            <a:r>
              <a:rPr lang="en-US" sz="1000" b="0" dirty="0" err="1">
                <a:solidFill>
                  <a:schemeClr val="tx1"/>
                </a:solidFill>
                <a:latin typeface="Calibri"/>
                <a:cs typeface="Calibri"/>
              </a:rPr>
              <a:t>pocky</a:t>
            </a:r>
            <a:r>
              <a:rPr lang="en-US" sz="1000" b="0" dirty="0">
                <a:solidFill>
                  <a:schemeClr val="tx1"/>
                </a:solidFill>
                <a:latin typeface="Calibri"/>
                <a:cs typeface="Calibri"/>
              </a:rPr>
              <a:t>/media/Gaia/Decorated%20images/</a:t>
            </a:r>
            <a:r>
              <a:rPr lang="en-US" sz="1000" b="0" dirty="0" smtClean="0">
                <a:solidFill>
                  <a:schemeClr val="tx1"/>
                </a:solidFill>
                <a:latin typeface="Calibri"/>
                <a:cs typeface="Calibri"/>
              </a:rPr>
              <a:t>dice_zps0d0b23cc.png.html</a:t>
            </a:r>
            <a:endParaRPr lang="en-US" sz="1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567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5530519" y="6665913"/>
            <a:ext cx="91440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Example: Roll </a:t>
            </a:r>
            <a:r>
              <a:rPr lang="en-US" dirty="0"/>
              <a:t>of a </a:t>
            </a:r>
            <a:r>
              <a:rPr lang="en-US" dirty="0" smtClean="0"/>
              <a:t>Die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Probabilities are equal (</a:t>
            </a:r>
            <a:r>
              <a:rPr lang="en-US" b="1" dirty="0" smtClean="0">
                <a:solidFill>
                  <a:srgbClr val="D06B20"/>
                </a:solidFill>
              </a:rPr>
              <a:t>uniformly distributed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Each roll of the die has to come up with </a:t>
            </a:r>
            <a:r>
              <a:rPr lang="en-US" b="1" dirty="0" smtClean="0"/>
              <a:t>some</a:t>
            </a:r>
            <a:r>
              <a:rPr lang="en-US" dirty="0" smtClean="0"/>
              <a:t> result</a:t>
            </a:r>
          </a:p>
          <a:p>
            <a:r>
              <a:rPr lang="en-US" dirty="0" smtClean="0"/>
              <a:t>Probability of having </a:t>
            </a:r>
            <a:r>
              <a:rPr lang="en-US" b="1" dirty="0" smtClean="0"/>
              <a:t>any</a:t>
            </a:r>
            <a:r>
              <a:rPr lang="en-US" dirty="0" smtClean="0"/>
              <a:t> result is thus one</a:t>
            </a:r>
          </a:p>
          <a:p>
            <a:r>
              <a:rPr lang="en-US" b="1" dirty="0" smtClean="0">
                <a:solidFill>
                  <a:srgbClr val="D06B20"/>
                </a:solidFill>
              </a:rPr>
              <a:t>Summing up all probabilities </a:t>
            </a:r>
            <a:r>
              <a:rPr lang="en-US" dirty="0" smtClean="0"/>
              <a:t>of a discrete random variable will thus give one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18655"/>
              </p:ext>
            </p:extLst>
          </p:nvPr>
        </p:nvGraphicFramePr>
        <p:xfrm>
          <a:off x="4876800" y="1219198"/>
          <a:ext cx="4114800" cy="434340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57400"/>
                <a:gridCol w="2057400"/>
              </a:tblGrid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x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P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1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P(x = 1</a:t>
                      </a:r>
                      <a:r>
                        <a:rPr lang="en-US" sz="2400" baseline="0" dirty="0" smtClean="0">
                          <a:latin typeface="Calibri"/>
                        </a:rPr>
                        <a:t>) = 1/6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2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/>
                        </a:rPr>
                        <a:t>P(x = 2</a:t>
                      </a:r>
                      <a:r>
                        <a:rPr lang="en-US" sz="2400" baseline="0" dirty="0" smtClean="0">
                          <a:latin typeface="Calibri"/>
                        </a:rPr>
                        <a:t>) = 1/6</a:t>
                      </a:r>
                      <a:endParaRPr lang="en-US" sz="2400" dirty="0" smtClean="0">
                        <a:latin typeface="Calibri"/>
                      </a:endParaRPr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3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/>
                        </a:rPr>
                        <a:t>P(x</a:t>
                      </a:r>
                      <a:r>
                        <a:rPr lang="en-US" sz="2400" baseline="0" dirty="0" smtClean="0">
                          <a:latin typeface="Calibri"/>
                        </a:rPr>
                        <a:t> = 3) = 1/6</a:t>
                      </a:r>
                      <a:endParaRPr lang="en-US" sz="2400" dirty="0" smtClean="0">
                        <a:latin typeface="Calibri"/>
                      </a:endParaRPr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4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/>
                        </a:rPr>
                        <a:t>P(x</a:t>
                      </a:r>
                      <a:r>
                        <a:rPr lang="en-US" sz="2400" baseline="0" dirty="0" smtClean="0">
                          <a:latin typeface="Calibri"/>
                        </a:rPr>
                        <a:t> = 4) = 1/6</a:t>
                      </a:r>
                      <a:endParaRPr lang="en-US" sz="2400" dirty="0" smtClean="0">
                        <a:latin typeface="Calibri"/>
                      </a:endParaRPr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5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/>
                        </a:rPr>
                        <a:t>P(x</a:t>
                      </a:r>
                      <a:r>
                        <a:rPr lang="en-US" sz="2400" baseline="0" dirty="0" smtClean="0">
                          <a:latin typeface="Calibri"/>
                        </a:rPr>
                        <a:t> = 5) = 1/6</a:t>
                      </a:r>
                      <a:endParaRPr lang="en-US" sz="2400" dirty="0" smtClean="0">
                        <a:latin typeface="Calibri"/>
                      </a:endParaRPr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</a:rPr>
                        <a:t>6</a:t>
                      </a:r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/>
                        </a:rPr>
                        <a:t>P(x</a:t>
                      </a:r>
                      <a:r>
                        <a:rPr lang="en-US" sz="2400" baseline="0" dirty="0" smtClean="0">
                          <a:latin typeface="Calibri"/>
                        </a:rPr>
                        <a:t> = 6) = 1/6</a:t>
                      </a:r>
                      <a:endParaRPr lang="en-US" sz="2400" dirty="0" smtClean="0"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2" y="5882699"/>
            <a:ext cx="4572000" cy="6721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898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7540752" cy="685800"/>
          </a:xfrm>
        </p:spPr>
        <p:txBody>
          <a:bodyPr/>
          <a:lstStyle/>
          <a:p>
            <a:r>
              <a:rPr lang="en-US" sz="3200" dirty="0"/>
              <a:t>Cumulative </a:t>
            </a:r>
            <a:r>
              <a:rPr lang="en-US" sz="3200" dirty="0" smtClean="0"/>
              <a:t>Distribution Function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Definition: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06B20"/>
                </a:solidFill>
              </a:rPr>
              <a:t>cumulative </a:t>
            </a:r>
            <a:r>
              <a:rPr lang="en-US" sz="2800" b="1" dirty="0">
                <a:solidFill>
                  <a:srgbClr val="D06B20"/>
                </a:solidFill>
              </a:rPr>
              <a:t>distribution function (</a:t>
            </a:r>
            <a:r>
              <a:rPr lang="en-US" sz="2800" b="1" dirty="0" smtClean="0">
                <a:solidFill>
                  <a:srgbClr val="D06B20"/>
                </a:solidFill>
              </a:rPr>
              <a:t>CDF)</a:t>
            </a:r>
            <a:r>
              <a:rPr lang="en-US" sz="2800" dirty="0" smtClean="0"/>
              <a:t> or </a:t>
            </a:r>
            <a:r>
              <a:rPr lang="en-US" sz="2800" dirty="0"/>
              <a:t>just distribution function, describes the probability that </a:t>
            </a:r>
            <a:r>
              <a:rPr lang="en-US" sz="2800" dirty="0" smtClean="0"/>
              <a:t>random </a:t>
            </a:r>
            <a:r>
              <a:rPr lang="en-US" sz="2800" dirty="0"/>
              <a:t>variable </a:t>
            </a:r>
            <a:r>
              <a:rPr lang="en-US" sz="2800" i="1" dirty="0"/>
              <a:t>X</a:t>
            </a:r>
            <a:r>
              <a:rPr lang="en-US" sz="2800" dirty="0"/>
              <a:t> with a given probability distribution will be found to have a value less than or equal to </a:t>
            </a:r>
            <a:r>
              <a:rPr lang="en-US" sz="2800" i="1" dirty="0"/>
              <a:t>x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For a discrete random variable </a:t>
            </a:r>
            <a:r>
              <a:rPr lang="en-US" sz="2800" i="1" dirty="0" smtClean="0"/>
              <a:t>X</a:t>
            </a:r>
            <a:r>
              <a:rPr lang="en-US" sz="2800" dirty="0" smtClean="0"/>
              <a:t> the CDF is computed by summing up the probabilities of all possible values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 up to </a:t>
            </a:r>
            <a:r>
              <a:rPr lang="en-US" sz="2800" i="1" dirty="0" smtClean="0"/>
              <a:t>x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u="sng" dirty="0" smtClean="0"/>
              <a:t>Note:</a:t>
            </a:r>
            <a:r>
              <a:rPr lang="en-US" sz="2800" dirty="0" smtClean="0"/>
              <a:t> For continuous random </a:t>
            </a:r>
            <a:r>
              <a:rPr lang="en-US" sz="2800" smtClean="0"/>
              <a:t>variables the </a:t>
            </a:r>
            <a:r>
              <a:rPr lang="en-US" sz="2800" dirty="0" smtClean="0"/>
              <a:t>summation is replaced by an integral.</a:t>
            </a:r>
            <a:endParaRPr lang="en-US" sz="28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8686800" cy="9756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668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VEN@YFUFPMRFUVWXY5L9" val="4307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(x, \mu, \sigma^2) \geq 0$ and $\int_{-\infty}^{\infty}N(x, \mu, \sigma^2) dx = 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1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begin{document}&#10;\[&#10;E\left[x\right] = \int_{-\infty}^\infty {\cal N} \left(x,\mu, \sigma^2&#10;    \right) x dx = \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5"/>
  <p:tag name="PICTUREFILESIZE" val="52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begin{document}&#10;\[&#10;    E\left[x^2\right] = \int_{-\infty}^\infty {\cal N}&#10;    \left(x,\mu, \sigma^2 \right)&#10;    x^2 dx = \mu^2 + \sigma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3"/>
  <p:tag name="PICTUREFILESIZE" val="61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begin{document}&#10;\[&#10;Var\left[x\right] =  E\left[x^2\right] - E\left[ x \right]^2&#10;    = \sigma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3"/>
  <p:tag name="PICTUREFILESIZE" val="38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f(x)=\sum_{i=1}^K{\pi_i f_i(x)}&#10;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1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sum_{i=1}^K\pi_i =1&#10;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8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int_{-\infty}^{\infty}~\int_{-\infty}^{\infty}f(x,y)~dx~dy = 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1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(a \leq x \leq b \wedge c \leq y \leq d) = \int_a^b \int_c^d f(x,y)~dx~dy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0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(a \leq x \leq b \wedge -\infty \leq y \leq \infty) = \int_a^b \int_{-\infty}^{\infty} f(x,y)~dx~dy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0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_x(x) = \int_{-\infty}^{\infty} f(x,y)~dy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im_{n \rightarrow \infty}P(X=k)=\lim_{n \rightarrow \infty}\frac{n!}{(n-k)!k!}\left(\frac{\lambda}{n}\right)^k \left(1-\frac{\lambda}{n}\right)^{n-k}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96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(a \leq x \leq b \wedge -\infty \leq y \leq \infty) = \int_a^b f_x(x)~dx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22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Y_1 \sim N(\mu_1,\sigma_1)&#10;\]&#10;\[&#10;Y_2 \sim N(\mu_2,\sigma_2)&#10;\]&#10;\[&#10;Y = (1-\Delta)Y_1+ \Delta Y_2&#10;\]&#10;\[&#10;\Delta \in \left\{ 0,1\right\}&#10;\]&#10;\[&#10;P(\Delta=1)=\pi&#10;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23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Y_1 \sim N(\mu_1,\sigma_1)&#10;\]&#10;\[&#10;Y_2 \sim N(\mu_2,\sigma_2)&#10;\]&#10;\[&#10;Y = (1-\Delta)Y_1+ \Delta Y_2&#10;\]&#10;\[&#10;\Delta \in \left\{ 0,1\right\}&#10;\]&#10;\[&#10;P(\Delta=1)=\pi&#10;\]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23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eftrightarrow \lim_{n \rightarrow \infty}P(X=k)=\lim_{n \rightarrow \infty}\frac{\lambda^k}{k!}\left(\frac{n(n-1)(n-2)...(n-k+1)}{n^k}\right) \left(1-\frac{\lambda}{n}\right)^{-k} \left(1-\frac{\lambda}{n}\right)^{n}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0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eftrightarrow \lim_{n \rightarrow \infty}P(X=k)=\frac{\lambda^k}{k!}\lim_{n \rightarrow \infty}\left(\frac{n(n-1)(n-2)...(n-k+1)}{n^k}\right) \left(1-\frac{\lambda}{n}\right)^{-k} \left(1-\frac{\lambda}{n}\right)^{n}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0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im_{n \rightarrow \infty}\left(\frac{n(n-1)(n-2)...(n-k+1)}{n^k}\right)=1 &#10;\]&#10;%\[&#10;%\left(1-\frac{\lambda}{n}\right)^{-k} \left(1-\frac{\lambda}{n}\right)^{n}&#10;%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5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im_{n \rightarrow \infty}\left(1-\frac{\lambda}{n}\right)^{-k}=1 &#10;\]&#10;%\[&#10;% \left(1-\frac{\lambda}{n}\right)^{n}&#10;%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8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im_{n \rightarrow \infty} \left(1-\frac{\lambda}{n}\right)^{n}=e^{-\lambda} 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im_{n \rightarrow \infty}P(X=k)=\left(\frac{\lambda^ke^{-\lambda}}{k!}\right)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8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N(x, \mu, \sigma^2)= \frac{1}{(2\pi \sigma^2)^\frac{1}{2}}e^{-\frac{1}{\sigma^2}(x-\mu)^2}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717"/>
</p:tagLst>
</file>

<file path=ppt/theme/theme1.xml><?xml version="1.0" encoding="utf-8"?>
<a:theme xmlns:a="http://schemas.openxmlformats.org/drawingml/2006/main" name="CPM_Theme_2014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CPM_Theme_2014.thmx</Template>
  <TotalTime>0</TotalTime>
  <Words>4695</Words>
  <Application>Microsoft Macintosh PowerPoint</Application>
  <PresentationFormat>On-screen Show (4:3)</PresentationFormat>
  <Paragraphs>857</Paragraphs>
  <Slides>65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CPM_Theme_2014</vt:lpstr>
      <vt:lpstr>Equation</vt:lpstr>
      <vt:lpstr>COMPUTATIONAL PROTEOMICS AND METABOLOMICS</vt:lpstr>
      <vt:lpstr>Learning Unit 3A Key Statistical Concepts for Computational Mass Spec</vt:lpstr>
      <vt:lpstr>Random Variables</vt:lpstr>
      <vt:lpstr>Probability Functions/Distribution</vt:lpstr>
      <vt:lpstr>Mean and Variance </vt:lpstr>
      <vt:lpstr>Mean and Variance</vt:lpstr>
      <vt:lpstr>Discrete Example: Roll of a Die</vt:lpstr>
      <vt:lpstr>Discrete Example: Roll of a Die</vt:lpstr>
      <vt:lpstr>Cumulative Distribution Function</vt:lpstr>
      <vt:lpstr>Cumulative Distribution Function</vt:lpstr>
      <vt:lpstr>Examples</vt:lpstr>
      <vt:lpstr>Important Discrete Distributions</vt:lpstr>
      <vt:lpstr>Bernoulli Experiment</vt:lpstr>
      <vt:lpstr>Binomial Distribution</vt:lpstr>
      <vt:lpstr>Binomial Distribution</vt:lpstr>
      <vt:lpstr>Example: Drawing Marbles</vt:lpstr>
      <vt:lpstr>Example: Throwing a Coin</vt:lpstr>
      <vt:lpstr>Binomial Approximation of the Poisson Distribution</vt:lpstr>
      <vt:lpstr>Binomial Approximation of the Poisson Distribution</vt:lpstr>
      <vt:lpstr>Binomial Distributions </vt:lpstr>
      <vt:lpstr>Poisson Distribution</vt:lpstr>
      <vt:lpstr>Continuous Random Variables</vt:lpstr>
      <vt:lpstr>Gaussian Distribution</vt:lpstr>
      <vt:lpstr>Gaussian Mean and Variance</vt:lpstr>
      <vt:lpstr>Standard Normal Distribution</vt:lpstr>
      <vt:lpstr>Gaussian Distribution</vt:lpstr>
      <vt:lpstr>Error Function</vt:lpstr>
      <vt:lpstr>Error Function</vt:lpstr>
      <vt:lpstr>Error Function</vt:lpstr>
      <vt:lpstr>LEARNING UNIT 3B Mixture Models and Expectation Maximization</vt:lpstr>
      <vt:lpstr>Applications in Mass Spectrometry</vt:lpstr>
      <vt:lpstr>b/y Ions in CID</vt:lpstr>
      <vt:lpstr>Peptide Identification</vt:lpstr>
      <vt:lpstr>Identification Workflow</vt:lpstr>
      <vt:lpstr>Experimental Parameters</vt:lpstr>
      <vt:lpstr>Database Settings</vt:lpstr>
      <vt:lpstr>Search Engine</vt:lpstr>
      <vt:lpstr>Identification Workflow</vt:lpstr>
      <vt:lpstr>Identification Workflow</vt:lpstr>
      <vt:lpstr>Peptide-Spectrum Matches (PSMs)</vt:lpstr>
      <vt:lpstr>PSM Score Distribution</vt:lpstr>
      <vt:lpstr>Problems with Judging PSMs</vt:lpstr>
      <vt:lpstr>p-Value</vt:lpstr>
      <vt:lpstr>p-Values in Statistical Testing </vt:lpstr>
      <vt:lpstr>p-Value Example</vt:lpstr>
      <vt:lpstr>False Discovery Rate Control</vt:lpstr>
      <vt:lpstr>False Discovery Rates (FDRs)</vt:lpstr>
      <vt:lpstr>FDR and q-Value</vt:lpstr>
      <vt:lpstr>q-Values</vt:lpstr>
      <vt:lpstr>Posterior Error Probabilities</vt:lpstr>
      <vt:lpstr>What is False?</vt:lpstr>
      <vt:lpstr>Mixture Model</vt:lpstr>
      <vt:lpstr>Joint Density</vt:lpstr>
      <vt:lpstr>Marginal Density</vt:lpstr>
      <vt:lpstr>Conditional Density</vt:lpstr>
      <vt:lpstr>Expectation Maximization</vt:lpstr>
      <vt:lpstr>The EM Algorithm</vt:lpstr>
      <vt:lpstr>The EM Algorithm</vt:lpstr>
      <vt:lpstr>The EM Algorithm</vt:lpstr>
      <vt:lpstr>The EM Algorithm</vt:lpstr>
      <vt:lpstr>The EM Algorithm</vt:lpstr>
      <vt:lpstr>The EM Algorithm</vt:lpstr>
      <vt:lpstr>The EM Algorithm</vt:lpstr>
      <vt:lpstr>Example Animation EM Algorithm</vt:lpstr>
      <vt:lpstr>Materials and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Proteinstruktur und -modellierung</dc:title>
  <dc:creator/>
  <cp:lastModifiedBy/>
  <cp:revision>17</cp:revision>
  <cp:lastPrinted>1900-12-31T22:00:00Z</cp:lastPrinted>
  <dcterms:created xsi:type="dcterms:W3CDTF">2010-04-12T07:26:14Z</dcterms:created>
  <dcterms:modified xsi:type="dcterms:W3CDTF">2014-11-11T12:08:19Z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