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702" r:id="rId1"/>
  </p:sldMasterIdLst>
  <p:notesMasterIdLst>
    <p:notesMasterId r:id="rId59"/>
  </p:notesMasterIdLst>
  <p:handoutMasterIdLst>
    <p:handoutMasterId r:id="rId60"/>
  </p:handoutMasterIdLst>
  <p:sldIdLst>
    <p:sldId id="656" r:id="rId2"/>
    <p:sldId id="661" r:id="rId3"/>
    <p:sldId id="571" r:id="rId4"/>
    <p:sldId id="608" r:id="rId5"/>
    <p:sldId id="612" r:id="rId6"/>
    <p:sldId id="609" r:id="rId7"/>
    <p:sldId id="614" r:id="rId8"/>
    <p:sldId id="611" r:id="rId9"/>
    <p:sldId id="618" r:id="rId10"/>
    <p:sldId id="617" r:id="rId11"/>
    <p:sldId id="619" r:id="rId12"/>
    <p:sldId id="662" r:id="rId13"/>
    <p:sldId id="616" r:id="rId14"/>
    <p:sldId id="615" r:id="rId15"/>
    <p:sldId id="659" r:id="rId16"/>
    <p:sldId id="620" r:id="rId17"/>
    <p:sldId id="621" r:id="rId18"/>
    <p:sldId id="622" r:id="rId19"/>
    <p:sldId id="623" r:id="rId20"/>
    <p:sldId id="625" r:id="rId21"/>
    <p:sldId id="626" r:id="rId22"/>
    <p:sldId id="663" r:id="rId23"/>
    <p:sldId id="627" r:id="rId24"/>
    <p:sldId id="629" r:id="rId25"/>
    <p:sldId id="630" r:id="rId26"/>
    <p:sldId id="631" r:id="rId27"/>
    <p:sldId id="632" r:id="rId28"/>
    <p:sldId id="657" r:id="rId29"/>
    <p:sldId id="628" r:id="rId30"/>
    <p:sldId id="637" r:id="rId31"/>
    <p:sldId id="638" r:id="rId32"/>
    <p:sldId id="639" r:id="rId33"/>
    <p:sldId id="640" r:id="rId34"/>
    <p:sldId id="664" r:id="rId35"/>
    <p:sldId id="636" r:id="rId36"/>
    <p:sldId id="641" r:id="rId37"/>
    <p:sldId id="642" r:id="rId38"/>
    <p:sldId id="643" r:id="rId39"/>
    <p:sldId id="644" r:id="rId40"/>
    <p:sldId id="645" r:id="rId41"/>
    <p:sldId id="646" r:id="rId42"/>
    <p:sldId id="658" r:id="rId43"/>
    <p:sldId id="648" r:id="rId44"/>
    <p:sldId id="649" r:id="rId45"/>
    <p:sldId id="647" r:id="rId46"/>
    <p:sldId id="633" r:id="rId47"/>
    <p:sldId id="665" r:id="rId48"/>
    <p:sldId id="634" r:id="rId49"/>
    <p:sldId id="654" r:id="rId50"/>
    <p:sldId id="655" r:id="rId51"/>
    <p:sldId id="635" r:id="rId52"/>
    <p:sldId id="652" r:id="rId53"/>
    <p:sldId id="650" r:id="rId54"/>
    <p:sldId id="651" r:id="rId55"/>
    <p:sldId id="653" r:id="rId56"/>
    <p:sldId id="666" r:id="rId57"/>
    <p:sldId id="606" r:id="rId58"/>
  </p:sldIdLst>
  <p:sldSz cx="9144000" cy="6858000" type="screen4x3"/>
  <p:notesSz cx="6797675" cy="9874250"/>
  <p:custDataLst>
    <p:tags r:id="rId62"/>
  </p:custDataLst>
  <p:defaultTextStyle>
    <a:defPPr>
      <a:defRPr lang="en-US"/>
    </a:defPPr>
    <a:lvl1pPr algn="r" rtl="0" eaLnBrk="0" fontAlgn="base" hangingPunct="0">
      <a:spcBef>
        <a:spcPct val="0"/>
      </a:spcBef>
      <a:spcAft>
        <a:spcPct val="0"/>
      </a:spcAft>
      <a:defRPr sz="4400" b="1" kern="1200">
        <a:solidFill>
          <a:schemeClr val="tx2"/>
        </a:solidFill>
        <a:latin typeface="Trebuchet MS" pitchFamily="34" charset="0"/>
        <a:ea typeface="+mn-ea"/>
        <a:cs typeface="Arial" charset="0"/>
      </a:defRPr>
    </a:lvl1pPr>
    <a:lvl2pPr marL="457200" algn="r" rtl="0" eaLnBrk="0" fontAlgn="base" hangingPunct="0">
      <a:spcBef>
        <a:spcPct val="0"/>
      </a:spcBef>
      <a:spcAft>
        <a:spcPct val="0"/>
      </a:spcAft>
      <a:defRPr sz="4400" b="1" kern="1200">
        <a:solidFill>
          <a:schemeClr val="tx2"/>
        </a:solidFill>
        <a:latin typeface="Trebuchet MS" pitchFamily="34" charset="0"/>
        <a:ea typeface="+mn-ea"/>
        <a:cs typeface="Arial" charset="0"/>
      </a:defRPr>
    </a:lvl2pPr>
    <a:lvl3pPr marL="914400" algn="r" rtl="0" eaLnBrk="0" fontAlgn="base" hangingPunct="0">
      <a:spcBef>
        <a:spcPct val="0"/>
      </a:spcBef>
      <a:spcAft>
        <a:spcPct val="0"/>
      </a:spcAft>
      <a:defRPr sz="4400" b="1" kern="1200">
        <a:solidFill>
          <a:schemeClr val="tx2"/>
        </a:solidFill>
        <a:latin typeface="Trebuchet MS" pitchFamily="34" charset="0"/>
        <a:ea typeface="+mn-ea"/>
        <a:cs typeface="Arial" charset="0"/>
      </a:defRPr>
    </a:lvl3pPr>
    <a:lvl4pPr marL="1371600" algn="r" rtl="0" eaLnBrk="0" fontAlgn="base" hangingPunct="0">
      <a:spcBef>
        <a:spcPct val="0"/>
      </a:spcBef>
      <a:spcAft>
        <a:spcPct val="0"/>
      </a:spcAft>
      <a:defRPr sz="4400" b="1" kern="1200">
        <a:solidFill>
          <a:schemeClr val="tx2"/>
        </a:solidFill>
        <a:latin typeface="Trebuchet MS" pitchFamily="34" charset="0"/>
        <a:ea typeface="+mn-ea"/>
        <a:cs typeface="Arial" charset="0"/>
      </a:defRPr>
    </a:lvl4pPr>
    <a:lvl5pPr marL="1828800" algn="r" rtl="0" eaLnBrk="0" fontAlgn="base" hangingPunct="0">
      <a:spcBef>
        <a:spcPct val="0"/>
      </a:spcBef>
      <a:spcAft>
        <a:spcPct val="0"/>
      </a:spcAft>
      <a:defRPr sz="4400" b="1" kern="1200">
        <a:solidFill>
          <a:schemeClr val="tx2"/>
        </a:solidFill>
        <a:latin typeface="Trebuchet MS" pitchFamily="34" charset="0"/>
        <a:ea typeface="+mn-ea"/>
        <a:cs typeface="Arial" charset="0"/>
      </a:defRPr>
    </a:lvl5pPr>
    <a:lvl6pPr marL="2286000" algn="l" defTabSz="914400" rtl="0" eaLnBrk="1" latinLnBrk="0" hangingPunct="1">
      <a:defRPr sz="4400" b="1" kern="1200">
        <a:solidFill>
          <a:schemeClr val="tx2"/>
        </a:solidFill>
        <a:latin typeface="Trebuchet MS" pitchFamily="34" charset="0"/>
        <a:ea typeface="+mn-ea"/>
        <a:cs typeface="Arial" charset="0"/>
      </a:defRPr>
    </a:lvl6pPr>
    <a:lvl7pPr marL="2743200" algn="l" defTabSz="914400" rtl="0" eaLnBrk="1" latinLnBrk="0" hangingPunct="1">
      <a:defRPr sz="4400" b="1" kern="1200">
        <a:solidFill>
          <a:schemeClr val="tx2"/>
        </a:solidFill>
        <a:latin typeface="Trebuchet MS" pitchFamily="34" charset="0"/>
        <a:ea typeface="+mn-ea"/>
        <a:cs typeface="Arial" charset="0"/>
      </a:defRPr>
    </a:lvl7pPr>
    <a:lvl8pPr marL="3200400" algn="l" defTabSz="914400" rtl="0" eaLnBrk="1" latinLnBrk="0" hangingPunct="1">
      <a:defRPr sz="4400" b="1" kern="1200">
        <a:solidFill>
          <a:schemeClr val="tx2"/>
        </a:solidFill>
        <a:latin typeface="Trebuchet MS" pitchFamily="34" charset="0"/>
        <a:ea typeface="+mn-ea"/>
        <a:cs typeface="Arial" charset="0"/>
      </a:defRPr>
    </a:lvl8pPr>
    <a:lvl9pPr marL="3657600" algn="l" defTabSz="914400" rtl="0" eaLnBrk="1" latinLnBrk="0" hangingPunct="1">
      <a:defRPr sz="4400" b="1" kern="1200">
        <a:solidFill>
          <a:schemeClr val="tx2"/>
        </a:solidFill>
        <a:latin typeface="Trebuchet MS"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CC3300"/>
    <a:srgbClr val="003300"/>
    <a:srgbClr val="FF0000"/>
    <a:srgbClr val="66FF33"/>
    <a:srgbClr val="FFFF66"/>
    <a:srgbClr val="FFFF00"/>
    <a:srgbClr val="FF9900"/>
    <a:srgbClr val="D60093"/>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32" autoAdjust="0"/>
    <p:restoredTop sz="94660"/>
  </p:normalViewPr>
  <p:slideViewPr>
    <p:cSldViewPr>
      <p:cViewPr varScale="1">
        <p:scale>
          <a:sx n="140" d="100"/>
          <a:sy n="140" d="100"/>
        </p:scale>
        <p:origin x="-135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handoutMaster" Target="handoutMasters/handoutMaster1.xml"/><Relationship Id="rId61" Type="http://schemas.openxmlformats.org/officeDocument/2006/relationships/printerSettings" Target="printerSettings/printerSettings1.bin"/><Relationship Id="rId62" Type="http://schemas.openxmlformats.org/officeDocument/2006/relationships/tags" Target="tags/tag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1"/>
            <a:ext cx="2945862" cy="493176"/>
          </a:xfrm>
          <a:prstGeom prst="rect">
            <a:avLst/>
          </a:prstGeom>
          <a:noFill/>
          <a:ln w="9525">
            <a:noFill/>
            <a:miter lim="800000"/>
            <a:headEnd/>
            <a:tailEnd/>
          </a:ln>
          <a:effectLst/>
        </p:spPr>
        <p:txBody>
          <a:bodyPr vert="horz" wrap="square" lIns="91272" tIns="45636" rIns="91272" bIns="45636" numCol="1" anchor="t" anchorCtr="0" compatLnSpc="1">
            <a:prstTxWarp prst="textNoShape">
              <a:avLst/>
            </a:prstTxWarp>
          </a:bodyPr>
          <a:lstStyle>
            <a:lvl1pPr algn="l" defTabSz="913061" eaLnBrk="1" hangingPunct="1">
              <a:defRPr sz="1200" b="0" smtClean="0">
                <a:solidFill>
                  <a:schemeClr val="tx1"/>
                </a:solidFill>
              </a:defRPr>
            </a:lvl1pPr>
          </a:lstStyle>
          <a:p>
            <a:pPr>
              <a:defRPr/>
            </a:pPr>
            <a:endParaRPr lang="de-DE"/>
          </a:p>
        </p:txBody>
      </p:sp>
      <p:sp>
        <p:nvSpPr>
          <p:cNvPr id="101379" name="Rectangle 3"/>
          <p:cNvSpPr>
            <a:spLocks noGrp="1" noChangeArrowheads="1"/>
          </p:cNvSpPr>
          <p:nvPr>
            <p:ph type="dt" sz="quarter" idx="1"/>
          </p:nvPr>
        </p:nvSpPr>
        <p:spPr bwMode="auto">
          <a:xfrm>
            <a:off x="3850294" y="1"/>
            <a:ext cx="2945862" cy="493176"/>
          </a:xfrm>
          <a:prstGeom prst="rect">
            <a:avLst/>
          </a:prstGeom>
          <a:noFill/>
          <a:ln w="9525">
            <a:noFill/>
            <a:miter lim="800000"/>
            <a:headEnd/>
            <a:tailEnd/>
          </a:ln>
          <a:effectLst/>
        </p:spPr>
        <p:txBody>
          <a:bodyPr vert="horz" wrap="square" lIns="91272" tIns="45636" rIns="91272" bIns="45636" numCol="1" anchor="t" anchorCtr="0" compatLnSpc="1">
            <a:prstTxWarp prst="textNoShape">
              <a:avLst/>
            </a:prstTxWarp>
          </a:bodyPr>
          <a:lstStyle>
            <a:lvl1pPr defTabSz="913061" eaLnBrk="1" hangingPunct="1">
              <a:defRPr sz="1200" b="0" smtClean="0">
                <a:solidFill>
                  <a:schemeClr val="tx1"/>
                </a:solidFill>
              </a:defRPr>
            </a:lvl1pPr>
          </a:lstStyle>
          <a:p>
            <a:pPr>
              <a:defRPr/>
            </a:pPr>
            <a:endParaRPr lang="de-DE"/>
          </a:p>
        </p:txBody>
      </p:sp>
      <p:sp>
        <p:nvSpPr>
          <p:cNvPr id="101380" name="Rectangle 4"/>
          <p:cNvSpPr>
            <a:spLocks noGrp="1" noChangeArrowheads="1"/>
          </p:cNvSpPr>
          <p:nvPr>
            <p:ph type="ftr" sz="quarter" idx="2"/>
          </p:nvPr>
        </p:nvSpPr>
        <p:spPr bwMode="auto">
          <a:xfrm>
            <a:off x="0" y="9379542"/>
            <a:ext cx="2945862" cy="493176"/>
          </a:xfrm>
          <a:prstGeom prst="rect">
            <a:avLst/>
          </a:prstGeom>
          <a:noFill/>
          <a:ln w="9525">
            <a:noFill/>
            <a:miter lim="800000"/>
            <a:headEnd/>
            <a:tailEnd/>
          </a:ln>
          <a:effectLst/>
        </p:spPr>
        <p:txBody>
          <a:bodyPr vert="horz" wrap="square" lIns="91272" tIns="45636" rIns="91272" bIns="45636" numCol="1" anchor="b" anchorCtr="0" compatLnSpc="1">
            <a:prstTxWarp prst="textNoShape">
              <a:avLst/>
            </a:prstTxWarp>
          </a:bodyPr>
          <a:lstStyle>
            <a:lvl1pPr algn="l" defTabSz="913061" eaLnBrk="1" hangingPunct="1">
              <a:defRPr sz="1200" b="0" smtClean="0">
                <a:solidFill>
                  <a:schemeClr val="tx1"/>
                </a:solidFill>
              </a:defRPr>
            </a:lvl1pPr>
          </a:lstStyle>
          <a:p>
            <a:pPr>
              <a:defRPr/>
            </a:pPr>
            <a:endParaRPr lang="de-DE"/>
          </a:p>
        </p:txBody>
      </p:sp>
      <p:sp>
        <p:nvSpPr>
          <p:cNvPr id="101381" name="Rectangle 5"/>
          <p:cNvSpPr>
            <a:spLocks noGrp="1" noChangeArrowheads="1"/>
          </p:cNvSpPr>
          <p:nvPr>
            <p:ph type="sldNum" sz="quarter" idx="3"/>
          </p:nvPr>
        </p:nvSpPr>
        <p:spPr bwMode="auto">
          <a:xfrm>
            <a:off x="3850294" y="9379542"/>
            <a:ext cx="2945862" cy="493176"/>
          </a:xfrm>
          <a:prstGeom prst="rect">
            <a:avLst/>
          </a:prstGeom>
          <a:noFill/>
          <a:ln w="9525">
            <a:noFill/>
            <a:miter lim="800000"/>
            <a:headEnd/>
            <a:tailEnd/>
          </a:ln>
          <a:effectLst/>
        </p:spPr>
        <p:txBody>
          <a:bodyPr vert="horz" wrap="square" lIns="91272" tIns="45636" rIns="91272" bIns="45636" numCol="1" anchor="b" anchorCtr="0" compatLnSpc="1">
            <a:prstTxWarp prst="textNoShape">
              <a:avLst/>
            </a:prstTxWarp>
          </a:bodyPr>
          <a:lstStyle>
            <a:lvl1pPr defTabSz="913061" eaLnBrk="1" hangingPunct="1">
              <a:defRPr sz="1200" b="0" smtClean="0">
                <a:solidFill>
                  <a:schemeClr val="tx1"/>
                </a:solidFill>
              </a:defRPr>
            </a:lvl1pPr>
          </a:lstStyle>
          <a:p>
            <a:pPr>
              <a:defRPr/>
            </a:pPr>
            <a:fld id="{7D40594F-62DF-4EB3-8A73-256384077772}" type="slidenum">
              <a:rPr lang="de-DE"/>
              <a:pPr>
                <a:defRPr/>
              </a:pPr>
              <a:t>‹#›</a:t>
            </a:fld>
            <a:endParaRPr lang="de-DE"/>
          </a:p>
        </p:txBody>
      </p:sp>
    </p:spTree>
    <p:extLst>
      <p:ext uri="{BB962C8B-B14F-4D97-AF65-F5344CB8AC3E}">
        <p14:creationId xmlns:p14="http://schemas.microsoft.com/office/powerpoint/2010/main" val="1303398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1" y="0"/>
            <a:ext cx="2947382" cy="494709"/>
          </a:xfrm>
          <a:prstGeom prst="rect">
            <a:avLst/>
          </a:prstGeom>
          <a:noFill/>
          <a:ln w="9525">
            <a:noFill/>
            <a:miter lim="800000"/>
            <a:headEnd/>
            <a:tailEnd/>
          </a:ln>
          <a:effectLst/>
        </p:spPr>
        <p:txBody>
          <a:bodyPr vert="horz" wrap="square" lIns="91135" tIns="45567" rIns="91135" bIns="45567" numCol="1" anchor="t" anchorCtr="0" compatLnSpc="1">
            <a:prstTxWarp prst="textNoShape">
              <a:avLst/>
            </a:prstTxWarp>
          </a:bodyPr>
          <a:lstStyle>
            <a:lvl1pPr algn="l" defTabSz="911534" eaLnBrk="1" hangingPunct="1">
              <a:defRPr sz="1200" b="0" smtClean="0">
                <a:solidFill>
                  <a:schemeClr val="tx1"/>
                </a:solidFill>
              </a:defRPr>
            </a:lvl1pPr>
          </a:lstStyle>
          <a:p>
            <a:pPr>
              <a:defRPr/>
            </a:pPr>
            <a:endParaRPr lang="de-DE"/>
          </a:p>
        </p:txBody>
      </p:sp>
      <p:sp>
        <p:nvSpPr>
          <p:cNvPr id="46083" name="Rectangle 3"/>
          <p:cNvSpPr>
            <a:spLocks noGrp="1" noChangeArrowheads="1"/>
          </p:cNvSpPr>
          <p:nvPr>
            <p:ph type="dt" idx="1"/>
          </p:nvPr>
        </p:nvSpPr>
        <p:spPr bwMode="auto">
          <a:xfrm>
            <a:off x="3848774" y="0"/>
            <a:ext cx="2947382" cy="494709"/>
          </a:xfrm>
          <a:prstGeom prst="rect">
            <a:avLst/>
          </a:prstGeom>
          <a:noFill/>
          <a:ln w="9525">
            <a:noFill/>
            <a:miter lim="800000"/>
            <a:headEnd/>
            <a:tailEnd/>
          </a:ln>
          <a:effectLst/>
        </p:spPr>
        <p:txBody>
          <a:bodyPr vert="horz" wrap="square" lIns="91135" tIns="45567" rIns="91135" bIns="45567" numCol="1" anchor="t" anchorCtr="0" compatLnSpc="1">
            <a:prstTxWarp prst="textNoShape">
              <a:avLst/>
            </a:prstTxWarp>
          </a:bodyPr>
          <a:lstStyle>
            <a:lvl1pPr defTabSz="911534" eaLnBrk="1" hangingPunct="1">
              <a:defRPr sz="1200" b="0" smtClean="0">
                <a:solidFill>
                  <a:schemeClr val="tx1"/>
                </a:solidFill>
              </a:defRPr>
            </a:lvl1pPr>
          </a:lstStyle>
          <a:p>
            <a:pPr>
              <a:defRPr/>
            </a:pPr>
            <a:endParaRPr lang="de-DE"/>
          </a:p>
        </p:txBody>
      </p:sp>
      <p:sp>
        <p:nvSpPr>
          <p:cNvPr id="67588" name="Rectangle 4"/>
          <p:cNvSpPr>
            <a:spLocks noGrp="1" noRot="1" noChangeAspect="1" noChangeArrowheads="1" noTextEdit="1"/>
          </p:cNvSpPr>
          <p:nvPr>
            <p:ph type="sldImg" idx="2"/>
          </p:nvPr>
        </p:nvSpPr>
        <p:spPr bwMode="auto">
          <a:xfrm>
            <a:off x="930275" y="741363"/>
            <a:ext cx="4937125" cy="3703637"/>
          </a:xfrm>
          <a:prstGeom prst="rect">
            <a:avLst/>
          </a:prstGeom>
          <a:noFill/>
          <a:ln w="9525">
            <a:solidFill>
              <a:srgbClr val="000000"/>
            </a:solidFill>
            <a:miter lim="800000"/>
            <a:headEnd/>
            <a:tailEnd/>
          </a:ln>
        </p:spPr>
      </p:sp>
      <p:sp>
        <p:nvSpPr>
          <p:cNvPr id="46085" name="Rectangle 5"/>
          <p:cNvSpPr>
            <a:spLocks noGrp="1" noChangeArrowheads="1"/>
          </p:cNvSpPr>
          <p:nvPr>
            <p:ph type="body" sz="quarter" idx="3"/>
          </p:nvPr>
        </p:nvSpPr>
        <p:spPr bwMode="auto">
          <a:xfrm>
            <a:off x="679464" y="4691303"/>
            <a:ext cx="5438748" cy="4441651"/>
          </a:xfrm>
          <a:prstGeom prst="rect">
            <a:avLst/>
          </a:prstGeom>
          <a:noFill/>
          <a:ln w="9525">
            <a:noFill/>
            <a:miter lim="800000"/>
            <a:headEnd/>
            <a:tailEnd/>
          </a:ln>
          <a:effectLst/>
        </p:spPr>
        <p:txBody>
          <a:bodyPr vert="horz" wrap="square" lIns="91135" tIns="45567" rIns="91135" bIns="45567" numCol="1" anchor="t" anchorCtr="0" compatLnSpc="1">
            <a:prstTxWarp prst="textNoShape">
              <a:avLst/>
            </a:prstTxWarp>
          </a:bodyPr>
          <a:lstStyle/>
          <a:p>
            <a:pPr lvl="0"/>
            <a:r>
              <a:rPr lang="de-DE" noProof="0" smtClean="0"/>
              <a:t>Click to edit Master text styles</a:t>
            </a:r>
          </a:p>
          <a:p>
            <a:pPr lvl="1"/>
            <a:r>
              <a:rPr lang="de-DE" noProof="0" smtClean="0"/>
              <a:t>Second level</a:t>
            </a:r>
          </a:p>
          <a:p>
            <a:pPr lvl="2"/>
            <a:r>
              <a:rPr lang="de-DE" noProof="0" smtClean="0"/>
              <a:t>Third level</a:t>
            </a:r>
          </a:p>
          <a:p>
            <a:pPr lvl="3"/>
            <a:r>
              <a:rPr lang="de-DE" noProof="0" smtClean="0"/>
              <a:t>Fourth level</a:t>
            </a:r>
          </a:p>
          <a:p>
            <a:pPr lvl="4"/>
            <a:r>
              <a:rPr lang="de-DE" noProof="0" smtClean="0"/>
              <a:t>Fifth level</a:t>
            </a:r>
          </a:p>
        </p:txBody>
      </p:sp>
      <p:sp>
        <p:nvSpPr>
          <p:cNvPr id="46086" name="Rectangle 6"/>
          <p:cNvSpPr>
            <a:spLocks noGrp="1" noChangeArrowheads="1"/>
          </p:cNvSpPr>
          <p:nvPr>
            <p:ph type="ftr" sz="quarter" idx="4"/>
          </p:nvPr>
        </p:nvSpPr>
        <p:spPr bwMode="auto">
          <a:xfrm>
            <a:off x="1" y="9378010"/>
            <a:ext cx="2947382" cy="494708"/>
          </a:xfrm>
          <a:prstGeom prst="rect">
            <a:avLst/>
          </a:prstGeom>
          <a:noFill/>
          <a:ln w="9525">
            <a:noFill/>
            <a:miter lim="800000"/>
            <a:headEnd/>
            <a:tailEnd/>
          </a:ln>
          <a:effectLst/>
        </p:spPr>
        <p:txBody>
          <a:bodyPr vert="horz" wrap="square" lIns="91135" tIns="45567" rIns="91135" bIns="45567" numCol="1" anchor="b" anchorCtr="0" compatLnSpc="1">
            <a:prstTxWarp prst="textNoShape">
              <a:avLst/>
            </a:prstTxWarp>
          </a:bodyPr>
          <a:lstStyle>
            <a:lvl1pPr algn="l" defTabSz="911534" eaLnBrk="1" hangingPunct="1">
              <a:defRPr sz="1200" b="0" smtClean="0">
                <a:solidFill>
                  <a:schemeClr val="tx1"/>
                </a:solidFill>
              </a:defRPr>
            </a:lvl1pPr>
          </a:lstStyle>
          <a:p>
            <a:pPr>
              <a:defRPr/>
            </a:pPr>
            <a:endParaRPr lang="de-DE"/>
          </a:p>
        </p:txBody>
      </p:sp>
      <p:sp>
        <p:nvSpPr>
          <p:cNvPr id="46087" name="Rectangle 7"/>
          <p:cNvSpPr>
            <a:spLocks noGrp="1" noChangeArrowheads="1"/>
          </p:cNvSpPr>
          <p:nvPr>
            <p:ph type="sldNum" sz="quarter" idx="5"/>
          </p:nvPr>
        </p:nvSpPr>
        <p:spPr bwMode="auto">
          <a:xfrm>
            <a:off x="3848774" y="9378010"/>
            <a:ext cx="2947382" cy="494708"/>
          </a:xfrm>
          <a:prstGeom prst="rect">
            <a:avLst/>
          </a:prstGeom>
          <a:noFill/>
          <a:ln w="9525">
            <a:noFill/>
            <a:miter lim="800000"/>
            <a:headEnd/>
            <a:tailEnd/>
          </a:ln>
          <a:effectLst/>
        </p:spPr>
        <p:txBody>
          <a:bodyPr vert="horz" wrap="square" lIns="91135" tIns="45567" rIns="91135" bIns="45567" numCol="1" anchor="b" anchorCtr="0" compatLnSpc="1">
            <a:prstTxWarp prst="textNoShape">
              <a:avLst/>
            </a:prstTxWarp>
          </a:bodyPr>
          <a:lstStyle>
            <a:lvl1pPr defTabSz="911534" eaLnBrk="1" hangingPunct="1">
              <a:defRPr sz="1200" b="0" smtClean="0">
                <a:solidFill>
                  <a:schemeClr val="tx1"/>
                </a:solidFill>
              </a:defRPr>
            </a:lvl1pPr>
          </a:lstStyle>
          <a:p>
            <a:pPr>
              <a:defRPr/>
            </a:pPr>
            <a:fld id="{B3E864C1-DAB7-4035-AF85-D7705C8C8D01}" type="slidenum">
              <a:rPr lang="de-DE"/>
              <a:pPr>
                <a:defRPr/>
              </a:pPr>
              <a:t>‹#›</a:t>
            </a:fld>
            <a:endParaRPr lang="de-DE"/>
          </a:p>
        </p:txBody>
      </p:sp>
    </p:spTree>
    <p:extLst>
      <p:ext uri="{BB962C8B-B14F-4D97-AF65-F5344CB8AC3E}">
        <p14:creationId xmlns:p14="http://schemas.microsoft.com/office/powerpoint/2010/main" val="39271157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rebuchet MS"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rebuchet MS"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rebuchet MS"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rebuchet MS"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rebuchet MS"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TODO: add source (Chen et al.?)</a:t>
            </a:r>
            <a:endParaRPr lang="en-US" dirty="0"/>
          </a:p>
        </p:txBody>
      </p:sp>
      <p:sp>
        <p:nvSpPr>
          <p:cNvPr id="4" name="Slide Number Placeholder 3"/>
          <p:cNvSpPr>
            <a:spLocks noGrp="1"/>
          </p:cNvSpPr>
          <p:nvPr>
            <p:ph type="sldNum" sz="quarter" idx="10"/>
          </p:nvPr>
        </p:nvSpPr>
        <p:spPr/>
        <p:txBody>
          <a:bodyPr/>
          <a:lstStyle/>
          <a:p>
            <a:pPr>
              <a:defRPr/>
            </a:pPr>
            <a:fld id="{B3E864C1-DAB7-4035-AF85-D7705C8C8D01}" type="slidenum">
              <a:rPr lang="de-DE" smtClean="0"/>
              <a:pPr>
                <a:defRPr/>
              </a:pPr>
              <a:t>22</a:t>
            </a:fld>
            <a:endParaRPr lang="de-DE"/>
          </a:p>
        </p:txBody>
      </p:sp>
    </p:spTree>
    <p:extLst>
      <p:ext uri="{BB962C8B-B14F-4D97-AF65-F5344CB8AC3E}">
        <p14:creationId xmlns:p14="http://schemas.microsoft.com/office/powerpoint/2010/main" val="1241706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Muss</a:t>
            </a:r>
            <a:r>
              <a:rPr lang="en-US" baseline="0" dirty="0" smtClean="0"/>
              <a:t> </a:t>
            </a:r>
            <a:r>
              <a:rPr lang="en-US" baseline="0" dirty="0" err="1" smtClean="0"/>
              <a:t>ich</a:t>
            </a:r>
            <a:r>
              <a:rPr lang="en-US" baseline="0" dirty="0" smtClean="0"/>
              <a:t> </a:t>
            </a:r>
            <a:r>
              <a:rPr lang="en-US" baseline="0" dirty="0" err="1" smtClean="0"/>
              <a:t>noch</a:t>
            </a:r>
            <a:r>
              <a:rPr lang="en-US" baseline="0" dirty="0" smtClean="0"/>
              <a:t> </a:t>
            </a:r>
            <a:r>
              <a:rPr lang="en-US" baseline="0" dirty="0" err="1" smtClean="0"/>
              <a:t>nachschauen</a:t>
            </a:r>
            <a:r>
              <a:rPr lang="en-US" baseline="0" dirty="0" smtClean="0"/>
              <a:t>…</a:t>
            </a:r>
          </a:p>
          <a:p>
            <a:r>
              <a:rPr lang="en-US" baseline="0" dirty="0" smtClean="0"/>
              <a:t>Oliver? </a:t>
            </a:r>
            <a:r>
              <a:rPr lang="en-US" baseline="0" dirty="0" err="1" smtClean="0"/>
              <a:t>Kannst</a:t>
            </a:r>
            <a:r>
              <a:rPr lang="en-US" baseline="0" dirty="0" smtClean="0"/>
              <a:t> du den </a:t>
            </a:r>
            <a:r>
              <a:rPr lang="en-US" baseline="0" dirty="0" err="1" smtClean="0"/>
              <a:t>alg</a:t>
            </a:r>
            <a:r>
              <a:rPr lang="en-US" baseline="0" dirty="0" smtClean="0"/>
              <a:t> </a:t>
            </a:r>
            <a:r>
              <a:rPr lang="en-US" baseline="0" dirty="0" err="1" smtClean="0"/>
              <a:t>pseudocode</a:t>
            </a:r>
            <a:r>
              <a:rPr lang="en-US" baseline="0" dirty="0" smtClean="0"/>
              <a:t> </a:t>
            </a:r>
            <a:r>
              <a:rPr lang="en-US" baseline="0" dirty="0" err="1" smtClean="0"/>
              <a:t>korrigieren</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pPr>
              <a:defRPr/>
            </a:pPr>
            <a:fld id="{B3E864C1-DAB7-4035-AF85-D7705C8C8D01}" type="slidenum">
              <a:rPr lang="de-DE" smtClean="0"/>
              <a:pPr>
                <a:defRPr/>
              </a:pPr>
              <a:t>33</a:t>
            </a:fld>
            <a:endParaRPr lang="de-DE"/>
          </a:p>
        </p:txBody>
      </p:sp>
    </p:spTree>
    <p:extLst>
      <p:ext uri="{BB962C8B-B14F-4D97-AF65-F5344CB8AC3E}">
        <p14:creationId xmlns:p14="http://schemas.microsoft.com/office/powerpoint/2010/main" val="1661407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TODO Strange characters in box (between</a:t>
            </a:r>
            <a:r>
              <a:rPr lang="en-US" baseline="0" dirty="0" smtClean="0"/>
              <a:t> edge e and </a:t>
            </a:r>
            <a:r>
              <a:rPr lang="en-US" baseline="0" dirty="0" err="1" smtClean="0"/>
              <a:t>E_u</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B3E864C1-DAB7-4035-AF85-D7705C8C8D01}" type="slidenum">
              <a:rPr lang="de-DE" smtClean="0"/>
              <a:pPr>
                <a:defRPr/>
              </a:pPr>
              <a:t>41</a:t>
            </a:fld>
            <a:endParaRPr lang="de-DE"/>
          </a:p>
        </p:txBody>
      </p:sp>
    </p:spTree>
    <p:extLst>
      <p:ext uri="{BB962C8B-B14F-4D97-AF65-F5344CB8AC3E}">
        <p14:creationId xmlns:p14="http://schemas.microsoft.com/office/powerpoint/2010/main" val="4099288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2" name="Textplatzhalter 2"/>
          <p:cNvSpPr>
            <a:spLocks noGrp="1"/>
          </p:cNvSpPr>
          <p:nvPr>
            <p:ph type="body" idx="1"/>
          </p:nvPr>
        </p:nvSpPr>
        <p:spPr>
          <a:xfrm>
            <a:off x="722313" y="3505200"/>
            <a:ext cx="7772400" cy="901700"/>
          </a:xfrm>
          <a:prstGeom prst="rect">
            <a:avLst/>
          </a:prstGeom>
        </p:spPr>
        <p:txBody>
          <a:bodyPr anchor="b"/>
          <a:lstStyle>
            <a:lvl1pPr marL="0" indent="0">
              <a:buNone/>
              <a:defRPr sz="2000">
                <a:solidFill>
                  <a:srgbClr val="B5B5B5"/>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x-none" smtClean="0"/>
              <a:t>Click to edit Master text styles</a:t>
            </a:r>
          </a:p>
        </p:txBody>
      </p:sp>
      <p:sp>
        <p:nvSpPr>
          <p:cNvPr id="3" name="Titel 1"/>
          <p:cNvSpPr>
            <a:spLocks noGrp="1"/>
          </p:cNvSpPr>
          <p:nvPr>
            <p:ph type="title"/>
          </p:nvPr>
        </p:nvSpPr>
        <p:spPr>
          <a:xfrm>
            <a:off x="762000" y="1600200"/>
            <a:ext cx="7772400" cy="1362075"/>
          </a:xfrm>
          <a:prstGeom prst="rect">
            <a:avLst/>
          </a:prstGeom>
        </p:spPr>
        <p:txBody>
          <a:bodyPr anchor="t"/>
          <a:lstStyle>
            <a:lvl1pPr algn="l">
              <a:defRPr sz="4000" b="1" cap="all">
                <a:solidFill>
                  <a:srgbClr val="000000"/>
                </a:solidFill>
              </a:defRPr>
            </a:lvl1pPr>
          </a:lstStyle>
          <a:p>
            <a:r>
              <a:rPr lang="x-none" smtClean="0"/>
              <a:t>Click to edit Master title style</a:t>
            </a:r>
            <a:endParaRPr lang="de-DE" dirty="0"/>
          </a:p>
        </p:txBody>
      </p:sp>
      <p:pic>
        <p:nvPicPr>
          <p:cNvPr id="4" name="Picture 3"/>
          <p:cNvPicPr>
            <a:picLocks noChangeAspect="1"/>
          </p:cNvPicPr>
          <p:nvPr/>
        </p:nvPicPr>
        <p:blipFill>
          <a:blip r:embed="rId2"/>
          <a:stretch>
            <a:fillRect/>
          </a:stretch>
        </p:blipFill>
        <p:spPr>
          <a:xfrm>
            <a:off x="6781800" y="6248400"/>
            <a:ext cx="1117600" cy="393700"/>
          </a:xfrm>
          <a:prstGeom prst="rect">
            <a:avLst/>
          </a:prstGeom>
        </p:spPr>
      </p:pic>
      <p:sp>
        <p:nvSpPr>
          <p:cNvPr id="5" name="TextBox 4"/>
          <p:cNvSpPr txBox="1"/>
          <p:nvPr/>
        </p:nvSpPr>
        <p:spPr>
          <a:xfrm>
            <a:off x="1097478" y="6324600"/>
            <a:ext cx="5379522" cy="246221"/>
          </a:xfrm>
          <a:prstGeom prst="rect">
            <a:avLst/>
          </a:prstGeom>
          <a:noFill/>
        </p:spPr>
        <p:txBody>
          <a:bodyPr wrap="none" rtlCol="0">
            <a:spAutoFit/>
          </a:bodyPr>
          <a:lstStyle/>
          <a:p>
            <a:pPr algn="l"/>
            <a:r>
              <a:rPr lang="en-US" sz="1000" dirty="0">
                <a:solidFill>
                  <a:srgbClr val="000000"/>
                </a:solidFill>
              </a:rPr>
              <a:t>This work is licensed under a Creative Commons Attribution 4.0 International License.</a:t>
            </a:r>
          </a:p>
        </p:txBody>
      </p:sp>
    </p:spTree>
    <p:extLst>
      <p:ext uri="{BB962C8B-B14F-4D97-AF65-F5344CB8AC3E}">
        <p14:creationId xmlns:p14="http://schemas.microsoft.com/office/powerpoint/2010/main" val="703261822"/>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155448" y="73152"/>
            <a:ext cx="6702552" cy="685800"/>
          </a:xfrm>
          <a:prstGeom prst="rect">
            <a:avLst/>
          </a:prstGeom>
        </p:spPr>
        <p:txBody>
          <a:bodyPr/>
          <a:lstStyle>
            <a:lvl1pPr>
              <a:defRPr>
                <a:solidFill>
                  <a:srgbClr val="000000"/>
                </a:solidFill>
              </a:defRPr>
            </a:lvl1pPr>
          </a:lstStyle>
          <a:p>
            <a:r>
              <a:rPr lang="en-US" smtClean="0"/>
              <a:t>Mastertitelformat bearbeiten</a:t>
            </a:r>
            <a:endParaRPr lang="de-DE" dirty="0"/>
          </a:p>
        </p:txBody>
      </p:sp>
      <p:sp>
        <p:nvSpPr>
          <p:cNvPr id="3" name="Textplatzhalter 2"/>
          <p:cNvSpPr>
            <a:spLocks noGrp="1"/>
          </p:cNvSpPr>
          <p:nvPr>
            <p:ph type="body" idx="1"/>
          </p:nvPr>
        </p:nvSpPr>
        <p:spPr>
          <a:xfrm>
            <a:off x="460375" y="1112838"/>
            <a:ext cx="4040188" cy="639762"/>
          </a:xfrm>
          <a:prstGeom prst="rect">
            <a:avLst/>
          </a:prstGeom>
          <a:solidFill>
            <a:schemeClr val="bg2"/>
          </a:solidFill>
          <a:effectLst>
            <a:outerShdw blurRad="50800" dist="38100" dir="2700000" algn="tl" rotWithShape="0">
              <a:prstClr val="black">
                <a:alpha val="40000"/>
              </a:prstClr>
            </a:outerShdw>
          </a:effectLst>
        </p:spPr>
        <p:txBody>
          <a:bodyPr anchor="ctr"/>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Mastertextformat bearbeiten</a:t>
            </a:r>
          </a:p>
        </p:txBody>
      </p:sp>
      <p:sp>
        <p:nvSpPr>
          <p:cNvPr id="4" name="Inhaltsplatzhalter 3"/>
          <p:cNvSpPr>
            <a:spLocks noGrp="1"/>
          </p:cNvSpPr>
          <p:nvPr>
            <p:ph sz="half" idx="2"/>
          </p:nvPr>
        </p:nvSpPr>
        <p:spPr>
          <a:xfrm>
            <a:off x="460375" y="1752600"/>
            <a:ext cx="4040188" cy="4572000"/>
          </a:xfrm>
          <a:prstGeom prst="rect">
            <a:avLst/>
          </a:prstGeo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de-DE"/>
          </a:p>
        </p:txBody>
      </p:sp>
      <p:sp>
        <p:nvSpPr>
          <p:cNvPr id="5" name="Textplatzhalter 4"/>
          <p:cNvSpPr>
            <a:spLocks noGrp="1"/>
          </p:cNvSpPr>
          <p:nvPr>
            <p:ph type="body" sz="quarter" idx="3"/>
          </p:nvPr>
        </p:nvSpPr>
        <p:spPr>
          <a:xfrm>
            <a:off x="4648200" y="1112838"/>
            <a:ext cx="4041775" cy="639762"/>
          </a:xfrm>
          <a:prstGeom prst="rect">
            <a:avLst/>
          </a:prstGeom>
          <a:solidFill>
            <a:schemeClr val="bg2"/>
          </a:solidFill>
          <a:effectLst>
            <a:outerShdw blurRad="50800" dist="38100" dir="2700000" algn="tl" rotWithShape="0">
              <a:prstClr val="black">
                <a:alpha val="40000"/>
              </a:prstClr>
            </a:outerShdw>
          </a:effectLst>
        </p:spPr>
        <p:txBody>
          <a:bodyPr anchor="ctr"/>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Mastertextformat bearbeiten</a:t>
            </a:r>
          </a:p>
        </p:txBody>
      </p:sp>
      <p:sp>
        <p:nvSpPr>
          <p:cNvPr id="6" name="Inhaltsplatzhalter 5"/>
          <p:cNvSpPr>
            <a:spLocks noGrp="1"/>
          </p:cNvSpPr>
          <p:nvPr>
            <p:ph sz="quarter" idx="4"/>
          </p:nvPr>
        </p:nvSpPr>
        <p:spPr>
          <a:xfrm>
            <a:off x="4648200" y="1752600"/>
            <a:ext cx="4041775" cy="4572000"/>
          </a:xfrm>
          <a:prstGeom prst="rect">
            <a:avLst/>
          </a:prstGeo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de-DE"/>
          </a:p>
        </p:txBody>
      </p:sp>
      <p:sp>
        <p:nvSpPr>
          <p:cNvPr id="11" name="Foliennummernplatzhalter 6"/>
          <p:cNvSpPr>
            <a:spLocks noGrp="1"/>
          </p:cNvSpPr>
          <p:nvPr>
            <p:ph type="sldNum" sz="quarter" idx="14"/>
          </p:nvPr>
        </p:nvSpPr>
        <p:spPr/>
        <p:txBody>
          <a:bodyPr/>
          <a:lstStyle>
            <a:lvl1pPr>
              <a:defRPr>
                <a:solidFill>
                  <a:srgbClr val="000000"/>
                </a:solidFill>
              </a:defRPr>
            </a:lvl1pPr>
          </a:lstStyle>
          <a:p>
            <a:pPr>
              <a:defRPr/>
            </a:pPr>
            <a:fld id="{41B0E2A2-38C9-407E-9B30-D35E37AC93A0}" type="slidenum">
              <a:rPr lang="de-DE" smtClean="0"/>
              <a:pPr>
                <a:defRPr/>
              </a:pPr>
              <a:t>‹#›</a:t>
            </a:fld>
            <a:endParaRPr lang="de-DE"/>
          </a:p>
        </p:txBody>
      </p:sp>
    </p:spTree>
    <p:extLst>
      <p:ext uri="{BB962C8B-B14F-4D97-AF65-F5344CB8AC3E}">
        <p14:creationId xmlns:p14="http://schemas.microsoft.com/office/powerpoint/2010/main" val="3342573690"/>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55448" y="73152"/>
            <a:ext cx="6702552" cy="685800"/>
          </a:xfrm>
          <a:prstGeom prst="rect">
            <a:avLst/>
          </a:prstGeom>
        </p:spPr>
        <p:txBody>
          <a:bodyPr/>
          <a:lstStyle>
            <a:lvl1pPr>
              <a:defRPr>
                <a:solidFill>
                  <a:srgbClr val="000000"/>
                </a:solidFill>
              </a:defRPr>
            </a:lvl1pPr>
          </a:lstStyle>
          <a:p>
            <a:r>
              <a:rPr lang="en-US" smtClean="0"/>
              <a:t>Mastertitelformat bearbeiten</a:t>
            </a:r>
            <a:endParaRPr lang="de-DE" dirty="0"/>
          </a:p>
        </p:txBody>
      </p:sp>
      <p:sp>
        <p:nvSpPr>
          <p:cNvPr id="7" name="Foliennummernplatzhalter 2"/>
          <p:cNvSpPr>
            <a:spLocks noGrp="1"/>
          </p:cNvSpPr>
          <p:nvPr>
            <p:ph type="sldNum" sz="quarter" idx="14"/>
          </p:nvPr>
        </p:nvSpPr>
        <p:spPr/>
        <p:txBody>
          <a:bodyPr/>
          <a:lstStyle>
            <a:lvl1pPr>
              <a:defRPr>
                <a:solidFill>
                  <a:srgbClr val="000000"/>
                </a:solidFill>
              </a:defRPr>
            </a:lvl1pPr>
          </a:lstStyle>
          <a:p>
            <a:pPr>
              <a:defRPr/>
            </a:pPr>
            <a:fld id="{41B0E2A2-38C9-407E-9B30-D35E37AC93A0}" type="slidenum">
              <a:rPr lang="de-DE" smtClean="0"/>
              <a:pPr>
                <a:defRPr/>
              </a:pPr>
              <a:t>‹#›</a:t>
            </a:fld>
            <a:endParaRPr lang="de-DE"/>
          </a:p>
        </p:txBody>
      </p:sp>
    </p:spTree>
    <p:extLst>
      <p:ext uri="{BB962C8B-B14F-4D97-AF65-F5344CB8AC3E}">
        <p14:creationId xmlns:p14="http://schemas.microsoft.com/office/powerpoint/2010/main" val="2490132522"/>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6" name="Foliennummernplatzhalter 1"/>
          <p:cNvSpPr>
            <a:spLocks noGrp="1"/>
          </p:cNvSpPr>
          <p:nvPr>
            <p:ph type="sldNum" sz="quarter" idx="14"/>
          </p:nvPr>
        </p:nvSpPr>
        <p:spPr/>
        <p:txBody>
          <a:bodyPr/>
          <a:lstStyle>
            <a:lvl1pPr>
              <a:defRPr/>
            </a:lvl1pPr>
          </a:lstStyle>
          <a:p>
            <a:pPr>
              <a:defRPr/>
            </a:pPr>
            <a:fld id="{41B0E2A2-38C9-407E-9B30-D35E37AC93A0}" type="slidenum">
              <a:rPr lang="de-DE" smtClean="0"/>
              <a:pPr>
                <a:defRPr/>
              </a:pPr>
              <a:t>‹#›</a:t>
            </a:fld>
            <a:endParaRPr lang="de-DE"/>
          </a:p>
        </p:txBody>
      </p:sp>
    </p:spTree>
    <p:extLst>
      <p:ext uri="{BB962C8B-B14F-4D97-AF65-F5344CB8AC3E}">
        <p14:creationId xmlns:p14="http://schemas.microsoft.com/office/powerpoint/2010/main" val="2106404115"/>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hapter">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722313" y="3505200"/>
            <a:ext cx="7772400" cy="901700"/>
          </a:xfrm>
          <a:prstGeom prst="rect">
            <a:avLst/>
          </a:prstGeom>
        </p:spPr>
        <p:txBody>
          <a:bodyPr anchor="b"/>
          <a:lstStyle>
            <a:lvl1pPr marL="0" indent="0">
              <a:buNone/>
              <a:defRPr sz="2000">
                <a:solidFill>
                  <a:srgbClr val="B5B5B5"/>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x-none" smtClean="0"/>
              <a:t>Click to edit Master text styles</a:t>
            </a:r>
          </a:p>
        </p:txBody>
      </p:sp>
      <p:sp>
        <p:nvSpPr>
          <p:cNvPr id="2" name="Titel 1"/>
          <p:cNvSpPr>
            <a:spLocks noGrp="1"/>
          </p:cNvSpPr>
          <p:nvPr>
            <p:ph type="title"/>
          </p:nvPr>
        </p:nvSpPr>
        <p:spPr>
          <a:xfrm>
            <a:off x="762000" y="1600200"/>
            <a:ext cx="7772400" cy="1362075"/>
          </a:xfrm>
          <a:prstGeom prst="rect">
            <a:avLst/>
          </a:prstGeom>
        </p:spPr>
        <p:txBody>
          <a:bodyPr anchor="t"/>
          <a:lstStyle>
            <a:lvl1pPr algn="l">
              <a:defRPr sz="4000" b="1" cap="all">
                <a:solidFill>
                  <a:srgbClr val="000000"/>
                </a:solidFill>
              </a:defRPr>
            </a:lvl1pPr>
          </a:lstStyle>
          <a:p>
            <a:r>
              <a:rPr lang="x-none" smtClean="0"/>
              <a:t>Click to edit Master title style</a:t>
            </a:r>
            <a:endParaRPr lang="de-DE" dirty="0"/>
          </a:p>
        </p:txBody>
      </p:sp>
      <p:pic>
        <p:nvPicPr>
          <p:cNvPr id="10" name="Picture 9"/>
          <p:cNvPicPr>
            <a:picLocks noChangeAspect="1"/>
          </p:cNvPicPr>
          <p:nvPr/>
        </p:nvPicPr>
        <p:blipFill>
          <a:blip r:embed="rId2"/>
          <a:stretch>
            <a:fillRect/>
          </a:stretch>
        </p:blipFill>
        <p:spPr>
          <a:xfrm>
            <a:off x="6781800" y="6248400"/>
            <a:ext cx="1117600" cy="393700"/>
          </a:xfrm>
          <a:prstGeom prst="rect">
            <a:avLst/>
          </a:prstGeom>
        </p:spPr>
      </p:pic>
      <p:sp>
        <p:nvSpPr>
          <p:cNvPr id="11" name="TextBox 10"/>
          <p:cNvSpPr txBox="1"/>
          <p:nvPr/>
        </p:nvSpPr>
        <p:spPr>
          <a:xfrm>
            <a:off x="1097478" y="6324600"/>
            <a:ext cx="5379522" cy="246221"/>
          </a:xfrm>
          <a:prstGeom prst="rect">
            <a:avLst/>
          </a:prstGeom>
          <a:noFill/>
        </p:spPr>
        <p:txBody>
          <a:bodyPr wrap="none" rtlCol="0">
            <a:spAutoFit/>
          </a:bodyPr>
          <a:lstStyle/>
          <a:p>
            <a:pPr algn="l"/>
            <a:r>
              <a:rPr lang="en-US" sz="1000" dirty="0">
                <a:solidFill>
                  <a:srgbClr val="000000"/>
                </a:solidFill>
              </a:rPr>
              <a:t>This work is licensed under a Creative Commons Attribution 4.0 International License.</a:t>
            </a:r>
          </a:p>
        </p:txBody>
      </p:sp>
    </p:spTree>
    <p:extLst>
      <p:ext uri="{BB962C8B-B14F-4D97-AF65-F5344CB8AC3E}">
        <p14:creationId xmlns:p14="http://schemas.microsoft.com/office/powerpoint/2010/main" val="260864084"/>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x-none" smtClean="0"/>
              <a:t>Click to edit Master title style</a:t>
            </a:r>
            <a:endParaRPr lang="en-US"/>
          </a:p>
        </p:txBody>
      </p:sp>
      <p:sp>
        <p:nvSpPr>
          <p:cNvPr id="3" name="Inhaltsplatzhalt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41B0E2A2-38C9-407E-9B30-D35E37AC93A0}" type="slidenum">
              <a:rPr lang="de-DE" smtClean="0"/>
              <a:pPr>
                <a:defRPr/>
              </a:pPr>
              <a:t>‹#›</a:t>
            </a:fld>
            <a:endParaRPr lang="de-DE"/>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wo columns">
    <p:spTree>
      <p:nvGrpSpPr>
        <p:cNvPr id="1" name=""/>
        <p:cNvGrpSpPr/>
        <p:nvPr/>
      </p:nvGrpSpPr>
      <p:grpSpPr>
        <a:xfrm>
          <a:off x="0" y="0"/>
          <a:ext cx="0" cy="0"/>
          <a:chOff x="0" y="0"/>
          <a:chExt cx="0" cy="0"/>
        </a:xfrm>
      </p:grpSpPr>
      <p:sp>
        <p:nvSpPr>
          <p:cNvPr id="2" name="Titel 1"/>
          <p:cNvSpPr>
            <a:spLocks noGrp="1"/>
          </p:cNvSpPr>
          <p:nvPr>
            <p:ph type="title"/>
          </p:nvPr>
        </p:nvSpPr>
        <p:spPr>
          <a:xfrm>
            <a:off x="155448" y="73152"/>
            <a:ext cx="6702552" cy="685800"/>
          </a:xfrm>
          <a:prstGeom prst="rect">
            <a:avLst/>
          </a:prstGeom>
        </p:spPr>
        <p:txBody>
          <a:bodyPr/>
          <a:lstStyle>
            <a:lvl1pPr>
              <a:defRPr>
                <a:solidFill>
                  <a:srgbClr val="000000"/>
                </a:solidFill>
              </a:defRPr>
            </a:lvl1pPr>
          </a:lstStyle>
          <a:p>
            <a:r>
              <a:rPr lang="x-none" noProof="0" smtClean="0"/>
              <a:t>Click to edit Master title style</a:t>
            </a:r>
            <a:endParaRPr lang="en-US" noProof="0" dirty="0"/>
          </a:p>
        </p:txBody>
      </p:sp>
      <p:sp>
        <p:nvSpPr>
          <p:cNvPr id="3" name="Inhaltsplatzhalter 2"/>
          <p:cNvSpPr>
            <a:spLocks noGrp="1"/>
          </p:cNvSpPr>
          <p:nvPr>
            <p:ph sz="half" idx="1"/>
          </p:nvPr>
        </p:nvSpPr>
        <p:spPr>
          <a:xfrm>
            <a:off x="467545" y="1124744"/>
            <a:ext cx="3960440" cy="5040560"/>
          </a:xfrm>
          <a:prstGeom prst="rect">
            <a:avLst/>
          </a:prstGeom>
        </p:spPr>
        <p:txBody>
          <a:bodyPr/>
          <a:lstStyle>
            <a:lvl1pPr>
              <a:buSzPct val="70000"/>
              <a:defRPr sz="2800"/>
            </a:lvl1pPr>
            <a:lvl2pPr>
              <a:buSzPct val="70000"/>
              <a:defRPr sz="2400"/>
            </a:lvl2pPr>
            <a:lvl3pPr>
              <a:buSzPct val="70000"/>
              <a:defRPr sz="2000"/>
            </a:lvl3pPr>
            <a:lvl4pPr>
              <a:buSzPct val="70000"/>
              <a:defRPr sz="1800"/>
            </a:lvl4pPr>
            <a:lvl5pPr>
              <a:buSzPct val="70000"/>
              <a:defRPr sz="1800"/>
            </a:lvl5pPr>
            <a:lvl6pPr>
              <a:defRPr sz="1800"/>
            </a:lvl6pPr>
            <a:lvl7pPr>
              <a:defRPr sz="1800"/>
            </a:lvl7pPr>
            <a:lvl8pPr>
              <a:defRPr sz="1800"/>
            </a:lvl8pPr>
            <a:lvl9pPr>
              <a:defRPr sz="1800"/>
            </a:lvl9pPr>
          </a:lstStyle>
          <a:p>
            <a:pPr lvl="0"/>
            <a:r>
              <a:rPr lang="x-none" noProof="0" smtClean="0"/>
              <a:t>Click to edit Master text styles</a:t>
            </a:r>
          </a:p>
          <a:p>
            <a:pPr lvl="1"/>
            <a:r>
              <a:rPr lang="x-none" noProof="0" smtClean="0"/>
              <a:t>Second level</a:t>
            </a:r>
          </a:p>
          <a:p>
            <a:pPr lvl="2"/>
            <a:r>
              <a:rPr lang="x-none" noProof="0" smtClean="0"/>
              <a:t>Third level</a:t>
            </a:r>
          </a:p>
          <a:p>
            <a:pPr lvl="3"/>
            <a:r>
              <a:rPr lang="x-none" noProof="0" smtClean="0"/>
              <a:t>Fourth level</a:t>
            </a:r>
          </a:p>
          <a:p>
            <a:pPr lvl="4"/>
            <a:r>
              <a:rPr lang="x-none" noProof="0" smtClean="0"/>
              <a:t>Fifth level</a:t>
            </a:r>
            <a:endParaRPr lang="en-US" noProof="0" dirty="0"/>
          </a:p>
        </p:txBody>
      </p:sp>
      <p:sp>
        <p:nvSpPr>
          <p:cNvPr id="5" name="Foliennummernplatzhalter 4"/>
          <p:cNvSpPr>
            <a:spLocks noGrp="1"/>
          </p:cNvSpPr>
          <p:nvPr>
            <p:ph type="sldNum" sz="quarter" idx="10"/>
          </p:nvPr>
        </p:nvSpPr>
        <p:spPr>
          <a:xfrm>
            <a:off x="6858000" y="6647688"/>
            <a:ext cx="2286000" cy="210312"/>
          </a:xfrm>
          <a:prstGeom prst="rect">
            <a:avLst/>
          </a:prstGeom>
        </p:spPr>
        <p:txBody>
          <a:bodyPr/>
          <a:lstStyle>
            <a:lvl1pPr>
              <a:defRPr smtClean="0"/>
            </a:lvl1pPr>
          </a:lstStyle>
          <a:p>
            <a:pPr>
              <a:defRPr/>
            </a:pPr>
            <a:fld id="{41B0E2A2-38C9-407E-9B30-D35E37AC93A0}" type="slidenum">
              <a:rPr lang="de-DE" smtClean="0"/>
              <a:pPr>
                <a:defRPr/>
              </a:pPr>
              <a:t>‹#›</a:t>
            </a:fld>
            <a:endParaRPr lang="de-DE"/>
          </a:p>
        </p:txBody>
      </p:sp>
      <p:sp>
        <p:nvSpPr>
          <p:cNvPr id="9" name="Inhaltsplatzhalter 2"/>
          <p:cNvSpPr>
            <a:spLocks noGrp="1"/>
          </p:cNvSpPr>
          <p:nvPr>
            <p:ph sz="half" idx="14"/>
          </p:nvPr>
        </p:nvSpPr>
        <p:spPr>
          <a:xfrm>
            <a:off x="4716016" y="1124744"/>
            <a:ext cx="3960440" cy="5040560"/>
          </a:xfrm>
          <a:prstGeom prst="rect">
            <a:avLst/>
          </a:prstGeom>
        </p:spPr>
        <p:txBody>
          <a:bodyPr/>
          <a:lstStyle>
            <a:lvl1pPr>
              <a:buSzPct val="70000"/>
              <a:defRPr sz="2800"/>
            </a:lvl1pPr>
            <a:lvl2pPr>
              <a:buSzPct val="70000"/>
              <a:defRPr sz="2400"/>
            </a:lvl2pPr>
            <a:lvl3pPr>
              <a:buSzPct val="70000"/>
              <a:defRPr sz="2000"/>
            </a:lvl3pPr>
            <a:lvl4pPr>
              <a:buSzPct val="70000"/>
              <a:defRPr sz="1800"/>
            </a:lvl4pPr>
            <a:lvl5pPr>
              <a:buSzPct val="70000"/>
              <a:defRPr sz="1800"/>
            </a:lvl5pPr>
            <a:lvl6pPr>
              <a:defRPr sz="1800"/>
            </a:lvl6pPr>
            <a:lvl7pPr>
              <a:defRPr sz="1800"/>
            </a:lvl7pPr>
            <a:lvl8pPr>
              <a:defRPr sz="1800"/>
            </a:lvl8pPr>
            <a:lvl9pPr>
              <a:defRPr sz="1800"/>
            </a:lvl9pPr>
          </a:lstStyle>
          <a:p>
            <a:pPr lvl="0"/>
            <a:r>
              <a:rPr lang="x-none" noProof="0" smtClean="0"/>
              <a:t>Click to edit Master text styles</a:t>
            </a:r>
          </a:p>
          <a:p>
            <a:pPr lvl="1"/>
            <a:r>
              <a:rPr lang="x-none" noProof="0" smtClean="0"/>
              <a:t>Second level</a:t>
            </a:r>
          </a:p>
          <a:p>
            <a:pPr lvl="2"/>
            <a:r>
              <a:rPr lang="x-none" noProof="0" smtClean="0"/>
              <a:t>Third level</a:t>
            </a:r>
          </a:p>
          <a:p>
            <a:pPr lvl="3"/>
            <a:r>
              <a:rPr lang="x-none" noProof="0" smtClean="0"/>
              <a:t>Fourth level</a:t>
            </a:r>
          </a:p>
          <a:p>
            <a:pPr lvl="4"/>
            <a:r>
              <a:rPr lang="x-none" noProof="0" smtClean="0"/>
              <a:t>Fifth level</a:t>
            </a:r>
            <a:endParaRPr lang="en-US" noProof="0" dirty="0"/>
          </a:p>
        </p:txBody>
      </p:sp>
    </p:spTree>
    <p:extLst>
      <p:ext uri="{BB962C8B-B14F-4D97-AF65-F5344CB8AC3E}">
        <p14:creationId xmlns:p14="http://schemas.microsoft.com/office/powerpoint/2010/main" val="16913010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x-none" smtClean="0"/>
              <a:t>Click to edit Master title style</a:t>
            </a:r>
            <a:endParaRPr lang="de-DE"/>
          </a:p>
        </p:txBody>
      </p:sp>
      <p:sp>
        <p:nvSpPr>
          <p:cNvPr id="3" name="Rectangle 4"/>
          <p:cNvSpPr>
            <a:spLocks noGrp="1" noChangeArrowheads="1"/>
          </p:cNvSpPr>
          <p:nvPr>
            <p:ph type="sldNum" sz="quarter" idx="10"/>
          </p:nvPr>
        </p:nvSpPr>
        <p:spPr>
          <a:ln/>
        </p:spPr>
        <p:txBody>
          <a:bodyPr/>
          <a:lstStyle>
            <a:lvl1pPr>
              <a:defRPr/>
            </a:lvl1pPr>
          </a:lstStyle>
          <a:p>
            <a:pPr>
              <a:defRPr/>
            </a:pPr>
            <a:fld id="{41B0E2A2-38C9-407E-9B30-D35E37AC93A0}" type="slidenum">
              <a:rPr lang="de-DE" smtClean="0"/>
              <a:pPr>
                <a:defRPr/>
              </a:pPr>
              <a:t>‹#›</a:t>
            </a:fld>
            <a:endParaRPr lang="de-DE"/>
          </a:p>
        </p:txBody>
      </p:sp>
    </p:spTree>
    <p:extLst>
      <p:ext uri="{BB962C8B-B14F-4D97-AF65-F5344CB8AC3E}">
        <p14:creationId xmlns:p14="http://schemas.microsoft.com/office/powerpoint/2010/main" val="3904340032"/>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583607"/>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6" name="Pfeil nach rechts 5"/>
          <p:cNvSpPr/>
          <p:nvPr/>
        </p:nvSpPr>
        <p:spPr bwMode="auto">
          <a:xfrm>
            <a:off x="3810000" y="3200400"/>
            <a:ext cx="1447800" cy="1371600"/>
          </a:xfrm>
          <a:prstGeom prst="rightArrow">
            <a:avLst/>
          </a:prstGeom>
          <a:noFill/>
          <a:ln w="9525" cap="flat" cmpd="sng" algn="ctr">
            <a:noFill/>
            <a:prstDash val="solid"/>
            <a:round/>
            <a:headEnd type="none" w="med" len="med"/>
            <a:tailEnd type="none" w="med" len="med"/>
          </a:ln>
          <a:effectLst/>
        </p:spPr>
        <p:txBody>
          <a:bodyPr anchor="ctr"/>
          <a:lstStyle/>
          <a:p>
            <a:pPr algn="r" eaLnBrk="0" hangingPunct="0">
              <a:defRPr/>
            </a:pPr>
            <a:endParaRPr lang="en-US">
              <a:solidFill>
                <a:srgbClr val="000000"/>
              </a:solidFill>
              <a:latin typeface="Trebuchet MS" pitchFamily="-65" charset="0"/>
              <a:ea typeface="+mn-ea"/>
              <a:cs typeface="+mn-cs"/>
            </a:endParaRPr>
          </a:p>
        </p:txBody>
      </p:sp>
      <p:sp>
        <p:nvSpPr>
          <p:cNvPr id="2" name="Titel 1"/>
          <p:cNvSpPr>
            <a:spLocks noGrp="1"/>
          </p:cNvSpPr>
          <p:nvPr>
            <p:ph type="title"/>
          </p:nvPr>
        </p:nvSpPr>
        <p:spPr>
          <a:xfrm>
            <a:off x="155448" y="73152"/>
            <a:ext cx="6702552" cy="685800"/>
          </a:xfrm>
          <a:prstGeom prst="rect">
            <a:avLst/>
          </a:prstGeom>
        </p:spPr>
        <p:txBody>
          <a:bodyPr/>
          <a:lstStyle>
            <a:lvl1pPr>
              <a:defRPr b="1">
                <a:solidFill>
                  <a:srgbClr val="000000"/>
                </a:solidFill>
              </a:defRPr>
            </a:lvl1pPr>
          </a:lstStyle>
          <a:p>
            <a:r>
              <a:rPr lang="en-US" dirty="0" err="1" smtClean="0"/>
              <a:t>Mastertitelformat</a:t>
            </a:r>
            <a:r>
              <a:rPr lang="en-US" dirty="0" smtClean="0"/>
              <a:t> </a:t>
            </a:r>
            <a:r>
              <a:rPr lang="en-US" dirty="0" err="1" smtClean="0"/>
              <a:t>bearbeiten</a:t>
            </a:r>
            <a:endParaRPr lang="de-DE" dirty="0"/>
          </a:p>
        </p:txBody>
      </p:sp>
      <p:sp>
        <p:nvSpPr>
          <p:cNvPr id="3" name="Inhaltsplatzhalter 2"/>
          <p:cNvSpPr>
            <a:spLocks noGrp="1"/>
          </p:cNvSpPr>
          <p:nvPr>
            <p:ph idx="1"/>
          </p:nvPr>
        </p:nvSpPr>
        <p:spPr>
          <a:xfrm>
            <a:off x="155448" y="990600"/>
            <a:ext cx="8836152" cy="5410200"/>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err="1" smtClean="0"/>
              <a:t>Mastertextformat</a:t>
            </a:r>
            <a:r>
              <a:rPr lang="en-US" dirty="0" smtClean="0"/>
              <a:t> </a:t>
            </a:r>
            <a:r>
              <a:rPr lang="en-US" dirty="0" err="1" smtClean="0"/>
              <a:t>bearbeiten</a:t>
            </a:r>
            <a:endParaRPr lang="en-US" dirty="0" smtClean="0"/>
          </a:p>
          <a:p>
            <a:pPr lvl="1"/>
            <a:r>
              <a:rPr lang="en-US" dirty="0" err="1" smtClean="0"/>
              <a:t>Zweite</a:t>
            </a:r>
            <a:r>
              <a:rPr lang="en-US" dirty="0" smtClean="0"/>
              <a:t> </a:t>
            </a:r>
            <a:r>
              <a:rPr lang="en-US" dirty="0" err="1" smtClean="0"/>
              <a:t>Ebene</a:t>
            </a:r>
            <a:endParaRPr lang="en-US" dirty="0" smtClean="0"/>
          </a:p>
          <a:p>
            <a:pPr lvl="2"/>
            <a:r>
              <a:rPr lang="en-US" dirty="0" err="1" smtClean="0"/>
              <a:t>Dritte</a:t>
            </a:r>
            <a:r>
              <a:rPr lang="en-US" dirty="0" smtClean="0"/>
              <a:t> </a:t>
            </a:r>
            <a:r>
              <a:rPr lang="en-US" dirty="0" err="1" smtClean="0"/>
              <a:t>Ebene</a:t>
            </a:r>
            <a:endParaRPr lang="en-US" dirty="0" smtClean="0"/>
          </a:p>
          <a:p>
            <a:pPr lvl="3"/>
            <a:r>
              <a:rPr lang="en-US" dirty="0" err="1" smtClean="0"/>
              <a:t>Vierte</a:t>
            </a:r>
            <a:r>
              <a:rPr lang="en-US" dirty="0" smtClean="0"/>
              <a:t> </a:t>
            </a:r>
            <a:r>
              <a:rPr lang="en-US" dirty="0" err="1" smtClean="0"/>
              <a:t>Ebene</a:t>
            </a:r>
            <a:endParaRPr lang="en-US" dirty="0" smtClean="0"/>
          </a:p>
          <a:p>
            <a:pPr lvl="4"/>
            <a:r>
              <a:rPr lang="en-US" dirty="0" err="1" smtClean="0"/>
              <a:t>Fünfte</a:t>
            </a:r>
            <a:r>
              <a:rPr lang="en-US" dirty="0" smtClean="0"/>
              <a:t> </a:t>
            </a:r>
            <a:r>
              <a:rPr lang="en-US" dirty="0" err="1" smtClean="0"/>
              <a:t>Ebene</a:t>
            </a:r>
            <a:endParaRPr lang="de-DE" dirty="0"/>
          </a:p>
        </p:txBody>
      </p:sp>
      <p:sp>
        <p:nvSpPr>
          <p:cNvPr id="7" name="Foliennummernplatzhalter 3"/>
          <p:cNvSpPr>
            <a:spLocks noGrp="1"/>
          </p:cNvSpPr>
          <p:nvPr>
            <p:ph type="sldNum" sz="quarter" idx="14"/>
          </p:nvPr>
        </p:nvSpPr>
        <p:spPr/>
        <p:txBody>
          <a:bodyPr/>
          <a:lstStyle>
            <a:lvl1pPr>
              <a:defRPr>
                <a:solidFill>
                  <a:srgbClr val="000000"/>
                </a:solidFill>
              </a:defRPr>
            </a:lvl1pPr>
          </a:lstStyle>
          <a:p>
            <a:pPr>
              <a:defRPr/>
            </a:pPr>
            <a:fld id="{41B0E2A2-38C9-407E-9B30-D35E37AC93A0}" type="slidenum">
              <a:rPr lang="de-DE" smtClean="0"/>
              <a:pPr>
                <a:defRPr/>
              </a:pPr>
              <a:t>‹#›</a:t>
            </a:fld>
            <a:endParaRPr lang="de-DE"/>
          </a:p>
        </p:txBody>
      </p:sp>
    </p:spTree>
    <p:extLst>
      <p:ext uri="{BB962C8B-B14F-4D97-AF65-F5344CB8AC3E}">
        <p14:creationId xmlns:p14="http://schemas.microsoft.com/office/powerpoint/2010/main" val="2463463222"/>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55448" y="73152"/>
            <a:ext cx="6702552" cy="685800"/>
          </a:xfrm>
          <a:prstGeom prst="rect">
            <a:avLst/>
          </a:prstGeom>
        </p:spPr>
        <p:txBody>
          <a:bodyPr/>
          <a:lstStyle>
            <a:lvl1pPr>
              <a:defRPr>
                <a:solidFill>
                  <a:srgbClr val="000000"/>
                </a:solidFill>
              </a:defRPr>
            </a:lvl1pPr>
          </a:lstStyle>
          <a:p>
            <a:r>
              <a:rPr lang="en-US" smtClean="0"/>
              <a:t>Mastertitelformat bearbeiten</a:t>
            </a:r>
            <a:endParaRPr lang="de-DE" dirty="0"/>
          </a:p>
        </p:txBody>
      </p:sp>
      <p:sp>
        <p:nvSpPr>
          <p:cNvPr id="3" name="Inhaltsplatzhalter 2"/>
          <p:cNvSpPr>
            <a:spLocks noGrp="1"/>
          </p:cNvSpPr>
          <p:nvPr>
            <p:ph sz="half" idx="1"/>
          </p:nvPr>
        </p:nvSpPr>
        <p:spPr>
          <a:xfrm>
            <a:off x="381000" y="990600"/>
            <a:ext cx="4041775" cy="5318125"/>
          </a:xfrm>
          <a:prstGeom prst="rect">
            <a:avLst/>
          </a:prstGeom>
        </p:spPr>
        <p:txBody>
          <a:bodyPr/>
          <a:lstStyle>
            <a:lvl1pP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de-DE"/>
          </a:p>
        </p:txBody>
      </p:sp>
      <p:sp>
        <p:nvSpPr>
          <p:cNvPr id="4" name="Inhaltsplatzhalter 3"/>
          <p:cNvSpPr>
            <a:spLocks noGrp="1"/>
          </p:cNvSpPr>
          <p:nvPr>
            <p:ph sz="half" idx="2"/>
          </p:nvPr>
        </p:nvSpPr>
        <p:spPr>
          <a:xfrm>
            <a:off x="4575175" y="990600"/>
            <a:ext cx="4187825" cy="5318125"/>
          </a:xfrm>
          <a:prstGeom prst="rect">
            <a:avLst/>
          </a:prstGeom>
        </p:spPr>
        <p:txBody>
          <a:bodyPr/>
          <a:lstStyle>
            <a:lvl1pP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de-DE" dirty="0"/>
          </a:p>
        </p:txBody>
      </p:sp>
      <p:sp>
        <p:nvSpPr>
          <p:cNvPr id="9" name="Foliennummernplatzhalter 4"/>
          <p:cNvSpPr>
            <a:spLocks noGrp="1"/>
          </p:cNvSpPr>
          <p:nvPr>
            <p:ph type="sldNum" sz="quarter" idx="14"/>
          </p:nvPr>
        </p:nvSpPr>
        <p:spPr/>
        <p:txBody>
          <a:bodyPr/>
          <a:lstStyle>
            <a:lvl1pPr>
              <a:defRPr>
                <a:solidFill>
                  <a:srgbClr val="000000"/>
                </a:solidFill>
              </a:defRPr>
            </a:lvl1pPr>
          </a:lstStyle>
          <a:p>
            <a:pPr>
              <a:defRPr/>
            </a:pPr>
            <a:fld id="{41B0E2A2-38C9-407E-9B30-D35E37AC93A0}" type="slidenum">
              <a:rPr lang="de-DE" smtClean="0"/>
              <a:pPr>
                <a:defRPr/>
              </a:pPr>
              <a:t>‹#›</a:t>
            </a:fld>
            <a:endParaRPr lang="de-DE"/>
          </a:p>
        </p:txBody>
      </p:sp>
    </p:spTree>
    <p:extLst>
      <p:ext uri="{BB962C8B-B14F-4D97-AF65-F5344CB8AC3E}">
        <p14:creationId xmlns:p14="http://schemas.microsoft.com/office/powerpoint/2010/main" val="1830128277"/>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722313" y="3505200"/>
            <a:ext cx="7772400" cy="901700"/>
          </a:xfrm>
          <a:prstGeom prst="rect">
            <a:avLst/>
          </a:prstGeom>
        </p:spPr>
        <p:txBody>
          <a:bodyPr anchor="b"/>
          <a:lstStyle>
            <a:lvl1pPr marL="0" indent="0">
              <a:buNone/>
              <a:defRPr sz="200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Mastertextformat bearbeiten</a:t>
            </a:r>
          </a:p>
        </p:txBody>
      </p:sp>
      <p:sp>
        <p:nvSpPr>
          <p:cNvPr id="2" name="Titel 1"/>
          <p:cNvSpPr>
            <a:spLocks noGrp="1"/>
          </p:cNvSpPr>
          <p:nvPr>
            <p:ph type="title"/>
          </p:nvPr>
        </p:nvSpPr>
        <p:spPr>
          <a:xfrm>
            <a:off x="762000" y="1600200"/>
            <a:ext cx="7772400" cy="1362075"/>
          </a:xfrm>
          <a:prstGeom prst="rect">
            <a:avLst/>
          </a:prstGeom>
        </p:spPr>
        <p:txBody>
          <a:bodyPr anchor="t"/>
          <a:lstStyle>
            <a:lvl1pPr algn="l">
              <a:defRPr sz="4000" b="1" cap="all">
                <a:solidFill>
                  <a:srgbClr val="000000"/>
                </a:solidFill>
              </a:defRPr>
            </a:lvl1pPr>
          </a:lstStyle>
          <a:p>
            <a:r>
              <a:rPr lang="en-US" smtClean="0"/>
              <a:t>Mastertitelformat bearbeiten</a:t>
            </a:r>
            <a:endParaRPr lang="de-DE" dirty="0"/>
          </a:p>
        </p:txBody>
      </p:sp>
      <p:sp>
        <p:nvSpPr>
          <p:cNvPr id="9" name="Foliennummernplatzhalter 3"/>
          <p:cNvSpPr>
            <a:spLocks noGrp="1"/>
          </p:cNvSpPr>
          <p:nvPr>
            <p:ph type="sldNum" sz="quarter" idx="14"/>
          </p:nvPr>
        </p:nvSpPr>
        <p:spPr/>
        <p:txBody>
          <a:bodyPr/>
          <a:lstStyle>
            <a:lvl1pPr>
              <a:defRPr>
                <a:solidFill>
                  <a:srgbClr val="000000"/>
                </a:solidFill>
              </a:defRPr>
            </a:lvl1pPr>
          </a:lstStyle>
          <a:p>
            <a:pPr>
              <a:defRPr/>
            </a:pPr>
            <a:fld id="{41B0E2A2-38C9-407E-9B30-D35E37AC93A0}" type="slidenum">
              <a:rPr lang="de-DE" smtClean="0"/>
              <a:pPr>
                <a:defRPr/>
              </a:pPr>
              <a:t>‹#›</a:t>
            </a:fld>
            <a:endParaRPr lang="de-DE"/>
          </a:p>
        </p:txBody>
      </p:sp>
    </p:spTree>
    <p:extLst>
      <p:ext uri="{BB962C8B-B14F-4D97-AF65-F5344CB8AC3E}">
        <p14:creationId xmlns:p14="http://schemas.microsoft.com/office/powerpoint/2010/main" val="260864084"/>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 name="Textplatzhalter 12"/>
          <p:cNvSpPr txBox="1">
            <a:spLocks/>
          </p:cNvSpPr>
          <p:nvPr/>
        </p:nvSpPr>
        <p:spPr>
          <a:xfrm>
            <a:off x="0" y="6610350"/>
            <a:ext cx="2268538" cy="649288"/>
          </a:xfrm>
          <a:prstGeom prst="rect">
            <a:avLst/>
          </a:prstGeom>
        </p:spPr>
        <p:txBody>
          <a:bodyPr/>
          <a:lstStyle>
            <a:lvl1pPr>
              <a:buNone/>
              <a:defRPr sz="1200">
                <a:solidFill>
                  <a:schemeClr val="bg1"/>
                </a:solidFill>
              </a:defRPr>
            </a:lvl1pPr>
            <a:lvl2pPr>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marL="228600" indent="-228600">
              <a:spcBef>
                <a:spcPct val="20000"/>
              </a:spcBef>
              <a:defRPr/>
            </a:pPr>
            <a:endParaRPr lang="en-US" b="0" kern="0" dirty="0">
              <a:latin typeface="+mn-lt"/>
              <a:ea typeface="ＭＳ Ｐゴシック" pitchFamily="-65" charset="-128"/>
              <a:cs typeface="+mn-cs"/>
            </a:endParaRPr>
          </a:p>
        </p:txBody>
      </p:sp>
      <p:sp>
        <p:nvSpPr>
          <p:cNvPr id="1032" name="Textplatzhalter 28"/>
          <p:cNvSpPr>
            <a:spLocks noGrp="1"/>
          </p:cNvSpPr>
          <p:nvPr>
            <p:ph type="body" idx="1"/>
          </p:nvPr>
        </p:nvSpPr>
        <p:spPr bwMode="auto">
          <a:xfrm>
            <a:off x="152400" y="990600"/>
            <a:ext cx="8839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31" name="Foliennummernplatzhalter 30"/>
          <p:cNvSpPr>
            <a:spLocks noGrp="1"/>
          </p:cNvSpPr>
          <p:nvPr>
            <p:ph type="sldNum" sz="quarter" idx="4"/>
          </p:nvPr>
        </p:nvSpPr>
        <p:spPr>
          <a:xfrm>
            <a:off x="6858000" y="6648450"/>
            <a:ext cx="2286000" cy="209550"/>
          </a:xfrm>
          <a:prstGeom prst="rect">
            <a:avLst/>
          </a:prstGeom>
          <a:noFill/>
        </p:spPr>
        <p:txBody>
          <a:bodyPr vert="horz" wrap="square" lIns="91440" tIns="45720" rIns="91440" bIns="45720" numCol="1" anchor="ctr" anchorCtr="0" compatLnSpc="1">
            <a:prstTxWarp prst="textNoShape">
              <a:avLst/>
            </a:prstTxWarp>
          </a:bodyPr>
          <a:lstStyle>
            <a:lvl1pPr algn="r" eaLnBrk="0" hangingPunct="0">
              <a:defRPr sz="1200" b="0">
                <a:latin typeface="Calibri" charset="0"/>
              </a:defRPr>
            </a:lvl1pPr>
          </a:lstStyle>
          <a:p>
            <a:pPr>
              <a:defRPr/>
            </a:pPr>
            <a:fld id="{41B0E2A2-38C9-407E-9B30-D35E37AC93A0}" type="slidenum">
              <a:rPr lang="de-DE" smtClean="0"/>
              <a:pPr>
                <a:defRPr/>
              </a:pPr>
              <a:t>‹#›</a:t>
            </a:fld>
            <a:endParaRPr lang="de-DE"/>
          </a:p>
        </p:txBody>
      </p:sp>
      <p:sp>
        <p:nvSpPr>
          <p:cNvPr id="1034" name="Titelplatzhalter 27"/>
          <p:cNvSpPr>
            <a:spLocks noGrp="1"/>
          </p:cNvSpPr>
          <p:nvPr>
            <p:ph type="title"/>
          </p:nvPr>
        </p:nvSpPr>
        <p:spPr bwMode="auto">
          <a:xfrm>
            <a:off x="152400" y="76200"/>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de-DE" dirty="0"/>
              <a:t>Titelmasterformat durch Klicken bearbeiten</a:t>
            </a:r>
            <a:endParaRPr lang="en-US" dirty="0"/>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10" r:id="rId7"/>
    <p:sldLayoutId id="2147483711" r:id="rId8"/>
    <p:sldLayoutId id="2147483696" r:id="rId9"/>
    <p:sldLayoutId id="2147483698" r:id="rId10"/>
    <p:sldLayoutId id="2147483699" r:id="rId11"/>
    <p:sldLayoutId id="2147483700" r:id="rId12"/>
  </p:sldLayoutIdLst>
  <p:transition xmlns:p14="http://schemas.microsoft.com/office/powerpoint/2010/main"/>
  <p:txStyles>
    <p:titleStyle>
      <a:lvl1pPr algn="l" rtl="0" eaLnBrk="1" fontAlgn="base" hangingPunct="1">
        <a:spcBef>
          <a:spcPct val="0"/>
        </a:spcBef>
        <a:spcAft>
          <a:spcPct val="0"/>
        </a:spcAft>
        <a:defRPr sz="3200" b="1">
          <a:solidFill>
            <a:srgbClr val="000000"/>
          </a:solidFill>
          <a:latin typeface="Calibri" pitchFamily="34" charset="0"/>
          <a:ea typeface="ヒラギノ角ゴ Pro W3" charset="0"/>
          <a:cs typeface="ヒラギノ角ゴ Pro W3" charset="0"/>
        </a:defRPr>
      </a:lvl1pPr>
      <a:lvl2pPr algn="l" rtl="0" eaLnBrk="1" fontAlgn="base" hangingPunct="1">
        <a:spcBef>
          <a:spcPct val="0"/>
        </a:spcBef>
        <a:spcAft>
          <a:spcPct val="0"/>
        </a:spcAft>
        <a:defRPr sz="3600" b="1">
          <a:solidFill>
            <a:schemeClr val="tx2"/>
          </a:solidFill>
          <a:latin typeface="Calibri" charset="0"/>
          <a:ea typeface="ヒラギノ角ゴ Pro W3" charset="0"/>
          <a:cs typeface="ヒラギノ角ゴ Pro W3" charset="0"/>
        </a:defRPr>
      </a:lvl2pPr>
      <a:lvl3pPr algn="l" rtl="0" eaLnBrk="1" fontAlgn="base" hangingPunct="1">
        <a:spcBef>
          <a:spcPct val="0"/>
        </a:spcBef>
        <a:spcAft>
          <a:spcPct val="0"/>
        </a:spcAft>
        <a:defRPr sz="3600" b="1">
          <a:solidFill>
            <a:schemeClr val="tx2"/>
          </a:solidFill>
          <a:latin typeface="Calibri" charset="0"/>
          <a:ea typeface="ヒラギノ角ゴ Pro W3" charset="0"/>
          <a:cs typeface="ヒラギノ角ゴ Pro W3" charset="0"/>
        </a:defRPr>
      </a:lvl3pPr>
      <a:lvl4pPr algn="l" rtl="0" eaLnBrk="1" fontAlgn="base" hangingPunct="1">
        <a:spcBef>
          <a:spcPct val="0"/>
        </a:spcBef>
        <a:spcAft>
          <a:spcPct val="0"/>
        </a:spcAft>
        <a:defRPr sz="3600" b="1">
          <a:solidFill>
            <a:schemeClr val="tx2"/>
          </a:solidFill>
          <a:latin typeface="Calibri" charset="0"/>
          <a:ea typeface="ヒラギノ角ゴ Pro W3" charset="0"/>
          <a:cs typeface="ヒラギノ角ゴ Pro W3" charset="0"/>
        </a:defRPr>
      </a:lvl4pPr>
      <a:lvl5pPr algn="l" rtl="0" eaLnBrk="1" fontAlgn="base" hangingPunct="1">
        <a:spcBef>
          <a:spcPct val="0"/>
        </a:spcBef>
        <a:spcAft>
          <a:spcPct val="0"/>
        </a:spcAft>
        <a:defRPr sz="3600" b="1">
          <a:solidFill>
            <a:schemeClr val="tx2"/>
          </a:solidFill>
          <a:latin typeface="Calibri" charset="0"/>
          <a:ea typeface="ヒラギノ角ゴ Pro W3" charset="0"/>
          <a:cs typeface="ヒラギノ角ゴ Pro W3" charset="0"/>
        </a:defRPr>
      </a:lvl5pPr>
      <a:lvl6pPr marL="457200" algn="l" rtl="0" eaLnBrk="1" fontAlgn="base" hangingPunct="1">
        <a:spcBef>
          <a:spcPct val="0"/>
        </a:spcBef>
        <a:spcAft>
          <a:spcPct val="0"/>
        </a:spcAft>
        <a:defRPr sz="3600" b="1">
          <a:solidFill>
            <a:schemeClr val="accent2"/>
          </a:solidFill>
          <a:latin typeface="Trebuchet MS" pitchFamily="-65" charset="0"/>
        </a:defRPr>
      </a:lvl6pPr>
      <a:lvl7pPr marL="914400" algn="l" rtl="0" eaLnBrk="1" fontAlgn="base" hangingPunct="1">
        <a:spcBef>
          <a:spcPct val="0"/>
        </a:spcBef>
        <a:spcAft>
          <a:spcPct val="0"/>
        </a:spcAft>
        <a:defRPr sz="3600" b="1">
          <a:solidFill>
            <a:schemeClr val="accent2"/>
          </a:solidFill>
          <a:latin typeface="Trebuchet MS" pitchFamily="-65" charset="0"/>
        </a:defRPr>
      </a:lvl7pPr>
      <a:lvl8pPr marL="1371600" algn="l" rtl="0" eaLnBrk="1" fontAlgn="base" hangingPunct="1">
        <a:spcBef>
          <a:spcPct val="0"/>
        </a:spcBef>
        <a:spcAft>
          <a:spcPct val="0"/>
        </a:spcAft>
        <a:defRPr sz="3600" b="1">
          <a:solidFill>
            <a:schemeClr val="accent2"/>
          </a:solidFill>
          <a:latin typeface="Trebuchet MS" pitchFamily="-65" charset="0"/>
        </a:defRPr>
      </a:lvl8pPr>
      <a:lvl9pPr marL="1828800" algn="l" rtl="0" eaLnBrk="1" fontAlgn="base" hangingPunct="1">
        <a:spcBef>
          <a:spcPct val="0"/>
        </a:spcBef>
        <a:spcAft>
          <a:spcPct val="0"/>
        </a:spcAft>
        <a:defRPr sz="3600" b="1">
          <a:solidFill>
            <a:schemeClr val="accent2"/>
          </a:solidFill>
          <a:latin typeface="Trebuchet MS" pitchFamily="-65" charset="0"/>
        </a:defRPr>
      </a:lvl9pPr>
    </p:titleStyle>
    <p:bodyStyle>
      <a:lvl1pPr marL="342900" indent="-342900" algn="l" rtl="0" eaLnBrk="1" fontAlgn="base" hangingPunct="1">
        <a:spcBef>
          <a:spcPct val="20000"/>
        </a:spcBef>
        <a:spcAft>
          <a:spcPct val="0"/>
        </a:spcAft>
        <a:buFont typeface="Arial" charset="0"/>
        <a:buChar char="•"/>
        <a:defRPr sz="3200">
          <a:solidFill>
            <a:schemeClr val="tx1"/>
          </a:solidFill>
          <a:latin typeface="Calibri" pitchFamily="34" charset="0"/>
          <a:ea typeface="ヒラギノ角ゴ Pro W3" charset="0"/>
          <a:cs typeface="ヒラギノ角ゴ Pro W3" charset="0"/>
        </a:defRPr>
      </a:lvl1pPr>
      <a:lvl2pPr marL="742950" indent="-285750" algn="l" rtl="0" eaLnBrk="1" fontAlgn="base" hangingPunct="1">
        <a:spcBef>
          <a:spcPct val="20000"/>
        </a:spcBef>
        <a:spcAft>
          <a:spcPct val="0"/>
        </a:spcAft>
        <a:buFont typeface="Arial" charset="0"/>
        <a:buChar char="•"/>
        <a:defRPr sz="2800">
          <a:solidFill>
            <a:schemeClr val="tx1"/>
          </a:solidFill>
          <a:latin typeface="Calibri" pitchFamily="34" charset="0"/>
          <a:ea typeface="ＭＳ Ｐゴシック" pitchFamily="-65" charset="-128"/>
          <a:cs typeface="ＭＳ Ｐゴシック" charset="0"/>
        </a:defRPr>
      </a:lvl2pPr>
      <a:lvl3pPr marL="1143000" indent="-228600" algn="l" rtl="0" eaLnBrk="1" fontAlgn="base" hangingPunct="1">
        <a:spcBef>
          <a:spcPct val="20000"/>
        </a:spcBef>
        <a:spcAft>
          <a:spcPct val="0"/>
        </a:spcAft>
        <a:buFont typeface="Arial" charset="0"/>
        <a:buChar char="•"/>
        <a:defRPr sz="2400">
          <a:solidFill>
            <a:schemeClr val="tx1"/>
          </a:solidFill>
          <a:latin typeface="Calibri" pitchFamily="34" charset="0"/>
          <a:ea typeface="ＭＳ Ｐゴシック" pitchFamily="-65" charset="-128"/>
        </a:defRPr>
      </a:lvl3pPr>
      <a:lvl4pPr marL="1600200" indent="-228600" algn="l" rtl="0" eaLnBrk="1" fontAlgn="base" hangingPunct="1">
        <a:spcBef>
          <a:spcPct val="20000"/>
        </a:spcBef>
        <a:spcAft>
          <a:spcPct val="0"/>
        </a:spcAft>
        <a:buFont typeface="Arial" charset="0"/>
        <a:buChar char="•"/>
        <a:defRPr sz="2000">
          <a:solidFill>
            <a:schemeClr val="tx1"/>
          </a:solidFill>
          <a:latin typeface="Calibri" pitchFamily="34" charset="0"/>
          <a:ea typeface="ＭＳ Ｐゴシック" pitchFamily="-65" charset="-128"/>
        </a:defRPr>
      </a:lvl4pPr>
      <a:lvl5pPr marL="2057400" indent="-228600" algn="l" rtl="0" eaLnBrk="1" fontAlgn="base" hangingPunct="1">
        <a:spcBef>
          <a:spcPct val="20000"/>
        </a:spcBef>
        <a:spcAft>
          <a:spcPct val="0"/>
        </a:spcAft>
        <a:buFont typeface="Arial" charset="0"/>
        <a:buChar char="•"/>
        <a:defRPr sz="2000">
          <a:solidFill>
            <a:schemeClr val="tx1"/>
          </a:solidFill>
          <a:latin typeface="Calibri" pitchFamily="34" charset="0"/>
          <a:ea typeface="ＭＳ Ｐゴシック" pitchFamily="-65"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1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doi.ieeecomputersociety.org/10.1109/TCBB.2011.59"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body" idx="1"/>
          </p:nvPr>
        </p:nvSpPr>
        <p:spPr>
          <a:xfrm>
            <a:off x="-214697" y="3438855"/>
            <a:ext cx="7772400" cy="901700"/>
          </a:xfrm>
        </p:spPr>
        <p:txBody>
          <a:bodyPr>
            <a:normAutofit/>
          </a:bodyPr>
          <a:lstStyle/>
          <a:p>
            <a:pPr marL="0" indent="0" algn="ctr">
              <a:buNone/>
            </a:pPr>
            <a:r>
              <a:rPr lang="de-DE" sz="2400" b="1" i="1" dirty="0" smtClean="0">
                <a:solidFill>
                  <a:schemeClr val="tx1"/>
                </a:solidFill>
                <a:uFillTx/>
              </a:rPr>
              <a:t>Oliver Kohlbacher, Sven </a:t>
            </a:r>
            <a:r>
              <a:rPr lang="de-DE" sz="2400" b="1" i="1" dirty="0" err="1" smtClean="0">
                <a:solidFill>
                  <a:schemeClr val="tx1"/>
                </a:solidFill>
                <a:uFillTx/>
              </a:rPr>
              <a:t>Nahnsen</a:t>
            </a:r>
            <a:r>
              <a:rPr lang="de-DE" sz="2400" b="1" i="1" dirty="0" smtClean="0">
                <a:solidFill>
                  <a:schemeClr val="tx1"/>
                </a:solidFill>
                <a:uFillTx/>
              </a:rPr>
              <a:t>, Knut Reinert</a:t>
            </a:r>
          </a:p>
        </p:txBody>
      </p:sp>
      <p:sp>
        <p:nvSpPr>
          <p:cNvPr id="5" name="Title 1"/>
          <p:cNvSpPr>
            <a:spLocks noGrp="1"/>
          </p:cNvSpPr>
          <p:nvPr>
            <p:ph type="title"/>
          </p:nvPr>
        </p:nvSpPr>
        <p:spPr>
          <a:xfrm>
            <a:off x="762000" y="1600200"/>
            <a:ext cx="7772400" cy="1362075"/>
          </a:xfrm>
        </p:spPr>
        <p:txBody>
          <a:bodyPr/>
          <a:lstStyle/>
          <a:p>
            <a:r>
              <a:rPr lang="en-US" dirty="0" smtClean="0">
                <a:uFillTx/>
              </a:rPr>
              <a:t>Computational Proteomics and Metabolomics</a:t>
            </a:r>
            <a:endParaRPr lang="en-US" dirty="0">
              <a:uFillTx/>
            </a:endParaRPr>
          </a:p>
        </p:txBody>
      </p:sp>
      <p:sp>
        <p:nvSpPr>
          <p:cNvPr id="6" name="Rectangle 3"/>
          <p:cNvSpPr txBox="1">
            <a:spLocks noChangeArrowheads="1"/>
          </p:cNvSpPr>
          <p:nvPr/>
        </p:nvSpPr>
        <p:spPr bwMode="auto">
          <a:xfrm>
            <a:off x="467544" y="4797152"/>
            <a:ext cx="7772400" cy="901700"/>
          </a:xfrm>
          <a:prstGeom prst="rect">
            <a:avLst/>
          </a:prstGeom>
          <a:noFill/>
          <a:ln>
            <a:noFill/>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Font typeface="Arial" charset="0"/>
              <a:buChar char="•"/>
              <a:defRPr sz="3200">
                <a:solidFill>
                  <a:schemeClr val="tx1"/>
                </a:solidFill>
                <a:uFillTx/>
                <a:latin typeface="Calibri" pitchFamily="34" charset="0"/>
                <a:ea typeface="ヒラギノ角ゴ Pro W3" charset="0"/>
                <a:cs typeface="ヒラギノ角ゴ Pro W3" charset="0"/>
              </a:defRPr>
            </a:lvl1pPr>
            <a:lvl2pPr marL="742950" indent="-285750" algn="l" rtl="0" eaLnBrk="1" fontAlgn="base" hangingPunct="1">
              <a:spcBef>
                <a:spcPct val="20000"/>
              </a:spcBef>
              <a:spcAft>
                <a:spcPct val="0"/>
              </a:spcAft>
              <a:buFont typeface="Arial" charset="0"/>
              <a:buChar char="•"/>
              <a:defRPr sz="2800">
                <a:solidFill>
                  <a:schemeClr val="tx1"/>
                </a:solidFill>
                <a:uFillTx/>
                <a:latin typeface="Calibri" pitchFamily="34" charset="0"/>
                <a:ea typeface="ＭＳ Ｐゴシック" pitchFamily="-65" charset="-128"/>
                <a:cs typeface="ＭＳ Ｐゴシック" charset="0"/>
              </a:defRPr>
            </a:lvl2pPr>
            <a:lvl3pPr marL="1143000" indent="-228600" algn="l" rtl="0" eaLnBrk="1" fontAlgn="base" hangingPunct="1">
              <a:spcBef>
                <a:spcPct val="20000"/>
              </a:spcBef>
              <a:spcAft>
                <a:spcPct val="0"/>
              </a:spcAft>
              <a:buFont typeface="Arial" charset="0"/>
              <a:buChar char="•"/>
              <a:defRPr sz="2400">
                <a:solidFill>
                  <a:schemeClr val="tx1"/>
                </a:solidFill>
                <a:uFillTx/>
                <a:latin typeface="Calibri" pitchFamily="34" charset="0"/>
                <a:ea typeface="ＭＳ Ｐゴシック" pitchFamily="-65" charset="-128"/>
              </a:defRPr>
            </a:lvl3pPr>
            <a:lvl4pPr marL="1600200" indent="-228600" algn="l" rtl="0" eaLnBrk="1" fontAlgn="base" hangingPunct="1">
              <a:spcBef>
                <a:spcPct val="20000"/>
              </a:spcBef>
              <a:spcAft>
                <a:spcPct val="0"/>
              </a:spcAft>
              <a:buFont typeface="Arial" charset="0"/>
              <a:buChar char="•"/>
              <a:defRPr sz="2000">
                <a:solidFill>
                  <a:schemeClr val="tx1"/>
                </a:solidFill>
                <a:uFillTx/>
                <a:latin typeface="Calibri" pitchFamily="34" charset="0"/>
                <a:ea typeface="ＭＳ Ｐゴシック" pitchFamily="-65" charset="-128"/>
              </a:defRPr>
            </a:lvl4pPr>
            <a:lvl5pPr marL="2057400" indent="-228600" algn="l" rtl="0" eaLnBrk="1" fontAlgn="base" hangingPunct="1">
              <a:spcBef>
                <a:spcPct val="20000"/>
              </a:spcBef>
              <a:spcAft>
                <a:spcPct val="0"/>
              </a:spcAft>
              <a:buFont typeface="Arial" charset="0"/>
              <a:buChar char="•"/>
              <a:defRPr sz="2000">
                <a:solidFill>
                  <a:schemeClr val="tx1"/>
                </a:solidFill>
                <a:uFillTx/>
                <a:latin typeface="Calibri" pitchFamily="34" charset="0"/>
                <a:ea typeface="ＭＳ Ｐゴシック" pitchFamily="-65" charset="-128"/>
              </a:defRPr>
            </a:lvl5pPr>
            <a:lvl6pPr marL="2514600" indent="-228600" algn="l" rtl="0" eaLnBrk="1" fontAlgn="base" hangingPunct="1">
              <a:spcBef>
                <a:spcPct val="20000"/>
              </a:spcBef>
              <a:spcAft>
                <a:spcPct val="0"/>
              </a:spcAft>
              <a:buChar char="»"/>
              <a:defRPr sz="2000">
                <a:solidFill>
                  <a:schemeClr val="tx1"/>
                </a:solidFill>
                <a:uFillTx/>
                <a:latin typeface="+mn-lt"/>
                <a:ea typeface="ＭＳ Ｐゴシック" pitchFamily="-65" charset="-128"/>
              </a:defRPr>
            </a:lvl6pPr>
            <a:lvl7pPr marL="2971800" indent="-228600" algn="l" rtl="0" eaLnBrk="1" fontAlgn="base" hangingPunct="1">
              <a:spcBef>
                <a:spcPct val="20000"/>
              </a:spcBef>
              <a:spcAft>
                <a:spcPct val="0"/>
              </a:spcAft>
              <a:buChar char="»"/>
              <a:defRPr sz="2000">
                <a:solidFill>
                  <a:schemeClr val="tx1"/>
                </a:solidFill>
                <a:uFillTx/>
                <a:latin typeface="+mn-lt"/>
                <a:ea typeface="ＭＳ Ｐゴシック" pitchFamily="-65" charset="-128"/>
              </a:defRPr>
            </a:lvl7pPr>
            <a:lvl8pPr marL="3429000" indent="-228600" algn="l" rtl="0" eaLnBrk="1" fontAlgn="base" hangingPunct="1">
              <a:spcBef>
                <a:spcPct val="20000"/>
              </a:spcBef>
              <a:spcAft>
                <a:spcPct val="0"/>
              </a:spcAft>
              <a:buChar char="»"/>
              <a:defRPr sz="2000">
                <a:solidFill>
                  <a:schemeClr val="tx1"/>
                </a:solidFill>
                <a:uFillTx/>
                <a:latin typeface="+mn-lt"/>
                <a:ea typeface="ＭＳ Ｐゴシック" pitchFamily="-65" charset="-128"/>
              </a:defRPr>
            </a:lvl8pPr>
            <a:lvl9pPr marL="3886200" indent="-228600" algn="l" rtl="0" eaLnBrk="1" fontAlgn="base" hangingPunct="1">
              <a:spcBef>
                <a:spcPct val="20000"/>
              </a:spcBef>
              <a:spcAft>
                <a:spcPct val="0"/>
              </a:spcAft>
              <a:buChar char="»"/>
              <a:defRPr sz="2000">
                <a:solidFill>
                  <a:schemeClr val="tx1"/>
                </a:solidFill>
                <a:uFillTx/>
                <a:latin typeface="+mn-lt"/>
                <a:ea typeface="ＭＳ Ｐゴシック" pitchFamily="-65" charset="-128"/>
              </a:defRPr>
            </a:lvl9pPr>
          </a:lstStyle>
          <a:p>
            <a:pPr marL="0" indent="0" algn="ctr">
              <a:buNone/>
            </a:pPr>
            <a:r>
              <a:rPr lang="en-US" sz="2400" i="1" dirty="0"/>
              <a:t>8</a:t>
            </a:r>
            <a:r>
              <a:rPr lang="en-US" sz="2400" i="1" dirty="0" smtClean="0">
                <a:uFillTx/>
              </a:rPr>
              <a:t>. </a:t>
            </a:r>
            <a:r>
              <a:rPr lang="de-DE" sz="2400" i="1" dirty="0"/>
              <a:t>De Novo </a:t>
            </a:r>
            <a:r>
              <a:rPr lang="de-DE" sz="2400" i="1" dirty="0" err="1"/>
              <a:t>Sequencing</a:t>
            </a:r>
            <a:endParaRPr lang="en-US" sz="2400" i="1" dirty="0" smtClean="0">
              <a:uFillTx/>
            </a:endParaRPr>
          </a:p>
        </p:txBody>
      </p:sp>
    </p:spTree>
    <p:extLst>
      <p:ext uri="{BB962C8B-B14F-4D97-AF65-F5344CB8AC3E}">
        <p14:creationId xmlns:p14="http://schemas.microsoft.com/office/powerpoint/2010/main" val="9367656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Manual Sequencing</a:t>
            </a:r>
            <a:endParaRPr lang="en-US" dirty="0"/>
          </a:p>
        </p:txBody>
      </p:sp>
      <p:pic>
        <p:nvPicPr>
          <p:cNvPr id="6" name="Inhaltsplatzhalter 5"/>
          <p:cNvPicPr>
            <a:picLocks noGrp="1" noChangeAspect="1"/>
          </p:cNvPicPr>
          <p:nvPr>
            <p:ph idx="1"/>
          </p:nvPr>
        </p:nvPicPr>
        <p:blipFill rotWithShape="1">
          <a:blip r:embed="rId2"/>
          <a:srcRect l="24528" t="40414" r="22249" b="31130"/>
          <a:stretch/>
        </p:blipFill>
        <p:spPr>
          <a:xfrm>
            <a:off x="304800" y="990601"/>
            <a:ext cx="8763000" cy="2843652"/>
          </a:xfrm>
        </p:spPr>
      </p:pic>
      <p:sp>
        <p:nvSpPr>
          <p:cNvPr id="7" name="Textfeld 6"/>
          <p:cNvSpPr txBox="1"/>
          <p:nvPr/>
        </p:nvSpPr>
        <p:spPr>
          <a:xfrm>
            <a:off x="6216821" y="6400800"/>
            <a:ext cx="2927179" cy="246221"/>
          </a:xfrm>
          <a:prstGeom prst="rect">
            <a:avLst/>
          </a:prstGeom>
          <a:noFill/>
        </p:spPr>
        <p:txBody>
          <a:bodyPr wrap="none" rtlCol="0">
            <a:spAutoFit/>
          </a:bodyPr>
          <a:lstStyle/>
          <a:p>
            <a:pPr marL="0" lvl="1"/>
            <a:r>
              <a:rPr lang="en-US" sz="1000" dirty="0" err="1">
                <a:solidFill>
                  <a:schemeClr val="tx1"/>
                </a:solidFill>
              </a:rPr>
              <a:t>Seidler</a:t>
            </a:r>
            <a:r>
              <a:rPr lang="en-US" sz="1000" dirty="0">
                <a:solidFill>
                  <a:schemeClr val="tx1"/>
                </a:solidFill>
              </a:rPr>
              <a:t> et al</a:t>
            </a:r>
            <a:r>
              <a:rPr lang="en-US" sz="1000" dirty="0" smtClean="0">
                <a:solidFill>
                  <a:schemeClr val="tx1"/>
                </a:solidFill>
              </a:rPr>
              <a:t>., </a:t>
            </a:r>
            <a:r>
              <a:rPr lang="en-US" sz="1000" dirty="0">
                <a:solidFill>
                  <a:schemeClr val="tx1"/>
                </a:solidFill>
              </a:rPr>
              <a:t>Proteomics (2010), 10:634-</a:t>
            </a:r>
            <a:r>
              <a:rPr lang="en-US" sz="1000" dirty="0" smtClean="0">
                <a:solidFill>
                  <a:schemeClr val="tx1"/>
                </a:solidFill>
              </a:rPr>
              <a:t>649</a:t>
            </a:r>
            <a:endParaRPr lang="en-US" sz="1000" dirty="0">
              <a:solidFill>
                <a:schemeClr val="tx1"/>
              </a:solidFill>
            </a:endParaRPr>
          </a:p>
        </p:txBody>
      </p:sp>
      <p:sp>
        <p:nvSpPr>
          <p:cNvPr id="8" name="Inhaltsplatzhalter 2"/>
          <p:cNvSpPr txBox="1">
            <a:spLocks/>
          </p:cNvSpPr>
          <p:nvPr/>
        </p:nvSpPr>
        <p:spPr bwMode="auto">
          <a:xfrm>
            <a:off x="155448" y="3962400"/>
            <a:ext cx="8836152"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a:solidFill>
                  <a:schemeClr val="tx1"/>
                </a:solidFill>
                <a:latin typeface="Calibri" pitchFamily="34" charset="0"/>
                <a:ea typeface="ヒラギノ角ゴ Pro W3" charset="0"/>
                <a:cs typeface="ヒラギノ角ゴ Pro W3" charset="0"/>
              </a:defRPr>
            </a:lvl1pPr>
            <a:lvl2pPr marL="742950" indent="-285750" algn="l" rtl="0" eaLnBrk="1" fontAlgn="base" hangingPunct="1">
              <a:spcBef>
                <a:spcPct val="20000"/>
              </a:spcBef>
              <a:spcAft>
                <a:spcPct val="0"/>
              </a:spcAft>
              <a:buFont typeface="Arial" charset="0"/>
              <a:buChar char="•"/>
              <a:defRPr sz="2800">
                <a:solidFill>
                  <a:schemeClr val="tx1"/>
                </a:solidFill>
                <a:latin typeface="Calibri" pitchFamily="34" charset="0"/>
                <a:ea typeface="ＭＳ Ｐゴシック" pitchFamily="-65" charset="-128"/>
                <a:cs typeface="ＭＳ Ｐゴシック" charset="0"/>
              </a:defRPr>
            </a:lvl2pPr>
            <a:lvl3pPr marL="1143000" indent="-228600" algn="l" rtl="0" eaLnBrk="1" fontAlgn="base" hangingPunct="1">
              <a:spcBef>
                <a:spcPct val="20000"/>
              </a:spcBef>
              <a:spcAft>
                <a:spcPct val="0"/>
              </a:spcAft>
              <a:buFont typeface="Arial" charset="0"/>
              <a:buChar char="•"/>
              <a:defRPr sz="2400">
                <a:solidFill>
                  <a:schemeClr val="tx1"/>
                </a:solidFill>
                <a:latin typeface="Calibri" pitchFamily="34" charset="0"/>
                <a:ea typeface="ＭＳ Ｐゴシック" pitchFamily="-65" charset="-128"/>
              </a:defRPr>
            </a:lvl3pPr>
            <a:lvl4pPr marL="1600200" indent="-228600" algn="l" rtl="0" eaLnBrk="1" fontAlgn="base" hangingPunct="1">
              <a:spcBef>
                <a:spcPct val="20000"/>
              </a:spcBef>
              <a:spcAft>
                <a:spcPct val="0"/>
              </a:spcAft>
              <a:buFont typeface="Arial" charset="0"/>
              <a:buChar char="•"/>
              <a:defRPr sz="2000">
                <a:solidFill>
                  <a:schemeClr val="tx1"/>
                </a:solidFill>
                <a:latin typeface="Calibri" pitchFamily="34" charset="0"/>
                <a:ea typeface="ＭＳ Ｐゴシック" pitchFamily="-65" charset="-128"/>
              </a:defRPr>
            </a:lvl4pPr>
            <a:lvl5pPr marL="2057400" indent="-228600" algn="l" rtl="0" eaLnBrk="1" fontAlgn="base" hangingPunct="1">
              <a:spcBef>
                <a:spcPct val="20000"/>
              </a:spcBef>
              <a:spcAft>
                <a:spcPct val="0"/>
              </a:spcAft>
              <a:buFont typeface="Arial" charset="0"/>
              <a:buChar char="•"/>
              <a:defRPr sz="2000">
                <a:solidFill>
                  <a:schemeClr val="tx1"/>
                </a:solidFill>
                <a:latin typeface="Calibri" pitchFamily="34" charset="0"/>
                <a:ea typeface="ＭＳ Ｐゴシック" pitchFamily="-65"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9pPr>
          </a:lstStyle>
          <a:p>
            <a:pPr>
              <a:lnSpc>
                <a:spcPct val="90000"/>
              </a:lnSpc>
            </a:pPr>
            <a:r>
              <a:rPr lang="en-US" sz="2400" b="0" dirty="0" smtClean="0"/>
              <a:t>Central region of the spectrum showing C-terminal neutral losses</a:t>
            </a:r>
          </a:p>
          <a:p>
            <a:pPr lvl="1">
              <a:lnSpc>
                <a:spcPct val="90000"/>
              </a:lnSpc>
            </a:pPr>
            <a:r>
              <a:rPr lang="en-US" sz="2000" b="0" dirty="0" smtClean="0"/>
              <a:t>In this case the presence of a strong signal for the neutral loss of S and then N is present </a:t>
            </a:r>
          </a:p>
          <a:p>
            <a:pPr lvl="1">
              <a:lnSpc>
                <a:spcPct val="90000"/>
              </a:lnSpc>
            </a:pPr>
            <a:r>
              <a:rPr lang="en-US" sz="2000" b="0" dirty="0" smtClean="0"/>
              <a:t>Additional neutral losses for water (18.01 Da) are present, supporting the hypothesis</a:t>
            </a:r>
          </a:p>
          <a:p>
            <a:pPr lvl="1">
              <a:lnSpc>
                <a:spcPct val="90000"/>
              </a:lnSpc>
            </a:pPr>
            <a:r>
              <a:rPr lang="en-US" sz="2000" b="0" dirty="0" smtClean="0"/>
              <a:t>C-terminal sequence has thus to be SN…</a:t>
            </a:r>
          </a:p>
          <a:p>
            <a:pPr lvl="1">
              <a:lnSpc>
                <a:spcPct val="90000"/>
              </a:lnSpc>
            </a:pPr>
            <a:endParaRPr lang="en-US" sz="2000" b="0" dirty="0" smtClean="0"/>
          </a:p>
          <a:p>
            <a:pPr lvl="1">
              <a:lnSpc>
                <a:spcPct val="90000"/>
              </a:lnSpc>
            </a:pPr>
            <a:endParaRPr lang="en-US" sz="2000" b="0" dirty="0"/>
          </a:p>
        </p:txBody>
      </p:sp>
    </p:spTree>
    <p:extLst>
      <p:ext uri="{BB962C8B-B14F-4D97-AF65-F5344CB8AC3E}">
        <p14:creationId xmlns:p14="http://schemas.microsoft.com/office/powerpoint/2010/main" val="13289719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Manual Sequencing</a:t>
            </a:r>
            <a:endParaRPr lang="en-US" dirty="0"/>
          </a:p>
        </p:txBody>
      </p:sp>
      <p:pic>
        <p:nvPicPr>
          <p:cNvPr id="6" name="Inhaltsplatzhalter 5"/>
          <p:cNvPicPr>
            <a:picLocks noGrp="1" noChangeAspect="1"/>
          </p:cNvPicPr>
          <p:nvPr>
            <p:ph idx="1"/>
          </p:nvPr>
        </p:nvPicPr>
        <p:blipFill rotWithShape="1">
          <a:blip r:embed="rId2"/>
          <a:srcRect l="24527" t="69728" r="22250" b="1816"/>
          <a:stretch/>
        </p:blipFill>
        <p:spPr>
          <a:xfrm>
            <a:off x="304800" y="990601"/>
            <a:ext cx="8763000" cy="2843652"/>
          </a:xfrm>
        </p:spPr>
      </p:pic>
      <p:sp>
        <p:nvSpPr>
          <p:cNvPr id="7" name="Textfeld 6"/>
          <p:cNvSpPr txBox="1"/>
          <p:nvPr/>
        </p:nvSpPr>
        <p:spPr>
          <a:xfrm>
            <a:off x="6216821" y="6400800"/>
            <a:ext cx="2927179" cy="246221"/>
          </a:xfrm>
          <a:prstGeom prst="rect">
            <a:avLst/>
          </a:prstGeom>
          <a:noFill/>
        </p:spPr>
        <p:txBody>
          <a:bodyPr wrap="none" rtlCol="0">
            <a:spAutoFit/>
          </a:bodyPr>
          <a:lstStyle/>
          <a:p>
            <a:pPr marL="0" lvl="1"/>
            <a:r>
              <a:rPr lang="en-US" sz="1000" dirty="0" err="1">
                <a:solidFill>
                  <a:schemeClr val="tx1"/>
                </a:solidFill>
              </a:rPr>
              <a:t>Seidler</a:t>
            </a:r>
            <a:r>
              <a:rPr lang="en-US" sz="1000" dirty="0">
                <a:solidFill>
                  <a:schemeClr val="tx1"/>
                </a:solidFill>
              </a:rPr>
              <a:t> et al</a:t>
            </a:r>
            <a:r>
              <a:rPr lang="en-US" sz="1000" dirty="0" smtClean="0">
                <a:solidFill>
                  <a:schemeClr val="tx1"/>
                </a:solidFill>
              </a:rPr>
              <a:t>., </a:t>
            </a:r>
            <a:r>
              <a:rPr lang="en-US" sz="1000" dirty="0">
                <a:solidFill>
                  <a:schemeClr val="tx1"/>
                </a:solidFill>
              </a:rPr>
              <a:t>Proteomics (2010), 10:634-</a:t>
            </a:r>
            <a:r>
              <a:rPr lang="en-US" sz="1000" dirty="0" smtClean="0">
                <a:solidFill>
                  <a:schemeClr val="tx1"/>
                </a:solidFill>
              </a:rPr>
              <a:t>649</a:t>
            </a:r>
            <a:endParaRPr lang="en-US" sz="1000" dirty="0">
              <a:solidFill>
                <a:schemeClr val="tx1"/>
              </a:solidFill>
            </a:endParaRPr>
          </a:p>
        </p:txBody>
      </p:sp>
      <p:sp>
        <p:nvSpPr>
          <p:cNvPr id="8" name="Inhaltsplatzhalter 2"/>
          <p:cNvSpPr txBox="1">
            <a:spLocks/>
          </p:cNvSpPr>
          <p:nvPr/>
        </p:nvSpPr>
        <p:spPr bwMode="auto">
          <a:xfrm>
            <a:off x="155448" y="3962400"/>
            <a:ext cx="8836152"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a:solidFill>
                  <a:schemeClr val="tx1"/>
                </a:solidFill>
                <a:latin typeface="Calibri" pitchFamily="34" charset="0"/>
                <a:ea typeface="ヒラギノ角ゴ Pro W3" charset="0"/>
                <a:cs typeface="ヒラギノ角ゴ Pro W3" charset="0"/>
              </a:defRPr>
            </a:lvl1pPr>
            <a:lvl2pPr marL="742950" indent="-285750" algn="l" rtl="0" eaLnBrk="1" fontAlgn="base" hangingPunct="1">
              <a:spcBef>
                <a:spcPct val="20000"/>
              </a:spcBef>
              <a:spcAft>
                <a:spcPct val="0"/>
              </a:spcAft>
              <a:buFont typeface="Arial" charset="0"/>
              <a:buChar char="•"/>
              <a:defRPr sz="2800">
                <a:solidFill>
                  <a:schemeClr val="tx1"/>
                </a:solidFill>
                <a:latin typeface="Calibri" pitchFamily="34" charset="0"/>
                <a:ea typeface="ＭＳ Ｐゴシック" pitchFamily="-65" charset="-128"/>
                <a:cs typeface="ＭＳ Ｐゴシック" charset="0"/>
              </a:defRPr>
            </a:lvl2pPr>
            <a:lvl3pPr marL="1143000" indent="-228600" algn="l" rtl="0" eaLnBrk="1" fontAlgn="base" hangingPunct="1">
              <a:spcBef>
                <a:spcPct val="20000"/>
              </a:spcBef>
              <a:spcAft>
                <a:spcPct val="0"/>
              </a:spcAft>
              <a:buFont typeface="Arial" charset="0"/>
              <a:buChar char="•"/>
              <a:defRPr sz="2400">
                <a:solidFill>
                  <a:schemeClr val="tx1"/>
                </a:solidFill>
                <a:latin typeface="Calibri" pitchFamily="34" charset="0"/>
                <a:ea typeface="ＭＳ Ｐゴシック" pitchFamily="-65" charset="-128"/>
              </a:defRPr>
            </a:lvl3pPr>
            <a:lvl4pPr marL="1600200" indent="-228600" algn="l" rtl="0" eaLnBrk="1" fontAlgn="base" hangingPunct="1">
              <a:spcBef>
                <a:spcPct val="20000"/>
              </a:spcBef>
              <a:spcAft>
                <a:spcPct val="0"/>
              </a:spcAft>
              <a:buFont typeface="Arial" charset="0"/>
              <a:buChar char="•"/>
              <a:defRPr sz="2000">
                <a:solidFill>
                  <a:schemeClr val="tx1"/>
                </a:solidFill>
                <a:latin typeface="Calibri" pitchFamily="34" charset="0"/>
                <a:ea typeface="ＭＳ Ｐゴシック" pitchFamily="-65" charset="-128"/>
              </a:defRPr>
            </a:lvl4pPr>
            <a:lvl5pPr marL="2057400" indent="-228600" algn="l" rtl="0" eaLnBrk="1" fontAlgn="base" hangingPunct="1">
              <a:spcBef>
                <a:spcPct val="20000"/>
              </a:spcBef>
              <a:spcAft>
                <a:spcPct val="0"/>
              </a:spcAft>
              <a:buFont typeface="Arial" charset="0"/>
              <a:buChar char="•"/>
              <a:defRPr sz="2000">
                <a:solidFill>
                  <a:schemeClr val="tx1"/>
                </a:solidFill>
                <a:latin typeface="Calibri" pitchFamily="34" charset="0"/>
                <a:ea typeface="ＭＳ Ｐゴシック" pitchFamily="-65"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9pPr>
          </a:lstStyle>
          <a:p>
            <a:pPr>
              <a:lnSpc>
                <a:spcPct val="90000"/>
              </a:lnSpc>
            </a:pPr>
            <a:r>
              <a:rPr lang="en-US" sz="2800" b="0" dirty="0" smtClean="0"/>
              <a:t>Low-mass region </a:t>
            </a:r>
          </a:p>
          <a:p>
            <a:pPr lvl="1">
              <a:lnSpc>
                <a:spcPct val="90000"/>
              </a:lnSpc>
            </a:pPr>
            <a:r>
              <a:rPr lang="en-US" sz="2400" b="0" dirty="0" smtClean="0"/>
              <a:t>contains shortest suffix/prefix ions from the C/N termini</a:t>
            </a:r>
          </a:p>
          <a:p>
            <a:pPr lvl="1">
              <a:lnSpc>
                <a:spcPct val="90000"/>
              </a:lnSpc>
            </a:pPr>
            <a:r>
              <a:rPr lang="en-US" sz="2400" b="0" dirty="0" smtClean="0"/>
              <a:t>Contains </a:t>
            </a:r>
            <a:r>
              <a:rPr lang="en-US" sz="2400" b="0" dirty="0" err="1" smtClean="0"/>
              <a:t>immonium</a:t>
            </a:r>
            <a:r>
              <a:rPr lang="en-US" sz="2400" b="0" dirty="0" smtClean="0"/>
              <a:t> marker ions for the amino acids present</a:t>
            </a:r>
          </a:p>
          <a:p>
            <a:pPr lvl="1">
              <a:lnSpc>
                <a:spcPct val="90000"/>
              </a:lnSpc>
            </a:pPr>
            <a:r>
              <a:rPr lang="en-US" sz="2400" b="0" dirty="0" smtClean="0"/>
              <a:t>In this case the sequence has to contain W and Q from the very prominent marker ions at 101.1 and 159.1 Da</a:t>
            </a:r>
          </a:p>
        </p:txBody>
      </p:sp>
    </p:spTree>
    <p:extLst>
      <p:ext uri="{BB962C8B-B14F-4D97-AF65-F5344CB8AC3E}">
        <p14:creationId xmlns:p14="http://schemas.microsoft.com/office/powerpoint/2010/main" val="33281554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22313" y="3505200"/>
            <a:ext cx="7772400" cy="2514600"/>
          </a:xfrm>
        </p:spPr>
        <p:txBody>
          <a:bodyPr/>
          <a:lstStyle/>
          <a:p>
            <a:pPr marL="342900" indent="-342900">
              <a:buFont typeface="Arial"/>
              <a:buChar char="•"/>
            </a:pPr>
            <a:r>
              <a:rPr lang="en-US" dirty="0" smtClean="0"/>
              <a:t>Spectrum graphs</a:t>
            </a:r>
          </a:p>
          <a:p>
            <a:pPr marL="342900" indent="-342900">
              <a:buFont typeface="Arial"/>
              <a:buChar char="•"/>
            </a:pPr>
            <a:r>
              <a:rPr lang="en-US" dirty="0" smtClean="0"/>
              <a:t>Extended spectrum graph</a:t>
            </a:r>
          </a:p>
          <a:p>
            <a:pPr marL="342900" indent="-342900">
              <a:buFont typeface="Arial"/>
              <a:buChar char="•"/>
            </a:pPr>
            <a:r>
              <a:rPr lang="en-US" dirty="0" err="1" smtClean="0"/>
              <a:t>Antisymmetric</a:t>
            </a:r>
            <a:r>
              <a:rPr lang="en-US" dirty="0" smtClean="0"/>
              <a:t> paths</a:t>
            </a:r>
          </a:p>
          <a:p>
            <a:pPr marL="342900" indent="-342900">
              <a:buFont typeface="Arial"/>
              <a:buChar char="•"/>
            </a:pPr>
            <a:r>
              <a:rPr lang="en-US" dirty="0" smtClean="0"/>
              <a:t>Precursor mass correction</a:t>
            </a:r>
            <a:endParaRPr lang="en-US" dirty="0"/>
          </a:p>
        </p:txBody>
      </p:sp>
      <p:sp>
        <p:nvSpPr>
          <p:cNvPr id="4" name="Title 3"/>
          <p:cNvSpPr>
            <a:spLocks noGrp="1"/>
          </p:cNvSpPr>
          <p:nvPr>
            <p:ph type="title"/>
          </p:nvPr>
        </p:nvSpPr>
        <p:spPr/>
        <p:txBody>
          <a:bodyPr/>
          <a:lstStyle/>
          <a:p>
            <a:r>
              <a:rPr lang="en-US" dirty="0" smtClean="0"/>
              <a:t>Learning Unit 8B</a:t>
            </a:r>
            <a:br>
              <a:rPr lang="en-US" dirty="0" smtClean="0"/>
            </a:br>
            <a:r>
              <a:rPr lang="en-US" dirty="0" smtClean="0"/>
              <a:t>Algorithmic Concepts</a:t>
            </a:r>
            <a:endParaRPr lang="en-US" dirty="0"/>
          </a:p>
        </p:txBody>
      </p:sp>
    </p:spTree>
    <p:extLst>
      <p:ext uri="{BB962C8B-B14F-4D97-AF65-F5344CB8AC3E}">
        <p14:creationId xmlns:p14="http://schemas.microsoft.com/office/powerpoint/2010/main" val="32634256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What’s the Problem?</a:t>
            </a:r>
            <a:endParaRPr lang="en-US" dirty="0"/>
          </a:p>
        </p:txBody>
      </p:sp>
      <p:sp>
        <p:nvSpPr>
          <p:cNvPr id="3" name="Inhaltsplatzhalter 2"/>
          <p:cNvSpPr>
            <a:spLocks noGrp="1"/>
          </p:cNvSpPr>
          <p:nvPr>
            <p:ph idx="1"/>
          </p:nvPr>
        </p:nvSpPr>
        <p:spPr/>
        <p:txBody>
          <a:bodyPr/>
          <a:lstStyle/>
          <a:p>
            <a:pPr>
              <a:lnSpc>
                <a:spcPct val="110000"/>
              </a:lnSpc>
            </a:pPr>
            <a:r>
              <a:rPr lang="en-US" sz="2400" b="1" dirty="0" smtClean="0"/>
              <a:t>Problems </a:t>
            </a:r>
          </a:p>
          <a:p>
            <a:pPr lvl="1">
              <a:lnSpc>
                <a:spcPct val="110000"/>
              </a:lnSpc>
            </a:pPr>
            <a:r>
              <a:rPr lang="en-US" sz="2400" dirty="0"/>
              <a:t>Manual </a:t>
            </a:r>
            <a:r>
              <a:rPr lang="en-US" sz="2400" dirty="0" smtClean="0"/>
              <a:t>annotation is a matter of hours or days per spectrum – </a:t>
            </a:r>
            <a:r>
              <a:rPr lang="en-US" sz="2400" b="1" dirty="0" smtClean="0">
                <a:solidFill>
                  <a:srgbClr val="D06B20"/>
                </a:solidFill>
              </a:rPr>
              <a:t>not high throughput</a:t>
            </a:r>
            <a:r>
              <a:rPr lang="en-US" sz="2400" dirty="0" smtClean="0"/>
              <a:t>!</a:t>
            </a:r>
          </a:p>
          <a:p>
            <a:pPr lvl="1">
              <a:lnSpc>
                <a:spcPct val="110000"/>
              </a:lnSpc>
            </a:pPr>
            <a:r>
              <a:rPr lang="en-US" sz="2400" dirty="0" smtClean="0"/>
              <a:t>Automatic annotation is difficult</a:t>
            </a:r>
            <a:endParaRPr lang="en-US" sz="2400" dirty="0"/>
          </a:p>
          <a:p>
            <a:pPr lvl="2">
              <a:lnSpc>
                <a:spcPct val="110000"/>
              </a:lnSpc>
            </a:pPr>
            <a:r>
              <a:rPr lang="en-US" b="1" dirty="0" smtClean="0">
                <a:solidFill>
                  <a:srgbClr val="D06B20"/>
                </a:solidFill>
              </a:rPr>
              <a:t>Assignment</a:t>
            </a:r>
            <a:r>
              <a:rPr lang="en-US" dirty="0" smtClean="0">
                <a:solidFill>
                  <a:srgbClr val="D06B20"/>
                </a:solidFill>
              </a:rPr>
              <a:t> </a:t>
            </a:r>
            <a:r>
              <a:rPr lang="en-US" dirty="0" smtClean="0"/>
              <a:t>of ion series is not known in advance</a:t>
            </a:r>
          </a:p>
          <a:p>
            <a:pPr lvl="2">
              <a:lnSpc>
                <a:spcPct val="110000"/>
              </a:lnSpc>
            </a:pPr>
            <a:r>
              <a:rPr lang="en-US" dirty="0" smtClean="0"/>
              <a:t>‘</a:t>
            </a:r>
            <a:r>
              <a:rPr lang="en-US" b="1" dirty="0" smtClean="0">
                <a:solidFill>
                  <a:srgbClr val="D06B20"/>
                </a:solidFill>
              </a:rPr>
              <a:t>Noise peaks</a:t>
            </a:r>
            <a:r>
              <a:rPr lang="en-US" dirty="0" smtClean="0"/>
              <a:t>’ are present and intensities of ion series can vary widely</a:t>
            </a:r>
          </a:p>
          <a:p>
            <a:pPr lvl="2">
              <a:lnSpc>
                <a:spcPct val="110000"/>
              </a:lnSpc>
            </a:pPr>
            <a:r>
              <a:rPr lang="en-US" dirty="0" smtClean="0"/>
              <a:t>Some </a:t>
            </a:r>
            <a:r>
              <a:rPr lang="en-US" b="1" dirty="0" smtClean="0">
                <a:solidFill>
                  <a:srgbClr val="D06B20"/>
                </a:solidFill>
              </a:rPr>
              <a:t>ion peaks will be missing</a:t>
            </a:r>
          </a:p>
          <a:p>
            <a:pPr>
              <a:lnSpc>
                <a:spcPct val="110000"/>
              </a:lnSpc>
            </a:pPr>
            <a:r>
              <a:rPr lang="en-US" sz="2400" dirty="0" smtClean="0"/>
              <a:t>In order to solve the problem, we need the following:</a:t>
            </a:r>
          </a:p>
          <a:p>
            <a:pPr lvl="1">
              <a:lnSpc>
                <a:spcPct val="110000"/>
              </a:lnSpc>
            </a:pPr>
            <a:r>
              <a:rPr lang="en-US" sz="2400" dirty="0" smtClean="0"/>
              <a:t>An </a:t>
            </a:r>
            <a:r>
              <a:rPr lang="en-US" sz="2400" b="1" dirty="0" smtClean="0">
                <a:solidFill>
                  <a:srgbClr val="D06B20"/>
                </a:solidFill>
              </a:rPr>
              <a:t>abstraction</a:t>
            </a:r>
            <a:r>
              <a:rPr lang="en-US" sz="2400" dirty="0" smtClean="0">
                <a:solidFill>
                  <a:srgbClr val="D06B20"/>
                </a:solidFill>
              </a:rPr>
              <a:t> </a:t>
            </a:r>
            <a:r>
              <a:rPr lang="en-US" sz="2400" dirty="0" smtClean="0"/>
              <a:t>permitting an efficient search</a:t>
            </a:r>
          </a:p>
          <a:p>
            <a:pPr lvl="1">
              <a:lnSpc>
                <a:spcPct val="110000"/>
              </a:lnSpc>
            </a:pPr>
            <a:r>
              <a:rPr lang="en-US" sz="2400" dirty="0" smtClean="0"/>
              <a:t>A </a:t>
            </a:r>
            <a:r>
              <a:rPr lang="en-US" sz="2400" b="1" dirty="0" smtClean="0">
                <a:solidFill>
                  <a:srgbClr val="D06B20"/>
                </a:solidFill>
              </a:rPr>
              <a:t>search algorithm and scoring function </a:t>
            </a:r>
            <a:r>
              <a:rPr lang="en-US" sz="2400" dirty="0" smtClean="0"/>
              <a:t>that tolerate missing peaks and additional noise peaks</a:t>
            </a:r>
          </a:p>
        </p:txBody>
      </p:sp>
    </p:spTree>
    <p:extLst>
      <p:ext uri="{BB962C8B-B14F-4D97-AF65-F5344CB8AC3E}">
        <p14:creationId xmlns:p14="http://schemas.microsoft.com/office/powerpoint/2010/main" val="20853540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155448" y="-76200"/>
            <a:ext cx="6702552" cy="685800"/>
          </a:xfrm>
        </p:spPr>
        <p:txBody>
          <a:bodyPr/>
          <a:lstStyle/>
          <a:p>
            <a:r>
              <a:rPr lang="en-US" dirty="0" smtClean="0"/>
              <a:t>Formal Models</a:t>
            </a:r>
            <a:endParaRPr lang="en-US" dirty="0"/>
          </a:p>
        </p:txBody>
      </p:sp>
      <p:sp>
        <p:nvSpPr>
          <p:cNvPr id="3" name="Inhaltsplatzhalter 2"/>
          <p:cNvSpPr>
            <a:spLocks noGrp="1"/>
          </p:cNvSpPr>
          <p:nvPr>
            <p:ph idx="1"/>
          </p:nvPr>
        </p:nvSpPr>
        <p:spPr>
          <a:xfrm>
            <a:off x="152400" y="533400"/>
            <a:ext cx="8836152" cy="5410200"/>
          </a:xfrm>
        </p:spPr>
        <p:txBody>
          <a:bodyPr/>
          <a:lstStyle/>
          <a:p>
            <a:r>
              <a:rPr lang="en-US" sz="2400" dirty="0" smtClean="0"/>
              <a:t>A very popular abstraction of the de novo sequencing problem is the so-called </a:t>
            </a:r>
            <a:r>
              <a:rPr lang="en-US" sz="2400" b="1" dirty="0" smtClean="0">
                <a:solidFill>
                  <a:srgbClr val="D06B20"/>
                </a:solidFill>
              </a:rPr>
              <a:t>spectrum graph</a:t>
            </a:r>
          </a:p>
          <a:p>
            <a:pPr lvl="1"/>
            <a:r>
              <a:rPr lang="en-US" sz="2000" b="1" dirty="0" smtClean="0">
                <a:solidFill>
                  <a:schemeClr val="accent5"/>
                </a:solidFill>
              </a:rPr>
              <a:t>Nodes</a:t>
            </a:r>
            <a:r>
              <a:rPr lang="en-US" sz="2000" dirty="0" smtClean="0">
                <a:solidFill>
                  <a:schemeClr val="accent5"/>
                </a:solidFill>
              </a:rPr>
              <a:t> </a:t>
            </a:r>
            <a:r>
              <a:rPr lang="en-US" sz="2000" dirty="0" smtClean="0"/>
              <a:t>in this graph represent possible </a:t>
            </a:r>
            <a:r>
              <a:rPr lang="en-US" sz="2000" b="1" dirty="0" smtClean="0">
                <a:solidFill>
                  <a:srgbClr val="D06B20"/>
                </a:solidFill>
              </a:rPr>
              <a:t>interpretations of a peak</a:t>
            </a:r>
            <a:r>
              <a:rPr lang="en-US" sz="2000" dirty="0" smtClean="0">
                <a:solidFill>
                  <a:srgbClr val="D06B20"/>
                </a:solidFill>
              </a:rPr>
              <a:t> </a:t>
            </a:r>
            <a:r>
              <a:rPr lang="en-US" sz="2000" dirty="0" smtClean="0"/>
              <a:t>(in the simplest case: one for every b, one for every y ion)</a:t>
            </a:r>
          </a:p>
          <a:p>
            <a:pPr lvl="1"/>
            <a:r>
              <a:rPr lang="en-US" sz="2000" dirty="0" smtClean="0"/>
              <a:t>Two nodes are connected by a (directed) </a:t>
            </a:r>
            <a:r>
              <a:rPr lang="en-US" sz="2000" b="1" dirty="0" smtClean="0">
                <a:solidFill>
                  <a:srgbClr val="D06B20"/>
                </a:solidFill>
              </a:rPr>
              <a:t>edge</a:t>
            </a:r>
            <a:r>
              <a:rPr lang="en-US" sz="2000" dirty="0" smtClean="0"/>
              <a:t>, if they are of the same series, but </a:t>
            </a:r>
            <a:r>
              <a:rPr lang="en-US" sz="2000" b="1" dirty="0" smtClean="0">
                <a:solidFill>
                  <a:srgbClr val="D06B20"/>
                </a:solidFill>
              </a:rPr>
              <a:t>differ by an amino acid mass</a:t>
            </a:r>
          </a:p>
          <a:p>
            <a:pPr marL="457200" lvl="1" indent="0">
              <a:buNone/>
            </a:pPr>
            <a:r>
              <a:rPr lang="en-US" sz="2000" u="sng" dirty="0" smtClean="0">
                <a:solidFill>
                  <a:schemeClr val="tx1"/>
                </a:solidFill>
              </a:rPr>
              <a:t>Note:</a:t>
            </a:r>
            <a:r>
              <a:rPr lang="en-US" sz="2000" dirty="0" smtClean="0">
                <a:solidFill>
                  <a:schemeClr val="tx1"/>
                </a:solidFill>
              </a:rPr>
              <a:t> There are several, slightly different definitions of spectrum graphs in the literature</a:t>
            </a:r>
          </a:p>
          <a:p>
            <a:pPr lvl="1"/>
            <a:endParaRPr lang="en-US" sz="2000" dirty="0" smtClean="0">
              <a:solidFill>
                <a:schemeClr val="tx1"/>
              </a:solidFill>
            </a:endParaRPr>
          </a:p>
          <a:p>
            <a:r>
              <a:rPr lang="en-US" sz="2400" b="1" dirty="0" smtClean="0">
                <a:solidFill>
                  <a:srgbClr val="D06B20"/>
                </a:solidFill>
              </a:rPr>
              <a:t>Construction</a:t>
            </a:r>
          </a:p>
          <a:p>
            <a:pPr lvl="1"/>
            <a:r>
              <a:rPr lang="en-US" sz="2000" dirty="0" smtClean="0">
                <a:solidFill>
                  <a:srgbClr val="000000"/>
                </a:solidFill>
              </a:rPr>
              <a:t>Clean up the spectrum (remove noise peaks) and </a:t>
            </a:r>
            <a:r>
              <a:rPr lang="en-US" sz="2000" dirty="0" smtClean="0"/>
              <a:t>create </a:t>
            </a:r>
            <a:r>
              <a:rPr lang="en-US" sz="2000" dirty="0"/>
              <a:t>two nodes, </a:t>
            </a:r>
            <a:r>
              <a:rPr lang="en-US" sz="2000" dirty="0" smtClean="0"/>
              <a:t>z</a:t>
            </a:r>
            <a:r>
              <a:rPr lang="en-US" sz="2000" baseline="-25000" dirty="0" smtClean="0"/>
              <a:t>0</a:t>
            </a:r>
            <a:r>
              <a:rPr lang="en-US" sz="2000" dirty="0" smtClean="0"/>
              <a:t> </a:t>
            </a:r>
            <a:r>
              <a:rPr lang="en-US" sz="2000" dirty="0"/>
              <a:t>and </a:t>
            </a:r>
            <a:r>
              <a:rPr lang="en-US" sz="2000" dirty="0" err="1" smtClean="0"/>
              <a:t>z</a:t>
            </a:r>
            <a:r>
              <a:rPr lang="en-US" sz="2000" baseline="-25000" dirty="0" err="1" smtClean="0"/>
              <a:t>m</a:t>
            </a:r>
            <a:r>
              <a:rPr lang="en-US" sz="2000" dirty="0" smtClean="0"/>
              <a:t>, </a:t>
            </a:r>
            <a:r>
              <a:rPr lang="en-US" sz="2000" dirty="0"/>
              <a:t>on a line to represent the zero mass and the total residue </a:t>
            </a:r>
            <a:r>
              <a:rPr lang="en-US" sz="2000" dirty="0" smtClean="0"/>
              <a:t>mass</a:t>
            </a:r>
            <a:endParaRPr lang="en-US" sz="2000" dirty="0" smtClean="0">
              <a:solidFill>
                <a:srgbClr val="000000"/>
              </a:solidFill>
            </a:endParaRPr>
          </a:p>
          <a:p>
            <a:pPr lvl="1"/>
            <a:r>
              <a:rPr lang="en-US" sz="2000" dirty="0" smtClean="0">
                <a:solidFill>
                  <a:srgbClr val="000000"/>
                </a:solidFill>
              </a:rPr>
              <a:t>For each peak, </a:t>
            </a:r>
            <a:r>
              <a:rPr lang="en-US" sz="2000" dirty="0"/>
              <a:t>create a pair of nodes, </a:t>
            </a:r>
            <a:r>
              <a:rPr lang="en-US" sz="2000" dirty="0" err="1"/>
              <a:t>z</a:t>
            </a:r>
            <a:r>
              <a:rPr lang="en-US" sz="2000" baseline="-25000" dirty="0" err="1"/>
              <a:t>j</a:t>
            </a:r>
            <a:r>
              <a:rPr lang="en-US" sz="2000" baseline="-25000" dirty="0"/>
              <a:t> </a:t>
            </a:r>
            <a:r>
              <a:rPr lang="en-US" sz="2000" dirty="0" smtClean="0"/>
              <a:t>and </a:t>
            </a:r>
            <a:r>
              <a:rPr lang="en-US" sz="2000" dirty="0" err="1" smtClean="0"/>
              <a:t>z</a:t>
            </a:r>
            <a:r>
              <a:rPr lang="en-US" sz="2000" baseline="-25000" dirty="0" err="1" smtClean="0"/>
              <a:t>m</a:t>
            </a:r>
            <a:r>
              <a:rPr lang="en-US" sz="2000" baseline="-25000" dirty="0"/>
              <a:t>-</a:t>
            </a:r>
            <a:r>
              <a:rPr lang="en-US" sz="2000" baseline="-25000" dirty="0" smtClean="0"/>
              <a:t>j</a:t>
            </a:r>
            <a:r>
              <a:rPr lang="en-US" sz="2000" dirty="0" smtClean="0"/>
              <a:t> </a:t>
            </a:r>
            <a:r>
              <a:rPr lang="en-US" sz="2000" dirty="0"/>
              <a:t>, placed at the mass </a:t>
            </a:r>
            <a:r>
              <a:rPr lang="en-US" sz="2000" dirty="0" smtClean="0"/>
              <a:t>for the b and y ions.</a:t>
            </a:r>
            <a:endParaRPr lang="en-US" sz="2000" dirty="0"/>
          </a:p>
          <a:p>
            <a:pPr lvl="1"/>
            <a:r>
              <a:rPr lang="en-US" sz="2000" dirty="0" smtClean="0">
                <a:solidFill>
                  <a:srgbClr val="000000"/>
                </a:solidFill>
              </a:rPr>
              <a:t>For all pairs of nodes (except the b/y pairs), check whether the mass difference corresponds to an amino acid mass and add an edge if it matches</a:t>
            </a:r>
          </a:p>
        </p:txBody>
      </p:sp>
    </p:spTree>
    <p:extLst>
      <p:ext uri="{BB962C8B-B14F-4D97-AF65-F5344CB8AC3E}">
        <p14:creationId xmlns:p14="http://schemas.microsoft.com/office/powerpoint/2010/main" val="27288406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Formal Models</a:t>
            </a:r>
            <a:endParaRPr lang="en-US" dirty="0"/>
          </a:p>
        </p:txBody>
      </p:sp>
      <p:sp>
        <p:nvSpPr>
          <p:cNvPr id="3" name="Inhaltsplatzhalter 2"/>
          <p:cNvSpPr>
            <a:spLocks noGrp="1"/>
          </p:cNvSpPr>
          <p:nvPr>
            <p:ph idx="1"/>
          </p:nvPr>
        </p:nvSpPr>
        <p:spPr/>
        <p:txBody>
          <a:bodyPr/>
          <a:lstStyle/>
          <a:p>
            <a:r>
              <a:rPr lang="en-US" sz="2800" dirty="0" smtClean="0"/>
              <a:t>A very popular abstraction of the de novo sequencing problem is the so-called </a:t>
            </a:r>
            <a:r>
              <a:rPr lang="en-US" sz="2800" b="1" dirty="0" smtClean="0">
                <a:solidFill>
                  <a:srgbClr val="D06B20"/>
                </a:solidFill>
              </a:rPr>
              <a:t>spectrum graph</a:t>
            </a:r>
          </a:p>
          <a:p>
            <a:pPr lvl="1"/>
            <a:r>
              <a:rPr lang="en-US" sz="2400" b="1" dirty="0" smtClean="0">
                <a:solidFill>
                  <a:srgbClr val="D06B20"/>
                </a:solidFill>
              </a:rPr>
              <a:t>Nodes</a:t>
            </a:r>
            <a:r>
              <a:rPr lang="en-US" sz="2400" dirty="0" smtClean="0">
                <a:solidFill>
                  <a:srgbClr val="D06B20"/>
                </a:solidFill>
              </a:rPr>
              <a:t> </a:t>
            </a:r>
            <a:r>
              <a:rPr lang="en-US" sz="2400" dirty="0" smtClean="0"/>
              <a:t>in this graph represent possible </a:t>
            </a:r>
            <a:r>
              <a:rPr lang="en-US" sz="2400" b="1" dirty="0" smtClean="0">
                <a:solidFill>
                  <a:srgbClr val="D06B20"/>
                </a:solidFill>
              </a:rPr>
              <a:t>interpretations of a peak</a:t>
            </a:r>
            <a:r>
              <a:rPr lang="en-US" sz="2400" dirty="0" smtClean="0">
                <a:solidFill>
                  <a:srgbClr val="D06B20"/>
                </a:solidFill>
              </a:rPr>
              <a:t> </a:t>
            </a:r>
            <a:r>
              <a:rPr lang="en-US" sz="2400" dirty="0" smtClean="0"/>
              <a:t>(in the simplest case: one for every b, one for every y ion)</a:t>
            </a:r>
          </a:p>
          <a:p>
            <a:pPr lvl="1"/>
            <a:r>
              <a:rPr lang="en-US" sz="2400" dirty="0" smtClean="0"/>
              <a:t>Two nodes are connected by a (directed) </a:t>
            </a:r>
            <a:r>
              <a:rPr lang="en-US" sz="2400" b="1" dirty="0" smtClean="0">
                <a:solidFill>
                  <a:srgbClr val="D06B20"/>
                </a:solidFill>
              </a:rPr>
              <a:t>edge</a:t>
            </a:r>
            <a:r>
              <a:rPr lang="en-US" sz="2400" dirty="0" smtClean="0"/>
              <a:t>, if they are from </a:t>
            </a:r>
            <a:r>
              <a:rPr lang="en-US" sz="2400" b="1" dirty="0" smtClean="0">
                <a:solidFill>
                  <a:srgbClr val="D06B20"/>
                </a:solidFill>
              </a:rPr>
              <a:t>differ by an amino acid mass</a:t>
            </a:r>
          </a:p>
          <a:p>
            <a:r>
              <a:rPr lang="en-US" sz="2800" dirty="0" smtClean="0">
                <a:solidFill>
                  <a:srgbClr val="000000"/>
                </a:solidFill>
              </a:rPr>
              <a:t>Construction</a:t>
            </a:r>
          </a:p>
          <a:p>
            <a:pPr lvl="1"/>
            <a:r>
              <a:rPr lang="en-US" sz="2400" dirty="0" smtClean="0">
                <a:solidFill>
                  <a:srgbClr val="000000"/>
                </a:solidFill>
              </a:rPr>
              <a:t>Clean up the spectrum (remove noise peaks)</a:t>
            </a:r>
          </a:p>
          <a:p>
            <a:pPr lvl="1"/>
            <a:r>
              <a:rPr lang="en-US" sz="2400" dirty="0" smtClean="0">
                <a:solidFill>
                  <a:srgbClr val="000000"/>
                </a:solidFill>
              </a:rPr>
              <a:t>For each peak, add a node (b/y) to the graph, color by ion series</a:t>
            </a:r>
          </a:p>
          <a:p>
            <a:pPr lvl="1"/>
            <a:r>
              <a:rPr lang="en-US" sz="2400" dirty="0" smtClean="0">
                <a:solidFill>
                  <a:srgbClr val="000000"/>
                </a:solidFill>
              </a:rPr>
              <a:t>For all pairs of nodes of the same series, check whether the mass difference corresponds to an amino acid mass and add an edge if it matches</a:t>
            </a:r>
          </a:p>
          <a:p>
            <a:pPr lvl="1"/>
            <a:r>
              <a:rPr lang="en-US" sz="2400" dirty="0" smtClean="0">
                <a:solidFill>
                  <a:srgbClr val="000000"/>
                </a:solidFill>
              </a:rPr>
              <a:t>Label each edge with the matching amino acid</a:t>
            </a:r>
          </a:p>
        </p:txBody>
      </p:sp>
    </p:spTree>
    <p:extLst>
      <p:ext uri="{BB962C8B-B14F-4D97-AF65-F5344CB8AC3E}">
        <p14:creationId xmlns:p14="http://schemas.microsoft.com/office/powerpoint/2010/main" val="24177503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Spectrum Graph – Example</a:t>
            </a:r>
            <a:endParaRPr lang="en-US" dirty="0"/>
          </a:p>
        </p:txBody>
      </p:sp>
      <p:sp>
        <p:nvSpPr>
          <p:cNvPr id="3" name="Inhaltsplatzhalter 2"/>
          <p:cNvSpPr>
            <a:spLocks noGrp="1"/>
          </p:cNvSpPr>
          <p:nvPr>
            <p:ph idx="1"/>
          </p:nvPr>
        </p:nvSpPr>
        <p:spPr>
          <a:xfrm>
            <a:off x="155448" y="4267200"/>
            <a:ext cx="8836152" cy="2133600"/>
          </a:xfrm>
        </p:spPr>
        <p:txBody>
          <a:bodyPr/>
          <a:lstStyle/>
          <a:p>
            <a:r>
              <a:rPr lang="en-US" sz="2800" dirty="0" smtClean="0"/>
              <a:t>For a simple spectrum (no noise peaks, no missing peaks), we will illustrate the construction of the spectrum graph and its interpretation</a:t>
            </a:r>
          </a:p>
          <a:p>
            <a:r>
              <a:rPr lang="en-US" sz="2800" dirty="0" smtClean="0"/>
              <a:t>For each peak, add two nodes: brown for b ions, yellow for y ions</a:t>
            </a:r>
            <a:endParaRPr lang="en-US" sz="2800" dirty="0"/>
          </a:p>
        </p:txBody>
      </p:sp>
      <p:graphicFrame>
        <p:nvGraphicFramePr>
          <p:cNvPr id="7" name="Tabelle 6"/>
          <p:cNvGraphicFramePr>
            <a:graphicFrameLocks noGrp="1"/>
          </p:cNvGraphicFramePr>
          <p:nvPr>
            <p:extLst>
              <p:ext uri="{D42A27DB-BD31-4B8C-83A1-F6EECF244321}">
                <p14:modId xmlns:p14="http://schemas.microsoft.com/office/powerpoint/2010/main" val="1690628765"/>
              </p:ext>
            </p:extLst>
          </p:nvPr>
        </p:nvGraphicFramePr>
        <p:xfrm>
          <a:off x="7543800" y="990600"/>
          <a:ext cx="1295400" cy="2926080"/>
        </p:xfrm>
        <a:graphic>
          <a:graphicData uri="http://schemas.openxmlformats.org/drawingml/2006/table">
            <a:tbl>
              <a:tblPr firstRow="1" bandRow="1">
                <a:tableStyleId>{5C22544A-7EE6-4342-B048-85BDC9FD1C3A}</a:tableStyleId>
              </a:tblPr>
              <a:tblGrid>
                <a:gridCol w="1295400"/>
              </a:tblGrid>
              <a:tr h="352425">
                <a:tc>
                  <a:txBody>
                    <a:bodyPr/>
                    <a:lstStyle/>
                    <a:p>
                      <a:pPr algn="ctr"/>
                      <a:r>
                        <a:rPr lang="en-US" dirty="0" smtClean="0"/>
                        <a:t>m/z [Da]</a:t>
                      </a:r>
                      <a:endParaRPr lang="en-US" dirty="0"/>
                    </a:p>
                  </a:txBody>
                  <a:tcPr/>
                </a:tc>
              </a:tr>
              <a:tr h="352425">
                <a:tc>
                  <a:txBody>
                    <a:bodyPr/>
                    <a:lstStyle/>
                    <a:p>
                      <a:pPr algn="ctr"/>
                      <a:r>
                        <a:rPr lang="en-US" dirty="0" smtClean="0"/>
                        <a:t>147.1128</a:t>
                      </a:r>
                      <a:endParaRPr lang="en-US" dirty="0"/>
                    </a:p>
                  </a:txBody>
                  <a:tcPr/>
                </a:tc>
              </a:tr>
              <a:tr h="352425">
                <a:tc>
                  <a:txBody>
                    <a:bodyPr/>
                    <a:lstStyle/>
                    <a:p>
                      <a:pPr algn="ctr"/>
                      <a:r>
                        <a:rPr lang="en-US" dirty="0" smtClean="0"/>
                        <a:t>171.1128</a:t>
                      </a:r>
                      <a:endParaRPr lang="en-US" dirty="0"/>
                    </a:p>
                  </a:txBody>
                  <a:tcPr/>
                </a:tc>
              </a:tr>
              <a:tr h="352425">
                <a:tc>
                  <a:txBody>
                    <a:bodyPr/>
                    <a:lstStyle/>
                    <a:p>
                      <a:pPr algn="ctr"/>
                      <a:r>
                        <a:rPr lang="en-US" dirty="0" smtClean="0"/>
                        <a:t>234.1448</a:t>
                      </a:r>
                      <a:endParaRPr lang="en-US" dirty="0"/>
                    </a:p>
                  </a:txBody>
                  <a:tcPr/>
                </a:tc>
              </a:tr>
              <a:tr h="352425">
                <a:tc>
                  <a:txBody>
                    <a:bodyPr/>
                    <a:lstStyle/>
                    <a:p>
                      <a:pPr algn="ctr"/>
                      <a:r>
                        <a:rPr lang="en-US" dirty="0" smtClean="0"/>
                        <a:t>357.1921</a:t>
                      </a:r>
                      <a:endParaRPr lang="en-US" dirty="0"/>
                    </a:p>
                  </a:txBody>
                  <a:tcPr/>
                </a:tc>
              </a:tr>
              <a:tr h="352425">
                <a:tc>
                  <a:txBody>
                    <a:bodyPr/>
                    <a:lstStyle/>
                    <a:p>
                      <a:pPr algn="ctr"/>
                      <a:r>
                        <a:rPr lang="en-US" dirty="0" smtClean="0"/>
                        <a:t>420.2241</a:t>
                      </a:r>
                      <a:endParaRPr lang="en-US" dirty="0"/>
                    </a:p>
                  </a:txBody>
                  <a:tcPr/>
                </a:tc>
              </a:tr>
              <a:tr h="352425">
                <a:tc>
                  <a:txBody>
                    <a:bodyPr/>
                    <a:lstStyle/>
                    <a:p>
                      <a:pPr algn="ctr"/>
                      <a:r>
                        <a:rPr lang="en-US" dirty="0" smtClean="0"/>
                        <a:t>444.2241</a:t>
                      </a:r>
                      <a:endParaRPr lang="en-US" dirty="0"/>
                    </a:p>
                  </a:txBody>
                  <a:tcPr/>
                </a:tc>
              </a:tr>
              <a:tr h="352425">
                <a:tc>
                  <a:txBody>
                    <a:bodyPr/>
                    <a:lstStyle/>
                    <a:p>
                      <a:pPr algn="ctr"/>
                      <a:r>
                        <a:rPr lang="en-US" dirty="0" smtClean="0"/>
                        <a:t>533.3082</a:t>
                      </a:r>
                      <a:endParaRPr lang="en-US" dirty="0"/>
                    </a:p>
                  </a:txBody>
                  <a:tcPr/>
                </a:tc>
              </a:tr>
            </a:tbl>
          </a:graphicData>
        </a:graphic>
      </p:graphicFrame>
      <p:sp>
        <p:nvSpPr>
          <p:cNvPr id="8" name="Oval 7"/>
          <p:cNvSpPr/>
          <p:nvPr/>
        </p:nvSpPr>
        <p:spPr bwMode="auto">
          <a:xfrm>
            <a:off x="457200" y="1600200"/>
            <a:ext cx="381000" cy="381000"/>
          </a:xfrm>
          <a:prstGeom prst="ellipse">
            <a:avLst/>
          </a:prstGeom>
          <a:ln>
            <a:solidFill>
              <a:srgbClr val="000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9" name="Oval 8"/>
          <p:cNvSpPr/>
          <p:nvPr/>
        </p:nvSpPr>
        <p:spPr bwMode="auto">
          <a:xfrm>
            <a:off x="457200" y="2286000"/>
            <a:ext cx="381000" cy="381000"/>
          </a:xfrm>
          <a:prstGeom prst="ellipse">
            <a:avLst/>
          </a:prstGeom>
          <a:ln>
            <a:solidFill>
              <a:schemeClr val="tx1"/>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0" name="Oval 9"/>
          <p:cNvSpPr/>
          <p:nvPr/>
        </p:nvSpPr>
        <p:spPr bwMode="auto">
          <a:xfrm>
            <a:off x="1295400" y="1600200"/>
            <a:ext cx="381000" cy="381000"/>
          </a:xfrm>
          <a:prstGeom prst="ellipse">
            <a:avLst/>
          </a:prstGeom>
          <a:ln>
            <a:solidFill>
              <a:srgbClr val="000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1" name="Oval 10"/>
          <p:cNvSpPr/>
          <p:nvPr/>
        </p:nvSpPr>
        <p:spPr bwMode="auto">
          <a:xfrm>
            <a:off x="1295400" y="2286000"/>
            <a:ext cx="381000" cy="381000"/>
          </a:xfrm>
          <a:prstGeom prst="ellipse">
            <a:avLst/>
          </a:prstGeom>
          <a:ln>
            <a:solidFill>
              <a:schemeClr val="tx1"/>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2" name="Oval 11"/>
          <p:cNvSpPr/>
          <p:nvPr/>
        </p:nvSpPr>
        <p:spPr bwMode="auto">
          <a:xfrm>
            <a:off x="2133600" y="1600200"/>
            <a:ext cx="381000" cy="381000"/>
          </a:xfrm>
          <a:prstGeom prst="ellipse">
            <a:avLst/>
          </a:prstGeom>
          <a:ln>
            <a:solidFill>
              <a:srgbClr val="000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3" name="Oval 12"/>
          <p:cNvSpPr/>
          <p:nvPr/>
        </p:nvSpPr>
        <p:spPr bwMode="auto">
          <a:xfrm>
            <a:off x="2133600" y="2286000"/>
            <a:ext cx="381000" cy="381000"/>
          </a:xfrm>
          <a:prstGeom prst="ellipse">
            <a:avLst/>
          </a:prstGeom>
          <a:ln>
            <a:solidFill>
              <a:schemeClr val="tx1"/>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4" name="Oval 13"/>
          <p:cNvSpPr/>
          <p:nvPr/>
        </p:nvSpPr>
        <p:spPr bwMode="auto">
          <a:xfrm>
            <a:off x="2971800" y="1600200"/>
            <a:ext cx="381000" cy="381000"/>
          </a:xfrm>
          <a:prstGeom prst="ellipse">
            <a:avLst/>
          </a:prstGeom>
          <a:ln>
            <a:solidFill>
              <a:srgbClr val="000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5" name="Oval 14"/>
          <p:cNvSpPr/>
          <p:nvPr/>
        </p:nvSpPr>
        <p:spPr bwMode="auto">
          <a:xfrm>
            <a:off x="2971800" y="2286000"/>
            <a:ext cx="381000" cy="381000"/>
          </a:xfrm>
          <a:prstGeom prst="ellipse">
            <a:avLst/>
          </a:prstGeom>
          <a:ln>
            <a:solidFill>
              <a:schemeClr val="tx1"/>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6" name="Oval 15"/>
          <p:cNvSpPr/>
          <p:nvPr/>
        </p:nvSpPr>
        <p:spPr bwMode="auto">
          <a:xfrm>
            <a:off x="3886200" y="1600200"/>
            <a:ext cx="381000" cy="381000"/>
          </a:xfrm>
          <a:prstGeom prst="ellipse">
            <a:avLst/>
          </a:prstGeom>
          <a:ln>
            <a:solidFill>
              <a:srgbClr val="000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7" name="Oval 16"/>
          <p:cNvSpPr/>
          <p:nvPr/>
        </p:nvSpPr>
        <p:spPr bwMode="auto">
          <a:xfrm>
            <a:off x="3886200" y="2286000"/>
            <a:ext cx="381000" cy="381000"/>
          </a:xfrm>
          <a:prstGeom prst="ellipse">
            <a:avLst/>
          </a:prstGeom>
          <a:ln>
            <a:solidFill>
              <a:schemeClr val="tx1"/>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8" name="Oval 17"/>
          <p:cNvSpPr/>
          <p:nvPr/>
        </p:nvSpPr>
        <p:spPr bwMode="auto">
          <a:xfrm>
            <a:off x="4800600" y="1600200"/>
            <a:ext cx="381000" cy="381000"/>
          </a:xfrm>
          <a:prstGeom prst="ellipse">
            <a:avLst/>
          </a:prstGeom>
          <a:ln>
            <a:solidFill>
              <a:srgbClr val="000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9" name="Oval 18"/>
          <p:cNvSpPr/>
          <p:nvPr/>
        </p:nvSpPr>
        <p:spPr bwMode="auto">
          <a:xfrm>
            <a:off x="4800600" y="2286000"/>
            <a:ext cx="381000" cy="381000"/>
          </a:xfrm>
          <a:prstGeom prst="ellipse">
            <a:avLst/>
          </a:prstGeom>
          <a:ln>
            <a:solidFill>
              <a:schemeClr val="tx1"/>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20" name="Oval 19"/>
          <p:cNvSpPr/>
          <p:nvPr/>
        </p:nvSpPr>
        <p:spPr bwMode="auto">
          <a:xfrm>
            <a:off x="5715000" y="1600200"/>
            <a:ext cx="381000" cy="381000"/>
          </a:xfrm>
          <a:prstGeom prst="ellipse">
            <a:avLst/>
          </a:prstGeom>
          <a:ln>
            <a:solidFill>
              <a:srgbClr val="000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21" name="Oval 20"/>
          <p:cNvSpPr/>
          <p:nvPr/>
        </p:nvSpPr>
        <p:spPr bwMode="auto">
          <a:xfrm>
            <a:off x="5715000" y="2286000"/>
            <a:ext cx="381000" cy="381000"/>
          </a:xfrm>
          <a:prstGeom prst="ellipse">
            <a:avLst/>
          </a:prstGeom>
          <a:ln>
            <a:solidFill>
              <a:schemeClr val="tx1"/>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22" name="Textfeld 21"/>
          <p:cNvSpPr txBox="1"/>
          <p:nvPr/>
        </p:nvSpPr>
        <p:spPr>
          <a:xfrm rot="16200000">
            <a:off x="26313" y="3250286"/>
            <a:ext cx="1261884" cy="400110"/>
          </a:xfrm>
          <a:prstGeom prst="rect">
            <a:avLst/>
          </a:prstGeom>
          <a:noFill/>
        </p:spPr>
        <p:txBody>
          <a:bodyPr wrap="none" rtlCol="0">
            <a:spAutoFit/>
          </a:bodyPr>
          <a:lstStyle/>
          <a:p>
            <a:r>
              <a:rPr lang="en-US" sz="2000" dirty="0" smtClean="0">
                <a:solidFill>
                  <a:srgbClr val="000000"/>
                </a:solidFill>
              </a:rPr>
              <a:t>147.1 Da</a:t>
            </a:r>
            <a:endParaRPr lang="en-US" sz="2000" dirty="0">
              <a:solidFill>
                <a:srgbClr val="000000"/>
              </a:solidFill>
            </a:endParaRPr>
          </a:p>
        </p:txBody>
      </p:sp>
      <p:sp>
        <p:nvSpPr>
          <p:cNvPr id="23" name="Textfeld 22"/>
          <p:cNvSpPr txBox="1"/>
          <p:nvPr/>
        </p:nvSpPr>
        <p:spPr>
          <a:xfrm rot="16200000">
            <a:off x="864513" y="3250286"/>
            <a:ext cx="1261884" cy="400110"/>
          </a:xfrm>
          <a:prstGeom prst="rect">
            <a:avLst/>
          </a:prstGeom>
          <a:noFill/>
        </p:spPr>
        <p:txBody>
          <a:bodyPr wrap="none" rtlCol="0">
            <a:spAutoFit/>
          </a:bodyPr>
          <a:lstStyle/>
          <a:p>
            <a:r>
              <a:rPr lang="en-US" sz="2000" dirty="0" smtClean="0">
                <a:solidFill>
                  <a:srgbClr val="000000"/>
                </a:solidFill>
              </a:rPr>
              <a:t>171.1 Da</a:t>
            </a:r>
            <a:endParaRPr lang="en-US" sz="2000" dirty="0">
              <a:solidFill>
                <a:srgbClr val="000000"/>
              </a:solidFill>
            </a:endParaRPr>
          </a:p>
        </p:txBody>
      </p:sp>
      <p:sp>
        <p:nvSpPr>
          <p:cNvPr id="24" name="Textfeld 23"/>
          <p:cNvSpPr txBox="1"/>
          <p:nvPr/>
        </p:nvSpPr>
        <p:spPr>
          <a:xfrm rot="16200000">
            <a:off x="1702713" y="3250287"/>
            <a:ext cx="1261884" cy="400110"/>
          </a:xfrm>
          <a:prstGeom prst="rect">
            <a:avLst/>
          </a:prstGeom>
          <a:noFill/>
        </p:spPr>
        <p:txBody>
          <a:bodyPr wrap="none" rtlCol="0">
            <a:spAutoFit/>
          </a:bodyPr>
          <a:lstStyle/>
          <a:p>
            <a:r>
              <a:rPr lang="en-US" sz="2000" dirty="0" smtClean="0">
                <a:solidFill>
                  <a:srgbClr val="000000"/>
                </a:solidFill>
              </a:rPr>
              <a:t>234.1 Da</a:t>
            </a:r>
            <a:endParaRPr lang="en-US" sz="2000" dirty="0">
              <a:solidFill>
                <a:srgbClr val="000000"/>
              </a:solidFill>
            </a:endParaRPr>
          </a:p>
        </p:txBody>
      </p:sp>
      <p:sp>
        <p:nvSpPr>
          <p:cNvPr id="25" name="Textfeld 24"/>
          <p:cNvSpPr txBox="1"/>
          <p:nvPr/>
        </p:nvSpPr>
        <p:spPr>
          <a:xfrm rot="16200000">
            <a:off x="2540913" y="3250287"/>
            <a:ext cx="1261884" cy="400110"/>
          </a:xfrm>
          <a:prstGeom prst="rect">
            <a:avLst/>
          </a:prstGeom>
          <a:noFill/>
        </p:spPr>
        <p:txBody>
          <a:bodyPr wrap="none" rtlCol="0">
            <a:spAutoFit/>
          </a:bodyPr>
          <a:lstStyle/>
          <a:p>
            <a:r>
              <a:rPr lang="en-US" sz="2000" dirty="0" smtClean="0">
                <a:solidFill>
                  <a:srgbClr val="000000"/>
                </a:solidFill>
              </a:rPr>
              <a:t>357.2 Da</a:t>
            </a:r>
            <a:endParaRPr lang="en-US" sz="2000" dirty="0">
              <a:solidFill>
                <a:srgbClr val="000000"/>
              </a:solidFill>
            </a:endParaRPr>
          </a:p>
        </p:txBody>
      </p:sp>
      <p:sp>
        <p:nvSpPr>
          <p:cNvPr id="26" name="Textfeld 25"/>
          <p:cNvSpPr txBox="1"/>
          <p:nvPr/>
        </p:nvSpPr>
        <p:spPr>
          <a:xfrm rot="16200000">
            <a:off x="3455313" y="3250287"/>
            <a:ext cx="1261884" cy="400110"/>
          </a:xfrm>
          <a:prstGeom prst="rect">
            <a:avLst/>
          </a:prstGeom>
          <a:noFill/>
        </p:spPr>
        <p:txBody>
          <a:bodyPr wrap="none" rtlCol="0">
            <a:spAutoFit/>
          </a:bodyPr>
          <a:lstStyle/>
          <a:p>
            <a:r>
              <a:rPr lang="en-US" sz="2000" dirty="0" smtClean="0">
                <a:solidFill>
                  <a:srgbClr val="000000"/>
                </a:solidFill>
              </a:rPr>
              <a:t>420.2 Da</a:t>
            </a:r>
            <a:endParaRPr lang="en-US" sz="2000" dirty="0">
              <a:solidFill>
                <a:srgbClr val="000000"/>
              </a:solidFill>
            </a:endParaRPr>
          </a:p>
        </p:txBody>
      </p:sp>
      <p:sp>
        <p:nvSpPr>
          <p:cNvPr id="27" name="Textfeld 26"/>
          <p:cNvSpPr txBox="1"/>
          <p:nvPr/>
        </p:nvSpPr>
        <p:spPr>
          <a:xfrm rot="16200000">
            <a:off x="4369713" y="3250287"/>
            <a:ext cx="1261884" cy="400110"/>
          </a:xfrm>
          <a:prstGeom prst="rect">
            <a:avLst/>
          </a:prstGeom>
          <a:noFill/>
        </p:spPr>
        <p:txBody>
          <a:bodyPr wrap="none" rtlCol="0">
            <a:spAutoFit/>
          </a:bodyPr>
          <a:lstStyle/>
          <a:p>
            <a:r>
              <a:rPr lang="en-US" sz="2000" dirty="0" smtClean="0">
                <a:solidFill>
                  <a:srgbClr val="000000"/>
                </a:solidFill>
              </a:rPr>
              <a:t>444.2 Da</a:t>
            </a:r>
            <a:endParaRPr lang="en-US" sz="2000" dirty="0">
              <a:solidFill>
                <a:srgbClr val="000000"/>
              </a:solidFill>
            </a:endParaRPr>
          </a:p>
        </p:txBody>
      </p:sp>
      <p:sp>
        <p:nvSpPr>
          <p:cNvPr id="28" name="Textfeld 27"/>
          <p:cNvSpPr txBox="1"/>
          <p:nvPr/>
        </p:nvSpPr>
        <p:spPr>
          <a:xfrm rot="16200000">
            <a:off x="5284113" y="3250287"/>
            <a:ext cx="1261884" cy="400110"/>
          </a:xfrm>
          <a:prstGeom prst="rect">
            <a:avLst/>
          </a:prstGeom>
          <a:noFill/>
        </p:spPr>
        <p:txBody>
          <a:bodyPr wrap="none" rtlCol="0">
            <a:spAutoFit/>
          </a:bodyPr>
          <a:lstStyle/>
          <a:p>
            <a:r>
              <a:rPr lang="en-US" sz="2000" dirty="0" smtClean="0">
                <a:solidFill>
                  <a:srgbClr val="000000"/>
                </a:solidFill>
              </a:rPr>
              <a:t>533.3 Da</a:t>
            </a:r>
            <a:endParaRPr lang="en-US" sz="2000" dirty="0">
              <a:solidFill>
                <a:srgbClr val="000000"/>
              </a:solidFill>
            </a:endParaRPr>
          </a:p>
        </p:txBody>
      </p:sp>
      <p:sp>
        <p:nvSpPr>
          <p:cNvPr id="29" name="Textfeld 28"/>
          <p:cNvSpPr txBox="1"/>
          <p:nvPr/>
        </p:nvSpPr>
        <p:spPr>
          <a:xfrm>
            <a:off x="6188473" y="2266890"/>
            <a:ext cx="898127" cy="400110"/>
          </a:xfrm>
          <a:prstGeom prst="rect">
            <a:avLst/>
          </a:prstGeom>
          <a:noFill/>
        </p:spPr>
        <p:txBody>
          <a:bodyPr wrap="none" rtlCol="0">
            <a:spAutoFit/>
          </a:bodyPr>
          <a:lstStyle/>
          <a:p>
            <a:r>
              <a:rPr lang="en-US" sz="2000" dirty="0" smtClean="0">
                <a:solidFill>
                  <a:srgbClr val="000000"/>
                </a:solidFill>
              </a:rPr>
              <a:t>y ions</a:t>
            </a:r>
            <a:endParaRPr lang="en-US" sz="2000" dirty="0">
              <a:solidFill>
                <a:srgbClr val="000000"/>
              </a:solidFill>
            </a:endParaRPr>
          </a:p>
        </p:txBody>
      </p:sp>
      <p:sp>
        <p:nvSpPr>
          <p:cNvPr id="30" name="Textfeld 29"/>
          <p:cNvSpPr txBox="1"/>
          <p:nvPr/>
        </p:nvSpPr>
        <p:spPr>
          <a:xfrm>
            <a:off x="6188473" y="1600200"/>
            <a:ext cx="898127" cy="400110"/>
          </a:xfrm>
          <a:prstGeom prst="rect">
            <a:avLst/>
          </a:prstGeom>
          <a:noFill/>
        </p:spPr>
        <p:txBody>
          <a:bodyPr wrap="none" rtlCol="0">
            <a:spAutoFit/>
          </a:bodyPr>
          <a:lstStyle/>
          <a:p>
            <a:r>
              <a:rPr lang="en-US" sz="2000" dirty="0" smtClean="0">
                <a:solidFill>
                  <a:srgbClr val="000000"/>
                </a:solidFill>
              </a:rPr>
              <a:t>b ions</a:t>
            </a:r>
            <a:endParaRPr lang="en-US" sz="2000" dirty="0">
              <a:solidFill>
                <a:srgbClr val="000000"/>
              </a:solidFill>
            </a:endParaRPr>
          </a:p>
        </p:txBody>
      </p:sp>
    </p:spTree>
    <p:extLst>
      <p:ext uri="{BB962C8B-B14F-4D97-AF65-F5344CB8AC3E}">
        <p14:creationId xmlns:p14="http://schemas.microsoft.com/office/powerpoint/2010/main" val="42741036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Spectrum Graph – Example</a:t>
            </a:r>
            <a:endParaRPr lang="en-US" dirty="0"/>
          </a:p>
        </p:txBody>
      </p:sp>
      <p:sp>
        <p:nvSpPr>
          <p:cNvPr id="3" name="Inhaltsplatzhalter 2"/>
          <p:cNvSpPr>
            <a:spLocks noGrp="1"/>
          </p:cNvSpPr>
          <p:nvPr>
            <p:ph idx="1"/>
          </p:nvPr>
        </p:nvSpPr>
        <p:spPr>
          <a:xfrm>
            <a:off x="155448" y="4953000"/>
            <a:ext cx="8836152" cy="1447800"/>
          </a:xfrm>
        </p:spPr>
        <p:txBody>
          <a:bodyPr/>
          <a:lstStyle/>
          <a:p>
            <a:r>
              <a:rPr lang="en-US" sz="2800" dirty="0" smtClean="0"/>
              <a:t>For all pairs (u, v) of nodes of the same color:</a:t>
            </a:r>
          </a:p>
          <a:p>
            <a:pPr lvl="1"/>
            <a:r>
              <a:rPr lang="en-US" sz="2400" dirty="0" smtClean="0"/>
              <a:t>If |m(u) – m(v)| = m(</a:t>
            </a:r>
            <a:r>
              <a:rPr lang="en-US" sz="2400" dirty="0" err="1" smtClean="0"/>
              <a:t>aa</a:t>
            </a:r>
            <a:r>
              <a:rPr lang="en-US" sz="2400" dirty="0" smtClean="0"/>
              <a:t>) for any amino acid </a:t>
            </a:r>
            <a:r>
              <a:rPr lang="en-US" sz="2400" dirty="0" err="1" smtClean="0"/>
              <a:t>aa</a:t>
            </a:r>
            <a:r>
              <a:rPr lang="en-US" sz="2400" dirty="0" smtClean="0"/>
              <a:t>, add the edge (</a:t>
            </a:r>
            <a:r>
              <a:rPr lang="en-US" sz="2400" dirty="0" err="1" smtClean="0"/>
              <a:t>u,v</a:t>
            </a:r>
            <a:r>
              <a:rPr lang="en-US" sz="2400" dirty="0" smtClean="0"/>
              <a:t>) and label it with </a:t>
            </a:r>
            <a:r>
              <a:rPr lang="en-US" sz="2400" dirty="0" err="1" smtClean="0"/>
              <a:t>aa</a:t>
            </a:r>
            <a:endParaRPr lang="en-US" sz="2400" dirty="0" smtClean="0"/>
          </a:p>
        </p:txBody>
      </p:sp>
      <p:graphicFrame>
        <p:nvGraphicFramePr>
          <p:cNvPr id="7" name="Tabelle 6"/>
          <p:cNvGraphicFramePr>
            <a:graphicFrameLocks noGrp="1"/>
          </p:cNvGraphicFramePr>
          <p:nvPr>
            <p:extLst>
              <p:ext uri="{D42A27DB-BD31-4B8C-83A1-F6EECF244321}">
                <p14:modId xmlns:p14="http://schemas.microsoft.com/office/powerpoint/2010/main" val="3301575880"/>
              </p:ext>
            </p:extLst>
          </p:nvPr>
        </p:nvGraphicFramePr>
        <p:xfrm>
          <a:off x="7543800" y="990600"/>
          <a:ext cx="1295400" cy="2926080"/>
        </p:xfrm>
        <a:graphic>
          <a:graphicData uri="http://schemas.openxmlformats.org/drawingml/2006/table">
            <a:tbl>
              <a:tblPr firstRow="1" bandRow="1">
                <a:tableStyleId>{5C22544A-7EE6-4342-B048-85BDC9FD1C3A}</a:tableStyleId>
              </a:tblPr>
              <a:tblGrid>
                <a:gridCol w="1295400"/>
              </a:tblGrid>
              <a:tr h="352425">
                <a:tc>
                  <a:txBody>
                    <a:bodyPr/>
                    <a:lstStyle/>
                    <a:p>
                      <a:pPr algn="ctr"/>
                      <a:r>
                        <a:rPr lang="en-US" dirty="0" smtClean="0"/>
                        <a:t>m/z [Da]</a:t>
                      </a:r>
                      <a:endParaRPr lang="en-US" dirty="0"/>
                    </a:p>
                  </a:txBody>
                  <a:tcPr/>
                </a:tc>
              </a:tr>
              <a:tr h="352425">
                <a:tc>
                  <a:txBody>
                    <a:bodyPr/>
                    <a:lstStyle/>
                    <a:p>
                      <a:pPr algn="ctr"/>
                      <a:r>
                        <a:rPr lang="en-US" dirty="0" smtClean="0"/>
                        <a:t>147.1128</a:t>
                      </a:r>
                      <a:endParaRPr lang="en-US" dirty="0"/>
                    </a:p>
                  </a:txBody>
                  <a:tcPr/>
                </a:tc>
              </a:tr>
              <a:tr h="352425">
                <a:tc>
                  <a:txBody>
                    <a:bodyPr/>
                    <a:lstStyle/>
                    <a:p>
                      <a:pPr algn="ctr"/>
                      <a:r>
                        <a:rPr lang="en-US" dirty="0" smtClean="0"/>
                        <a:t>171.1128</a:t>
                      </a:r>
                      <a:endParaRPr lang="en-US" dirty="0"/>
                    </a:p>
                  </a:txBody>
                  <a:tcPr/>
                </a:tc>
              </a:tr>
              <a:tr h="352425">
                <a:tc>
                  <a:txBody>
                    <a:bodyPr/>
                    <a:lstStyle/>
                    <a:p>
                      <a:pPr algn="ctr"/>
                      <a:r>
                        <a:rPr lang="en-US" dirty="0" smtClean="0"/>
                        <a:t>234.1448</a:t>
                      </a:r>
                      <a:endParaRPr lang="en-US" dirty="0"/>
                    </a:p>
                  </a:txBody>
                  <a:tcPr/>
                </a:tc>
              </a:tr>
              <a:tr h="352425">
                <a:tc>
                  <a:txBody>
                    <a:bodyPr/>
                    <a:lstStyle/>
                    <a:p>
                      <a:pPr algn="ctr"/>
                      <a:r>
                        <a:rPr lang="en-US" dirty="0" smtClean="0"/>
                        <a:t>357.1921</a:t>
                      </a:r>
                      <a:endParaRPr lang="en-US" dirty="0"/>
                    </a:p>
                  </a:txBody>
                  <a:tcPr/>
                </a:tc>
              </a:tr>
              <a:tr h="352425">
                <a:tc>
                  <a:txBody>
                    <a:bodyPr/>
                    <a:lstStyle/>
                    <a:p>
                      <a:pPr algn="ctr"/>
                      <a:r>
                        <a:rPr lang="en-US" dirty="0" smtClean="0"/>
                        <a:t>420.2241</a:t>
                      </a:r>
                      <a:endParaRPr lang="en-US" dirty="0"/>
                    </a:p>
                  </a:txBody>
                  <a:tcPr/>
                </a:tc>
              </a:tr>
              <a:tr h="352425">
                <a:tc>
                  <a:txBody>
                    <a:bodyPr/>
                    <a:lstStyle/>
                    <a:p>
                      <a:pPr algn="ctr"/>
                      <a:r>
                        <a:rPr lang="en-US" dirty="0" smtClean="0"/>
                        <a:t>444.2241</a:t>
                      </a:r>
                      <a:endParaRPr lang="en-US" dirty="0"/>
                    </a:p>
                  </a:txBody>
                  <a:tcPr/>
                </a:tc>
              </a:tr>
              <a:tr h="352425">
                <a:tc>
                  <a:txBody>
                    <a:bodyPr/>
                    <a:lstStyle/>
                    <a:p>
                      <a:pPr algn="ctr"/>
                      <a:r>
                        <a:rPr lang="en-US" dirty="0" smtClean="0"/>
                        <a:t>533.3082</a:t>
                      </a:r>
                      <a:endParaRPr lang="en-US" dirty="0"/>
                    </a:p>
                  </a:txBody>
                  <a:tcPr/>
                </a:tc>
              </a:tr>
            </a:tbl>
          </a:graphicData>
        </a:graphic>
      </p:graphicFrame>
      <p:sp>
        <p:nvSpPr>
          <p:cNvPr id="8" name="Oval 7"/>
          <p:cNvSpPr/>
          <p:nvPr/>
        </p:nvSpPr>
        <p:spPr bwMode="auto">
          <a:xfrm>
            <a:off x="457200" y="1600200"/>
            <a:ext cx="381000" cy="381000"/>
          </a:xfrm>
          <a:prstGeom prst="ellipse">
            <a:avLst/>
          </a:prstGeom>
          <a:ln>
            <a:solidFill>
              <a:srgbClr val="000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9" name="Oval 8"/>
          <p:cNvSpPr/>
          <p:nvPr/>
        </p:nvSpPr>
        <p:spPr bwMode="auto">
          <a:xfrm>
            <a:off x="457200" y="2286000"/>
            <a:ext cx="381000" cy="381000"/>
          </a:xfrm>
          <a:prstGeom prst="ellipse">
            <a:avLst/>
          </a:prstGeom>
          <a:ln>
            <a:solidFill>
              <a:schemeClr val="tx1"/>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0" name="Oval 9"/>
          <p:cNvSpPr/>
          <p:nvPr/>
        </p:nvSpPr>
        <p:spPr bwMode="auto">
          <a:xfrm>
            <a:off x="1295400" y="1600200"/>
            <a:ext cx="381000" cy="381000"/>
          </a:xfrm>
          <a:prstGeom prst="ellipse">
            <a:avLst/>
          </a:prstGeom>
          <a:ln>
            <a:solidFill>
              <a:srgbClr val="000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1" name="Oval 10"/>
          <p:cNvSpPr/>
          <p:nvPr/>
        </p:nvSpPr>
        <p:spPr bwMode="auto">
          <a:xfrm>
            <a:off x="1295400" y="2286000"/>
            <a:ext cx="381000" cy="381000"/>
          </a:xfrm>
          <a:prstGeom prst="ellipse">
            <a:avLst/>
          </a:prstGeom>
          <a:ln>
            <a:solidFill>
              <a:schemeClr val="tx1"/>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2" name="Oval 11"/>
          <p:cNvSpPr/>
          <p:nvPr/>
        </p:nvSpPr>
        <p:spPr bwMode="auto">
          <a:xfrm>
            <a:off x="2133600" y="1600200"/>
            <a:ext cx="381000" cy="381000"/>
          </a:xfrm>
          <a:prstGeom prst="ellipse">
            <a:avLst/>
          </a:prstGeom>
          <a:ln>
            <a:solidFill>
              <a:srgbClr val="000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3" name="Oval 12"/>
          <p:cNvSpPr/>
          <p:nvPr/>
        </p:nvSpPr>
        <p:spPr bwMode="auto">
          <a:xfrm>
            <a:off x="2133600" y="2286000"/>
            <a:ext cx="381000" cy="381000"/>
          </a:xfrm>
          <a:prstGeom prst="ellipse">
            <a:avLst/>
          </a:prstGeom>
          <a:ln>
            <a:solidFill>
              <a:schemeClr val="tx1"/>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4" name="Oval 13"/>
          <p:cNvSpPr/>
          <p:nvPr/>
        </p:nvSpPr>
        <p:spPr bwMode="auto">
          <a:xfrm>
            <a:off x="2971800" y="1600200"/>
            <a:ext cx="381000" cy="381000"/>
          </a:xfrm>
          <a:prstGeom prst="ellipse">
            <a:avLst/>
          </a:prstGeom>
          <a:ln>
            <a:solidFill>
              <a:srgbClr val="000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5" name="Oval 14"/>
          <p:cNvSpPr/>
          <p:nvPr/>
        </p:nvSpPr>
        <p:spPr bwMode="auto">
          <a:xfrm>
            <a:off x="2971800" y="2286000"/>
            <a:ext cx="381000" cy="381000"/>
          </a:xfrm>
          <a:prstGeom prst="ellipse">
            <a:avLst/>
          </a:prstGeom>
          <a:ln>
            <a:solidFill>
              <a:schemeClr val="tx1"/>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6" name="Oval 15"/>
          <p:cNvSpPr/>
          <p:nvPr/>
        </p:nvSpPr>
        <p:spPr bwMode="auto">
          <a:xfrm>
            <a:off x="3886200" y="1600200"/>
            <a:ext cx="381000" cy="381000"/>
          </a:xfrm>
          <a:prstGeom prst="ellipse">
            <a:avLst/>
          </a:prstGeom>
          <a:ln>
            <a:solidFill>
              <a:srgbClr val="000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7" name="Oval 16"/>
          <p:cNvSpPr/>
          <p:nvPr/>
        </p:nvSpPr>
        <p:spPr bwMode="auto">
          <a:xfrm>
            <a:off x="3886200" y="2286000"/>
            <a:ext cx="381000" cy="381000"/>
          </a:xfrm>
          <a:prstGeom prst="ellipse">
            <a:avLst/>
          </a:prstGeom>
          <a:ln>
            <a:solidFill>
              <a:schemeClr val="tx1"/>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8" name="Oval 17"/>
          <p:cNvSpPr/>
          <p:nvPr/>
        </p:nvSpPr>
        <p:spPr bwMode="auto">
          <a:xfrm>
            <a:off x="4800600" y="1600200"/>
            <a:ext cx="381000" cy="381000"/>
          </a:xfrm>
          <a:prstGeom prst="ellipse">
            <a:avLst/>
          </a:prstGeom>
          <a:ln>
            <a:solidFill>
              <a:srgbClr val="000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9" name="Oval 18"/>
          <p:cNvSpPr/>
          <p:nvPr/>
        </p:nvSpPr>
        <p:spPr bwMode="auto">
          <a:xfrm>
            <a:off x="4800600" y="2286000"/>
            <a:ext cx="381000" cy="381000"/>
          </a:xfrm>
          <a:prstGeom prst="ellipse">
            <a:avLst/>
          </a:prstGeom>
          <a:ln>
            <a:solidFill>
              <a:schemeClr val="tx1"/>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20" name="Oval 19"/>
          <p:cNvSpPr/>
          <p:nvPr/>
        </p:nvSpPr>
        <p:spPr bwMode="auto">
          <a:xfrm>
            <a:off x="5715000" y="1600200"/>
            <a:ext cx="381000" cy="381000"/>
          </a:xfrm>
          <a:prstGeom prst="ellipse">
            <a:avLst/>
          </a:prstGeom>
          <a:ln>
            <a:solidFill>
              <a:srgbClr val="000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21" name="Oval 20"/>
          <p:cNvSpPr/>
          <p:nvPr/>
        </p:nvSpPr>
        <p:spPr bwMode="auto">
          <a:xfrm>
            <a:off x="5715000" y="2286000"/>
            <a:ext cx="381000" cy="381000"/>
          </a:xfrm>
          <a:prstGeom prst="ellipse">
            <a:avLst/>
          </a:prstGeom>
          <a:ln>
            <a:solidFill>
              <a:schemeClr val="tx1"/>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22" name="Textfeld 21"/>
          <p:cNvSpPr txBox="1"/>
          <p:nvPr/>
        </p:nvSpPr>
        <p:spPr>
          <a:xfrm rot="16200000">
            <a:off x="26313" y="3250286"/>
            <a:ext cx="1261884" cy="400110"/>
          </a:xfrm>
          <a:prstGeom prst="rect">
            <a:avLst/>
          </a:prstGeom>
          <a:noFill/>
        </p:spPr>
        <p:txBody>
          <a:bodyPr wrap="none" rtlCol="0">
            <a:spAutoFit/>
          </a:bodyPr>
          <a:lstStyle/>
          <a:p>
            <a:r>
              <a:rPr lang="en-US" sz="2000" dirty="0" smtClean="0">
                <a:solidFill>
                  <a:srgbClr val="000000"/>
                </a:solidFill>
              </a:rPr>
              <a:t>147.1 Da</a:t>
            </a:r>
            <a:endParaRPr lang="en-US" sz="2000" dirty="0">
              <a:solidFill>
                <a:srgbClr val="000000"/>
              </a:solidFill>
            </a:endParaRPr>
          </a:p>
        </p:txBody>
      </p:sp>
      <p:sp>
        <p:nvSpPr>
          <p:cNvPr id="23" name="Textfeld 22"/>
          <p:cNvSpPr txBox="1"/>
          <p:nvPr/>
        </p:nvSpPr>
        <p:spPr>
          <a:xfrm rot="16200000">
            <a:off x="864513" y="3250286"/>
            <a:ext cx="1261884" cy="400110"/>
          </a:xfrm>
          <a:prstGeom prst="rect">
            <a:avLst/>
          </a:prstGeom>
          <a:noFill/>
        </p:spPr>
        <p:txBody>
          <a:bodyPr wrap="none" rtlCol="0">
            <a:spAutoFit/>
          </a:bodyPr>
          <a:lstStyle/>
          <a:p>
            <a:r>
              <a:rPr lang="en-US" sz="2000" dirty="0" smtClean="0">
                <a:solidFill>
                  <a:srgbClr val="000000"/>
                </a:solidFill>
              </a:rPr>
              <a:t>171.1 Da</a:t>
            </a:r>
            <a:endParaRPr lang="en-US" sz="2000" dirty="0">
              <a:solidFill>
                <a:srgbClr val="000000"/>
              </a:solidFill>
            </a:endParaRPr>
          </a:p>
        </p:txBody>
      </p:sp>
      <p:sp>
        <p:nvSpPr>
          <p:cNvPr id="24" name="Textfeld 23"/>
          <p:cNvSpPr txBox="1"/>
          <p:nvPr/>
        </p:nvSpPr>
        <p:spPr>
          <a:xfrm rot="16200000">
            <a:off x="1702713" y="3250287"/>
            <a:ext cx="1261884" cy="400110"/>
          </a:xfrm>
          <a:prstGeom prst="rect">
            <a:avLst/>
          </a:prstGeom>
          <a:noFill/>
        </p:spPr>
        <p:txBody>
          <a:bodyPr wrap="none" rtlCol="0">
            <a:spAutoFit/>
          </a:bodyPr>
          <a:lstStyle/>
          <a:p>
            <a:r>
              <a:rPr lang="en-US" sz="2000" dirty="0" smtClean="0">
                <a:solidFill>
                  <a:srgbClr val="000000"/>
                </a:solidFill>
              </a:rPr>
              <a:t>234.1 Da</a:t>
            </a:r>
            <a:endParaRPr lang="en-US" sz="2000" dirty="0">
              <a:solidFill>
                <a:srgbClr val="000000"/>
              </a:solidFill>
            </a:endParaRPr>
          </a:p>
        </p:txBody>
      </p:sp>
      <p:sp>
        <p:nvSpPr>
          <p:cNvPr id="25" name="Textfeld 24"/>
          <p:cNvSpPr txBox="1"/>
          <p:nvPr/>
        </p:nvSpPr>
        <p:spPr>
          <a:xfrm rot="16200000">
            <a:off x="2540913" y="3250287"/>
            <a:ext cx="1261884" cy="400110"/>
          </a:xfrm>
          <a:prstGeom prst="rect">
            <a:avLst/>
          </a:prstGeom>
          <a:noFill/>
        </p:spPr>
        <p:txBody>
          <a:bodyPr wrap="none" rtlCol="0">
            <a:spAutoFit/>
          </a:bodyPr>
          <a:lstStyle/>
          <a:p>
            <a:r>
              <a:rPr lang="en-US" sz="2000" dirty="0" smtClean="0">
                <a:solidFill>
                  <a:srgbClr val="000000"/>
                </a:solidFill>
              </a:rPr>
              <a:t>357.2 Da</a:t>
            </a:r>
            <a:endParaRPr lang="en-US" sz="2000" dirty="0">
              <a:solidFill>
                <a:srgbClr val="000000"/>
              </a:solidFill>
            </a:endParaRPr>
          </a:p>
        </p:txBody>
      </p:sp>
      <p:sp>
        <p:nvSpPr>
          <p:cNvPr id="26" name="Textfeld 25"/>
          <p:cNvSpPr txBox="1"/>
          <p:nvPr/>
        </p:nvSpPr>
        <p:spPr>
          <a:xfrm rot="16200000">
            <a:off x="3455313" y="3250287"/>
            <a:ext cx="1261884" cy="400110"/>
          </a:xfrm>
          <a:prstGeom prst="rect">
            <a:avLst/>
          </a:prstGeom>
          <a:noFill/>
        </p:spPr>
        <p:txBody>
          <a:bodyPr wrap="none" rtlCol="0">
            <a:spAutoFit/>
          </a:bodyPr>
          <a:lstStyle/>
          <a:p>
            <a:r>
              <a:rPr lang="en-US" sz="2000" dirty="0" smtClean="0">
                <a:solidFill>
                  <a:srgbClr val="000000"/>
                </a:solidFill>
              </a:rPr>
              <a:t>420.2 Da</a:t>
            </a:r>
            <a:endParaRPr lang="en-US" sz="2000" dirty="0">
              <a:solidFill>
                <a:srgbClr val="000000"/>
              </a:solidFill>
            </a:endParaRPr>
          </a:p>
        </p:txBody>
      </p:sp>
      <p:sp>
        <p:nvSpPr>
          <p:cNvPr id="27" name="Textfeld 26"/>
          <p:cNvSpPr txBox="1"/>
          <p:nvPr/>
        </p:nvSpPr>
        <p:spPr>
          <a:xfrm rot="16200000">
            <a:off x="4369713" y="3250287"/>
            <a:ext cx="1261884" cy="400110"/>
          </a:xfrm>
          <a:prstGeom prst="rect">
            <a:avLst/>
          </a:prstGeom>
          <a:noFill/>
        </p:spPr>
        <p:txBody>
          <a:bodyPr wrap="none" rtlCol="0">
            <a:spAutoFit/>
          </a:bodyPr>
          <a:lstStyle/>
          <a:p>
            <a:r>
              <a:rPr lang="en-US" sz="2000" dirty="0" smtClean="0">
                <a:solidFill>
                  <a:srgbClr val="000000"/>
                </a:solidFill>
              </a:rPr>
              <a:t>444.2 Da</a:t>
            </a:r>
            <a:endParaRPr lang="en-US" sz="2000" dirty="0">
              <a:solidFill>
                <a:srgbClr val="000000"/>
              </a:solidFill>
            </a:endParaRPr>
          </a:p>
        </p:txBody>
      </p:sp>
      <p:sp>
        <p:nvSpPr>
          <p:cNvPr id="28" name="Textfeld 27"/>
          <p:cNvSpPr txBox="1"/>
          <p:nvPr/>
        </p:nvSpPr>
        <p:spPr>
          <a:xfrm rot="16200000">
            <a:off x="5284113" y="3250287"/>
            <a:ext cx="1261884" cy="400110"/>
          </a:xfrm>
          <a:prstGeom prst="rect">
            <a:avLst/>
          </a:prstGeom>
          <a:noFill/>
        </p:spPr>
        <p:txBody>
          <a:bodyPr wrap="none" rtlCol="0">
            <a:spAutoFit/>
          </a:bodyPr>
          <a:lstStyle/>
          <a:p>
            <a:r>
              <a:rPr lang="en-US" sz="2000" dirty="0" smtClean="0">
                <a:solidFill>
                  <a:srgbClr val="000000"/>
                </a:solidFill>
              </a:rPr>
              <a:t>533.3 Da</a:t>
            </a:r>
            <a:endParaRPr lang="en-US" sz="2000" dirty="0">
              <a:solidFill>
                <a:srgbClr val="000000"/>
              </a:solidFill>
            </a:endParaRPr>
          </a:p>
        </p:txBody>
      </p:sp>
      <p:sp>
        <p:nvSpPr>
          <p:cNvPr id="29" name="Textfeld 28"/>
          <p:cNvSpPr txBox="1"/>
          <p:nvPr/>
        </p:nvSpPr>
        <p:spPr>
          <a:xfrm>
            <a:off x="6188473" y="2266890"/>
            <a:ext cx="898127" cy="400110"/>
          </a:xfrm>
          <a:prstGeom prst="rect">
            <a:avLst/>
          </a:prstGeom>
          <a:noFill/>
        </p:spPr>
        <p:txBody>
          <a:bodyPr wrap="none" rtlCol="0">
            <a:spAutoFit/>
          </a:bodyPr>
          <a:lstStyle/>
          <a:p>
            <a:r>
              <a:rPr lang="en-US" sz="2000" dirty="0" smtClean="0">
                <a:solidFill>
                  <a:srgbClr val="000000"/>
                </a:solidFill>
              </a:rPr>
              <a:t>y ions</a:t>
            </a:r>
            <a:endParaRPr lang="en-US" sz="2000" dirty="0">
              <a:solidFill>
                <a:srgbClr val="000000"/>
              </a:solidFill>
            </a:endParaRPr>
          </a:p>
        </p:txBody>
      </p:sp>
      <p:sp>
        <p:nvSpPr>
          <p:cNvPr id="30" name="Textfeld 29"/>
          <p:cNvSpPr txBox="1"/>
          <p:nvPr/>
        </p:nvSpPr>
        <p:spPr>
          <a:xfrm>
            <a:off x="6188473" y="1600200"/>
            <a:ext cx="898127" cy="400110"/>
          </a:xfrm>
          <a:prstGeom prst="rect">
            <a:avLst/>
          </a:prstGeom>
          <a:noFill/>
        </p:spPr>
        <p:txBody>
          <a:bodyPr wrap="none" rtlCol="0">
            <a:spAutoFit/>
          </a:bodyPr>
          <a:lstStyle/>
          <a:p>
            <a:r>
              <a:rPr lang="en-US" sz="2000" dirty="0" smtClean="0">
                <a:solidFill>
                  <a:srgbClr val="000000"/>
                </a:solidFill>
              </a:rPr>
              <a:t>b ions</a:t>
            </a:r>
            <a:endParaRPr lang="en-US" sz="2000" dirty="0">
              <a:solidFill>
                <a:srgbClr val="000000"/>
              </a:solidFill>
            </a:endParaRPr>
          </a:p>
        </p:txBody>
      </p:sp>
    </p:spTree>
    <p:extLst>
      <p:ext uri="{BB962C8B-B14F-4D97-AF65-F5344CB8AC3E}">
        <p14:creationId xmlns:p14="http://schemas.microsoft.com/office/powerpoint/2010/main" val="32254734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Spectrum Graph – Example</a:t>
            </a:r>
            <a:endParaRPr lang="en-US" dirty="0"/>
          </a:p>
        </p:txBody>
      </p:sp>
      <p:sp>
        <p:nvSpPr>
          <p:cNvPr id="6" name="Inhaltsplatzhalter 5"/>
          <p:cNvSpPr>
            <a:spLocks noGrp="1"/>
          </p:cNvSpPr>
          <p:nvPr>
            <p:ph idx="1"/>
          </p:nvPr>
        </p:nvSpPr>
        <p:spPr>
          <a:xfrm>
            <a:off x="155448" y="4191000"/>
            <a:ext cx="8836152" cy="1981200"/>
          </a:xfrm>
        </p:spPr>
        <p:txBody>
          <a:bodyPr/>
          <a:lstStyle/>
          <a:p>
            <a:r>
              <a:rPr lang="en-US" dirty="0" smtClean="0"/>
              <a:t>147.1 Da – 171.1 Da =  -24.0 Da – nothing </a:t>
            </a:r>
          </a:p>
          <a:p>
            <a:r>
              <a:rPr lang="en-US" dirty="0" smtClean="0"/>
              <a:t>147.1 Da – 234.1 Da = -87.0 Da – serine!</a:t>
            </a:r>
          </a:p>
          <a:p>
            <a:r>
              <a:rPr lang="en-US" dirty="0" smtClean="0"/>
              <a:t>147.1 Da – 357.2 Da = -210.1 Da – nothing</a:t>
            </a:r>
          </a:p>
          <a:p>
            <a:r>
              <a:rPr lang="en-US" dirty="0" smtClean="0"/>
              <a:t>…</a:t>
            </a:r>
          </a:p>
          <a:p>
            <a:endParaRPr lang="en-US" dirty="0" smtClean="0"/>
          </a:p>
        </p:txBody>
      </p:sp>
      <p:graphicFrame>
        <p:nvGraphicFramePr>
          <p:cNvPr id="7" name="Tabelle 6"/>
          <p:cNvGraphicFramePr>
            <a:graphicFrameLocks noGrp="1"/>
          </p:cNvGraphicFramePr>
          <p:nvPr>
            <p:extLst>
              <p:ext uri="{D42A27DB-BD31-4B8C-83A1-F6EECF244321}">
                <p14:modId xmlns:p14="http://schemas.microsoft.com/office/powerpoint/2010/main" val="764366800"/>
              </p:ext>
            </p:extLst>
          </p:nvPr>
        </p:nvGraphicFramePr>
        <p:xfrm>
          <a:off x="7543800" y="990600"/>
          <a:ext cx="1295400" cy="2926080"/>
        </p:xfrm>
        <a:graphic>
          <a:graphicData uri="http://schemas.openxmlformats.org/drawingml/2006/table">
            <a:tbl>
              <a:tblPr firstRow="1" bandRow="1">
                <a:tableStyleId>{5C22544A-7EE6-4342-B048-85BDC9FD1C3A}</a:tableStyleId>
              </a:tblPr>
              <a:tblGrid>
                <a:gridCol w="1295400"/>
              </a:tblGrid>
              <a:tr h="352425">
                <a:tc>
                  <a:txBody>
                    <a:bodyPr/>
                    <a:lstStyle/>
                    <a:p>
                      <a:pPr algn="ctr"/>
                      <a:r>
                        <a:rPr lang="en-US" dirty="0" smtClean="0"/>
                        <a:t>m/z [Da]</a:t>
                      </a:r>
                      <a:endParaRPr lang="en-US" dirty="0"/>
                    </a:p>
                  </a:txBody>
                  <a:tcPr/>
                </a:tc>
              </a:tr>
              <a:tr h="352425">
                <a:tc>
                  <a:txBody>
                    <a:bodyPr/>
                    <a:lstStyle/>
                    <a:p>
                      <a:pPr algn="ctr"/>
                      <a:r>
                        <a:rPr lang="en-US" dirty="0" smtClean="0"/>
                        <a:t>147.1128</a:t>
                      </a:r>
                      <a:endParaRPr lang="en-US" dirty="0"/>
                    </a:p>
                  </a:txBody>
                  <a:tcPr/>
                </a:tc>
              </a:tr>
              <a:tr h="352425">
                <a:tc>
                  <a:txBody>
                    <a:bodyPr/>
                    <a:lstStyle/>
                    <a:p>
                      <a:pPr algn="ctr"/>
                      <a:r>
                        <a:rPr lang="en-US" dirty="0" smtClean="0"/>
                        <a:t>171.1128</a:t>
                      </a:r>
                      <a:endParaRPr lang="en-US" dirty="0"/>
                    </a:p>
                  </a:txBody>
                  <a:tcPr/>
                </a:tc>
              </a:tr>
              <a:tr h="352425">
                <a:tc>
                  <a:txBody>
                    <a:bodyPr/>
                    <a:lstStyle/>
                    <a:p>
                      <a:pPr algn="ctr"/>
                      <a:r>
                        <a:rPr lang="en-US" dirty="0" smtClean="0"/>
                        <a:t>234.1448</a:t>
                      </a:r>
                      <a:endParaRPr lang="en-US" dirty="0"/>
                    </a:p>
                  </a:txBody>
                  <a:tcPr/>
                </a:tc>
              </a:tr>
              <a:tr h="352425">
                <a:tc>
                  <a:txBody>
                    <a:bodyPr/>
                    <a:lstStyle/>
                    <a:p>
                      <a:pPr algn="ctr"/>
                      <a:r>
                        <a:rPr lang="en-US" dirty="0" smtClean="0"/>
                        <a:t>357.1921</a:t>
                      </a:r>
                      <a:endParaRPr lang="en-US" dirty="0"/>
                    </a:p>
                  </a:txBody>
                  <a:tcPr/>
                </a:tc>
              </a:tr>
              <a:tr h="352425">
                <a:tc>
                  <a:txBody>
                    <a:bodyPr/>
                    <a:lstStyle/>
                    <a:p>
                      <a:pPr algn="ctr"/>
                      <a:r>
                        <a:rPr lang="en-US" dirty="0" smtClean="0"/>
                        <a:t>420.2241</a:t>
                      </a:r>
                      <a:endParaRPr lang="en-US" dirty="0"/>
                    </a:p>
                  </a:txBody>
                  <a:tcPr/>
                </a:tc>
              </a:tr>
              <a:tr h="352425">
                <a:tc>
                  <a:txBody>
                    <a:bodyPr/>
                    <a:lstStyle/>
                    <a:p>
                      <a:pPr algn="ctr"/>
                      <a:r>
                        <a:rPr lang="en-US" dirty="0" smtClean="0"/>
                        <a:t>444.2241</a:t>
                      </a:r>
                      <a:endParaRPr lang="en-US" dirty="0"/>
                    </a:p>
                  </a:txBody>
                  <a:tcPr/>
                </a:tc>
              </a:tr>
              <a:tr h="352425">
                <a:tc>
                  <a:txBody>
                    <a:bodyPr/>
                    <a:lstStyle/>
                    <a:p>
                      <a:pPr algn="ctr"/>
                      <a:r>
                        <a:rPr lang="en-US" dirty="0" smtClean="0"/>
                        <a:t>533.3082</a:t>
                      </a:r>
                      <a:endParaRPr lang="en-US" dirty="0"/>
                    </a:p>
                  </a:txBody>
                  <a:tcPr/>
                </a:tc>
              </a:tr>
            </a:tbl>
          </a:graphicData>
        </a:graphic>
      </p:graphicFrame>
      <p:sp>
        <p:nvSpPr>
          <p:cNvPr id="8" name="Oval 7"/>
          <p:cNvSpPr/>
          <p:nvPr/>
        </p:nvSpPr>
        <p:spPr bwMode="auto">
          <a:xfrm>
            <a:off x="457200" y="1600200"/>
            <a:ext cx="381000" cy="381000"/>
          </a:xfrm>
          <a:prstGeom prst="ellipse">
            <a:avLst/>
          </a:prstGeom>
          <a:ln>
            <a:solidFill>
              <a:srgbClr val="000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9" name="Oval 8"/>
          <p:cNvSpPr/>
          <p:nvPr/>
        </p:nvSpPr>
        <p:spPr bwMode="auto">
          <a:xfrm>
            <a:off x="457200" y="2286000"/>
            <a:ext cx="381000" cy="381000"/>
          </a:xfrm>
          <a:prstGeom prst="ellipse">
            <a:avLst/>
          </a:prstGeom>
          <a:ln>
            <a:solidFill>
              <a:schemeClr val="tx1"/>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0" name="Oval 9"/>
          <p:cNvSpPr/>
          <p:nvPr/>
        </p:nvSpPr>
        <p:spPr bwMode="auto">
          <a:xfrm>
            <a:off x="1295400" y="1600200"/>
            <a:ext cx="381000" cy="381000"/>
          </a:xfrm>
          <a:prstGeom prst="ellipse">
            <a:avLst/>
          </a:prstGeom>
          <a:ln>
            <a:solidFill>
              <a:srgbClr val="000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1" name="Oval 10"/>
          <p:cNvSpPr/>
          <p:nvPr/>
        </p:nvSpPr>
        <p:spPr bwMode="auto">
          <a:xfrm>
            <a:off x="1295400" y="2286000"/>
            <a:ext cx="381000" cy="381000"/>
          </a:xfrm>
          <a:prstGeom prst="ellipse">
            <a:avLst/>
          </a:prstGeom>
          <a:ln>
            <a:solidFill>
              <a:schemeClr val="tx1"/>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2" name="Oval 11"/>
          <p:cNvSpPr/>
          <p:nvPr/>
        </p:nvSpPr>
        <p:spPr bwMode="auto">
          <a:xfrm>
            <a:off x="2133600" y="1600200"/>
            <a:ext cx="381000" cy="381000"/>
          </a:xfrm>
          <a:prstGeom prst="ellipse">
            <a:avLst/>
          </a:prstGeom>
          <a:ln>
            <a:solidFill>
              <a:srgbClr val="000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3" name="Oval 12"/>
          <p:cNvSpPr/>
          <p:nvPr/>
        </p:nvSpPr>
        <p:spPr bwMode="auto">
          <a:xfrm>
            <a:off x="2133600" y="2286000"/>
            <a:ext cx="381000" cy="381000"/>
          </a:xfrm>
          <a:prstGeom prst="ellipse">
            <a:avLst/>
          </a:prstGeom>
          <a:ln>
            <a:solidFill>
              <a:schemeClr val="tx1"/>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4" name="Oval 13"/>
          <p:cNvSpPr/>
          <p:nvPr/>
        </p:nvSpPr>
        <p:spPr bwMode="auto">
          <a:xfrm>
            <a:off x="2971800" y="1600200"/>
            <a:ext cx="381000" cy="381000"/>
          </a:xfrm>
          <a:prstGeom prst="ellipse">
            <a:avLst/>
          </a:prstGeom>
          <a:ln>
            <a:solidFill>
              <a:srgbClr val="000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5" name="Oval 14"/>
          <p:cNvSpPr/>
          <p:nvPr/>
        </p:nvSpPr>
        <p:spPr bwMode="auto">
          <a:xfrm>
            <a:off x="2971800" y="2286000"/>
            <a:ext cx="381000" cy="381000"/>
          </a:xfrm>
          <a:prstGeom prst="ellipse">
            <a:avLst/>
          </a:prstGeom>
          <a:ln>
            <a:solidFill>
              <a:schemeClr val="tx1"/>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6" name="Oval 15"/>
          <p:cNvSpPr/>
          <p:nvPr/>
        </p:nvSpPr>
        <p:spPr bwMode="auto">
          <a:xfrm>
            <a:off x="3886200" y="1600200"/>
            <a:ext cx="381000" cy="381000"/>
          </a:xfrm>
          <a:prstGeom prst="ellipse">
            <a:avLst/>
          </a:prstGeom>
          <a:ln>
            <a:solidFill>
              <a:srgbClr val="000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7" name="Oval 16"/>
          <p:cNvSpPr/>
          <p:nvPr/>
        </p:nvSpPr>
        <p:spPr bwMode="auto">
          <a:xfrm>
            <a:off x="3886200" y="2286000"/>
            <a:ext cx="381000" cy="381000"/>
          </a:xfrm>
          <a:prstGeom prst="ellipse">
            <a:avLst/>
          </a:prstGeom>
          <a:ln>
            <a:solidFill>
              <a:schemeClr val="tx1"/>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8" name="Oval 17"/>
          <p:cNvSpPr/>
          <p:nvPr/>
        </p:nvSpPr>
        <p:spPr bwMode="auto">
          <a:xfrm>
            <a:off x="4800600" y="1600200"/>
            <a:ext cx="381000" cy="381000"/>
          </a:xfrm>
          <a:prstGeom prst="ellipse">
            <a:avLst/>
          </a:prstGeom>
          <a:ln>
            <a:solidFill>
              <a:srgbClr val="000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9" name="Oval 18"/>
          <p:cNvSpPr/>
          <p:nvPr/>
        </p:nvSpPr>
        <p:spPr bwMode="auto">
          <a:xfrm>
            <a:off x="4800600" y="2286000"/>
            <a:ext cx="381000" cy="381000"/>
          </a:xfrm>
          <a:prstGeom prst="ellipse">
            <a:avLst/>
          </a:prstGeom>
          <a:ln>
            <a:solidFill>
              <a:schemeClr val="tx1"/>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20" name="Oval 19"/>
          <p:cNvSpPr/>
          <p:nvPr/>
        </p:nvSpPr>
        <p:spPr bwMode="auto">
          <a:xfrm>
            <a:off x="5715000" y="1600200"/>
            <a:ext cx="381000" cy="381000"/>
          </a:xfrm>
          <a:prstGeom prst="ellipse">
            <a:avLst/>
          </a:prstGeom>
          <a:ln>
            <a:solidFill>
              <a:srgbClr val="000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21" name="Oval 20"/>
          <p:cNvSpPr/>
          <p:nvPr/>
        </p:nvSpPr>
        <p:spPr bwMode="auto">
          <a:xfrm>
            <a:off x="5715000" y="2286000"/>
            <a:ext cx="381000" cy="381000"/>
          </a:xfrm>
          <a:prstGeom prst="ellipse">
            <a:avLst/>
          </a:prstGeom>
          <a:ln>
            <a:solidFill>
              <a:schemeClr val="tx1"/>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22" name="Textfeld 21"/>
          <p:cNvSpPr txBox="1"/>
          <p:nvPr/>
        </p:nvSpPr>
        <p:spPr>
          <a:xfrm rot="16200000">
            <a:off x="26313" y="3250286"/>
            <a:ext cx="1261884" cy="400110"/>
          </a:xfrm>
          <a:prstGeom prst="rect">
            <a:avLst/>
          </a:prstGeom>
          <a:noFill/>
        </p:spPr>
        <p:txBody>
          <a:bodyPr wrap="none" rtlCol="0">
            <a:spAutoFit/>
          </a:bodyPr>
          <a:lstStyle/>
          <a:p>
            <a:r>
              <a:rPr lang="en-US" sz="2000" dirty="0" smtClean="0">
                <a:solidFill>
                  <a:srgbClr val="000000"/>
                </a:solidFill>
              </a:rPr>
              <a:t>147.1 Da</a:t>
            </a:r>
            <a:endParaRPr lang="en-US" sz="2000" dirty="0">
              <a:solidFill>
                <a:srgbClr val="000000"/>
              </a:solidFill>
            </a:endParaRPr>
          </a:p>
        </p:txBody>
      </p:sp>
      <p:sp>
        <p:nvSpPr>
          <p:cNvPr id="23" name="Textfeld 22"/>
          <p:cNvSpPr txBox="1"/>
          <p:nvPr/>
        </p:nvSpPr>
        <p:spPr>
          <a:xfrm rot="16200000">
            <a:off x="864513" y="3250286"/>
            <a:ext cx="1261884" cy="400110"/>
          </a:xfrm>
          <a:prstGeom prst="rect">
            <a:avLst/>
          </a:prstGeom>
          <a:noFill/>
        </p:spPr>
        <p:txBody>
          <a:bodyPr wrap="none" rtlCol="0">
            <a:spAutoFit/>
          </a:bodyPr>
          <a:lstStyle/>
          <a:p>
            <a:r>
              <a:rPr lang="en-US" sz="2000" dirty="0" smtClean="0">
                <a:solidFill>
                  <a:srgbClr val="000000"/>
                </a:solidFill>
              </a:rPr>
              <a:t>171.1 Da</a:t>
            </a:r>
            <a:endParaRPr lang="en-US" sz="2000" dirty="0">
              <a:solidFill>
                <a:srgbClr val="000000"/>
              </a:solidFill>
            </a:endParaRPr>
          </a:p>
        </p:txBody>
      </p:sp>
      <p:sp>
        <p:nvSpPr>
          <p:cNvPr id="24" name="Textfeld 23"/>
          <p:cNvSpPr txBox="1"/>
          <p:nvPr/>
        </p:nvSpPr>
        <p:spPr>
          <a:xfrm rot="16200000">
            <a:off x="1702713" y="3250287"/>
            <a:ext cx="1261884" cy="400110"/>
          </a:xfrm>
          <a:prstGeom prst="rect">
            <a:avLst/>
          </a:prstGeom>
          <a:noFill/>
        </p:spPr>
        <p:txBody>
          <a:bodyPr wrap="none" rtlCol="0">
            <a:spAutoFit/>
          </a:bodyPr>
          <a:lstStyle/>
          <a:p>
            <a:r>
              <a:rPr lang="en-US" sz="2000" dirty="0" smtClean="0">
                <a:solidFill>
                  <a:srgbClr val="000000"/>
                </a:solidFill>
              </a:rPr>
              <a:t>234.1 Da</a:t>
            </a:r>
            <a:endParaRPr lang="en-US" sz="2000" dirty="0">
              <a:solidFill>
                <a:srgbClr val="000000"/>
              </a:solidFill>
            </a:endParaRPr>
          </a:p>
        </p:txBody>
      </p:sp>
      <p:sp>
        <p:nvSpPr>
          <p:cNvPr id="25" name="Textfeld 24"/>
          <p:cNvSpPr txBox="1"/>
          <p:nvPr/>
        </p:nvSpPr>
        <p:spPr>
          <a:xfrm rot="16200000">
            <a:off x="2540913" y="3250287"/>
            <a:ext cx="1261884" cy="400110"/>
          </a:xfrm>
          <a:prstGeom prst="rect">
            <a:avLst/>
          </a:prstGeom>
          <a:noFill/>
        </p:spPr>
        <p:txBody>
          <a:bodyPr wrap="none" rtlCol="0">
            <a:spAutoFit/>
          </a:bodyPr>
          <a:lstStyle/>
          <a:p>
            <a:r>
              <a:rPr lang="en-US" sz="2000" dirty="0" smtClean="0">
                <a:solidFill>
                  <a:srgbClr val="000000"/>
                </a:solidFill>
              </a:rPr>
              <a:t>357.2 Da</a:t>
            </a:r>
            <a:endParaRPr lang="en-US" sz="2000" dirty="0">
              <a:solidFill>
                <a:srgbClr val="000000"/>
              </a:solidFill>
            </a:endParaRPr>
          </a:p>
        </p:txBody>
      </p:sp>
      <p:sp>
        <p:nvSpPr>
          <p:cNvPr id="26" name="Textfeld 25"/>
          <p:cNvSpPr txBox="1"/>
          <p:nvPr/>
        </p:nvSpPr>
        <p:spPr>
          <a:xfrm rot="16200000">
            <a:off x="3455313" y="3250287"/>
            <a:ext cx="1261884" cy="400110"/>
          </a:xfrm>
          <a:prstGeom prst="rect">
            <a:avLst/>
          </a:prstGeom>
          <a:noFill/>
        </p:spPr>
        <p:txBody>
          <a:bodyPr wrap="none" rtlCol="0">
            <a:spAutoFit/>
          </a:bodyPr>
          <a:lstStyle/>
          <a:p>
            <a:r>
              <a:rPr lang="en-US" sz="2000" dirty="0" smtClean="0">
                <a:solidFill>
                  <a:srgbClr val="000000"/>
                </a:solidFill>
              </a:rPr>
              <a:t>420.2 Da</a:t>
            </a:r>
            <a:endParaRPr lang="en-US" sz="2000" dirty="0">
              <a:solidFill>
                <a:srgbClr val="000000"/>
              </a:solidFill>
            </a:endParaRPr>
          </a:p>
        </p:txBody>
      </p:sp>
      <p:sp>
        <p:nvSpPr>
          <p:cNvPr id="27" name="Textfeld 26"/>
          <p:cNvSpPr txBox="1"/>
          <p:nvPr/>
        </p:nvSpPr>
        <p:spPr>
          <a:xfrm rot="16200000">
            <a:off x="4369713" y="3250287"/>
            <a:ext cx="1261884" cy="400110"/>
          </a:xfrm>
          <a:prstGeom prst="rect">
            <a:avLst/>
          </a:prstGeom>
          <a:noFill/>
        </p:spPr>
        <p:txBody>
          <a:bodyPr wrap="none" rtlCol="0">
            <a:spAutoFit/>
          </a:bodyPr>
          <a:lstStyle/>
          <a:p>
            <a:r>
              <a:rPr lang="en-US" sz="2000" dirty="0" smtClean="0">
                <a:solidFill>
                  <a:srgbClr val="000000"/>
                </a:solidFill>
              </a:rPr>
              <a:t>444.2 Da</a:t>
            </a:r>
            <a:endParaRPr lang="en-US" sz="2000" dirty="0">
              <a:solidFill>
                <a:srgbClr val="000000"/>
              </a:solidFill>
            </a:endParaRPr>
          </a:p>
        </p:txBody>
      </p:sp>
      <p:sp>
        <p:nvSpPr>
          <p:cNvPr id="28" name="Textfeld 27"/>
          <p:cNvSpPr txBox="1"/>
          <p:nvPr/>
        </p:nvSpPr>
        <p:spPr>
          <a:xfrm rot="16200000">
            <a:off x="5284113" y="3250287"/>
            <a:ext cx="1261884" cy="400110"/>
          </a:xfrm>
          <a:prstGeom prst="rect">
            <a:avLst/>
          </a:prstGeom>
          <a:noFill/>
        </p:spPr>
        <p:txBody>
          <a:bodyPr wrap="none" rtlCol="0">
            <a:spAutoFit/>
          </a:bodyPr>
          <a:lstStyle/>
          <a:p>
            <a:r>
              <a:rPr lang="en-US" sz="2000" dirty="0" smtClean="0">
                <a:solidFill>
                  <a:srgbClr val="000000"/>
                </a:solidFill>
              </a:rPr>
              <a:t>533.3 Da</a:t>
            </a:r>
            <a:endParaRPr lang="en-US" sz="2000" dirty="0">
              <a:solidFill>
                <a:srgbClr val="000000"/>
              </a:solidFill>
            </a:endParaRPr>
          </a:p>
        </p:txBody>
      </p:sp>
      <p:sp>
        <p:nvSpPr>
          <p:cNvPr id="29" name="Textfeld 28"/>
          <p:cNvSpPr txBox="1"/>
          <p:nvPr/>
        </p:nvSpPr>
        <p:spPr>
          <a:xfrm>
            <a:off x="6188473" y="2266890"/>
            <a:ext cx="898127" cy="400110"/>
          </a:xfrm>
          <a:prstGeom prst="rect">
            <a:avLst/>
          </a:prstGeom>
          <a:noFill/>
        </p:spPr>
        <p:txBody>
          <a:bodyPr wrap="none" rtlCol="0">
            <a:spAutoFit/>
          </a:bodyPr>
          <a:lstStyle/>
          <a:p>
            <a:r>
              <a:rPr lang="en-US" sz="2000" dirty="0" smtClean="0">
                <a:solidFill>
                  <a:srgbClr val="000000"/>
                </a:solidFill>
              </a:rPr>
              <a:t>y ions</a:t>
            </a:r>
            <a:endParaRPr lang="en-US" sz="2000" dirty="0">
              <a:solidFill>
                <a:srgbClr val="000000"/>
              </a:solidFill>
            </a:endParaRPr>
          </a:p>
        </p:txBody>
      </p:sp>
      <p:sp>
        <p:nvSpPr>
          <p:cNvPr id="30" name="Textfeld 29"/>
          <p:cNvSpPr txBox="1"/>
          <p:nvPr/>
        </p:nvSpPr>
        <p:spPr>
          <a:xfrm>
            <a:off x="6188473" y="1600200"/>
            <a:ext cx="898127" cy="400110"/>
          </a:xfrm>
          <a:prstGeom prst="rect">
            <a:avLst/>
          </a:prstGeom>
          <a:noFill/>
        </p:spPr>
        <p:txBody>
          <a:bodyPr wrap="none" rtlCol="0">
            <a:spAutoFit/>
          </a:bodyPr>
          <a:lstStyle/>
          <a:p>
            <a:r>
              <a:rPr lang="en-US" sz="2000" dirty="0" smtClean="0">
                <a:solidFill>
                  <a:srgbClr val="000000"/>
                </a:solidFill>
              </a:rPr>
              <a:t>b ions</a:t>
            </a:r>
            <a:endParaRPr lang="en-US" sz="2000" dirty="0">
              <a:solidFill>
                <a:srgbClr val="000000"/>
              </a:solidFill>
            </a:endParaRPr>
          </a:p>
        </p:txBody>
      </p:sp>
    </p:spTree>
    <p:extLst>
      <p:ext uri="{BB962C8B-B14F-4D97-AF65-F5344CB8AC3E}">
        <p14:creationId xmlns:p14="http://schemas.microsoft.com/office/powerpoint/2010/main" val="11924029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Spectrum Graph – Example</a:t>
            </a:r>
            <a:endParaRPr lang="en-US" dirty="0"/>
          </a:p>
        </p:txBody>
      </p:sp>
      <p:sp>
        <p:nvSpPr>
          <p:cNvPr id="6" name="Inhaltsplatzhalter 5"/>
          <p:cNvSpPr>
            <a:spLocks noGrp="1"/>
          </p:cNvSpPr>
          <p:nvPr>
            <p:ph idx="1"/>
          </p:nvPr>
        </p:nvSpPr>
        <p:spPr>
          <a:xfrm>
            <a:off x="291974" y="4738830"/>
            <a:ext cx="8836152" cy="1981200"/>
          </a:xfrm>
        </p:spPr>
        <p:txBody>
          <a:bodyPr/>
          <a:lstStyle/>
          <a:p>
            <a:r>
              <a:rPr lang="en-US" sz="2000" dirty="0" smtClean="0"/>
              <a:t>234.1 Da – 147.1 Da = 87.0 Da = S</a:t>
            </a:r>
          </a:p>
          <a:p>
            <a:r>
              <a:rPr lang="en-US" sz="2000" dirty="0" smtClean="0"/>
              <a:t>357.2 Da – 171.1 Da = 186.1 Da = W</a:t>
            </a:r>
          </a:p>
          <a:p>
            <a:r>
              <a:rPr lang="en-US" sz="2000" dirty="0" smtClean="0"/>
              <a:t>420.2 Da – 234.1 Da  = 186.1 Da = W</a:t>
            </a:r>
          </a:p>
          <a:p>
            <a:r>
              <a:rPr lang="en-US" sz="2000" dirty="0" smtClean="0"/>
              <a:t>444.2 Da – 357.2 Da = 87.0 Da = S</a:t>
            </a:r>
          </a:p>
          <a:p>
            <a:r>
              <a:rPr lang="en-US" sz="2000" dirty="0" smtClean="0"/>
              <a:t>533.3 Da - 420.2 Da = 113.1 Da = [I|L]</a:t>
            </a:r>
          </a:p>
          <a:p>
            <a:endParaRPr lang="en-US" sz="2000" dirty="0" smtClean="0"/>
          </a:p>
        </p:txBody>
      </p:sp>
      <p:graphicFrame>
        <p:nvGraphicFramePr>
          <p:cNvPr id="7" name="Tabelle 6"/>
          <p:cNvGraphicFramePr>
            <a:graphicFrameLocks noGrp="1"/>
          </p:cNvGraphicFramePr>
          <p:nvPr>
            <p:extLst>
              <p:ext uri="{D42A27DB-BD31-4B8C-83A1-F6EECF244321}">
                <p14:modId xmlns:p14="http://schemas.microsoft.com/office/powerpoint/2010/main" val="3128629876"/>
              </p:ext>
            </p:extLst>
          </p:nvPr>
        </p:nvGraphicFramePr>
        <p:xfrm>
          <a:off x="7543800" y="990600"/>
          <a:ext cx="1295400" cy="2926080"/>
        </p:xfrm>
        <a:graphic>
          <a:graphicData uri="http://schemas.openxmlformats.org/drawingml/2006/table">
            <a:tbl>
              <a:tblPr firstRow="1" bandRow="1">
                <a:tableStyleId>{5C22544A-7EE6-4342-B048-85BDC9FD1C3A}</a:tableStyleId>
              </a:tblPr>
              <a:tblGrid>
                <a:gridCol w="1295400"/>
              </a:tblGrid>
              <a:tr h="352425">
                <a:tc>
                  <a:txBody>
                    <a:bodyPr/>
                    <a:lstStyle/>
                    <a:p>
                      <a:pPr algn="ctr"/>
                      <a:r>
                        <a:rPr lang="en-US" dirty="0" smtClean="0"/>
                        <a:t>m/z [Da]</a:t>
                      </a:r>
                      <a:endParaRPr lang="en-US" dirty="0"/>
                    </a:p>
                  </a:txBody>
                  <a:tcPr/>
                </a:tc>
              </a:tr>
              <a:tr h="352425">
                <a:tc>
                  <a:txBody>
                    <a:bodyPr/>
                    <a:lstStyle/>
                    <a:p>
                      <a:pPr algn="ctr"/>
                      <a:r>
                        <a:rPr lang="en-US" dirty="0" smtClean="0"/>
                        <a:t>147.1128</a:t>
                      </a:r>
                      <a:endParaRPr lang="en-US" dirty="0"/>
                    </a:p>
                  </a:txBody>
                  <a:tcPr/>
                </a:tc>
              </a:tr>
              <a:tr h="352425">
                <a:tc>
                  <a:txBody>
                    <a:bodyPr/>
                    <a:lstStyle/>
                    <a:p>
                      <a:pPr algn="ctr"/>
                      <a:r>
                        <a:rPr lang="en-US" dirty="0" smtClean="0"/>
                        <a:t>171.1128</a:t>
                      </a:r>
                      <a:endParaRPr lang="en-US" dirty="0"/>
                    </a:p>
                  </a:txBody>
                  <a:tcPr/>
                </a:tc>
              </a:tr>
              <a:tr h="352425">
                <a:tc>
                  <a:txBody>
                    <a:bodyPr/>
                    <a:lstStyle/>
                    <a:p>
                      <a:pPr algn="ctr"/>
                      <a:r>
                        <a:rPr lang="en-US" dirty="0" smtClean="0"/>
                        <a:t>234.1448</a:t>
                      </a:r>
                      <a:endParaRPr lang="en-US" dirty="0"/>
                    </a:p>
                  </a:txBody>
                  <a:tcPr/>
                </a:tc>
              </a:tr>
              <a:tr h="352425">
                <a:tc>
                  <a:txBody>
                    <a:bodyPr/>
                    <a:lstStyle/>
                    <a:p>
                      <a:pPr algn="ctr"/>
                      <a:r>
                        <a:rPr lang="en-US" dirty="0" smtClean="0"/>
                        <a:t>357.1921</a:t>
                      </a:r>
                      <a:endParaRPr lang="en-US" dirty="0"/>
                    </a:p>
                  </a:txBody>
                  <a:tcPr/>
                </a:tc>
              </a:tr>
              <a:tr h="352425">
                <a:tc>
                  <a:txBody>
                    <a:bodyPr/>
                    <a:lstStyle/>
                    <a:p>
                      <a:pPr algn="ctr"/>
                      <a:r>
                        <a:rPr lang="en-US" dirty="0" smtClean="0"/>
                        <a:t>420.2241</a:t>
                      </a:r>
                      <a:endParaRPr lang="en-US" dirty="0"/>
                    </a:p>
                  </a:txBody>
                  <a:tcPr/>
                </a:tc>
              </a:tr>
              <a:tr h="352425">
                <a:tc>
                  <a:txBody>
                    <a:bodyPr/>
                    <a:lstStyle/>
                    <a:p>
                      <a:pPr algn="ctr"/>
                      <a:r>
                        <a:rPr lang="en-US" dirty="0" smtClean="0"/>
                        <a:t>444.2241</a:t>
                      </a:r>
                      <a:endParaRPr lang="en-US" dirty="0"/>
                    </a:p>
                  </a:txBody>
                  <a:tcPr/>
                </a:tc>
              </a:tr>
              <a:tr h="352425">
                <a:tc>
                  <a:txBody>
                    <a:bodyPr/>
                    <a:lstStyle/>
                    <a:p>
                      <a:pPr algn="ctr"/>
                      <a:r>
                        <a:rPr lang="en-US" dirty="0" smtClean="0"/>
                        <a:t>533.3082</a:t>
                      </a:r>
                      <a:endParaRPr lang="en-US" dirty="0"/>
                    </a:p>
                  </a:txBody>
                  <a:tcPr/>
                </a:tc>
              </a:tr>
            </a:tbl>
          </a:graphicData>
        </a:graphic>
      </p:graphicFrame>
      <p:sp>
        <p:nvSpPr>
          <p:cNvPr id="8" name="Oval 7"/>
          <p:cNvSpPr/>
          <p:nvPr/>
        </p:nvSpPr>
        <p:spPr bwMode="auto">
          <a:xfrm>
            <a:off x="457200" y="1600200"/>
            <a:ext cx="381000" cy="381000"/>
          </a:xfrm>
          <a:prstGeom prst="ellipse">
            <a:avLst/>
          </a:prstGeom>
          <a:ln>
            <a:solidFill>
              <a:srgbClr val="000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9" name="Oval 8"/>
          <p:cNvSpPr/>
          <p:nvPr/>
        </p:nvSpPr>
        <p:spPr bwMode="auto">
          <a:xfrm>
            <a:off x="457200" y="2286000"/>
            <a:ext cx="381000" cy="381000"/>
          </a:xfrm>
          <a:prstGeom prst="ellipse">
            <a:avLst/>
          </a:prstGeom>
          <a:ln>
            <a:solidFill>
              <a:schemeClr val="tx1"/>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0" name="Oval 9"/>
          <p:cNvSpPr/>
          <p:nvPr/>
        </p:nvSpPr>
        <p:spPr bwMode="auto">
          <a:xfrm>
            <a:off x="1295400" y="1600200"/>
            <a:ext cx="381000" cy="381000"/>
          </a:xfrm>
          <a:prstGeom prst="ellipse">
            <a:avLst/>
          </a:prstGeom>
          <a:ln>
            <a:solidFill>
              <a:srgbClr val="000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1" name="Oval 10"/>
          <p:cNvSpPr/>
          <p:nvPr/>
        </p:nvSpPr>
        <p:spPr bwMode="auto">
          <a:xfrm>
            <a:off x="1295400" y="2286000"/>
            <a:ext cx="381000" cy="381000"/>
          </a:xfrm>
          <a:prstGeom prst="ellipse">
            <a:avLst/>
          </a:prstGeom>
          <a:ln>
            <a:solidFill>
              <a:schemeClr val="tx1"/>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2" name="Oval 11"/>
          <p:cNvSpPr/>
          <p:nvPr/>
        </p:nvSpPr>
        <p:spPr bwMode="auto">
          <a:xfrm>
            <a:off x="2133600" y="1600200"/>
            <a:ext cx="381000" cy="381000"/>
          </a:xfrm>
          <a:prstGeom prst="ellipse">
            <a:avLst/>
          </a:prstGeom>
          <a:ln>
            <a:solidFill>
              <a:srgbClr val="000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3" name="Oval 12"/>
          <p:cNvSpPr/>
          <p:nvPr/>
        </p:nvSpPr>
        <p:spPr bwMode="auto">
          <a:xfrm>
            <a:off x="2133600" y="2286000"/>
            <a:ext cx="381000" cy="381000"/>
          </a:xfrm>
          <a:prstGeom prst="ellipse">
            <a:avLst/>
          </a:prstGeom>
          <a:ln>
            <a:solidFill>
              <a:schemeClr val="tx1"/>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4" name="Oval 13"/>
          <p:cNvSpPr/>
          <p:nvPr/>
        </p:nvSpPr>
        <p:spPr bwMode="auto">
          <a:xfrm>
            <a:off x="2971800" y="1600200"/>
            <a:ext cx="381000" cy="381000"/>
          </a:xfrm>
          <a:prstGeom prst="ellipse">
            <a:avLst/>
          </a:prstGeom>
          <a:ln>
            <a:solidFill>
              <a:srgbClr val="000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5" name="Oval 14"/>
          <p:cNvSpPr/>
          <p:nvPr/>
        </p:nvSpPr>
        <p:spPr bwMode="auto">
          <a:xfrm>
            <a:off x="2971800" y="2286000"/>
            <a:ext cx="381000" cy="381000"/>
          </a:xfrm>
          <a:prstGeom prst="ellipse">
            <a:avLst/>
          </a:prstGeom>
          <a:ln>
            <a:solidFill>
              <a:schemeClr val="tx1"/>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6" name="Oval 15"/>
          <p:cNvSpPr/>
          <p:nvPr/>
        </p:nvSpPr>
        <p:spPr bwMode="auto">
          <a:xfrm>
            <a:off x="3886200" y="1600200"/>
            <a:ext cx="381000" cy="381000"/>
          </a:xfrm>
          <a:prstGeom prst="ellipse">
            <a:avLst/>
          </a:prstGeom>
          <a:ln>
            <a:solidFill>
              <a:srgbClr val="000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7" name="Oval 16"/>
          <p:cNvSpPr/>
          <p:nvPr/>
        </p:nvSpPr>
        <p:spPr bwMode="auto">
          <a:xfrm>
            <a:off x="3886200" y="2286000"/>
            <a:ext cx="381000" cy="381000"/>
          </a:xfrm>
          <a:prstGeom prst="ellipse">
            <a:avLst/>
          </a:prstGeom>
          <a:ln>
            <a:solidFill>
              <a:schemeClr val="tx1"/>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8" name="Oval 17"/>
          <p:cNvSpPr/>
          <p:nvPr/>
        </p:nvSpPr>
        <p:spPr bwMode="auto">
          <a:xfrm>
            <a:off x="4800600" y="1600200"/>
            <a:ext cx="381000" cy="381000"/>
          </a:xfrm>
          <a:prstGeom prst="ellipse">
            <a:avLst/>
          </a:prstGeom>
          <a:ln>
            <a:solidFill>
              <a:srgbClr val="000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9" name="Oval 18"/>
          <p:cNvSpPr/>
          <p:nvPr/>
        </p:nvSpPr>
        <p:spPr bwMode="auto">
          <a:xfrm>
            <a:off x="4800600" y="2286000"/>
            <a:ext cx="381000" cy="381000"/>
          </a:xfrm>
          <a:prstGeom prst="ellipse">
            <a:avLst/>
          </a:prstGeom>
          <a:ln>
            <a:solidFill>
              <a:schemeClr val="tx1"/>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20" name="Oval 19"/>
          <p:cNvSpPr/>
          <p:nvPr/>
        </p:nvSpPr>
        <p:spPr bwMode="auto">
          <a:xfrm>
            <a:off x="5715000" y="1600200"/>
            <a:ext cx="381000" cy="381000"/>
          </a:xfrm>
          <a:prstGeom prst="ellipse">
            <a:avLst/>
          </a:prstGeom>
          <a:ln>
            <a:solidFill>
              <a:srgbClr val="000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21" name="Oval 20"/>
          <p:cNvSpPr/>
          <p:nvPr/>
        </p:nvSpPr>
        <p:spPr bwMode="auto">
          <a:xfrm>
            <a:off x="5715000" y="2286000"/>
            <a:ext cx="381000" cy="381000"/>
          </a:xfrm>
          <a:prstGeom prst="ellipse">
            <a:avLst/>
          </a:prstGeom>
          <a:ln>
            <a:solidFill>
              <a:schemeClr val="tx1"/>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22" name="Textfeld 21"/>
          <p:cNvSpPr txBox="1"/>
          <p:nvPr/>
        </p:nvSpPr>
        <p:spPr>
          <a:xfrm rot="16200000">
            <a:off x="77609" y="3984991"/>
            <a:ext cx="1159292" cy="369332"/>
          </a:xfrm>
          <a:prstGeom prst="rect">
            <a:avLst/>
          </a:prstGeom>
          <a:noFill/>
        </p:spPr>
        <p:txBody>
          <a:bodyPr wrap="none" rtlCol="0">
            <a:spAutoFit/>
          </a:bodyPr>
          <a:lstStyle/>
          <a:p>
            <a:r>
              <a:rPr lang="en-US" sz="1800" dirty="0" smtClean="0">
                <a:solidFill>
                  <a:srgbClr val="000000"/>
                </a:solidFill>
              </a:rPr>
              <a:t>147.1 Da</a:t>
            </a:r>
            <a:endParaRPr lang="en-US" sz="1800" dirty="0">
              <a:solidFill>
                <a:srgbClr val="000000"/>
              </a:solidFill>
            </a:endParaRPr>
          </a:p>
        </p:txBody>
      </p:sp>
      <p:sp>
        <p:nvSpPr>
          <p:cNvPr id="23" name="Textfeld 22"/>
          <p:cNvSpPr txBox="1"/>
          <p:nvPr/>
        </p:nvSpPr>
        <p:spPr>
          <a:xfrm rot="16200000">
            <a:off x="915809" y="3984991"/>
            <a:ext cx="1159292" cy="369332"/>
          </a:xfrm>
          <a:prstGeom prst="rect">
            <a:avLst/>
          </a:prstGeom>
          <a:noFill/>
        </p:spPr>
        <p:txBody>
          <a:bodyPr wrap="none" rtlCol="0">
            <a:spAutoFit/>
          </a:bodyPr>
          <a:lstStyle/>
          <a:p>
            <a:r>
              <a:rPr lang="en-US" sz="1800" dirty="0" smtClean="0">
                <a:solidFill>
                  <a:srgbClr val="000000"/>
                </a:solidFill>
              </a:rPr>
              <a:t>171.1 Da</a:t>
            </a:r>
            <a:endParaRPr lang="en-US" sz="1800" dirty="0">
              <a:solidFill>
                <a:srgbClr val="000000"/>
              </a:solidFill>
            </a:endParaRPr>
          </a:p>
        </p:txBody>
      </p:sp>
      <p:sp>
        <p:nvSpPr>
          <p:cNvPr id="24" name="Textfeld 23"/>
          <p:cNvSpPr txBox="1"/>
          <p:nvPr/>
        </p:nvSpPr>
        <p:spPr>
          <a:xfrm rot="16200000">
            <a:off x="1754009" y="3984992"/>
            <a:ext cx="1159292" cy="369332"/>
          </a:xfrm>
          <a:prstGeom prst="rect">
            <a:avLst/>
          </a:prstGeom>
          <a:noFill/>
        </p:spPr>
        <p:txBody>
          <a:bodyPr wrap="none" rtlCol="0">
            <a:spAutoFit/>
          </a:bodyPr>
          <a:lstStyle/>
          <a:p>
            <a:r>
              <a:rPr lang="en-US" sz="1800" dirty="0" smtClean="0">
                <a:solidFill>
                  <a:srgbClr val="000000"/>
                </a:solidFill>
              </a:rPr>
              <a:t>234.1 Da</a:t>
            </a:r>
            <a:endParaRPr lang="en-US" sz="1800" dirty="0">
              <a:solidFill>
                <a:srgbClr val="000000"/>
              </a:solidFill>
            </a:endParaRPr>
          </a:p>
        </p:txBody>
      </p:sp>
      <p:sp>
        <p:nvSpPr>
          <p:cNvPr id="25" name="Textfeld 24"/>
          <p:cNvSpPr txBox="1"/>
          <p:nvPr/>
        </p:nvSpPr>
        <p:spPr>
          <a:xfrm rot="16200000">
            <a:off x="2592209" y="3984992"/>
            <a:ext cx="1159292" cy="369332"/>
          </a:xfrm>
          <a:prstGeom prst="rect">
            <a:avLst/>
          </a:prstGeom>
          <a:noFill/>
        </p:spPr>
        <p:txBody>
          <a:bodyPr wrap="none" rtlCol="0">
            <a:spAutoFit/>
          </a:bodyPr>
          <a:lstStyle/>
          <a:p>
            <a:r>
              <a:rPr lang="en-US" sz="1800" dirty="0" smtClean="0">
                <a:solidFill>
                  <a:srgbClr val="000000"/>
                </a:solidFill>
              </a:rPr>
              <a:t>357.2 Da</a:t>
            </a:r>
            <a:endParaRPr lang="en-US" sz="1800" dirty="0">
              <a:solidFill>
                <a:srgbClr val="000000"/>
              </a:solidFill>
            </a:endParaRPr>
          </a:p>
        </p:txBody>
      </p:sp>
      <p:sp>
        <p:nvSpPr>
          <p:cNvPr id="26" name="Textfeld 25"/>
          <p:cNvSpPr txBox="1"/>
          <p:nvPr/>
        </p:nvSpPr>
        <p:spPr>
          <a:xfrm rot="16200000">
            <a:off x="3506609" y="3984992"/>
            <a:ext cx="1159292" cy="369332"/>
          </a:xfrm>
          <a:prstGeom prst="rect">
            <a:avLst/>
          </a:prstGeom>
          <a:noFill/>
        </p:spPr>
        <p:txBody>
          <a:bodyPr wrap="none" rtlCol="0">
            <a:spAutoFit/>
          </a:bodyPr>
          <a:lstStyle/>
          <a:p>
            <a:r>
              <a:rPr lang="en-US" sz="1800" dirty="0" smtClean="0">
                <a:solidFill>
                  <a:srgbClr val="000000"/>
                </a:solidFill>
              </a:rPr>
              <a:t>420.2 Da</a:t>
            </a:r>
            <a:endParaRPr lang="en-US" sz="1800" dirty="0">
              <a:solidFill>
                <a:srgbClr val="000000"/>
              </a:solidFill>
            </a:endParaRPr>
          </a:p>
        </p:txBody>
      </p:sp>
      <p:sp>
        <p:nvSpPr>
          <p:cNvPr id="27" name="Textfeld 26"/>
          <p:cNvSpPr txBox="1"/>
          <p:nvPr/>
        </p:nvSpPr>
        <p:spPr>
          <a:xfrm rot="16200000">
            <a:off x="4421009" y="3984992"/>
            <a:ext cx="1159292" cy="369332"/>
          </a:xfrm>
          <a:prstGeom prst="rect">
            <a:avLst/>
          </a:prstGeom>
          <a:noFill/>
        </p:spPr>
        <p:txBody>
          <a:bodyPr wrap="none" rtlCol="0">
            <a:spAutoFit/>
          </a:bodyPr>
          <a:lstStyle/>
          <a:p>
            <a:r>
              <a:rPr lang="en-US" sz="1800" dirty="0" smtClean="0">
                <a:solidFill>
                  <a:srgbClr val="000000"/>
                </a:solidFill>
              </a:rPr>
              <a:t>444.2 Da</a:t>
            </a:r>
            <a:endParaRPr lang="en-US" sz="1800" dirty="0">
              <a:solidFill>
                <a:srgbClr val="000000"/>
              </a:solidFill>
            </a:endParaRPr>
          </a:p>
        </p:txBody>
      </p:sp>
      <p:sp>
        <p:nvSpPr>
          <p:cNvPr id="28" name="Textfeld 27"/>
          <p:cNvSpPr txBox="1"/>
          <p:nvPr/>
        </p:nvSpPr>
        <p:spPr>
          <a:xfrm rot="16200000">
            <a:off x="5335409" y="3984992"/>
            <a:ext cx="1159292" cy="369332"/>
          </a:xfrm>
          <a:prstGeom prst="rect">
            <a:avLst/>
          </a:prstGeom>
          <a:noFill/>
        </p:spPr>
        <p:txBody>
          <a:bodyPr wrap="none" rtlCol="0">
            <a:spAutoFit/>
          </a:bodyPr>
          <a:lstStyle/>
          <a:p>
            <a:r>
              <a:rPr lang="en-US" sz="1800" dirty="0" smtClean="0">
                <a:solidFill>
                  <a:srgbClr val="000000"/>
                </a:solidFill>
              </a:rPr>
              <a:t>533.3 Da</a:t>
            </a:r>
            <a:endParaRPr lang="en-US" sz="1800" dirty="0">
              <a:solidFill>
                <a:srgbClr val="000000"/>
              </a:solidFill>
            </a:endParaRPr>
          </a:p>
        </p:txBody>
      </p:sp>
      <p:sp>
        <p:nvSpPr>
          <p:cNvPr id="29" name="Textfeld 28"/>
          <p:cNvSpPr txBox="1"/>
          <p:nvPr/>
        </p:nvSpPr>
        <p:spPr>
          <a:xfrm>
            <a:off x="6188473" y="2266890"/>
            <a:ext cx="898127" cy="400110"/>
          </a:xfrm>
          <a:prstGeom prst="rect">
            <a:avLst/>
          </a:prstGeom>
          <a:noFill/>
        </p:spPr>
        <p:txBody>
          <a:bodyPr wrap="none" rtlCol="0">
            <a:spAutoFit/>
          </a:bodyPr>
          <a:lstStyle/>
          <a:p>
            <a:r>
              <a:rPr lang="en-US" sz="2000" dirty="0" smtClean="0">
                <a:solidFill>
                  <a:srgbClr val="000000"/>
                </a:solidFill>
              </a:rPr>
              <a:t>y ions</a:t>
            </a:r>
            <a:endParaRPr lang="en-US" sz="2000" dirty="0">
              <a:solidFill>
                <a:srgbClr val="000000"/>
              </a:solidFill>
            </a:endParaRPr>
          </a:p>
        </p:txBody>
      </p:sp>
      <p:sp>
        <p:nvSpPr>
          <p:cNvPr id="30" name="Textfeld 29"/>
          <p:cNvSpPr txBox="1"/>
          <p:nvPr/>
        </p:nvSpPr>
        <p:spPr>
          <a:xfrm>
            <a:off x="6188473" y="1600200"/>
            <a:ext cx="898127" cy="400110"/>
          </a:xfrm>
          <a:prstGeom prst="rect">
            <a:avLst/>
          </a:prstGeom>
          <a:noFill/>
        </p:spPr>
        <p:txBody>
          <a:bodyPr wrap="none" rtlCol="0">
            <a:spAutoFit/>
          </a:bodyPr>
          <a:lstStyle/>
          <a:p>
            <a:r>
              <a:rPr lang="en-US" sz="2000" dirty="0" smtClean="0">
                <a:solidFill>
                  <a:srgbClr val="000000"/>
                </a:solidFill>
              </a:rPr>
              <a:t>b ions</a:t>
            </a:r>
            <a:endParaRPr lang="en-US" sz="2000" dirty="0">
              <a:solidFill>
                <a:srgbClr val="000000"/>
              </a:solidFill>
            </a:endParaRPr>
          </a:p>
        </p:txBody>
      </p:sp>
      <p:cxnSp>
        <p:nvCxnSpPr>
          <p:cNvPr id="31" name="Gekrümmte Verbindung 30"/>
          <p:cNvCxnSpPr>
            <a:stCxn id="9" idx="5"/>
            <a:endCxn id="13" idx="3"/>
          </p:cNvCxnSpPr>
          <p:nvPr/>
        </p:nvCxnSpPr>
        <p:spPr bwMode="auto">
          <a:xfrm rot="16200000" flipH="1">
            <a:off x="1485900" y="1907708"/>
            <a:ext cx="12700" cy="1406992"/>
          </a:xfrm>
          <a:prstGeom prst="curvedConnector3">
            <a:avLst>
              <a:gd name="adj1" fmla="val 5307197"/>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35" name="Gekrümmte Verbindung 34"/>
          <p:cNvCxnSpPr>
            <a:stCxn id="8" idx="7"/>
            <a:endCxn id="12" idx="1"/>
          </p:cNvCxnSpPr>
          <p:nvPr/>
        </p:nvCxnSpPr>
        <p:spPr bwMode="auto">
          <a:xfrm rot="5400000" flipH="1" flipV="1">
            <a:off x="1485900" y="952500"/>
            <a:ext cx="12700" cy="1406992"/>
          </a:xfrm>
          <a:prstGeom prst="curvedConnector3">
            <a:avLst>
              <a:gd name="adj1" fmla="val 576170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40" name="Gekrümmte Verbindung 39"/>
          <p:cNvCxnSpPr>
            <a:stCxn id="11" idx="5"/>
            <a:endCxn id="15" idx="3"/>
          </p:cNvCxnSpPr>
          <p:nvPr/>
        </p:nvCxnSpPr>
        <p:spPr bwMode="auto">
          <a:xfrm rot="16200000" flipH="1">
            <a:off x="2324100" y="1907708"/>
            <a:ext cx="12700" cy="1406992"/>
          </a:xfrm>
          <a:prstGeom prst="curvedConnector3">
            <a:avLst>
              <a:gd name="adj1" fmla="val 4625457"/>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46" name="Gekrümmte Verbindung 45"/>
          <p:cNvCxnSpPr>
            <a:stCxn id="10" idx="7"/>
            <a:endCxn id="14" idx="1"/>
          </p:cNvCxnSpPr>
          <p:nvPr/>
        </p:nvCxnSpPr>
        <p:spPr bwMode="auto">
          <a:xfrm rot="5400000" flipH="1" flipV="1">
            <a:off x="2324100" y="952500"/>
            <a:ext cx="12700" cy="1406992"/>
          </a:xfrm>
          <a:prstGeom prst="curvedConnector3">
            <a:avLst>
              <a:gd name="adj1" fmla="val 5875315"/>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51" name="Gekrümmte Verbindung 50"/>
          <p:cNvCxnSpPr>
            <a:stCxn id="13" idx="5"/>
            <a:endCxn id="17" idx="3"/>
          </p:cNvCxnSpPr>
          <p:nvPr/>
        </p:nvCxnSpPr>
        <p:spPr bwMode="auto">
          <a:xfrm rot="16200000" flipH="1">
            <a:off x="3200400" y="1869608"/>
            <a:ext cx="12700" cy="1483192"/>
          </a:xfrm>
          <a:prstGeom prst="curvedConnector3">
            <a:avLst>
              <a:gd name="adj1" fmla="val 4511827"/>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55" name="Textfeld 54"/>
          <p:cNvSpPr txBox="1"/>
          <p:nvPr/>
        </p:nvSpPr>
        <p:spPr>
          <a:xfrm>
            <a:off x="762000" y="848380"/>
            <a:ext cx="838200" cy="523220"/>
          </a:xfrm>
          <a:prstGeom prst="rect">
            <a:avLst/>
          </a:prstGeom>
          <a:noFill/>
        </p:spPr>
        <p:txBody>
          <a:bodyPr wrap="square" rtlCol="0">
            <a:spAutoFit/>
          </a:bodyPr>
          <a:lstStyle/>
          <a:p>
            <a:r>
              <a:rPr lang="en-US" sz="2800" dirty="0" smtClean="0"/>
              <a:t>S</a:t>
            </a:r>
            <a:endParaRPr lang="en-US" sz="2800" dirty="0"/>
          </a:p>
        </p:txBody>
      </p:sp>
      <p:sp>
        <p:nvSpPr>
          <p:cNvPr id="56" name="Textfeld 55"/>
          <p:cNvSpPr txBox="1"/>
          <p:nvPr/>
        </p:nvSpPr>
        <p:spPr>
          <a:xfrm>
            <a:off x="774765" y="2981980"/>
            <a:ext cx="368235" cy="523220"/>
          </a:xfrm>
          <a:prstGeom prst="rect">
            <a:avLst/>
          </a:prstGeom>
          <a:noFill/>
        </p:spPr>
        <p:txBody>
          <a:bodyPr wrap="none" rtlCol="0">
            <a:spAutoFit/>
          </a:bodyPr>
          <a:lstStyle/>
          <a:p>
            <a:r>
              <a:rPr lang="en-US" sz="2800" dirty="0" smtClean="0"/>
              <a:t>S</a:t>
            </a:r>
            <a:endParaRPr lang="en-US" sz="2800" dirty="0"/>
          </a:p>
        </p:txBody>
      </p:sp>
      <p:sp>
        <p:nvSpPr>
          <p:cNvPr id="57" name="Textfeld 56"/>
          <p:cNvSpPr txBox="1"/>
          <p:nvPr/>
        </p:nvSpPr>
        <p:spPr>
          <a:xfrm>
            <a:off x="2072709" y="3134380"/>
            <a:ext cx="518091" cy="523220"/>
          </a:xfrm>
          <a:prstGeom prst="rect">
            <a:avLst/>
          </a:prstGeom>
          <a:noFill/>
        </p:spPr>
        <p:txBody>
          <a:bodyPr wrap="none" rtlCol="0">
            <a:spAutoFit/>
          </a:bodyPr>
          <a:lstStyle/>
          <a:p>
            <a:r>
              <a:rPr lang="en-US" sz="2800" dirty="0" smtClean="0"/>
              <a:t>W</a:t>
            </a:r>
            <a:endParaRPr lang="en-US" sz="2800" dirty="0"/>
          </a:p>
        </p:txBody>
      </p:sp>
      <p:sp>
        <p:nvSpPr>
          <p:cNvPr id="58" name="Textfeld 57"/>
          <p:cNvSpPr txBox="1"/>
          <p:nvPr/>
        </p:nvSpPr>
        <p:spPr>
          <a:xfrm>
            <a:off x="2072709" y="829900"/>
            <a:ext cx="518091" cy="523220"/>
          </a:xfrm>
          <a:prstGeom prst="rect">
            <a:avLst/>
          </a:prstGeom>
          <a:noFill/>
        </p:spPr>
        <p:txBody>
          <a:bodyPr wrap="none" rtlCol="0">
            <a:spAutoFit/>
          </a:bodyPr>
          <a:lstStyle/>
          <a:p>
            <a:r>
              <a:rPr lang="en-US" sz="2800" dirty="0" smtClean="0"/>
              <a:t>W</a:t>
            </a:r>
            <a:endParaRPr lang="en-US" sz="2800" dirty="0"/>
          </a:p>
        </p:txBody>
      </p:sp>
      <p:cxnSp>
        <p:nvCxnSpPr>
          <p:cNvPr id="59" name="Gekrümmte Verbindung 58"/>
          <p:cNvCxnSpPr>
            <a:stCxn id="12" idx="7"/>
            <a:endCxn id="16" idx="1"/>
          </p:cNvCxnSpPr>
          <p:nvPr/>
        </p:nvCxnSpPr>
        <p:spPr bwMode="auto">
          <a:xfrm rot="5400000" flipH="1" flipV="1">
            <a:off x="3200400" y="914400"/>
            <a:ext cx="12700" cy="1483192"/>
          </a:xfrm>
          <a:prstGeom prst="curvedConnector3">
            <a:avLst>
              <a:gd name="adj1" fmla="val 6329819"/>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63" name="Textfeld 62"/>
          <p:cNvSpPr txBox="1"/>
          <p:nvPr/>
        </p:nvSpPr>
        <p:spPr>
          <a:xfrm>
            <a:off x="2957369" y="772180"/>
            <a:ext cx="518091" cy="523220"/>
          </a:xfrm>
          <a:prstGeom prst="rect">
            <a:avLst/>
          </a:prstGeom>
          <a:noFill/>
        </p:spPr>
        <p:txBody>
          <a:bodyPr wrap="none" rtlCol="0">
            <a:spAutoFit/>
          </a:bodyPr>
          <a:lstStyle/>
          <a:p>
            <a:r>
              <a:rPr lang="en-US" sz="2800" dirty="0" smtClean="0"/>
              <a:t>W</a:t>
            </a:r>
            <a:endParaRPr lang="en-US" sz="2800" dirty="0"/>
          </a:p>
        </p:txBody>
      </p:sp>
      <p:cxnSp>
        <p:nvCxnSpPr>
          <p:cNvPr id="64" name="Gekrümmte Verbindung 63"/>
          <p:cNvCxnSpPr>
            <a:stCxn id="15" idx="5"/>
            <a:endCxn id="19" idx="3"/>
          </p:cNvCxnSpPr>
          <p:nvPr/>
        </p:nvCxnSpPr>
        <p:spPr bwMode="auto">
          <a:xfrm rot="16200000" flipH="1">
            <a:off x="4076700" y="1831508"/>
            <a:ext cx="12700" cy="1559392"/>
          </a:xfrm>
          <a:prstGeom prst="curvedConnector3">
            <a:avLst>
              <a:gd name="adj1" fmla="val 485270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68" name="Textfeld 67"/>
          <p:cNvSpPr txBox="1"/>
          <p:nvPr/>
        </p:nvSpPr>
        <p:spPr>
          <a:xfrm>
            <a:off x="2971800" y="3124200"/>
            <a:ext cx="518091" cy="523220"/>
          </a:xfrm>
          <a:prstGeom prst="rect">
            <a:avLst/>
          </a:prstGeom>
          <a:noFill/>
        </p:spPr>
        <p:txBody>
          <a:bodyPr wrap="none" rtlCol="0">
            <a:spAutoFit/>
          </a:bodyPr>
          <a:lstStyle/>
          <a:p>
            <a:r>
              <a:rPr lang="en-US" sz="2800" dirty="0" smtClean="0"/>
              <a:t>W</a:t>
            </a:r>
            <a:endParaRPr lang="en-US" sz="2800" dirty="0"/>
          </a:p>
        </p:txBody>
      </p:sp>
      <p:cxnSp>
        <p:nvCxnSpPr>
          <p:cNvPr id="69" name="Gekrümmte Verbindung 68"/>
          <p:cNvCxnSpPr>
            <a:stCxn id="14" idx="7"/>
            <a:endCxn id="18" idx="1"/>
          </p:cNvCxnSpPr>
          <p:nvPr/>
        </p:nvCxnSpPr>
        <p:spPr bwMode="auto">
          <a:xfrm rot="5400000" flipH="1" flipV="1">
            <a:off x="4076700" y="876300"/>
            <a:ext cx="12700" cy="1559392"/>
          </a:xfrm>
          <a:prstGeom prst="curvedConnector3">
            <a:avLst>
              <a:gd name="adj1" fmla="val 6102567"/>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73" name="Textfeld 72"/>
          <p:cNvSpPr txBox="1"/>
          <p:nvPr/>
        </p:nvSpPr>
        <p:spPr>
          <a:xfrm>
            <a:off x="3962400" y="838200"/>
            <a:ext cx="368235" cy="523220"/>
          </a:xfrm>
          <a:prstGeom prst="rect">
            <a:avLst/>
          </a:prstGeom>
          <a:noFill/>
        </p:spPr>
        <p:txBody>
          <a:bodyPr wrap="none" rtlCol="0">
            <a:spAutoFit/>
          </a:bodyPr>
          <a:lstStyle/>
          <a:p>
            <a:r>
              <a:rPr lang="en-US" sz="2800" dirty="0" smtClean="0"/>
              <a:t>S</a:t>
            </a:r>
            <a:endParaRPr lang="en-US" sz="2800" dirty="0"/>
          </a:p>
        </p:txBody>
      </p:sp>
      <p:sp>
        <p:nvSpPr>
          <p:cNvPr id="74" name="Textfeld 73"/>
          <p:cNvSpPr txBox="1"/>
          <p:nvPr/>
        </p:nvSpPr>
        <p:spPr>
          <a:xfrm>
            <a:off x="3886201" y="3124200"/>
            <a:ext cx="368235" cy="523220"/>
          </a:xfrm>
          <a:prstGeom prst="rect">
            <a:avLst/>
          </a:prstGeom>
          <a:noFill/>
        </p:spPr>
        <p:txBody>
          <a:bodyPr wrap="none" rtlCol="0">
            <a:spAutoFit/>
          </a:bodyPr>
          <a:lstStyle/>
          <a:p>
            <a:pPr algn="ctr"/>
            <a:r>
              <a:rPr lang="en-US" sz="2800" dirty="0" smtClean="0"/>
              <a:t>S</a:t>
            </a:r>
            <a:endParaRPr lang="en-US" sz="2800" dirty="0"/>
          </a:p>
        </p:txBody>
      </p:sp>
      <p:cxnSp>
        <p:nvCxnSpPr>
          <p:cNvPr id="75" name="Gekrümmte Verbindung 74"/>
          <p:cNvCxnSpPr>
            <a:stCxn id="17" idx="5"/>
            <a:endCxn id="21" idx="3"/>
          </p:cNvCxnSpPr>
          <p:nvPr/>
        </p:nvCxnSpPr>
        <p:spPr bwMode="auto">
          <a:xfrm rot="16200000" flipH="1">
            <a:off x="4991100" y="1831508"/>
            <a:ext cx="12700" cy="1559392"/>
          </a:xfrm>
          <a:prstGeom prst="curvedConnector3">
            <a:avLst>
              <a:gd name="adj1" fmla="val 4966323"/>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81" name="Textfeld 80"/>
          <p:cNvSpPr txBox="1"/>
          <p:nvPr/>
        </p:nvSpPr>
        <p:spPr>
          <a:xfrm>
            <a:off x="4642316" y="3124200"/>
            <a:ext cx="684803" cy="523220"/>
          </a:xfrm>
          <a:prstGeom prst="rect">
            <a:avLst/>
          </a:prstGeom>
          <a:noFill/>
        </p:spPr>
        <p:txBody>
          <a:bodyPr wrap="none" rtlCol="0">
            <a:spAutoFit/>
          </a:bodyPr>
          <a:lstStyle/>
          <a:p>
            <a:pPr algn="ctr"/>
            <a:r>
              <a:rPr lang="en-US" sz="2800" dirty="0" smtClean="0"/>
              <a:t>I|L</a:t>
            </a:r>
            <a:endParaRPr lang="en-US" sz="2800" dirty="0"/>
          </a:p>
        </p:txBody>
      </p:sp>
      <p:cxnSp>
        <p:nvCxnSpPr>
          <p:cNvPr id="82" name="Gekrümmte Verbindung 81"/>
          <p:cNvCxnSpPr>
            <a:stCxn id="16" idx="7"/>
            <a:endCxn id="20" idx="1"/>
          </p:cNvCxnSpPr>
          <p:nvPr/>
        </p:nvCxnSpPr>
        <p:spPr bwMode="auto">
          <a:xfrm rot="5400000" flipH="1" flipV="1">
            <a:off x="4991100" y="876300"/>
            <a:ext cx="12700" cy="1559392"/>
          </a:xfrm>
          <a:prstGeom prst="curvedConnector3">
            <a:avLst>
              <a:gd name="adj1" fmla="val 5875315"/>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86" name="Textfeld 85"/>
          <p:cNvSpPr txBox="1"/>
          <p:nvPr/>
        </p:nvSpPr>
        <p:spPr>
          <a:xfrm>
            <a:off x="4709969" y="838200"/>
            <a:ext cx="684803" cy="523220"/>
          </a:xfrm>
          <a:prstGeom prst="rect">
            <a:avLst/>
          </a:prstGeom>
          <a:noFill/>
        </p:spPr>
        <p:txBody>
          <a:bodyPr wrap="none" rtlCol="0">
            <a:spAutoFit/>
          </a:bodyPr>
          <a:lstStyle/>
          <a:p>
            <a:pPr algn="ctr"/>
            <a:r>
              <a:rPr lang="en-US" sz="2800" dirty="0" smtClean="0"/>
              <a:t>I|L</a:t>
            </a:r>
            <a:endParaRPr lang="en-US" sz="2800" dirty="0"/>
          </a:p>
        </p:txBody>
      </p:sp>
    </p:spTree>
    <p:extLst>
      <p:ext uri="{BB962C8B-B14F-4D97-AF65-F5344CB8AC3E}">
        <p14:creationId xmlns:p14="http://schemas.microsoft.com/office/powerpoint/2010/main" val="30787387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22313" y="3505200"/>
            <a:ext cx="7772400" cy="2590800"/>
          </a:xfrm>
        </p:spPr>
        <p:txBody>
          <a:bodyPr/>
          <a:lstStyle/>
          <a:p>
            <a:pPr marL="342900" indent="-342900">
              <a:buFont typeface="Arial"/>
              <a:buChar char="•"/>
            </a:pPr>
            <a:r>
              <a:rPr lang="en-US" dirty="0" smtClean="0"/>
              <a:t>Difference to database search</a:t>
            </a:r>
          </a:p>
          <a:p>
            <a:pPr marL="342900" indent="-342900">
              <a:buFont typeface="Arial"/>
              <a:buChar char="•"/>
            </a:pPr>
            <a:r>
              <a:rPr lang="en-US" dirty="0" smtClean="0"/>
              <a:t>Problem definition</a:t>
            </a:r>
          </a:p>
          <a:p>
            <a:pPr marL="342900" indent="-342900">
              <a:buFont typeface="Arial"/>
              <a:buChar char="•"/>
            </a:pPr>
            <a:r>
              <a:rPr lang="en-US" dirty="0" smtClean="0"/>
              <a:t>Manual interpretation of spectra</a:t>
            </a:r>
          </a:p>
        </p:txBody>
      </p:sp>
      <p:sp>
        <p:nvSpPr>
          <p:cNvPr id="3" name="Title 2"/>
          <p:cNvSpPr>
            <a:spLocks noGrp="1"/>
          </p:cNvSpPr>
          <p:nvPr>
            <p:ph type="title"/>
          </p:nvPr>
        </p:nvSpPr>
        <p:spPr/>
        <p:txBody>
          <a:bodyPr/>
          <a:lstStyle/>
          <a:p>
            <a:r>
              <a:rPr lang="en-US" dirty="0" smtClean="0"/>
              <a:t>LEARNING UNIT 8A</a:t>
            </a:r>
            <a:br>
              <a:rPr lang="en-US" dirty="0" smtClean="0"/>
            </a:br>
            <a:r>
              <a:rPr lang="en-US" dirty="0" smtClean="0"/>
              <a:t>Concepts of de novo ID</a:t>
            </a:r>
            <a:endParaRPr lang="en-US" dirty="0"/>
          </a:p>
        </p:txBody>
      </p:sp>
    </p:spTree>
    <p:extLst>
      <p:ext uri="{BB962C8B-B14F-4D97-AF65-F5344CB8AC3E}">
        <p14:creationId xmlns:p14="http://schemas.microsoft.com/office/powerpoint/2010/main" val="1900533895"/>
      </p:ext>
    </p:extLst>
  </p:cSld>
  <p:clrMapOvr>
    <a:masterClrMapping/>
  </p:clrMapOvr>
  <p:transition xmlns:p14="http://schemas.microsoft.com/office/powerpoint/2010/mai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Spectrum Graph – Example</a:t>
            </a:r>
            <a:endParaRPr lang="en-US" dirty="0"/>
          </a:p>
        </p:txBody>
      </p:sp>
      <p:sp>
        <p:nvSpPr>
          <p:cNvPr id="8" name="Oval 7"/>
          <p:cNvSpPr/>
          <p:nvPr/>
        </p:nvSpPr>
        <p:spPr bwMode="auto">
          <a:xfrm>
            <a:off x="457200" y="1600200"/>
            <a:ext cx="381000" cy="381000"/>
          </a:xfrm>
          <a:prstGeom prst="ellipse">
            <a:avLst/>
          </a:prstGeom>
          <a:ln>
            <a:solidFill>
              <a:srgbClr val="000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9" name="Oval 8"/>
          <p:cNvSpPr/>
          <p:nvPr/>
        </p:nvSpPr>
        <p:spPr bwMode="auto">
          <a:xfrm>
            <a:off x="457200" y="2286000"/>
            <a:ext cx="381000" cy="381000"/>
          </a:xfrm>
          <a:prstGeom prst="ellipse">
            <a:avLst/>
          </a:prstGeom>
          <a:ln>
            <a:solidFill>
              <a:schemeClr val="tx1"/>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0" name="Oval 9"/>
          <p:cNvSpPr/>
          <p:nvPr/>
        </p:nvSpPr>
        <p:spPr bwMode="auto">
          <a:xfrm>
            <a:off x="1295400" y="1600200"/>
            <a:ext cx="381000" cy="381000"/>
          </a:xfrm>
          <a:prstGeom prst="ellipse">
            <a:avLst/>
          </a:prstGeom>
          <a:ln>
            <a:solidFill>
              <a:srgbClr val="000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1" name="Oval 10"/>
          <p:cNvSpPr/>
          <p:nvPr/>
        </p:nvSpPr>
        <p:spPr bwMode="auto">
          <a:xfrm>
            <a:off x="1295400" y="2286000"/>
            <a:ext cx="381000" cy="381000"/>
          </a:xfrm>
          <a:prstGeom prst="ellipse">
            <a:avLst/>
          </a:prstGeom>
          <a:ln>
            <a:solidFill>
              <a:schemeClr val="tx1"/>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2" name="Oval 11"/>
          <p:cNvSpPr/>
          <p:nvPr/>
        </p:nvSpPr>
        <p:spPr bwMode="auto">
          <a:xfrm>
            <a:off x="2133600" y="1600200"/>
            <a:ext cx="381000" cy="381000"/>
          </a:xfrm>
          <a:prstGeom prst="ellipse">
            <a:avLst/>
          </a:prstGeom>
          <a:ln>
            <a:solidFill>
              <a:srgbClr val="000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3" name="Oval 12"/>
          <p:cNvSpPr/>
          <p:nvPr/>
        </p:nvSpPr>
        <p:spPr bwMode="auto">
          <a:xfrm>
            <a:off x="2133600" y="2286000"/>
            <a:ext cx="381000" cy="381000"/>
          </a:xfrm>
          <a:prstGeom prst="ellipse">
            <a:avLst/>
          </a:prstGeom>
          <a:ln>
            <a:solidFill>
              <a:schemeClr val="tx1"/>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4" name="Oval 13"/>
          <p:cNvSpPr/>
          <p:nvPr/>
        </p:nvSpPr>
        <p:spPr bwMode="auto">
          <a:xfrm>
            <a:off x="2971800" y="1600200"/>
            <a:ext cx="381000" cy="381000"/>
          </a:xfrm>
          <a:prstGeom prst="ellipse">
            <a:avLst/>
          </a:prstGeom>
          <a:ln>
            <a:solidFill>
              <a:srgbClr val="000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5" name="Oval 14"/>
          <p:cNvSpPr/>
          <p:nvPr/>
        </p:nvSpPr>
        <p:spPr bwMode="auto">
          <a:xfrm>
            <a:off x="2971800" y="2286000"/>
            <a:ext cx="381000" cy="381000"/>
          </a:xfrm>
          <a:prstGeom prst="ellipse">
            <a:avLst/>
          </a:prstGeom>
          <a:ln>
            <a:solidFill>
              <a:schemeClr val="tx1"/>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6" name="Oval 15"/>
          <p:cNvSpPr/>
          <p:nvPr/>
        </p:nvSpPr>
        <p:spPr bwMode="auto">
          <a:xfrm>
            <a:off x="3886200" y="1600200"/>
            <a:ext cx="381000" cy="381000"/>
          </a:xfrm>
          <a:prstGeom prst="ellipse">
            <a:avLst/>
          </a:prstGeom>
          <a:ln>
            <a:solidFill>
              <a:srgbClr val="000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7" name="Oval 16"/>
          <p:cNvSpPr/>
          <p:nvPr/>
        </p:nvSpPr>
        <p:spPr bwMode="auto">
          <a:xfrm>
            <a:off x="3886200" y="2286000"/>
            <a:ext cx="381000" cy="381000"/>
          </a:xfrm>
          <a:prstGeom prst="ellipse">
            <a:avLst/>
          </a:prstGeom>
          <a:ln>
            <a:solidFill>
              <a:schemeClr val="tx1"/>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8" name="Oval 17"/>
          <p:cNvSpPr/>
          <p:nvPr/>
        </p:nvSpPr>
        <p:spPr bwMode="auto">
          <a:xfrm>
            <a:off x="4800600" y="1600200"/>
            <a:ext cx="381000" cy="381000"/>
          </a:xfrm>
          <a:prstGeom prst="ellipse">
            <a:avLst/>
          </a:prstGeom>
          <a:ln>
            <a:solidFill>
              <a:srgbClr val="000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9" name="Oval 18"/>
          <p:cNvSpPr/>
          <p:nvPr/>
        </p:nvSpPr>
        <p:spPr bwMode="auto">
          <a:xfrm>
            <a:off x="4800600" y="2286000"/>
            <a:ext cx="381000" cy="381000"/>
          </a:xfrm>
          <a:prstGeom prst="ellipse">
            <a:avLst/>
          </a:prstGeom>
          <a:ln>
            <a:solidFill>
              <a:schemeClr val="tx1"/>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20" name="Oval 19"/>
          <p:cNvSpPr/>
          <p:nvPr/>
        </p:nvSpPr>
        <p:spPr bwMode="auto">
          <a:xfrm>
            <a:off x="5715000" y="1600200"/>
            <a:ext cx="381000" cy="381000"/>
          </a:xfrm>
          <a:prstGeom prst="ellipse">
            <a:avLst/>
          </a:prstGeom>
          <a:ln>
            <a:solidFill>
              <a:srgbClr val="000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21" name="Oval 20"/>
          <p:cNvSpPr/>
          <p:nvPr/>
        </p:nvSpPr>
        <p:spPr bwMode="auto">
          <a:xfrm>
            <a:off x="5715000" y="2286000"/>
            <a:ext cx="381000" cy="381000"/>
          </a:xfrm>
          <a:prstGeom prst="ellipse">
            <a:avLst/>
          </a:prstGeom>
          <a:ln>
            <a:solidFill>
              <a:schemeClr val="tx1"/>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29" name="Textfeld 28"/>
          <p:cNvSpPr txBox="1"/>
          <p:nvPr/>
        </p:nvSpPr>
        <p:spPr>
          <a:xfrm>
            <a:off x="6188473" y="2266890"/>
            <a:ext cx="898127" cy="400110"/>
          </a:xfrm>
          <a:prstGeom prst="rect">
            <a:avLst/>
          </a:prstGeom>
          <a:noFill/>
        </p:spPr>
        <p:txBody>
          <a:bodyPr wrap="none" rtlCol="0">
            <a:spAutoFit/>
          </a:bodyPr>
          <a:lstStyle/>
          <a:p>
            <a:r>
              <a:rPr lang="en-US" sz="2000" dirty="0" smtClean="0">
                <a:solidFill>
                  <a:srgbClr val="000000"/>
                </a:solidFill>
              </a:rPr>
              <a:t>y ions</a:t>
            </a:r>
            <a:endParaRPr lang="en-US" sz="2000" dirty="0">
              <a:solidFill>
                <a:srgbClr val="000000"/>
              </a:solidFill>
            </a:endParaRPr>
          </a:p>
        </p:txBody>
      </p:sp>
      <p:sp>
        <p:nvSpPr>
          <p:cNvPr id="30" name="Textfeld 29"/>
          <p:cNvSpPr txBox="1"/>
          <p:nvPr/>
        </p:nvSpPr>
        <p:spPr>
          <a:xfrm>
            <a:off x="6188473" y="1600200"/>
            <a:ext cx="898127" cy="400110"/>
          </a:xfrm>
          <a:prstGeom prst="rect">
            <a:avLst/>
          </a:prstGeom>
          <a:noFill/>
        </p:spPr>
        <p:txBody>
          <a:bodyPr wrap="none" rtlCol="0">
            <a:spAutoFit/>
          </a:bodyPr>
          <a:lstStyle/>
          <a:p>
            <a:r>
              <a:rPr lang="en-US" sz="2000" dirty="0" smtClean="0">
                <a:solidFill>
                  <a:srgbClr val="000000"/>
                </a:solidFill>
              </a:rPr>
              <a:t>b ions</a:t>
            </a:r>
            <a:endParaRPr lang="en-US" sz="2000" dirty="0">
              <a:solidFill>
                <a:srgbClr val="000000"/>
              </a:solidFill>
            </a:endParaRPr>
          </a:p>
        </p:txBody>
      </p:sp>
      <p:cxnSp>
        <p:nvCxnSpPr>
          <p:cNvPr id="31" name="Gekrümmte Verbindung 30"/>
          <p:cNvCxnSpPr>
            <a:stCxn id="9" idx="5"/>
            <a:endCxn id="13" idx="3"/>
          </p:cNvCxnSpPr>
          <p:nvPr/>
        </p:nvCxnSpPr>
        <p:spPr bwMode="auto">
          <a:xfrm rot="16200000" flipH="1">
            <a:off x="1485900" y="1907708"/>
            <a:ext cx="12700" cy="1406992"/>
          </a:xfrm>
          <a:prstGeom prst="curvedConnector3">
            <a:avLst>
              <a:gd name="adj1" fmla="val 5307197"/>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35" name="Gekrümmte Verbindung 34"/>
          <p:cNvCxnSpPr>
            <a:stCxn id="8" idx="7"/>
            <a:endCxn id="12" idx="1"/>
          </p:cNvCxnSpPr>
          <p:nvPr/>
        </p:nvCxnSpPr>
        <p:spPr bwMode="auto">
          <a:xfrm rot="5400000" flipH="1" flipV="1">
            <a:off x="1485900" y="952500"/>
            <a:ext cx="12700" cy="1406992"/>
          </a:xfrm>
          <a:prstGeom prst="curvedConnector3">
            <a:avLst>
              <a:gd name="adj1" fmla="val 576170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40" name="Gekrümmte Verbindung 39"/>
          <p:cNvCxnSpPr>
            <a:stCxn id="11" idx="5"/>
            <a:endCxn id="15" idx="3"/>
          </p:cNvCxnSpPr>
          <p:nvPr/>
        </p:nvCxnSpPr>
        <p:spPr bwMode="auto">
          <a:xfrm rot="16200000" flipH="1">
            <a:off x="2324100" y="1907708"/>
            <a:ext cx="12700" cy="1406992"/>
          </a:xfrm>
          <a:prstGeom prst="curvedConnector3">
            <a:avLst>
              <a:gd name="adj1" fmla="val 4625457"/>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46" name="Gekrümmte Verbindung 45"/>
          <p:cNvCxnSpPr>
            <a:stCxn id="10" idx="7"/>
            <a:endCxn id="14" idx="1"/>
          </p:cNvCxnSpPr>
          <p:nvPr/>
        </p:nvCxnSpPr>
        <p:spPr bwMode="auto">
          <a:xfrm rot="5400000" flipH="1" flipV="1">
            <a:off x="2324100" y="952500"/>
            <a:ext cx="12700" cy="1406992"/>
          </a:xfrm>
          <a:prstGeom prst="curvedConnector3">
            <a:avLst>
              <a:gd name="adj1" fmla="val 5875315"/>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51" name="Gekrümmte Verbindung 50"/>
          <p:cNvCxnSpPr>
            <a:stCxn id="13" idx="5"/>
            <a:endCxn id="17" idx="3"/>
          </p:cNvCxnSpPr>
          <p:nvPr/>
        </p:nvCxnSpPr>
        <p:spPr bwMode="auto">
          <a:xfrm rot="16200000" flipH="1">
            <a:off x="3200400" y="1869608"/>
            <a:ext cx="12700" cy="1483192"/>
          </a:xfrm>
          <a:prstGeom prst="curvedConnector3">
            <a:avLst>
              <a:gd name="adj1" fmla="val 4511827"/>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55" name="Textfeld 54"/>
          <p:cNvSpPr txBox="1"/>
          <p:nvPr/>
        </p:nvSpPr>
        <p:spPr>
          <a:xfrm>
            <a:off x="762000" y="848380"/>
            <a:ext cx="838200" cy="523220"/>
          </a:xfrm>
          <a:prstGeom prst="rect">
            <a:avLst/>
          </a:prstGeom>
          <a:noFill/>
        </p:spPr>
        <p:txBody>
          <a:bodyPr wrap="square" rtlCol="0">
            <a:spAutoFit/>
          </a:bodyPr>
          <a:lstStyle/>
          <a:p>
            <a:r>
              <a:rPr lang="en-US" sz="2800" dirty="0" smtClean="0"/>
              <a:t>S</a:t>
            </a:r>
            <a:endParaRPr lang="en-US" sz="2800" dirty="0"/>
          </a:p>
        </p:txBody>
      </p:sp>
      <p:sp>
        <p:nvSpPr>
          <p:cNvPr id="56" name="Textfeld 55"/>
          <p:cNvSpPr txBox="1"/>
          <p:nvPr/>
        </p:nvSpPr>
        <p:spPr>
          <a:xfrm>
            <a:off x="774765" y="2981980"/>
            <a:ext cx="368235" cy="523220"/>
          </a:xfrm>
          <a:prstGeom prst="rect">
            <a:avLst/>
          </a:prstGeom>
          <a:noFill/>
        </p:spPr>
        <p:txBody>
          <a:bodyPr wrap="none" rtlCol="0">
            <a:spAutoFit/>
          </a:bodyPr>
          <a:lstStyle/>
          <a:p>
            <a:r>
              <a:rPr lang="en-US" sz="2800" dirty="0" smtClean="0"/>
              <a:t>S</a:t>
            </a:r>
            <a:endParaRPr lang="en-US" sz="2800" dirty="0"/>
          </a:p>
        </p:txBody>
      </p:sp>
      <p:sp>
        <p:nvSpPr>
          <p:cNvPr id="57" name="Textfeld 56"/>
          <p:cNvSpPr txBox="1"/>
          <p:nvPr/>
        </p:nvSpPr>
        <p:spPr>
          <a:xfrm>
            <a:off x="2072709" y="3134380"/>
            <a:ext cx="518091" cy="523220"/>
          </a:xfrm>
          <a:prstGeom prst="rect">
            <a:avLst/>
          </a:prstGeom>
          <a:noFill/>
        </p:spPr>
        <p:txBody>
          <a:bodyPr wrap="none" rtlCol="0">
            <a:spAutoFit/>
          </a:bodyPr>
          <a:lstStyle/>
          <a:p>
            <a:r>
              <a:rPr lang="en-US" sz="2800" dirty="0" smtClean="0"/>
              <a:t>W</a:t>
            </a:r>
            <a:endParaRPr lang="en-US" sz="2800" dirty="0"/>
          </a:p>
        </p:txBody>
      </p:sp>
      <p:sp>
        <p:nvSpPr>
          <p:cNvPr id="58" name="Textfeld 57"/>
          <p:cNvSpPr txBox="1"/>
          <p:nvPr/>
        </p:nvSpPr>
        <p:spPr>
          <a:xfrm>
            <a:off x="2072709" y="829900"/>
            <a:ext cx="518091" cy="523220"/>
          </a:xfrm>
          <a:prstGeom prst="rect">
            <a:avLst/>
          </a:prstGeom>
          <a:noFill/>
        </p:spPr>
        <p:txBody>
          <a:bodyPr wrap="none" rtlCol="0">
            <a:spAutoFit/>
          </a:bodyPr>
          <a:lstStyle/>
          <a:p>
            <a:r>
              <a:rPr lang="en-US" sz="2800" dirty="0" smtClean="0"/>
              <a:t>W</a:t>
            </a:r>
            <a:endParaRPr lang="en-US" sz="2800" dirty="0"/>
          </a:p>
        </p:txBody>
      </p:sp>
      <p:cxnSp>
        <p:nvCxnSpPr>
          <p:cNvPr id="59" name="Gekrümmte Verbindung 58"/>
          <p:cNvCxnSpPr>
            <a:stCxn id="12" idx="7"/>
            <a:endCxn id="16" idx="1"/>
          </p:cNvCxnSpPr>
          <p:nvPr/>
        </p:nvCxnSpPr>
        <p:spPr bwMode="auto">
          <a:xfrm rot="5400000" flipH="1" flipV="1">
            <a:off x="3200400" y="914400"/>
            <a:ext cx="12700" cy="1483192"/>
          </a:xfrm>
          <a:prstGeom prst="curvedConnector3">
            <a:avLst>
              <a:gd name="adj1" fmla="val 6329819"/>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63" name="Textfeld 62"/>
          <p:cNvSpPr txBox="1"/>
          <p:nvPr/>
        </p:nvSpPr>
        <p:spPr>
          <a:xfrm>
            <a:off x="2957369" y="772180"/>
            <a:ext cx="518091" cy="523220"/>
          </a:xfrm>
          <a:prstGeom prst="rect">
            <a:avLst/>
          </a:prstGeom>
          <a:noFill/>
        </p:spPr>
        <p:txBody>
          <a:bodyPr wrap="none" rtlCol="0">
            <a:spAutoFit/>
          </a:bodyPr>
          <a:lstStyle/>
          <a:p>
            <a:r>
              <a:rPr lang="en-US" sz="2800" dirty="0" smtClean="0"/>
              <a:t>W</a:t>
            </a:r>
            <a:endParaRPr lang="en-US" sz="2800" dirty="0"/>
          </a:p>
        </p:txBody>
      </p:sp>
      <p:cxnSp>
        <p:nvCxnSpPr>
          <p:cNvPr id="64" name="Gekrümmte Verbindung 63"/>
          <p:cNvCxnSpPr>
            <a:stCxn id="15" idx="5"/>
            <a:endCxn id="19" idx="3"/>
          </p:cNvCxnSpPr>
          <p:nvPr/>
        </p:nvCxnSpPr>
        <p:spPr bwMode="auto">
          <a:xfrm rot="16200000" flipH="1">
            <a:off x="4076700" y="1831508"/>
            <a:ext cx="12700" cy="1559392"/>
          </a:xfrm>
          <a:prstGeom prst="curvedConnector3">
            <a:avLst>
              <a:gd name="adj1" fmla="val 485270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68" name="Textfeld 67"/>
          <p:cNvSpPr txBox="1"/>
          <p:nvPr/>
        </p:nvSpPr>
        <p:spPr>
          <a:xfrm>
            <a:off x="2971800" y="3124200"/>
            <a:ext cx="518091" cy="523220"/>
          </a:xfrm>
          <a:prstGeom prst="rect">
            <a:avLst/>
          </a:prstGeom>
          <a:noFill/>
        </p:spPr>
        <p:txBody>
          <a:bodyPr wrap="none" rtlCol="0">
            <a:spAutoFit/>
          </a:bodyPr>
          <a:lstStyle/>
          <a:p>
            <a:r>
              <a:rPr lang="en-US" sz="2800" dirty="0" smtClean="0"/>
              <a:t>W</a:t>
            </a:r>
            <a:endParaRPr lang="en-US" sz="2800" dirty="0"/>
          </a:p>
        </p:txBody>
      </p:sp>
      <p:cxnSp>
        <p:nvCxnSpPr>
          <p:cNvPr id="69" name="Gekrümmte Verbindung 68"/>
          <p:cNvCxnSpPr>
            <a:stCxn id="14" idx="7"/>
            <a:endCxn id="18" idx="1"/>
          </p:cNvCxnSpPr>
          <p:nvPr/>
        </p:nvCxnSpPr>
        <p:spPr bwMode="auto">
          <a:xfrm rot="5400000" flipH="1" flipV="1">
            <a:off x="4076700" y="876300"/>
            <a:ext cx="12700" cy="1559392"/>
          </a:xfrm>
          <a:prstGeom prst="curvedConnector3">
            <a:avLst>
              <a:gd name="adj1" fmla="val 6102567"/>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73" name="Textfeld 72"/>
          <p:cNvSpPr txBox="1"/>
          <p:nvPr/>
        </p:nvSpPr>
        <p:spPr>
          <a:xfrm>
            <a:off x="3962400" y="838200"/>
            <a:ext cx="368235" cy="523220"/>
          </a:xfrm>
          <a:prstGeom prst="rect">
            <a:avLst/>
          </a:prstGeom>
          <a:noFill/>
        </p:spPr>
        <p:txBody>
          <a:bodyPr wrap="none" rtlCol="0">
            <a:spAutoFit/>
          </a:bodyPr>
          <a:lstStyle/>
          <a:p>
            <a:r>
              <a:rPr lang="en-US" sz="2800" dirty="0" smtClean="0"/>
              <a:t>S</a:t>
            </a:r>
            <a:endParaRPr lang="en-US" sz="2800" dirty="0"/>
          </a:p>
        </p:txBody>
      </p:sp>
      <p:sp>
        <p:nvSpPr>
          <p:cNvPr id="74" name="Textfeld 73"/>
          <p:cNvSpPr txBox="1"/>
          <p:nvPr/>
        </p:nvSpPr>
        <p:spPr>
          <a:xfrm>
            <a:off x="3886201" y="3124200"/>
            <a:ext cx="368235" cy="523220"/>
          </a:xfrm>
          <a:prstGeom prst="rect">
            <a:avLst/>
          </a:prstGeom>
          <a:noFill/>
        </p:spPr>
        <p:txBody>
          <a:bodyPr wrap="none" rtlCol="0">
            <a:spAutoFit/>
          </a:bodyPr>
          <a:lstStyle/>
          <a:p>
            <a:pPr algn="ctr"/>
            <a:r>
              <a:rPr lang="en-US" sz="2800" dirty="0" smtClean="0"/>
              <a:t>S</a:t>
            </a:r>
            <a:endParaRPr lang="en-US" sz="2800" dirty="0"/>
          </a:p>
        </p:txBody>
      </p:sp>
      <p:cxnSp>
        <p:nvCxnSpPr>
          <p:cNvPr id="75" name="Gekrümmte Verbindung 74"/>
          <p:cNvCxnSpPr>
            <a:stCxn id="17" idx="5"/>
            <a:endCxn id="21" idx="3"/>
          </p:cNvCxnSpPr>
          <p:nvPr/>
        </p:nvCxnSpPr>
        <p:spPr bwMode="auto">
          <a:xfrm rot="16200000" flipH="1">
            <a:off x="4991100" y="1831508"/>
            <a:ext cx="12700" cy="1559392"/>
          </a:xfrm>
          <a:prstGeom prst="curvedConnector3">
            <a:avLst>
              <a:gd name="adj1" fmla="val 4966323"/>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81" name="Textfeld 80"/>
          <p:cNvSpPr txBox="1"/>
          <p:nvPr/>
        </p:nvSpPr>
        <p:spPr>
          <a:xfrm>
            <a:off x="4642316" y="3124200"/>
            <a:ext cx="684803" cy="523220"/>
          </a:xfrm>
          <a:prstGeom prst="rect">
            <a:avLst/>
          </a:prstGeom>
          <a:noFill/>
        </p:spPr>
        <p:txBody>
          <a:bodyPr wrap="none" rtlCol="0">
            <a:spAutoFit/>
          </a:bodyPr>
          <a:lstStyle/>
          <a:p>
            <a:pPr algn="ctr"/>
            <a:r>
              <a:rPr lang="en-US" sz="2800" dirty="0" smtClean="0"/>
              <a:t>I|L</a:t>
            </a:r>
            <a:endParaRPr lang="en-US" sz="2800" dirty="0"/>
          </a:p>
        </p:txBody>
      </p:sp>
      <p:cxnSp>
        <p:nvCxnSpPr>
          <p:cNvPr id="82" name="Gekrümmte Verbindung 81"/>
          <p:cNvCxnSpPr>
            <a:stCxn id="16" idx="7"/>
            <a:endCxn id="20" idx="1"/>
          </p:cNvCxnSpPr>
          <p:nvPr/>
        </p:nvCxnSpPr>
        <p:spPr bwMode="auto">
          <a:xfrm rot="5400000" flipH="1" flipV="1">
            <a:off x="4991100" y="876300"/>
            <a:ext cx="12700" cy="1559392"/>
          </a:xfrm>
          <a:prstGeom prst="curvedConnector3">
            <a:avLst>
              <a:gd name="adj1" fmla="val 5875315"/>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86" name="Textfeld 85"/>
          <p:cNvSpPr txBox="1"/>
          <p:nvPr/>
        </p:nvSpPr>
        <p:spPr>
          <a:xfrm>
            <a:off x="4709969" y="838200"/>
            <a:ext cx="684803" cy="523220"/>
          </a:xfrm>
          <a:prstGeom prst="rect">
            <a:avLst/>
          </a:prstGeom>
          <a:noFill/>
        </p:spPr>
        <p:txBody>
          <a:bodyPr wrap="none" rtlCol="0">
            <a:spAutoFit/>
          </a:bodyPr>
          <a:lstStyle/>
          <a:p>
            <a:pPr algn="ctr"/>
            <a:r>
              <a:rPr lang="en-US" sz="2800" dirty="0" smtClean="0"/>
              <a:t>I|L</a:t>
            </a:r>
            <a:endParaRPr lang="en-US" sz="2800" dirty="0"/>
          </a:p>
        </p:txBody>
      </p:sp>
      <p:sp>
        <p:nvSpPr>
          <p:cNvPr id="52" name="Inhaltsplatzhalter 5"/>
          <p:cNvSpPr txBox="1">
            <a:spLocks/>
          </p:cNvSpPr>
          <p:nvPr/>
        </p:nvSpPr>
        <p:spPr bwMode="auto">
          <a:xfrm>
            <a:off x="291974" y="3886200"/>
            <a:ext cx="8836152" cy="306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a:solidFill>
                  <a:schemeClr val="tx1"/>
                </a:solidFill>
                <a:latin typeface="Calibri" pitchFamily="34" charset="0"/>
                <a:ea typeface="ヒラギノ角ゴ Pro W3" charset="0"/>
                <a:cs typeface="ヒラギノ角ゴ Pro W3" charset="0"/>
              </a:defRPr>
            </a:lvl1pPr>
            <a:lvl2pPr marL="742950" indent="-285750" algn="l" rtl="0" eaLnBrk="1" fontAlgn="base" hangingPunct="1">
              <a:spcBef>
                <a:spcPct val="20000"/>
              </a:spcBef>
              <a:spcAft>
                <a:spcPct val="0"/>
              </a:spcAft>
              <a:buFont typeface="Arial" charset="0"/>
              <a:buChar char="•"/>
              <a:defRPr sz="2800">
                <a:solidFill>
                  <a:schemeClr val="tx1"/>
                </a:solidFill>
                <a:latin typeface="Calibri" pitchFamily="34" charset="0"/>
                <a:ea typeface="ＭＳ Ｐゴシック" pitchFamily="-65" charset="-128"/>
                <a:cs typeface="ＭＳ Ｐゴシック" charset="0"/>
              </a:defRPr>
            </a:lvl2pPr>
            <a:lvl3pPr marL="1143000" indent="-228600" algn="l" rtl="0" eaLnBrk="1" fontAlgn="base" hangingPunct="1">
              <a:spcBef>
                <a:spcPct val="20000"/>
              </a:spcBef>
              <a:spcAft>
                <a:spcPct val="0"/>
              </a:spcAft>
              <a:buFont typeface="Arial" charset="0"/>
              <a:buChar char="•"/>
              <a:defRPr sz="2400">
                <a:solidFill>
                  <a:schemeClr val="tx1"/>
                </a:solidFill>
                <a:latin typeface="Calibri" pitchFamily="34" charset="0"/>
                <a:ea typeface="ＭＳ Ｐゴシック" pitchFamily="-65" charset="-128"/>
              </a:defRPr>
            </a:lvl3pPr>
            <a:lvl4pPr marL="1600200" indent="-228600" algn="l" rtl="0" eaLnBrk="1" fontAlgn="base" hangingPunct="1">
              <a:spcBef>
                <a:spcPct val="20000"/>
              </a:spcBef>
              <a:spcAft>
                <a:spcPct val="0"/>
              </a:spcAft>
              <a:buFont typeface="Arial" charset="0"/>
              <a:buChar char="•"/>
              <a:defRPr sz="2000">
                <a:solidFill>
                  <a:schemeClr val="tx1"/>
                </a:solidFill>
                <a:latin typeface="Calibri" pitchFamily="34" charset="0"/>
                <a:ea typeface="ＭＳ Ｐゴシック" pitchFamily="-65" charset="-128"/>
              </a:defRPr>
            </a:lvl4pPr>
            <a:lvl5pPr marL="2057400" indent="-228600" algn="l" rtl="0" eaLnBrk="1" fontAlgn="base" hangingPunct="1">
              <a:spcBef>
                <a:spcPct val="20000"/>
              </a:spcBef>
              <a:spcAft>
                <a:spcPct val="0"/>
              </a:spcAft>
              <a:buFont typeface="Arial" charset="0"/>
              <a:buChar char="•"/>
              <a:defRPr sz="2000">
                <a:solidFill>
                  <a:schemeClr val="tx1"/>
                </a:solidFill>
                <a:latin typeface="Calibri" pitchFamily="34" charset="0"/>
                <a:ea typeface="ＭＳ Ｐゴシック" pitchFamily="-65"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9pPr>
          </a:lstStyle>
          <a:p>
            <a:r>
              <a:rPr lang="en-US" sz="2400" b="0" dirty="0" smtClean="0"/>
              <a:t>Every mass can only come from ONE type of ion (each peak corresponds to either a b ion or a y ion, not both!)</a:t>
            </a:r>
          </a:p>
          <a:p>
            <a:r>
              <a:rPr lang="en-US" sz="2400" b="0" dirty="0" smtClean="0"/>
              <a:t>Missing</a:t>
            </a:r>
            <a:r>
              <a:rPr lang="en-US" sz="2400" b="0" smtClean="0"/>
              <a:t>: </a:t>
            </a:r>
            <a:r>
              <a:rPr lang="en-US" sz="2400" b="0" smtClean="0">
                <a:latin typeface="Calibri"/>
              </a:rPr>
              <a:t>b</a:t>
            </a:r>
            <a:r>
              <a:rPr lang="en-US" sz="2400" b="0" baseline="-25000" smtClean="0">
                <a:latin typeface="Calibri"/>
              </a:rPr>
              <a:t>1</a:t>
            </a:r>
            <a:r>
              <a:rPr lang="en-US" sz="2400" b="0" smtClean="0"/>
              <a:t>/</a:t>
            </a:r>
            <a:r>
              <a:rPr lang="en-US" sz="2400" b="0" smtClean="0">
                <a:latin typeface="Calibri"/>
              </a:rPr>
              <a:t>y</a:t>
            </a:r>
            <a:r>
              <a:rPr lang="en-US" sz="2400" b="0" baseline="-25000" smtClean="0">
                <a:latin typeface="Calibri"/>
              </a:rPr>
              <a:t>1</a:t>
            </a:r>
            <a:r>
              <a:rPr lang="en-US" sz="2400" b="0" smtClean="0"/>
              <a:t>: </a:t>
            </a:r>
            <a:r>
              <a:rPr lang="en-US" sz="2400" b="0" dirty="0" smtClean="0"/>
              <a:t>no difference to mass zero or parent mass present (it is however straight-forward to add these as additional nodes)</a:t>
            </a:r>
          </a:p>
          <a:p>
            <a:r>
              <a:rPr lang="en-US" sz="2400" b="0" dirty="0" smtClean="0"/>
              <a:t>Now what is the sequence of our peptide?</a:t>
            </a:r>
          </a:p>
          <a:p>
            <a:endParaRPr lang="en-US" sz="2400" b="0" dirty="0" smtClean="0"/>
          </a:p>
        </p:txBody>
      </p:sp>
    </p:spTree>
    <p:extLst>
      <p:ext uri="{BB962C8B-B14F-4D97-AF65-F5344CB8AC3E}">
        <p14:creationId xmlns:p14="http://schemas.microsoft.com/office/powerpoint/2010/main" val="17029915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Spectrum Graph – Example</a:t>
            </a:r>
            <a:endParaRPr lang="en-US" dirty="0"/>
          </a:p>
        </p:txBody>
      </p:sp>
      <p:sp>
        <p:nvSpPr>
          <p:cNvPr id="8" name="Oval 7"/>
          <p:cNvSpPr/>
          <p:nvPr/>
        </p:nvSpPr>
        <p:spPr bwMode="auto">
          <a:xfrm>
            <a:off x="457200" y="1600200"/>
            <a:ext cx="381000" cy="381000"/>
          </a:xfrm>
          <a:prstGeom prst="ellipse">
            <a:avLst/>
          </a:prstGeom>
          <a:ln>
            <a:solidFill>
              <a:srgbClr val="000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9" name="Oval 8"/>
          <p:cNvSpPr/>
          <p:nvPr/>
        </p:nvSpPr>
        <p:spPr bwMode="auto">
          <a:xfrm>
            <a:off x="457200" y="2286000"/>
            <a:ext cx="381000" cy="381000"/>
          </a:xfrm>
          <a:prstGeom prst="ellipse">
            <a:avLst/>
          </a:prstGeom>
          <a:ln>
            <a:solidFill>
              <a:schemeClr val="tx1"/>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0" name="Oval 9"/>
          <p:cNvSpPr/>
          <p:nvPr/>
        </p:nvSpPr>
        <p:spPr bwMode="auto">
          <a:xfrm>
            <a:off x="1295400" y="1600200"/>
            <a:ext cx="381000" cy="381000"/>
          </a:xfrm>
          <a:prstGeom prst="ellipse">
            <a:avLst/>
          </a:prstGeom>
          <a:ln>
            <a:solidFill>
              <a:srgbClr val="000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1" name="Oval 10"/>
          <p:cNvSpPr/>
          <p:nvPr/>
        </p:nvSpPr>
        <p:spPr bwMode="auto">
          <a:xfrm>
            <a:off x="1295400" y="2286000"/>
            <a:ext cx="381000" cy="381000"/>
          </a:xfrm>
          <a:prstGeom prst="ellipse">
            <a:avLst/>
          </a:prstGeom>
          <a:ln>
            <a:solidFill>
              <a:schemeClr val="tx1"/>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2" name="Oval 11"/>
          <p:cNvSpPr/>
          <p:nvPr/>
        </p:nvSpPr>
        <p:spPr bwMode="auto">
          <a:xfrm>
            <a:off x="2133600" y="1600200"/>
            <a:ext cx="381000" cy="381000"/>
          </a:xfrm>
          <a:prstGeom prst="ellipse">
            <a:avLst/>
          </a:prstGeom>
          <a:ln>
            <a:solidFill>
              <a:srgbClr val="000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3" name="Oval 12"/>
          <p:cNvSpPr/>
          <p:nvPr/>
        </p:nvSpPr>
        <p:spPr bwMode="auto">
          <a:xfrm>
            <a:off x="2133600" y="2286000"/>
            <a:ext cx="381000" cy="381000"/>
          </a:xfrm>
          <a:prstGeom prst="ellipse">
            <a:avLst/>
          </a:prstGeom>
          <a:ln>
            <a:solidFill>
              <a:schemeClr val="tx1"/>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4" name="Oval 13"/>
          <p:cNvSpPr/>
          <p:nvPr/>
        </p:nvSpPr>
        <p:spPr bwMode="auto">
          <a:xfrm>
            <a:off x="2971800" y="1600200"/>
            <a:ext cx="381000" cy="381000"/>
          </a:xfrm>
          <a:prstGeom prst="ellipse">
            <a:avLst/>
          </a:prstGeom>
          <a:ln>
            <a:solidFill>
              <a:srgbClr val="000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5" name="Oval 14"/>
          <p:cNvSpPr/>
          <p:nvPr/>
        </p:nvSpPr>
        <p:spPr bwMode="auto">
          <a:xfrm>
            <a:off x="2971800" y="2286000"/>
            <a:ext cx="381000" cy="381000"/>
          </a:xfrm>
          <a:prstGeom prst="ellipse">
            <a:avLst/>
          </a:prstGeom>
          <a:ln>
            <a:solidFill>
              <a:schemeClr val="tx1"/>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6" name="Oval 15"/>
          <p:cNvSpPr/>
          <p:nvPr/>
        </p:nvSpPr>
        <p:spPr bwMode="auto">
          <a:xfrm>
            <a:off x="3886200" y="1600200"/>
            <a:ext cx="381000" cy="381000"/>
          </a:xfrm>
          <a:prstGeom prst="ellipse">
            <a:avLst/>
          </a:prstGeom>
          <a:ln>
            <a:solidFill>
              <a:srgbClr val="000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7" name="Oval 16"/>
          <p:cNvSpPr/>
          <p:nvPr/>
        </p:nvSpPr>
        <p:spPr bwMode="auto">
          <a:xfrm>
            <a:off x="3886200" y="2286000"/>
            <a:ext cx="381000" cy="381000"/>
          </a:xfrm>
          <a:prstGeom prst="ellipse">
            <a:avLst/>
          </a:prstGeom>
          <a:ln>
            <a:solidFill>
              <a:schemeClr val="tx1"/>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8" name="Oval 17"/>
          <p:cNvSpPr/>
          <p:nvPr/>
        </p:nvSpPr>
        <p:spPr bwMode="auto">
          <a:xfrm>
            <a:off x="4800600" y="1600200"/>
            <a:ext cx="381000" cy="381000"/>
          </a:xfrm>
          <a:prstGeom prst="ellipse">
            <a:avLst/>
          </a:prstGeom>
          <a:ln>
            <a:solidFill>
              <a:srgbClr val="000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9" name="Oval 18"/>
          <p:cNvSpPr/>
          <p:nvPr/>
        </p:nvSpPr>
        <p:spPr bwMode="auto">
          <a:xfrm>
            <a:off x="4800600" y="2286000"/>
            <a:ext cx="381000" cy="381000"/>
          </a:xfrm>
          <a:prstGeom prst="ellipse">
            <a:avLst/>
          </a:prstGeom>
          <a:ln>
            <a:solidFill>
              <a:schemeClr val="tx1"/>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20" name="Oval 19"/>
          <p:cNvSpPr/>
          <p:nvPr/>
        </p:nvSpPr>
        <p:spPr bwMode="auto">
          <a:xfrm>
            <a:off x="5715000" y="1600200"/>
            <a:ext cx="381000" cy="381000"/>
          </a:xfrm>
          <a:prstGeom prst="ellipse">
            <a:avLst/>
          </a:prstGeom>
          <a:ln>
            <a:solidFill>
              <a:srgbClr val="000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21" name="Oval 20"/>
          <p:cNvSpPr/>
          <p:nvPr/>
        </p:nvSpPr>
        <p:spPr bwMode="auto">
          <a:xfrm>
            <a:off x="5715000" y="2286000"/>
            <a:ext cx="381000" cy="381000"/>
          </a:xfrm>
          <a:prstGeom prst="ellipse">
            <a:avLst/>
          </a:prstGeom>
          <a:ln>
            <a:solidFill>
              <a:schemeClr val="tx1"/>
            </a:solid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29" name="Textfeld 28"/>
          <p:cNvSpPr txBox="1"/>
          <p:nvPr/>
        </p:nvSpPr>
        <p:spPr>
          <a:xfrm>
            <a:off x="6188473" y="2266890"/>
            <a:ext cx="898127" cy="400110"/>
          </a:xfrm>
          <a:prstGeom prst="rect">
            <a:avLst/>
          </a:prstGeom>
          <a:noFill/>
        </p:spPr>
        <p:txBody>
          <a:bodyPr wrap="none" rtlCol="0">
            <a:spAutoFit/>
          </a:bodyPr>
          <a:lstStyle/>
          <a:p>
            <a:r>
              <a:rPr lang="en-US" sz="2000" dirty="0" smtClean="0">
                <a:solidFill>
                  <a:srgbClr val="000000"/>
                </a:solidFill>
              </a:rPr>
              <a:t>y ions</a:t>
            </a:r>
            <a:endParaRPr lang="en-US" sz="2000" dirty="0">
              <a:solidFill>
                <a:srgbClr val="000000"/>
              </a:solidFill>
            </a:endParaRPr>
          </a:p>
        </p:txBody>
      </p:sp>
      <p:sp>
        <p:nvSpPr>
          <p:cNvPr id="30" name="Textfeld 29"/>
          <p:cNvSpPr txBox="1"/>
          <p:nvPr/>
        </p:nvSpPr>
        <p:spPr>
          <a:xfrm>
            <a:off x="6188473" y="1600200"/>
            <a:ext cx="898127" cy="400110"/>
          </a:xfrm>
          <a:prstGeom prst="rect">
            <a:avLst/>
          </a:prstGeom>
          <a:noFill/>
        </p:spPr>
        <p:txBody>
          <a:bodyPr wrap="none" rtlCol="0">
            <a:spAutoFit/>
          </a:bodyPr>
          <a:lstStyle/>
          <a:p>
            <a:r>
              <a:rPr lang="en-US" sz="2000" dirty="0" smtClean="0">
                <a:solidFill>
                  <a:srgbClr val="000000"/>
                </a:solidFill>
              </a:rPr>
              <a:t>b ions</a:t>
            </a:r>
            <a:endParaRPr lang="en-US" sz="2000" dirty="0">
              <a:solidFill>
                <a:srgbClr val="000000"/>
              </a:solidFill>
            </a:endParaRPr>
          </a:p>
        </p:txBody>
      </p:sp>
      <p:cxnSp>
        <p:nvCxnSpPr>
          <p:cNvPr id="31" name="Gekrümmte Verbindung 30"/>
          <p:cNvCxnSpPr>
            <a:stCxn id="9" idx="5"/>
            <a:endCxn id="13" idx="3"/>
          </p:cNvCxnSpPr>
          <p:nvPr/>
        </p:nvCxnSpPr>
        <p:spPr bwMode="auto">
          <a:xfrm rot="16200000" flipH="1">
            <a:off x="1485900" y="1907708"/>
            <a:ext cx="12700" cy="1406992"/>
          </a:xfrm>
          <a:prstGeom prst="curvedConnector3">
            <a:avLst>
              <a:gd name="adj1" fmla="val 5307197"/>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35" name="Gekrümmte Verbindung 34"/>
          <p:cNvCxnSpPr>
            <a:stCxn id="8" idx="7"/>
            <a:endCxn id="12" idx="1"/>
          </p:cNvCxnSpPr>
          <p:nvPr/>
        </p:nvCxnSpPr>
        <p:spPr bwMode="auto">
          <a:xfrm rot="5400000" flipH="1" flipV="1">
            <a:off x="1485900" y="952500"/>
            <a:ext cx="12700" cy="1406992"/>
          </a:xfrm>
          <a:prstGeom prst="curvedConnector3">
            <a:avLst>
              <a:gd name="adj1" fmla="val 5761701"/>
            </a:avLst>
          </a:prstGeom>
          <a:ln w="57150" cmpd="sng">
            <a:solidFill>
              <a:srgbClr val="0000FF"/>
            </a:solidFill>
            <a:headEnd type="none" w="med" len="med"/>
            <a:tailEnd type="arrow"/>
          </a:ln>
        </p:spPr>
        <p:style>
          <a:lnRef idx="3">
            <a:schemeClr val="dk1"/>
          </a:lnRef>
          <a:fillRef idx="0">
            <a:schemeClr val="dk1"/>
          </a:fillRef>
          <a:effectRef idx="2">
            <a:schemeClr val="dk1"/>
          </a:effectRef>
          <a:fontRef idx="minor">
            <a:schemeClr val="tx1"/>
          </a:fontRef>
        </p:style>
      </p:cxnSp>
      <p:cxnSp>
        <p:nvCxnSpPr>
          <p:cNvPr id="40" name="Gekrümmte Verbindung 39"/>
          <p:cNvCxnSpPr>
            <a:stCxn id="11" idx="5"/>
            <a:endCxn id="15" idx="3"/>
          </p:cNvCxnSpPr>
          <p:nvPr/>
        </p:nvCxnSpPr>
        <p:spPr bwMode="auto">
          <a:xfrm rot="16200000" flipH="1">
            <a:off x="2324100" y="1907708"/>
            <a:ext cx="12700" cy="1406992"/>
          </a:xfrm>
          <a:prstGeom prst="curvedConnector3">
            <a:avLst>
              <a:gd name="adj1" fmla="val 4625457"/>
            </a:avLst>
          </a:prstGeom>
          <a:ln w="57150" cmpd="sng">
            <a:solidFill>
              <a:srgbClr val="0000FF"/>
            </a:solidFill>
            <a:headEnd type="none" w="med" len="med"/>
            <a:tailEnd type="arrow"/>
          </a:ln>
        </p:spPr>
        <p:style>
          <a:lnRef idx="3">
            <a:schemeClr val="dk1"/>
          </a:lnRef>
          <a:fillRef idx="0">
            <a:schemeClr val="dk1"/>
          </a:fillRef>
          <a:effectRef idx="2">
            <a:schemeClr val="dk1"/>
          </a:effectRef>
          <a:fontRef idx="minor">
            <a:schemeClr val="tx1"/>
          </a:fontRef>
        </p:style>
      </p:cxnSp>
      <p:cxnSp>
        <p:nvCxnSpPr>
          <p:cNvPr id="46" name="Gekrümmte Verbindung 45"/>
          <p:cNvCxnSpPr>
            <a:stCxn id="10" idx="7"/>
            <a:endCxn id="14" idx="1"/>
          </p:cNvCxnSpPr>
          <p:nvPr/>
        </p:nvCxnSpPr>
        <p:spPr bwMode="auto">
          <a:xfrm rot="5400000" flipH="1" flipV="1">
            <a:off x="2324100" y="952500"/>
            <a:ext cx="12700" cy="1406992"/>
          </a:xfrm>
          <a:prstGeom prst="curvedConnector3">
            <a:avLst>
              <a:gd name="adj1" fmla="val 5875315"/>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51" name="Gekrümmte Verbindung 50"/>
          <p:cNvCxnSpPr>
            <a:stCxn id="13" idx="5"/>
            <a:endCxn id="17" idx="3"/>
          </p:cNvCxnSpPr>
          <p:nvPr/>
        </p:nvCxnSpPr>
        <p:spPr bwMode="auto">
          <a:xfrm rot="16200000" flipH="1">
            <a:off x="3200400" y="1869608"/>
            <a:ext cx="12700" cy="1483192"/>
          </a:xfrm>
          <a:prstGeom prst="curvedConnector3">
            <a:avLst>
              <a:gd name="adj1" fmla="val 4511827"/>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55" name="Textfeld 54"/>
          <p:cNvSpPr txBox="1"/>
          <p:nvPr/>
        </p:nvSpPr>
        <p:spPr>
          <a:xfrm>
            <a:off x="762000" y="848380"/>
            <a:ext cx="838200" cy="523220"/>
          </a:xfrm>
          <a:prstGeom prst="rect">
            <a:avLst/>
          </a:prstGeom>
          <a:noFill/>
        </p:spPr>
        <p:txBody>
          <a:bodyPr wrap="square" rtlCol="0">
            <a:spAutoFit/>
          </a:bodyPr>
          <a:lstStyle/>
          <a:p>
            <a:r>
              <a:rPr lang="en-US" sz="2800" dirty="0" smtClean="0"/>
              <a:t>S</a:t>
            </a:r>
            <a:endParaRPr lang="en-US" sz="2800" dirty="0"/>
          </a:p>
        </p:txBody>
      </p:sp>
      <p:sp>
        <p:nvSpPr>
          <p:cNvPr id="56" name="Textfeld 55"/>
          <p:cNvSpPr txBox="1"/>
          <p:nvPr/>
        </p:nvSpPr>
        <p:spPr>
          <a:xfrm>
            <a:off x="774765" y="2981980"/>
            <a:ext cx="368235" cy="523220"/>
          </a:xfrm>
          <a:prstGeom prst="rect">
            <a:avLst/>
          </a:prstGeom>
          <a:noFill/>
        </p:spPr>
        <p:txBody>
          <a:bodyPr wrap="none" rtlCol="0">
            <a:spAutoFit/>
          </a:bodyPr>
          <a:lstStyle/>
          <a:p>
            <a:r>
              <a:rPr lang="en-US" sz="2800" dirty="0" smtClean="0"/>
              <a:t>S</a:t>
            </a:r>
            <a:endParaRPr lang="en-US" sz="2800" dirty="0"/>
          </a:p>
        </p:txBody>
      </p:sp>
      <p:sp>
        <p:nvSpPr>
          <p:cNvPr id="57" name="Textfeld 56"/>
          <p:cNvSpPr txBox="1"/>
          <p:nvPr/>
        </p:nvSpPr>
        <p:spPr>
          <a:xfrm>
            <a:off x="2072709" y="3134380"/>
            <a:ext cx="518091" cy="523220"/>
          </a:xfrm>
          <a:prstGeom prst="rect">
            <a:avLst/>
          </a:prstGeom>
          <a:noFill/>
        </p:spPr>
        <p:txBody>
          <a:bodyPr wrap="none" rtlCol="0">
            <a:spAutoFit/>
          </a:bodyPr>
          <a:lstStyle/>
          <a:p>
            <a:r>
              <a:rPr lang="en-US" sz="2800" dirty="0" smtClean="0"/>
              <a:t>W</a:t>
            </a:r>
            <a:endParaRPr lang="en-US" sz="2800" dirty="0"/>
          </a:p>
        </p:txBody>
      </p:sp>
      <p:sp>
        <p:nvSpPr>
          <p:cNvPr id="58" name="Textfeld 57"/>
          <p:cNvSpPr txBox="1"/>
          <p:nvPr/>
        </p:nvSpPr>
        <p:spPr>
          <a:xfrm>
            <a:off x="2072709" y="829900"/>
            <a:ext cx="518091" cy="523220"/>
          </a:xfrm>
          <a:prstGeom prst="rect">
            <a:avLst/>
          </a:prstGeom>
          <a:noFill/>
        </p:spPr>
        <p:txBody>
          <a:bodyPr wrap="none" rtlCol="0">
            <a:spAutoFit/>
          </a:bodyPr>
          <a:lstStyle/>
          <a:p>
            <a:r>
              <a:rPr lang="en-US" sz="2800" dirty="0" smtClean="0"/>
              <a:t>W</a:t>
            </a:r>
            <a:endParaRPr lang="en-US" sz="2800" dirty="0"/>
          </a:p>
        </p:txBody>
      </p:sp>
      <p:cxnSp>
        <p:nvCxnSpPr>
          <p:cNvPr id="59" name="Gekrümmte Verbindung 58"/>
          <p:cNvCxnSpPr>
            <a:stCxn id="12" idx="7"/>
            <a:endCxn id="16" idx="1"/>
          </p:cNvCxnSpPr>
          <p:nvPr/>
        </p:nvCxnSpPr>
        <p:spPr bwMode="auto">
          <a:xfrm rot="5400000" flipH="1" flipV="1">
            <a:off x="3200400" y="914400"/>
            <a:ext cx="12700" cy="1483192"/>
          </a:xfrm>
          <a:prstGeom prst="curvedConnector3">
            <a:avLst>
              <a:gd name="adj1" fmla="val 6329819"/>
            </a:avLst>
          </a:prstGeom>
          <a:ln w="57150" cmpd="sng">
            <a:solidFill>
              <a:srgbClr val="0000FF"/>
            </a:solidFill>
            <a:headEnd type="none" w="med" len="med"/>
            <a:tailEnd type="arrow"/>
          </a:ln>
        </p:spPr>
        <p:style>
          <a:lnRef idx="3">
            <a:schemeClr val="dk1"/>
          </a:lnRef>
          <a:fillRef idx="0">
            <a:schemeClr val="dk1"/>
          </a:fillRef>
          <a:effectRef idx="2">
            <a:schemeClr val="dk1"/>
          </a:effectRef>
          <a:fontRef idx="minor">
            <a:schemeClr val="tx1"/>
          </a:fontRef>
        </p:style>
      </p:cxnSp>
      <p:sp>
        <p:nvSpPr>
          <p:cNvPr id="63" name="Textfeld 62"/>
          <p:cNvSpPr txBox="1"/>
          <p:nvPr/>
        </p:nvSpPr>
        <p:spPr>
          <a:xfrm>
            <a:off x="2957369" y="772180"/>
            <a:ext cx="518091" cy="523220"/>
          </a:xfrm>
          <a:prstGeom prst="rect">
            <a:avLst/>
          </a:prstGeom>
          <a:noFill/>
        </p:spPr>
        <p:txBody>
          <a:bodyPr wrap="none" rtlCol="0">
            <a:spAutoFit/>
          </a:bodyPr>
          <a:lstStyle/>
          <a:p>
            <a:r>
              <a:rPr lang="en-US" sz="2800" dirty="0" smtClean="0"/>
              <a:t>W</a:t>
            </a:r>
            <a:endParaRPr lang="en-US" sz="2800" dirty="0"/>
          </a:p>
        </p:txBody>
      </p:sp>
      <p:cxnSp>
        <p:nvCxnSpPr>
          <p:cNvPr id="64" name="Gekrümmte Verbindung 63"/>
          <p:cNvCxnSpPr>
            <a:stCxn id="15" idx="5"/>
            <a:endCxn id="19" idx="3"/>
          </p:cNvCxnSpPr>
          <p:nvPr/>
        </p:nvCxnSpPr>
        <p:spPr bwMode="auto">
          <a:xfrm rot="16200000" flipH="1">
            <a:off x="4076700" y="1831508"/>
            <a:ext cx="12700" cy="1559392"/>
          </a:xfrm>
          <a:prstGeom prst="curvedConnector3">
            <a:avLst>
              <a:gd name="adj1" fmla="val 4852701"/>
            </a:avLst>
          </a:prstGeom>
          <a:ln w="57150" cmpd="sng">
            <a:solidFill>
              <a:srgbClr val="0000FF"/>
            </a:solidFill>
            <a:headEnd type="none" w="med" len="med"/>
            <a:tailEnd type="arrow"/>
          </a:ln>
        </p:spPr>
        <p:style>
          <a:lnRef idx="3">
            <a:schemeClr val="dk1"/>
          </a:lnRef>
          <a:fillRef idx="0">
            <a:schemeClr val="dk1"/>
          </a:fillRef>
          <a:effectRef idx="2">
            <a:schemeClr val="dk1"/>
          </a:effectRef>
          <a:fontRef idx="minor">
            <a:schemeClr val="tx1"/>
          </a:fontRef>
        </p:style>
      </p:cxnSp>
      <p:sp>
        <p:nvSpPr>
          <p:cNvPr id="68" name="Textfeld 67"/>
          <p:cNvSpPr txBox="1"/>
          <p:nvPr/>
        </p:nvSpPr>
        <p:spPr>
          <a:xfrm>
            <a:off x="2971800" y="3124200"/>
            <a:ext cx="518091" cy="523220"/>
          </a:xfrm>
          <a:prstGeom prst="rect">
            <a:avLst/>
          </a:prstGeom>
          <a:noFill/>
        </p:spPr>
        <p:txBody>
          <a:bodyPr wrap="none" rtlCol="0">
            <a:spAutoFit/>
          </a:bodyPr>
          <a:lstStyle/>
          <a:p>
            <a:r>
              <a:rPr lang="en-US" sz="2800" dirty="0" smtClean="0"/>
              <a:t>W</a:t>
            </a:r>
            <a:endParaRPr lang="en-US" sz="2800" dirty="0"/>
          </a:p>
        </p:txBody>
      </p:sp>
      <p:cxnSp>
        <p:nvCxnSpPr>
          <p:cNvPr id="69" name="Gekrümmte Verbindung 68"/>
          <p:cNvCxnSpPr>
            <a:stCxn id="14" idx="7"/>
            <a:endCxn id="18" idx="1"/>
          </p:cNvCxnSpPr>
          <p:nvPr/>
        </p:nvCxnSpPr>
        <p:spPr bwMode="auto">
          <a:xfrm rot="5400000" flipH="1" flipV="1">
            <a:off x="4076700" y="876300"/>
            <a:ext cx="12700" cy="1559392"/>
          </a:xfrm>
          <a:prstGeom prst="curvedConnector3">
            <a:avLst>
              <a:gd name="adj1" fmla="val 6102567"/>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73" name="Textfeld 72"/>
          <p:cNvSpPr txBox="1"/>
          <p:nvPr/>
        </p:nvSpPr>
        <p:spPr>
          <a:xfrm>
            <a:off x="3962400" y="838200"/>
            <a:ext cx="368235" cy="523220"/>
          </a:xfrm>
          <a:prstGeom prst="rect">
            <a:avLst/>
          </a:prstGeom>
          <a:noFill/>
        </p:spPr>
        <p:txBody>
          <a:bodyPr wrap="none" rtlCol="0">
            <a:spAutoFit/>
          </a:bodyPr>
          <a:lstStyle/>
          <a:p>
            <a:r>
              <a:rPr lang="en-US" sz="2800" dirty="0" smtClean="0"/>
              <a:t>S</a:t>
            </a:r>
            <a:endParaRPr lang="en-US" sz="2800" dirty="0"/>
          </a:p>
        </p:txBody>
      </p:sp>
      <p:sp>
        <p:nvSpPr>
          <p:cNvPr id="74" name="Textfeld 73"/>
          <p:cNvSpPr txBox="1"/>
          <p:nvPr/>
        </p:nvSpPr>
        <p:spPr>
          <a:xfrm>
            <a:off x="3886201" y="3124200"/>
            <a:ext cx="368235" cy="523220"/>
          </a:xfrm>
          <a:prstGeom prst="rect">
            <a:avLst/>
          </a:prstGeom>
          <a:noFill/>
        </p:spPr>
        <p:txBody>
          <a:bodyPr wrap="none" rtlCol="0">
            <a:spAutoFit/>
          </a:bodyPr>
          <a:lstStyle/>
          <a:p>
            <a:pPr algn="ctr"/>
            <a:r>
              <a:rPr lang="en-US" sz="2800" dirty="0" smtClean="0"/>
              <a:t>S</a:t>
            </a:r>
            <a:endParaRPr lang="en-US" sz="2800" dirty="0"/>
          </a:p>
        </p:txBody>
      </p:sp>
      <p:cxnSp>
        <p:nvCxnSpPr>
          <p:cNvPr id="75" name="Gekrümmte Verbindung 74"/>
          <p:cNvCxnSpPr>
            <a:stCxn id="17" idx="5"/>
            <a:endCxn id="21" idx="3"/>
          </p:cNvCxnSpPr>
          <p:nvPr/>
        </p:nvCxnSpPr>
        <p:spPr bwMode="auto">
          <a:xfrm rot="16200000" flipH="1">
            <a:off x="4991100" y="1831508"/>
            <a:ext cx="12700" cy="1559392"/>
          </a:xfrm>
          <a:prstGeom prst="curvedConnector3">
            <a:avLst>
              <a:gd name="adj1" fmla="val 4966323"/>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81" name="Textfeld 80"/>
          <p:cNvSpPr txBox="1"/>
          <p:nvPr/>
        </p:nvSpPr>
        <p:spPr>
          <a:xfrm>
            <a:off x="4642316" y="3124200"/>
            <a:ext cx="684803" cy="523220"/>
          </a:xfrm>
          <a:prstGeom prst="rect">
            <a:avLst/>
          </a:prstGeom>
          <a:noFill/>
        </p:spPr>
        <p:txBody>
          <a:bodyPr wrap="none" rtlCol="0">
            <a:spAutoFit/>
          </a:bodyPr>
          <a:lstStyle/>
          <a:p>
            <a:pPr algn="ctr"/>
            <a:r>
              <a:rPr lang="en-US" sz="2800" dirty="0" smtClean="0"/>
              <a:t>I|L</a:t>
            </a:r>
            <a:endParaRPr lang="en-US" sz="2800" dirty="0"/>
          </a:p>
        </p:txBody>
      </p:sp>
      <p:cxnSp>
        <p:nvCxnSpPr>
          <p:cNvPr id="82" name="Gekrümmte Verbindung 81"/>
          <p:cNvCxnSpPr>
            <a:stCxn id="16" idx="7"/>
            <a:endCxn id="20" idx="1"/>
          </p:cNvCxnSpPr>
          <p:nvPr/>
        </p:nvCxnSpPr>
        <p:spPr bwMode="auto">
          <a:xfrm rot="5400000" flipH="1" flipV="1">
            <a:off x="4991100" y="876300"/>
            <a:ext cx="12700" cy="1559392"/>
          </a:xfrm>
          <a:prstGeom prst="curvedConnector3">
            <a:avLst>
              <a:gd name="adj1" fmla="val 5875315"/>
            </a:avLst>
          </a:prstGeom>
          <a:ln w="57150" cmpd="sng">
            <a:solidFill>
              <a:srgbClr val="0000FF"/>
            </a:solidFill>
            <a:headEnd type="none" w="med" len="med"/>
            <a:tailEnd type="arrow"/>
          </a:ln>
        </p:spPr>
        <p:style>
          <a:lnRef idx="3">
            <a:schemeClr val="dk1"/>
          </a:lnRef>
          <a:fillRef idx="0">
            <a:schemeClr val="dk1"/>
          </a:fillRef>
          <a:effectRef idx="2">
            <a:schemeClr val="dk1"/>
          </a:effectRef>
          <a:fontRef idx="minor">
            <a:schemeClr val="tx1"/>
          </a:fontRef>
        </p:style>
      </p:cxnSp>
      <p:sp>
        <p:nvSpPr>
          <p:cNvPr id="86" name="Textfeld 85"/>
          <p:cNvSpPr txBox="1"/>
          <p:nvPr/>
        </p:nvSpPr>
        <p:spPr>
          <a:xfrm>
            <a:off x="4709969" y="838200"/>
            <a:ext cx="684803" cy="523220"/>
          </a:xfrm>
          <a:prstGeom prst="rect">
            <a:avLst/>
          </a:prstGeom>
          <a:noFill/>
        </p:spPr>
        <p:txBody>
          <a:bodyPr wrap="none" rtlCol="0">
            <a:spAutoFit/>
          </a:bodyPr>
          <a:lstStyle/>
          <a:p>
            <a:pPr algn="ctr"/>
            <a:r>
              <a:rPr lang="en-US" sz="2800" dirty="0" smtClean="0"/>
              <a:t>I|L</a:t>
            </a:r>
            <a:endParaRPr lang="en-US" sz="2800" dirty="0"/>
          </a:p>
        </p:txBody>
      </p:sp>
      <p:sp>
        <p:nvSpPr>
          <p:cNvPr id="52" name="Inhaltsplatzhalter 5"/>
          <p:cNvSpPr txBox="1">
            <a:spLocks/>
          </p:cNvSpPr>
          <p:nvPr/>
        </p:nvSpPr>
        <p:spPr bwMode="auto">
          <a:xfrm>
            <a:off x="234250" y="3490770"/>
            <a:ext cx="8836152" cy="306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a:solidFill>
                  <a:schemeClr val="tx1"/>
                </a:solidFill>
                <a:latin typeface="Calibri" pitchFamily="34" charset="0"/>
                <a:ea typeface="ヒラギノ角ゴ Pro W3" charset="0"/>
                <a:cs typeface="ヒラギノ角ゴ Pro W3" charset="0"/>
              </a:defRPr>
            </a:lvl1pPr>
            <a:lvl2pPr marL="742950" indent="-285750" algn="l" rtl="0" eaLnBrk="1" fontAlgn="base" hangingPunct="1">
              <a:spcBef>
                <a:spcPct val="20000"/>
              </a:spcBef>
              <a:spcAft>
                <a:spcPct val="0"/>
              </a:spcAft>
              <a:buFont typeface="Arial" charset="0"/>
              <a:buChar char="•"/>
              <a:defRPr sz="2800">
                <a:solidFill>
                  <a:schemeClr val="tx1"/>
                </a:solidFill>
                <a:latin typeface="Calibri" pitchFamily="34" charset="0"/>
                <a:ea typeface="ＭＳ Ｐゴシック" pitchFamily="-65" charset="-128"/>
                <a:cs typeface="ＭＳ Ｐゴシック" charset="0"/>
              </a:defRPr>
            </a:lvl2pPr>
            <a:lvl3pPr marL="1143000" indent="-228600" algn="l" rtl="0" eaLnBrk="1" fontAlgn="base" hangingPunct="1">
              <a:spcBef>
                <a:spcPct val="20000"/>
              </a:spcBef>
              <a:spcAft>
                <a:spcPct val="0"/>
              </a:spcAft>
              <a:buFont typeface="Arial" charset="0"/>
              <a:buChar char="•"/>
              <a:defRPr sz="2400">
                <a:solidFill>
                  <a:schemeClr val="tx1"/>
                </a:solidFill>
                <a:latin typeface="Calibri" pitchFamily="34" charset="0"/>
                <a:ea typeface="ＭＳ Ｐゴシック" pitchFamily="-65" charset="-128"/>
              </a:defRPr>
            </a:lvl3pPr>
            <a:lvl4pPr marL="1600200" indent="-228600" algn="l" rtl="0" eaLnBrk="1" fontAlgn="base" hangingPunct="1">
              <a:spcBef>
                <a:spcPct val="20000"/>
              </a:spcBef>
              <a:spcAft>
                <a:spcPct val="0"/>
              </a:spcAft>
              <a:buFont typeface="Arial" charset="0"/>
              <a:buChar char="•"/>
              <a:defRPr sz="2000">
                <a:solidFill>
                  <a:schemeClr val="tx1"/>
                </a:solidFill>
                <a:latin typeface="Calibri" pitchFamily="34" charset="0"/>
                <a:ea typeface="ＭＳ Ｐゴシック" pitchFamily="-65" charset="-128"/>
              </a:defRPr>
            </a:lvl4pPr>
            <a:lvl5pPr marL="2057400" indent="-228600" algn="l" rtl="0" eaLnBrk="1" fontAlgn="base" hangingPunct="1">
              <a:spcBef>
                <a:spcPct val="20000"/>
              </a:spcBef>
              <a:spcAft>
                <a:spcPct val="0"/>
              </a:spcAft>
              <a:buFont typeface="Arial" charset="0"/>
              <a:buChar char="•"/>
              <a:defRPr sz="2000">
                <a:solidFill>
                  <a:schemeClr val="tx1"/>
                </a:solidFill>
                <a:latin typeface="Calibri" pitchFamily="34" charset="0"/>
                <a:ea typeface="ＭＳ Ｐゴシック" pitchFamily="-65"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9pPr>
          </a:lstStyle>
          <a:p>
            <a:r>
              <a:rPr lang="en-US" sz="2000" b="0" dirty="0" smtClean="0"/>
              <a:t>The sequence can be read from a complete series of either b or y ions</a:t>
            </a:r>
          </a:p>
          <a:p>
            <a:r>
              <a:rPr lang="en-US" sz="2000" b="0" dirty="0" smtClean="0"/>
              <a:t>An ion series is a path through nodes of the same color</a:t>
            </a:r>
          </a:p>
          <a:p>
            <a:r>
              <a:rPr lang="en-US" sz="2000" b="0" dirty="0" smtClean="0"/>
              <a:t>Each peak can only be contained in either series (brown or yellow)</a:t>
            </a:r>
          </a:p>
          <a:p>
            <a:r>
              <a:rPr lang="en-US" sz="2000" b="0" dirty="0" smtClean="0"/>
              <a:t>We thus need to find a path through brown nodes or yellow nodes from very small to very large masses (or the other way round)</a:t>
            </a:r>
          </a:p>
          <a:p>
            <a:r>
              <a:rPr lang="en-US" sz="2000" b="0" dirty="0" smtClean="0"/>
              <a:t>This path would correspond to an ion series</a:t>
            </a:r>
          </a:p>
          <a:p>
            <a:r>
              <a:rPr lang="en-US" sz="2000" b="0" dirty="0" smtClean="0"/>
              <a:t>In this case: our peptide seems to contain the sequence SW[I|L] or [I|L]WS (note that we do not know the order since we do not know whether red or blue are b or y ions! Also, in our case the </a:t>
            </a:r>
            <a:r>
              <a:rPr lang="en-US" sz="2000" b="0" dirty="0" smtClean="0">
                <a:latin typeface="Calibri"/>
              </a:rPr>
              <a:t>b</a:t>
            </a:r>
            <a:r>
              <a:rPr lang="en-US" sz="2000" b="0" baseline="-25000" dirty="0" smtClean="0">
                <a:latin typeface="Calibri"/>
              </a:rPr>
              <a:t>1</a:t>
            </a:r>
            <a:r>
              <a:rPr lang="en-US" sz="2000" b="0" dirty="0" smtClean="0"/>
              <a:t> ion is missing)</a:t>
            </a:r>
          </a:p>
        </p:txBody>
      </p:sp>
    </p:spTree>
    <p:extLst>
      <p:ext uri="{BB962C8B-B14F-4D97-AF65-F5344CB8AC3E}">
        <p14:creationId xmlns:p14="http://schemas.microsoft.com/office/powerpoint/2010/main" val="6531473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5448" y="-76200"/>
            <a:ext cx="6702552" cy="685800"/>
          </a:xfrm>
        </p:spPr>
        <p:txBody>
          <a:bodyPr/>
          <a:lstStyle/>
          <a:p>
            <a:r>
              <a:rPr lang="en-US" dirty="0" smtClean="0"/>
              <a:t>Formal Models</a:t>
            </a:r>
            <a:endParaRPr lang="en-US" dirty="0"/>
          </a:p>
        </p:txBody>
      </p:sp>
      <p:pic>
        <p:nvPicPr>
          <p:cNvPr id="5" name="Picture 4"/>
          <p:cNvPicPr>
            <a:picLocks noChangeAspect="1"/>
          </p:cNvPicPr>
          <p:nvPr/>
        </p:nvPicPr>
        <p:blipFill>
          <a:blip r:embed="rId3"/>
          <a:stretch>
            <a:fillRect/>
          </a:stretch>
        </p:blipFill>
        <p:spPr>
          <a:xfrm>
            <a:off x="1066800" y="457200"/>
            <a:ext cx="7086600" cy="3714510"/>
          </a:xfrm>
          <a:prstGeom prst="rect">
            <a:avLst/>
          </a:prstGeom>
        </p:spPr>
      </p:pic>
      <p:pic>
        <p:nvPicPr>
          <p:cNvPr id="6" name="Picture 5"/>
          <p:cNvPicPr>
            <a:picLocks noChangeAspect="1"/>
          </p:cNvPicPr>
          <p:nvPr/>
        </p:nvPicPr>
        <p:blipFill>
          <a:blip r:embed="rId4"/>
          <a:stretch>
            <a:fillRect/>
          </a:stretch>
        </p:blipFill>
        <p:spPr>
          <a:xfrm>
            <a:off x="1371600" y="3867714"/>
            <a:ext cx="6400800" cy="2954726"/>
          </a:xfrm>
          <a:prstGeom prst="rect">
            <a:avLst/>
          </a:prstGeom>
        </p:spPr>
      </p:pic>
    </p:spTree>
    <p:extLst>
      <p:ext uri="{BB962C8B-B14F-4D97-AF65-F5344CB8AC3E}">
        <p14:creationId xmlns:p14="http://schemas.microsoft.com/office/powerpoint/2010/main" val="36178943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Extended Spectrum Graph</a:t>
            </a:r>
            <a:endParaRPr lang="en-US" dirty="0"/>
          </a:p>
        </p:txBody>
      </p:sp>
      <p:sp>
        <p:nvSpPr>
          <p:cNvPr id="3" name="Inhaltsplatzhalter 2"/>
          <p:cNvSpPr>
            <a:spLocks noGrp="1"/>
          </p:cNvSpPr>
          <p:nvPr>
            <p:ph idx="1"/>
          </p:nvPr>
        </p:nvSpPr>
        <p:spPr>
          <a:xfrm>
            <a:off x="155448" y="914400"/>
            <a:ext cx="8836152" cy="5410200"/>
          </a:xfrm>
        </p:spPr>
        <p:txBody>
          <a:bodyPr/>
          <a:lstStyle/>
          <a:p>
            <a:r>
              <a:rPr lang="en-US" sz="2800" dirty="0" smtClean="0"/>
              <a:t>A convenient simplification to the spectrum graph was introduced by Liu et al. in 2001: the </a:t>
            </a:r>
            <a:r>
              <a:rPr lang="en-US" sz="2800" b="1" dirty="0" smtClean="0">
                <a:solidFill>
                  <a:srgbClr val="D06B20"/>
                </a:solidFill>
              </a:rPr>
              <a:t>extended spectrum graph</a:t>
            </a:r>
            <a:r>
              <a:rPr lang="en-US" sz="2800" dirty="0" smtClean="0"/>
              <a:t> (ESG)</a:t>
            </a:r>
          </a:p>
          <a:p>
            <a:r>
              <a:rPr lang="en-US" sz="2800" dirty="0" smtClean="0"/>
              <a:t>The ESG </a:t>
            </a:r>
            <a:r>
              <a:rPr lang="en-US" sz="2800" i="1" dirty="0" smtClean="0"/>
              <a:t>G(V, </a:t>
            </a:r>
            <a:r>
              <a:rPr lang="en-US" sz="2800" i="1" dirty="0" smtClean="0"/>
              <a:t>E=E</a:t>
            </a:r>
            <a:r>
              <a:rPr lang="en-US" sz="2800" i="1" baseline="-25000" dirty="0" smtClean="0"/>
              <a:t>D</a:t>
            </a:r>
            <a:r>
              <a:rPr lang="en-US" sz="2800" i="1" dirty="0" smtClean="0"/>
              <a:t>+E</a:t>
            </a:r>
            <a:r>
              <a:rPr lang="en-US" sz="2800" i="1" baseline="-25000" dirty="0" smtClean="0"/>
              <a:t>U</a:t>
            </a:r>
            <a:r>
              <a:rPr lang="en-US" sz="2800" i="1" dirty="0" smtClean="0"/>
              <a:t>) </a:t>
            </a:r>
            <a:r>
              <a:rPr lang="en-US" sz="2800" dirty="0" smtClean="0"/>
              <a:t>contains </a:t>
            </a:r>
          </a:p>
          <a:p>
            <a:pPr lvl="1"/>
            <a:r>
              <a:rPr lang="en-US" sz="2400" dirty="0" smtClean="0"/>
              <a:t>Nodes for each peak (plus nodes </a:t>
            </a:r>
            <a:r>
              <a:rPr lang="en-US" sz="2400" i="1" dirty="0" smtClean="0">
                <a:latin typeface="Calibri"/>
              </a:rPr>
              <a:t>v</a:t>
            </a:r>
            <a:r>
              <a:rPr lang="en-US" sz="2400" baseline="-25000" dirty="0" smtClean="0">
                <a:latin typeface="Calibri"/>
              </a:rPr>
              <a:t>0</a:t>
            </a:r>
            <a:r>
              <a:rPr lang="en-US" sz="2400" dirty="0" smtClean="0"/>
              <a:t> for mass 0 and the</a:t>
            </a:r>
            <a:r>
              <a:rPr lang="en-US" sz="2400" i="1" dirty="0" smtClean="0"/>
              <a:t> </a:t>
            </a:r>
            <a:r>
              <a:rPr lang="en-US" sz="2400" i="1" dirty="0" err="1" smtClean="0">
                <a:latin typeface="Calibri"/>
              </a:rPr>
              <a:t>v</a:t>
            </a:r>
            <a:r>
              <a:rPr lang="en-US" sz="2400" i="1" baseline="-25000" dirty="0" err="1" smtClean="0">
                <a:latin typeface="Calibri"/>
              </a:rPr>
              <a:t>M</a:t>
            </a:r>
            <a:r>
              <a:rPr lang="en-US" sz="2400" i="1" dirty="0" smtClean="0"/>
              <a:t> </a:t>
            </a:r>
            <a:r>
              <a:rPr lang="en-US" sz="2400" dirty="0" smtClean="0"/>
              <a:t>representing the total mass </a:t>
            </a:r>
            <a:r>
              <a:rPr lang="en-US" sz="2400" i="1" dirty="0" smtClean="0"/>
              <a:t>M</a:t>
            </a:r>
            <a:r>
              <a:rPr lang="en-US" sz="2400" dirty="0" smtClean="0"/>
              <a:t> of the peptide)</a:t>
            </a:r>
          </a:p>
          <a:p>
            <a:pPr lvl="1"/>
            <a:r>
              <a:rPr lang="en-US" sz="2400" dirty="0" smtClean="0"/>
              <a:t>Directed edges (</a:t>
            </a:r>
            <a:r>
              <a:rPr lang="en-US" sz="2400" i="1" dirty="0" smtClean="0"/>
              <a:t>u, v</a:t>
            </a:r>
            <a:r>
              <a:rPr lang="en-US" sz="2400" dirty="0" smtClean="0"/>
              <a:t>) for each pair of nodes </a:t>
            </a:r>
            <a:r>
              <a:rPr lang="en-US" sz="2400" i="1" dirty="0" smtClean="0"/>
              <a:t>u, v </a:t>
            </a:r>
            <a:r>
              <a:rPr lang="en-US" sz="2400" dirty="0" smtClean="0"/>
              <a:t>where </a:t>
            </a:r>
            <a:r>
              <a:rPr lang="en-US" sz="2400" i="1" dirty="0" smtClean="0"/>
              <a:t>m</a:t>
            </a:r>
            <a:r>
              <a:rPr lang="en-US" sz="2400" dirty="0" smtClean="0"/>
              <a:t>(</a:t>
            </a:r>
            <a:r>
              <a:rPr lang="en-US" sz="2400" i="1" dirty="0" smtClean="0"/>
              <a:t>v</a:t>
            </a:r>
            <a:r>
              <a:rPr lang="en-US" sz="2400" dirty="0" smtClean="0"/>
              <a:t>)-</a:t>
            </a:r>
            <a:r>
              <a:rPr lang="en-US" sz="2400" i="1" dirty="0" smtClean="0"/>
              <a:t>m</a:t>
            </a:r>
            <a:r>
              <a:rPr lang="en-US" sz="2400" dirty="0" smtClean="0"/>
              <a:t>(</a:t>
            </a:r>
            <a:r>
              <a:rPr lang="en-US" sz="2400" i="1" dirty="0" smtClean="0"/>
              <a:t>u</a:t>
            </a:r>
            <a:r>
              <a:rPr lang="en-US" sz="2400" dirty="0" smtClean="0"/>
              <a:t>) matches a single amino acid mass</a:t>
            </a:r>
          </a:p>
          <a:p>
            <a:pPr lvl="1"/>
            <a:r>
              <a:rPr lang="en-US" sz="2400" b="1" dirty="0" smtClean="0">
                <a:solidFill>
                  <a:srgbClr val="D06B20"/>
                </a:solidFill>
              </a:rPr>
              <a:t>Undirected edges for each pair of nodes </a:t>
            </a:r>
            <a:r>
              <a:rPr lang="en-US" sz="2400" b="1" i="1" dirty="0" smtClean="0">
                <a:solidFill>
                  <a:srgbClr val="D06B20"/>
                </a:solidFill>
              </a:rPr>
              <a:t>u, v </a:t>
            </a:r>
            <a:r>
              <a:rPr lang="en-US" sz="2400" b="1" dirty="0" smtClean="0">
                <a:solidFill>
                  <a:srgbClr val="D06B20"/>
                </a:solidFill>
              </a:rPr>
              <a:t>that are complementary</a:t>
            </a:r>
            <a:r>
              <a:rPr lang="en-US" sz="2400" dirty="0" smtClean="0"/>
              <a:t>, i.e., where </a:t>
            </a:r>
            <a:r>
              <a:rPr lang="en-US" sz="2400" i="1" dirty="0" smtClean="0"/>
              <a:t>m</a:t>
            </a:r>
            <a:r>
              <a:rPr lang="en-US" sz="2400" dirty="0" smtClean="0"/>
              <a:t>(</a:t>
            </a:r>
            <a:r>
              <a:rPr lang="en-US" sz="2400" i="1" dirty="0" smtClean="0"/>
              <a:t>u</a:t>
            </a:r>
            <a:r>
              <a:rPr lang="en-US" sz="2400" dirty="0" smtClean="0"/>
              <a:t>) + </a:t>
            </a:r>
            <a:r>
              <a:rPr lang="en-US" sz="2400" i="1" dirty="0" smtClean="0"/>
              <a:t>m</a:t>
            </a:r>
            <a:r>
              <a:rPr lang="en-US" sz="2400" dirty="0" smtClean="0"/>
              <a:t>(</a:t>
            </a:r>
            <a:r>
              <a:rPr lang="en-US" sz="2400" i="1" dirty="0" smtClean="0"/>
              <a:t>v</a:t>
            </a:r>
            <a:r>
              <a:rPr lang="en-US" sz="2400" dirty="0" smtClean="0"/>
              <a:t>) = </a:t>
            </a:r>
            <a:r>
              <a:rPr lang="en-US" sz="2400" i="1" dirty="0" smtClean="0"/>
              <a:t>M</a:t>
            </a:r>
            <a:r>
              <a:rPr lang="en-US" sz="2400" dirty="0" smtClean="0"/>
              <a:t> </a:t>
            </a:r>
          </a:p>
          <a:p>
            <a:r>
              <a:rPr lang="en-US" sz="2800" dirty="0" smtClean="0"/>
              <a:t>Note that all raw m/z of the peaks have to be corrected by their charge and the proton mass subtracted from the resulting mass!</a:t>
            </a:r>
          </a:p>
        </p:txBody>
      </p:sp>
      <p:sp>
        <p:nvSpPr>
          <p:cNvPr id="6" name="Textfeld 5"/>
          <p:cNvSpPr txBox="1"/>
          <p:nvPr/>
        </p:nvSpPr>
        <p:spPr>
          <a:xfrm>
            <a:off x="7808770" y="6400800"/>
            <a:ext cx="1366693" cy="246221"/>
          </a:xfrm>
          <a:prstGeom prst="rect">
            <a:avLst/>
          </a:prstGeom>
          <a:noFill/>
        </p:spPr>
        <p:txBody>
          <a:bodyPr wrap="none" rtlCol="0">
            <a:spAutoFit/>
          </a:bodyPr>
          <a:lstStyle/>
          <a:p>
            <a:r>
              <a:rPr lang="en-US" sz="1000" dirty="0" smtClean="0"/>
              <a:t>Liu et al., PSB 2005</a:t>
            </a:r>
            <a:endParaRPr lang="en-US" sz="1000" dirty="0"/>
          </a:p>
        </p:txBody>
      </p:sp>
    </p:spTree>
    <p:extLst>
      <p:ext uri="{BB962C8B-B14F-4D97-AF65-F5344CB8AC3E}">
        <p14:creationId xmlns:p14="http://schemas.microsoft.com/office/powerpoint/2010/main" val="10993199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Extended Spectrum Graph – Example</a:t>
            </a:r>
            <a:endParaRPr lang="en-US" dirty="0"/>
          </a:p>
        </p:txBody>
      </p:sp>
      <p:sp>
        <p:nvSpPr>
          <p:cNvPr id="3" name="Inhaltsplatzhalter 2"/>
          <p:cNvSpPr>
            <a:spLocks noGrp="1"/>
          </p:cNvSpPr>
          <p:nvPr>
            <p:ph idx="1"/>
          </p:nvPr>
        </p:nvSpPr>
        <p:spPr>
          <a:xfrm>
            <a:off x="155448" y="762000"/>
            <a:ext cx="7388352" cy="3124200"/>
          </a:xfrm>
        </p:spPr>
        <p:txBody>
          <a:bodyPr/>
          <a:lstStyle/>
          <a:p>
            <a:r>
              <a:rPr lang="en-US" sz="2400" dirty="0" smtClean="0"/>
              <a:t>Example from the extended spectrum graph:</a:t>
            </a:r>
          </a:p>
          <a:p>
            <a:pPr lvl="1"/>
            <a:r>
              <a:rPr lang="en-US" sz="2000" dirty="0" smtClean="0"/>
              <a:t>Correct masses, add node for intact peptide (589 Da) and source node</a:t>
            </a:r>
          </a:p>
          <a:p>
            <a:pPr lvl="1"/>
            <a:r>
              <a:rPr lang="en-US" sz="2000" dirty="0" smtClean="0"/>
              <a:t>For simplicity’s sake, we will use only nominal masses, but add the mass of the missing </a:t>
            </a:r>
            <a:r>
              <a:rPr lang="en-US" sz="2000" dirty="0" smtClean="0">
                <a:latin typeface="Calibri"/>
              </a:rPr>
              <a:t>b</a:t>
            </a:r>
            <a:r>
              <a:rPr lang="en-US" sz="2000" baseline="-25000" dirty="0" smtClean="0">
                <a:latin typeface="Calibri"/>
              </a:rPr>
              <a:t>1</a:t>
            </a:r>
            <a:r>
              <a:rPr lang="en-US" sz="2000" dirty="0" smtClean="0"/>
              <a:t> ion (57 Da)</a:t>
            </a:r>
          </a:p>
          <a:p>
            <a:pPr lvl="1"/>
            <a:r>
              <a:rPr lang="en-US" sz="2000" dirty="0" smtClean="0"/>
              <a:t>(note that the edges to the sink and source have to be corrected for the mass of water for C-terminal b/y ions)</a:t>
            </a:r>
          </a:p>
          <a:p>
            <a:pPr lvl="1"/>
            <a:endParaRPr lang="en-US" sz="2000" dirty="0"/>
          </a:p>
        </p:txBody>
      </p:sp>
      <p:graphicFrame>
        <p:nvGraphicFramePr>
          <p:cNvPr id="6" name="Tabelle 5"/>
          <p:cNvGraphicFramePr>
            <a:graphicFrameLocks noGrp="1"/>
          </p:cNvGraphicFramePr>
          <p:nvPr>
            <p:extLst>
              <p:ext uri="{D42A27DB-BD31-4B8C-83A1-F6EECF244321}">
                <p14:modId xmlns:p14="http://schemas.microsoft.com/office/powerpoint/2010/main" val="1810018178"/>
              </p:ext>
            </p:extLst>
          </p:nvPr>
        </p:nvGraphicFramePr>
        <p:xfrm>
          <a:off x="7696200" y="1051560"/>
          <a:ext cx="1295400" cy="2682240"/>
        </p:xfrm>
        <a:graphic>
          <a:graphicData uri="http://schemas.openxmlformats.org/drawingml/2006/table">
            <a:tbl>
              <a:tblPr firstRow="1" bandRow="1">
                <a:tableStyleId>{5C22544A-7EE6-4342-B048-85BDC9FD1C3A}</a:tableStyleId>
              </a:tblPr>
              <a:tblGrid>
                <a:gridCol w="1295400"/>
              </a:tblGrid>
              <a:tr h="333375">
                <a:tc>
                  <a:txBody>
                    <a:bodyPr/>
                    <a:lstStyle/>
                    <a:p>
                      <a:pPr algn="ctr"/>
                      <a:r>
                        <a:rPr lang="en-US" sz="1600" dirty="0" smtClean="0"/>
                        <a:t>m/z [Da]</a:t>
                      </a:r>
                      <a:endParaRPr lang="en-US" sz="1600" dirty="0"/>
                    </a:p>
                  </a:txBody>
                  <a:tcPr/>
                </a:tc>
              </a:tr>
              <a:tr h="333375">
                <a:tc>
                  <a:txBody>
                    <a:bodyPr/>
                    <a:lstStyle/>
                    <a:p>
                      <a:pPr algn="ctr"/>
                      <a:r>
                        <a:rPr lang="en-US" sz="1600" dirty="0" smtClean="0"/>
                        <a:t>147.1128</a:t>
                      </a:r>
                      <a:endParaRPr lang="en-US" sz="1600" dirty="0"/>
                    </a:p>
                  </a:txBody>
                  <a:tcPr/>
                </a:tc>
              </a:tr>
              <a:tr h="333375">
                <a:tc>
                  <a:txBody>
                    <a:bodyPr/>
                    <a:lstStyle/>
                    <a:p>
                      <a:pPr algn="ctr"/>
                      <a:r>
                        <a:rPr lang="en-US" sz="1600" dirty="0" smtClean="0"/>
                        <a:t>171.1128</a:t>
                      </a:r>
                      <a:endParaRPr lang="en-US" sz="1600" dirty="0"/>
                    </a:p>
                  </a:txBody>
                  <a:tcPr/>
                </a:tc>
              </a:tr>
              <a:tr h="333375">
                <a:tc>
                  <a:txBody>
                    <a:bodyPr/>
                    <a:lstStyle/>
                    <a:p>
                      <a:pPr algn="ctr"/>
                      <a:r>
                        <a:rPr lang="en-US" sz="1600" dirty="0" smtClean="0"/>
                        <a:t>234.1448</a:t>
                      </a:r>
                      <a:endParaRPr lang="en-US" sz="1600" dirty="0"/>
                    </a:p>
                  </a:txBody>
                  <a:tcPr/>
                </a:tc>
              </a:tr>
              <a:tr h="333375">
                <a:tc>
                  <a:txBody>
                    <a:bodyPr/>
                    <a:lstStyle/>
                    <a:p>
                      <a:pPr algn="ctr"/>
                      <a:r>
                        <a:rPr lang="en-US" sz="1600" dirty="0" smtClean="0"/>
                        <a:t>357.1921</a:t>
                      </a:r>
                      <a:endParaRPr lang="en-US" sz="1600" dirty="0"/>
                    </a:p>
                  </a:txBody>
                  <a:tcPr/>
                </a:tc>
              </a:tr>
              <a:tr h="333375">
                <a:tc>
                  <a:txBody>
                    <a:bodyPr/>
                    <a:lstStyle/>
                    <a:p>
                      <a:pPr algn="ctr"/>
                      <a:r>
                        <a:rPr lang="en-US" sz="1600" dirty="0" smtClean="0"/>
                        <a:t>420.2241</a:t>
                      </a:r>
                      <a:endParaRPr lang="en-US" sz="1600" dirty="0"/>
                    </a:p>
                  </a:txBody>
                  <a:tcPr/>
                </a:tc>
              </a:tr>
              <a:tr h="333375">
                <a:tc>
                  <a:txBody>
                    <a:bodyPr/>
                    <a:lstStyle/>
                    <a:p>
                      <a:pPr algn="ctr"/>
                      <a:r>
                        <a:rPr lang="en-US" sz="1600" dirty="0" smtClean="0"/>
                        <a:t>444.2241</a:t>
                      </a:r>
                      <a:endParaRPr lang="en-US" sz="1600" dirty="0"/>
                    </a:p>
                  </a:txBody>
                  <a:tcPr/>
                </a:tc>
              </a:tr>
              <a:tr h="333375">
                <a:tc>
                  <a:txBody>
                    <a:bodyPr/>
                    <a:lstStyle/>
                    <a:p>
                      <a:pPr algn="ctr"/>
                      <a:r>
                        <a:rPr lang="en-US" sz="1600" dirty="0" smtClean="0"/>
                        <a:t>533.3082</a:t>
                      </a:r>
                      <a:endParaRPr lang="en-US" sz="1600" dirty="0"/>
                    </a:p>
                  </a:txBody>
                  <a:tcPr/>
                </a:tc>
              </a:tr>
            </a:tbl>
          </a:graphicData>
        </a:graphic>
      </p:graphicFrame>
      <p:sp>
        <p:nvSpPr>
          <p:cNvPr id="7" name="Oval 6"/>
          <p:cNvSpPr/>
          <p:nvPr/>
        </p:nvSpPr>
        <p:spPr bwMode="auto">
          <a:xfrm>
            <a:off x="617220" y="5029200"/>
            <a:ext cx="381000" cy="3810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rebuchet MS" pitchFamily="-65" charset="0"/>
              </a:rPr>
              <a:t>0</a:t>
            </a:r>
            <a:endParaRPr kumimoji="0" lang="en-US" sz="1000" b="1" i="0" u="none" strike="noStrike" cap="none" normalizeH="0" baseline="0" dirty="0">
              <a:ln>
                <a:noFill/>
              </a:ln>
              <a:solidFill>
                <a:schemeClr val="tx1"/>
              </a:solidFill>
              <a:effectLst/>
              <a:latin typeface="Trebuchet MS" pitchFamily="-65" charset="0"/>
            </a:endParaRPr>
          </a:p>
        </p:txBody>
      </p:sp>
      <p:sp>
        <p:nvSpPr>
          <p:cNvPr id="8" name="Oval 7"/>
          <p:cNvSpPr/>
          <p:nvPr/>
        </p:nvSpPr>
        <p:spPr bwMode="auto">
          <a:xfrm>
            <a:off x="1463040" y="5029200"/>
            <a:ext cx="381000" cy="3810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00" dirty="0">
                <a:solidFill>
                  <a:schemeClr val="tx1"/>
                </a:solidFill>
                <a:latin typeface="Trebuchet MS" pitchFamily="-65" charset="0"/>
              </a:rPr>
              <a:t>5</a:t>
            </a:r>
            <a:r>
              <a:rPr lang="en-US" sz="1000" dirty="0" smtClean="0">
                <a:solidFill>
                  <a:schemeClr val="tx1"/>
                </a:solidFill>
                <a:latin typeface="Trebuchet MS" pitchFamily="-65" charset="0"/>
              </a:rPr>
              <a:t>7</a:t>
            </a:r>
            <a:endParaRPr kumimoji="0" lang="en-US" sz="1000" b="1" i="0" u="none" strike="noStrike" cap="none" normalizeH="0" baseline="0" dirty="0">
              <a:ln>
                <a:noFill/>
              </a:ln>
              <a:solidFill>
                <a:schemeClr val="tx1"/>
              </a:solidFill>
              <a:effectLst/>
              <a:latin typeface="Trebuchet MS" pitchFamily="-65" charset="0"/>
            </a:endParaRPr>
          </a:p>
        </p:txBody>
      </p:sp>
      <p:sp>
        <p:nvSpPr>
          <p:cNvPr id="9" name="Oval 8"/>
          <p:cNvSpPr/>
          <p:nvPr/>
        </p:nvSpPr>
        <p:spPr bwMode="auto">
          <a:xfrm>
            <a:off x="2308860" y="5029200"/>
            <a:ext cx="381000" cy="3810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rebuchet MS" pitchFamily="-65" charset="0"/>
              </a:rPr>
              <a:t>146</a:t>
            </a:r>
            <a:endParaRPr kumimoji="0" lang="en-US" sz="1000" b="1" i="0" u="none" strike="noStrike" cap="none" normalizeH="0" baseline="0" dirty="0">
              <a:ln>
                <a:noFill/>
              </a:ln>
              <a:solidFill>
                <a:schemeClr val="tx1"/>
              </a:solidFill>
              <a:effectLst/>
              <a:latin typeface="Trebuchet MS" pitchFamily="-65" charset="0"/>
            </a:endParaRPr>
          </a:p>
        </p:txBody>
      </p:sp>
      <p:sp>
        <p:nvSpPr>
          <p:cNvPr id="10" name="Oval 9"/>
          <p:cNvSpPr/>
          <p:nvPr/>
        </p:nvSpPr>
        <p:spPr bwMode="auto">
          <a:xfrm>
            <a:off x="3154680" y="5029200"/>
            <a:ext cx="381000" cy="3810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rebuchet MS" pitchFamily="-65" charset="0"/>
              </a:rPr>
              <a:t>170</a:t>
            </a:r>
            <a:endParaRPr kumimoji="0" lang="en-US" sz="1000" b="1" i="0" u="none" strike="noStrike" cap="none" normalizeH="0" baseline="0" dirty="0">
              <a:ln>
                <a:noFill/>
              </a:ln>
              <a:solidFill>
                <a:schemeClr val="tx1"/>
              </a:solidFill>
              <a:effectLst/>
              <a:latin typeface="Trebuchet MS" pitchFamily="-65" charset="0"/>
            </a:endParaRPr>
          </a:p>
        </p:txBody>
      </p:sp>
      <p:sp>
        <p:nvSpPr>
          <p:cNvPr id="11" name="Oval 10"/>
          <p:cNvSpPr/>
          <p:nvPr/>
        </p:nvSpPr>
        <p:spPr bwMode="auto">
          <a:xfrm>
            <a:off x="4000500" y="5029200"/>
            <a:ext cx="381000" cy="3810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rebuchet MS" pitchFamily="-65" charset="0"/>
              </a:rPr>
              <a:t>233</a:t>
            </a:r>
            <a:endParaRPr kumimoji="0" lang="en-US" sz="1000" b="1" i="0" u="none" strike="noStrike" cap="none" normalizeH="0" baseline="0" dirty="0">
              <a:ln>
                <a:noFill/>
              </a:ln>
              <a:solidFill>
                <a:schemeClr val="tx1"/>
              </a:solidFill>
              <a:effectLst/>
              <a:latin typeface="Trebuchet MS" pitchFamily="-65" charset="0"/>
            </a:endParaRPr>
          </a:p>
        </p:txBody>
      </p:sp>
      <p:sp>
        <p:nvSpPr>
          <p:cNvPr id="12" name="Oval 11"/>
          <p:cNvSpPr/>
          <p:nvPr/>
        </p:nvSpPr>
        <p:spPr bwMode="auto">
          <a:xfrm>
            <a:off x="4846320" y="5029200"/>
            <a:ext cx="381000" cy="3810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00" dirty="0" smtClean="0">
                <a:solidFill>
                  <a:schemeClr val="tx1"/>
                </a:solidFill>
                <a:latin typeface="Trebuchet MS" pitchFamily="-65" charset="0"/>
              </a:rPr>
              <a:t>356</a:t>
            </a:r>
            <a:endParaRPr kumimoji="0" lang="en-US" sz="1000" b="1" i="0" u="none" strike="noStrike" cap="none" normalizeH="0" baseline="0" dirty="0">
              <a:ln>
                <a:noFill/>
              </a:ln>
              <a:solidFill>
                <a:schemeClr val="tx1"/>
              </a:solidFill>
              <a:effectLst/>
              <a:latin typeface="Trebuchet MS" pitchFamily="-65" charset="0"/>
            </a:endParaRPr>
          </a:p>
        </p:txBody>
      </p:sp>
      <p:sp>
        <p:nvSpPr>
          <p:cNvPr id="13" name="Oval 12"/>
          <p:cNvSpPr/>
          <p:nvPr/>
        </p:nvSpPr>
        <p:spPr bwMode="auto">
          <a:xfrm>
            <a:off x="5692140" y="5029200"/>
            <a:ext cx="381000" cy="3810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rebuchet MS" pitchFamily="-65" charset="0"/>
              </a:rPr>
              <a:t>419</a:t>
            </a:r>
            <a:endParaRPr kumimoji="0" lang="en-US" sz="1000" b="1" i="0" u="none" strike="noStrike" cap="none" normalizeH="0" baseline="0" dirty="0">
              <a:ln>
                <a:noFill/>
              </a:ln>
              <a:solidFill>
                <a:schemeClr val="tx1"/>
              </a:solidFill>
              <a:effectLst/>
              <a:latin typeface="Trebuchet MS" pitchFamily="-65" charset="0"/>
            </a:endParaRPr>
          </a:p>
        </p:txBody>
      </p:sp>
      <p:sp>
        <p:nvSpPr>
          <p:cNvPr id="14" name="Oval 13"/>
          <p:cNvSpPr/>
          <p:nvPr/>
        </p:nvSpPr>
        <p:spPr bwMode="auto">
          <a:xfrm>
            <a:off x="6537960" y="5029200"/>
            <a:ext cx="381000" cy="3810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rebuchet MS" pitchFamily="-65" charset="0"/>
              </a:rPr>
              <a:t>443</a:t>
            </a:r>
            <a:endParaRPr kumimoji="0" lang="en-US" sz="1000" b="1" i="0" u="none" strike="noStrike" cap="none" normalizeH="0" baseline="0" dirty="0">
              <a:ln>
                <a:noFill/>
              </a:ln>
              <a:solidFill>
                <a:schemeClr val="tx1"/>
              </a:solidFill>
              <a:effectLst/>
              <a:latin typeface="Trebuchet MS" pitchFamily="-65" charset="0"/>
            </a:endParaRPr>
          </a:p>
        </p:txBody>
      </p:sp>
      <p:sp>
        <p:nvSpPr>
          <p:cNvPr id="15" name="Oval 14"/>
          <p:cNvSpPr/>
          <p:nvPr/>
        </p:nvSpPr>
        <p:spPr bwMode="auto">
          <a:xfrm>
            <a:off x="7383780" y="5029200"/>
            <a:ext cx="381000" cy="3810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00" dirty="0" smtClean="0">
                <a:solidFill>
                  <a:schemeClr val="tx1"/>
                </a:solidFill>
                <a:latin typeface="Trebuchet MS" pitchFamily="-65" charset="0"/>
              </a:rPr>
              <a:t>532</a:t>
            </a:r>
            <a:endParaRPr kumimoji="0" lang="en-US" sz="1000" b="1" i="0" u="none" strike="noStrike" cap="none" normalizeH="0" baseline="0" dirty="0">
              <a:ln>
                <a:noFill/>
              </a:ln>
              <a:solidFill>
                <a:schemeClr val="tx1"/>
              </a:solidFill>
              <a:effectLst/>
              <a:latin typeface="Trebuchet MS" pitchFamily="-65" charset="0"/>
            </a:endParaRPr>
          </a:p>
        </p:txBody>
      </p:sp>
      <p:sp>
        <p:nvSpPr>
          <p:cNvPr id="16" name="Oval 15"/>
          <p:cNvSpPr/>
          <p:nvPr/>
        </p:nvSpPr>
        <p:spPr bwMode="auto">
          <a:xfrm>
            <a:off x="8229600" y="5029200"/>
            <a:ext cx="381000" cy="3810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rebuchet MS" pitchFamily="-65" charset="0"/>
              </a:rPr>
              <a:t>589</a:t>
            </a:r>
            <a:endParaRPr kumimoji="0" lang="en-US" sz="1000" b="1" i="0" u="none" strike="noStrike" cap="none" normalizeH="0" baseline="0" dirty="0">
              <a:ln>
                <a:noFill/>
              </a:ln>
              <a:solidFill>
                <a:schemeClr val="tx1"/>
              </a:solidFill>
              <a:effectLst/>
              <a:latin typeface="Trebuchet MS" pitchFamily="-65" charset="0"/>
            </a:endParaRPr>
          </a:p>
        </p:txBody>
      </p:sp>
      <p:cxnSp>
        <p:nvCxnSpPr>
          <p:cNvPr id="18" name="Gekrümmte Verbindung 17"/>
          <p:cNvCxnSpPr>
            <a:stCxn id="7" idx="0"/>
            <a:endCxn id="8" idx="0"/>
          </p:cNvCxnSpPr>
          <p:nvPr/>
        </p:nvCxnSpPr>
        <p:spPr bwMode="auto">
          <a:xfrm rot="5400000" flipH="1" flipV="1">
            <a:off x="1230630" y="4606290"/>
            <a:ext cx="12700" cy="845820"/>
          </a:xfrm>
          <a:prstGeom prst="curvedConnector3">
            <a:avLst>
              <a:gd name="adj1" fmla="val 2822622"/>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24" name="Gekrümmte Verbindung 23"/>
          <p:cNvCxnSpPr>
            <a:stCxn id="8" idx="0"/>
            <a:endCxn id="10" idx="0"/>
          </p:cNvCxnSpPr>
          <p:nvPr/>
        </p:nvCxnSpPr>
        <p:spPr bwMode="auto">
          <a:xfrm rot="5400000" flipH="1" flipV="1">
            <a:off x="2499360" y="4183380"/>
            <a:ext cx="12700" cy="1691640"/>
          </a:xfrm>
          <a:prstGeom prst="curvedConnector3">
            <a:avLst>
              <a:gd name="adj1" fmla="val 4299740"/>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29" name="Gekrümmte Verbindung 28"/>
          <p:cNvCxnSpPr>
            <a:stCxn id="9" idx="0"/>
            <a:endCxn id="11" idx="0"/>
          </p:cNvCxnSpPr>
          <p:nvPr/>
        </p:nvCxnSpPr>
        <p:spPr bwMode="auto">
          <a:xfrm rot="5400000" flipH="1" flipV="1">
            <a:off x="3345180" y="4183380"/>
            <a:ext cx="12700" cy="1691640"/>
          </a:xfrm>
          <a:prstGeom prst="curvedConnector3">
            <a:avLst>
              <a:gd name="adj1" fmla="val 4072488"/>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33" name="Gekrümmte Verbindung 32"/>
          <p:cNvCxnSpPr>
            <a:stCxn id="10" idx="0"/>
            <a:endCxn id="12" idx="0"/>
          </p:cNvCxnSpPr>
          <p:nvPr/>
        </p:nvCxnSpPr>
        <p:spPr bwMode="auto">
          <a:xfrm rot="5400000" flipH="1" flipV="1">
            <a:off x="4191000" y="4183380"/>
            <a:ext cx="12700" cy="1691640"/>
          </a:xfrm>
          <a:prstGeom prst="curvedConnector3">
            <a:avLst>
              <a:gd name="adj1" fmla="val 3958858"/>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38" name="Gekrümmte Verbindung 37"/>
          <p:cNvCxnSpPr>
            <a:stCxn id="7" idx="0"/>
            <a:endCxn id="9" idx="0"/>
          </p:cNvCxnSpPr>
          <p:nvPr/>
        </p:nvCxnSpPr>
        <p:spPr bwMode="auto">
          <a:xfrm rot="5400000" flipH="1" flipV="1">
            <a:off x="1653540" y="4183380"/>
            <a:ext cx="12700" cy="1691640"/>
          </a:xfrm>
          <a:prstGeom prst="curvedConnector3">
            <a:avLst>
              <a:gd name="adj1" fmla="val 4640606"/>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46" name="Gekrümmte Verbindung 45"/>
          <p:cNvCxnSpPr>
            <a:stCxn id="11" idx="0"/>
            <a:endCxn id="13" idx="0"/>
          </p:cNvCxnSpPr>
          <p:nvPr/>
        </p:nvCxnSpPr>
        <p:spPr bwMode="auto">
          <a:xfrm rot="5400000" flipH="1" flipV="1">
            <a:off x="5036820" y="4183380"/>
            <a:ext cx="12700" cy="1691640"/>
          </a:xfrm>
          <a:prstGeom prst="curvedConnector3">
            <a:avLst>
              <a:gd name="adj1" fmla="val 3958858"/>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51" name="Gekrümmte Verbindung 50"/>
          <p:cNvCxnSpPr>
            <a:stCxn id="12" idx="0"/>
            <a:endCxn id="14" idx="0"/>
          </p:cNvCxnSpPr>
          <p:nvPr/>
        </p:nvCxnSpPr>
        <p:spPr bwMode="auto">
          <a:xfrm rot="5400000" flipH="1" flipV="1">
            <a:off x="5882640" y="4183380"/>
            <a:ext cx="12700" cy="1691640"/>
          </a:xfrm>
          <a:prstGeom prst="curvedConnector3">
            <a:avLst>
              <a:gd name="adj1" fmla="val 4186110"/>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55" name="Gekrümmte Verbindung 54"/>
          <p:cNvCxnSpPr>
            <a:stCxn id="13" idx="0"/>
            <a:endCxn id="15" idx="0"/>
          </p:cNvCxnSpPr>
          <p:nvPr/>
        </p:nvCxnSpPr>
        <p:spPr bwMode="auto">
          <a:xfrm rot="5400000" flipH="1" flipV="1">
            <a:off x="6728460" y="4183380"/>
            <a:ext cx="12700" cy="1691640"/>
          </a:xfrm>
          <a:prstGeom prst="curvedConnector3">
            <a:avLst>
              <a:gd name="adj1" fmla="val 3845236"/>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59" name="Gekrümmte Verbindung 58"/>
          <p:cNvCxnSpPr>
            <a:stCxn id="14" idx="0"/>
            <a:endCxn id="16" idx="0"/>
          </p:cNvCxnSpPr>
          <p:nvPr/>
        </p:nvCxnSpPr>
        <p:spPr bwMode="auto">
          <a:xfrm rot="5400000" flipH="1" flipV="1">
            <a:off x="7574280" y="4183380"/>
            <a:ext cx="12700" cy="1691640"/>
          </a:xfrm>
          <a:prstGeom prst="curvedConnector3">
            <a:avLst>
              <a:gd name="adj1" fmla="val 4186110"/>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63" name="Gekrümmte Verbindung 62"/>
          <p:cNvCxnSpPr>
            <a:stCxn id="15" idx="0"/>
            <a:endCxn id="16" idx="0"/>
          </p:cNvCxnSpPr>
          <p:nvPr/>
        </p:nvCxnSpPr>
        <p:spPr bwMode="auto">
          <a:xfrm rot="5400000" flipH="1" flipV="1">
            <a:off x="7997190" y="4606290"/>
            <a:ext cx="12700" cy="845820"/>
          </a:xfrm>
          <a:prstGeom prst="curvedConnector3">
            <a:avLst>
              <a:gd name="adj1" fmla="val 1800000"/>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68" name="Gekrümmte Verbindung 67"/>
          <p:cNvCxnSpPr>
            <a:stCxn id="8" idx="4"/>
            <a:endCxn id="15" idx="4"/>
          </p:cNvCxnSpPr>
          <p:nvPr/>
        </p:nvCxnSpPr>
        <p:spPr bwMode="auto">
          <a:xfrm rot="16200000" flipH="1">
            <a:off x="4613910" y="2449830"/>
            <a:ext cx="12700" cy="5920740"/>
          </a:xfrm>
          <a:prstGeom prst="curvedConnector3">
            <a:avLst>
              <a:gd name="adj1" fmla="val 5549598"/>
            </a:avLst>
          </a:prstGeom>
          <a:ln>
            <a:solidFill>
              <a:srgbClr val="FF0000"/>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74" name="Gekrümmte Verbindung 73"/>
          <p:cNvCxnSpPr>
            <a:stCxn id="9" idx="4"/>
            <a:endCxn id="14" idx="4"/>
          </p:cNvCxnSpPr>
          <p:nvPr/>
        </p:nvCxnSpPr>
        <p:spPr bwMode="auto">
          <a:xfrm rot="16200000" flipH="1">
            <a:off x="4613910" y="3295650"/>
            <a:ext cx="12700" cy="4229100"/>
          </a:xfrm>
          <a:prstGeom prst="curvedConnector3">
            <a:avLst>
              <a:gd name="adj1" fmla="val 4299740"/>
            </a:avLst>
          </a:prstGeom>
          <a:ln>
            <a:solidFill>
              <a:srgbClr val="FF0000"/>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78" name="Gekrümmte Verbindung 77"/>
          <p:cNvCxnSpPr>
            <a:stCxn id="10" idx="4"/>
            <a:endCxn id="13" idx="4"/>
          </p:cNvCxnSpPr>
          <p:nvPr/>
        </p:nvCxnSpPr>
        <p:spPr bwMode="auto">
          <a:xfrm rot="16200000" flipH="1">
            <a:off x="4613910" y="4141470"/>
            <a:ext cx="12700" cy="2537460"/>
          </a:xfrm>
          <a:prstGeom prst="curvedConnector3">
            <a:avLst>
              <a:gd name="adj1" fmla="val 3163488"/>
            </a:avLst>
          </a:prstGeom>
          <a:ln>
            <a:solidFill>
              <a:srgbClr val="FF0000"/>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82" name="Gekrümmte Verbindung 81"/>
          <p:cNvCxnSpPr>
            <a:stCxn id="11" idx="4"/>
            <a:endCxn id="12" idx="4"/>
          </p:cNvCxnSpPr>
          <p:nvPr/>
        </p:nvCxnSpPr>
        <p:spPr bwMode="auto">
          <a:xfrm rot="16200000" flipH="1">
            <a:off x="4613910" y="4987290"/>
            <a:ext cx="12700" cy="845820"/>
          </a:xfrm>
          <a:prstGeom prst="curvedConnector3">
            <a:avLst>
              <a:gd name="adj1" fmla="val 1800000"/>
            </a:avLst>
          </a:prstGeom>
          <a:ln>
            <a:solidFill>
              <a:srgbClr val="FF0000"/>
            </a:solidFill>
            <a:headEnd type="none" w="med" len="med"/>
            <a:tailEnd type="none"/>
          </a:ln>
        </p:spPr>
        <p:style>
          <a:lnRef idx="3">
            <a:schemeClr val="dk1"/>
          </a:lnRef>
          <a:fillRef idx="0">
            <a:schemeClr val="dk1"/>
          </a:fillRef>
          <a:effectRef idx="2">
            <a:schemeClr val="dk1"/>
          </a:effectRef>
          <a:fontRef idx="minor">
            <a:schemeClr val="tx1"/>
          </a:fontRef>
        </p:style>
      </p:cxnSp>
      <p:sp>
        <p:nvSpPr>
          <p:cNvPr id="85" name="Textfeld 84"/>
          <p:cNvSpPr txBox="1"/>
          <p:nvPr/>
        </p:nvSpPr>
        <p:spPr>
          <a:xfrm>
            <a:off x="1031956" y="4648200"/>
            <a:ext cx="339644" cy="369332"/>
          </a:xfrm>
          <a:prstGeom prst="rect">
            <a:avLst/>
          </a:prstGeom>
          <a:noFill/>
        </p:spPr>
        <p:txBody>
          <a:bodyPr wrap="none" rtlCol="0">
            <a:spAutoFit/>
          </a:bodyPr>
          <a:lstStyle/>
          <a:p>
            <a:r>
              <a:rPr lang="en-US" sz="1800" dirty="0" smtClean="0"/>
              <a:t>G</a:t>
            </a:r>
            <a:endParaRPr lang="en-US" sz="1800" dirty="0"/>
          </a:p>
        </p:txBody>
      </p:sp>
      <p:sp>
        <p:nvSpPr>
          <p:cNvPr id="86" name="Textfeld 85"/>
          <p:cNvSpPr txBox="1"/>
          <p:nvPr/>
        </p:nvSpPr>
        <p:spPr>
          <a:xfrm>
            <a:off x="1347693" y="4114800"/>
            <a:ext cx="633507" cy="369332"/>
          </a:xfrm>
          <a:prstGeom prst="rect">
            <a:avLst/>
          </a:prstGeom>
          <a:noFill/>
        </p:spPr>
        <p:txBody>
          <a:bodyPr wrap="none" rtlCol="0">
            <a:spAutoFit/>
          </a:bodyPr>
          <a:lstStyle/>
          <a:p>
            <a:pPr algn="ctr"/>
            <a:r>
              <a:rPr lang="en-US" sz="1800" dirty="0" smtClean="0"/>
              <a:t>Q|K</a:t>
            </a:r>
            <a:endParaRPr lang="en-US" sz="1800" dirty="0"/>
          </a:p>
        </p:txBody>
      </p:sp>
      <p:sp>
        <p:nvSpPr>
          <p:cNvPr id="87" name="Textfeld 86"/>
          <p:cNvSpPr txBox="1"/>
          <p:nvPr/>
        </p:nvSpPr>
        <p:spPr>
          <a:xfrm>
            <a:off x="2301309" y="4114800"/>
            <a:ext cx="518091" cy="369332"/>
          </a:xfrm>
          <a:prstGeom prst="rect">
            <a:avLst/>
          </a:prstGeom>
          <a:noFill/>
        </p:spPr>
        <p:txBody>
          <a:bodyPr wrap="none" rtlCol="0">
            <a:spAutoFit/>
          </a:bodyPr>
          <a:lstStyle/>
          <a:p>
            <a:pPr algn="ctr"/>
            <a:r>
              <a:rPr lang="en-US" sz="1800" dirty="0" smtClean="0"/>
              <a:t>I|L</a:t>
            </a:r>
            <a:endParaRPr lang="en-US" sz="1800" dirty="0"/>
          </a:p>
        </p:txBody>
      </p:sp>
      <p:sp>
        <p:nvSpPr>
          <p:cNvPr id="88" name="Textfeld 87"/>
          <p:cNvSpPr txBox="1"/>
          <p:nvPr/>
        </p:nvSpPr>
        <p:spPr>
          <a:xfrm>
            <a:off x="3247217" y="4114800"/>
            <a:ext cx="302675" cy="369332"/>
          </a:xfrm>
          <a:prstGeom prst="rect">
            <a:avLst/>
          </a:prstGeom>
          <a:noFill/>
        </p:spPr>
        <p:txBody>
          <a:bodyPr wrap="none" rtlCol="0">
            <a:spAutoFit/>
          </a:bodyPr>
          <a:lstStyle/>
          <a:p>
            <a:pPr algn="ctr"/>
            <a:r>
              <a:rPr lang="en-US" sz="1800" dirty="0" smtClean="0"/>
              <a:t>S</a:t>
            </a:r>
            <a:endParaRPr lang="en-US" sz="1800" dirty="0"/>
          </a:p>
        </p:txBody>
      </p:sp>
      <p:sp>
        <p:nvSpPr>
          <p:cNvPr id="89" name="Textfeld 88"/>
          <p:cNvSpPr txBox="1"/>
          <p:nvPr/>
        </p:nvSpPr>
        <p:spPr>
          <a:xfrm>
            <a:off x="4026520" y="4114800"/>
            <a:ext cx="389850" cy="369332"/>
          </a:xfrm>
          <a:prstGeom prst="rect">
            <a:avLst/>
          </a:prstGeom>
          <a:noFill/>
        </p:spPr>
        <p:txBody>
          <a:bodyPr wrap="none" rtlCol="0">
            <a:spAutoFit/>
          </a:bodyPr>
          <a:lstStyle/>
          <a:p>
            <a:pPr algn="ctr"/>
            <a:r>
              <a:rPr lang="en-US" sz="1800" dirty="0" smtClean="0"/>
              <a:t>W</a:t>
            </a:r>
            <a:endParaRPr lang="en-US" sz="1800" dirty="0"/>
          </a:p>
        </p:txBody>
      </p:sp>
      <p:sp>
        <p:nvSpPr>
          <p:cNvPr id="90" name="Textfeld 89"/>
          <p:cNvSpPr txBox="1"/>
          <p:nvPr/>
        </p:nvSpPr>
        <p:spPr>
          <a:xfrm>
            <a:off x="4864720" y="4114800"/>
            <a:ext cx="389850" cy="369332"/>
          </a:xfrm>
          <a:prstGeom prst="rect">
            <a:avLst/>
          </a:prstGeom>
          <a:noFill/>
        </p:spPr>
        <p:txBody>
          <a:bodyPr wrap="none" rtlCol="0">
            <a:spAutoFit/>
          </a:bodyPr>
          <a:lstStyle/>
          <a:p>
            <a:pPr algn="ctr"/>
            <a:r>
              <a:rPr lang="en-US" sz="1800" dirty="0" smtClean="0"/>
              <a:t>W</a:t>
            </a:r>
            <a:endParaRPr lang="en-US" sz="1800" dirty="0"/>
          </a:p>
        </p:txBody>
      </p:sp>
      <p:sp>
        <p:nvSpPr>
          <p:cNvPr id="91" name="Textfeld 90"/>
          <p:cNvSpPr txBox="1"/>
          <p:nvPr/>
        </p:nvSpPr>
        <p:spPr>
          <a:xfrm>
            <a:off x="5746508" y="4114800"/>
            <a:ext cx="302675" cy="369332"/>
          </a:xfrm>
          <a:prstGeom prst="rect">
            <a:avLst/>
          </a:prstGeom>
          <a:noFill/>
        </p:spPr>
        <p:txBody>
          <a:bodyPr wrap="none" rtlCol="0">
            <a:spAutoFit/>
          </a:bodyPr>
          <a:lstStyle/>
          <a:p>
            <a:pPr algn="ctr"/>
            <a:r>
              <a:rPr lang="en-US" sz="1800" dirty="0" smtClean="0"/>
              <a:t>S</a:t>
            </a:r>
            <a:endParaRPr lang="en-US" sz="1800" dirty="0"/>
          </a:p>
        </p:txBody>
      </p:sp>
      <p:sp>
        <p:nvSpPr>
          <p:cNvPr id="92" name="Textfeld 91"/>
          <p:cNvSpPr txBox="1"/>
          <p:nvPr/>
        </p:nvSpPr>
        <p:spPr>
          <a:xfrm>
            <a:off x="6477000" y="4114800"/>
            <a:ext cx="518091" cy="369332"/>
          </a:xfrm>
          <a:prstGeom prst="rect">
            <a:avLst/>
          </a:prstGeom>
          <a:noFill/>
        </p:spPr>
        <p:txBody>
          <a:bodyPr wrap="none" rtlCol="0">
            <a:spAutoFit/>
          </a:bodyPr>
          <a:lstStyle/>
          <a:p>
            <a:pPr algn="ctr"/>
            <a:r>
              <a:rPr lang="en-US" sz="1800" dirty="0" smtClean="0"/>
              <a:t>I|L</a:t>
            </a:r>
            <a:endParaRPr lang="en-US" sz="1800" dirty="0"/>
          </a:p>
        </p:txBody>
      </p:sp>
      <p:sp>
        <p:nvSpPr>
          <p:cNvPr id="93" name="Textfeld 92"/>
          <p:cNvSpPr txBox="1"/>
          <p:nvPr/>
        </p:nvSpPr>
        <p:spPr>
          <a:xfrm>
            <a:off x="7315200" y="4114800"/>
            <a:ext cx="633507" cy="369332"/>
          </a:xfrm>
          <a:prstGeom prst="rect">
            <a:avLst/>
          </a:prstGeom>
          <a:noFill/>
        </p:spPr>
        <p:txBody>
          <a:bodyPr wrap="none" rtlCol="0">
            <a:spAutoFit/>
          </a:bodyPr>
          <a:lstStyle/>
          <a:p>
            <a:pPr algn="ctr"/>
            <a:r>
              <a:rPr lang="en-US" sz="1800" dirty="0" smtClean="0"/>
              <a:t>Q|K</a:t>
            </a:r>
            <a:endParaRPr lang="en-US" sz="1800" dirty="0"/>
          </a:p>
        </p:txBody>
      </p:sp>
      <p:sp>
        <p:nvSpPr>
          <p:cNvPr id="94" name="Textfeld 93"/>
          <p:cNvSpPr txBox="1"/>
          <p:nvPr/>
        </p:nvSpPr>
        <p:spPr>
          <a:xfrm>
            <a:off x="7813756" y="4800600"/>
            <a:ext cx="339644" cy="369332"/>
          </a:xfrm>
          <a:prstGeom prst="rect">
            <a:avLst/>
          </a:prstGeom>
          <a:noFill/>
        </p:spPr>
        <p:txBody>
          <a:bodyPr wrap="none" rtlCol="0">
            <a:spAutoFit/>
          </a:bodyPr>
          <a:lstStyle/>
          <a:p>
            <a:r>
              <a:rPr lang="en-US" sz="1800" dirty="0" smtClean="0"/>
              <a:t>G</a:t>
            </a:r>
            <a:endParaRPr lang="en-US" sz="1800" dirty="0"/>
          </a:p>
        </p:txBody>
      </p:sp>
    </p:spTree>
    <p:extLst>
      <p:ext uri="{BB962C8B-B14F-4D97-AF65-F5344CB8AC3E}">
        <p14:creationId xmlns:p14="http://schemas.microsoft.com/office/powerpoint/2010/main" val="253293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Extended Spectrum Graph – Example</a:t>
            </a:r>
            <a:endParaRPr lang="en-US" dirty="0"/>
          </a:p>
        </p:txBody>
      </p:sp>
      <p:sp>
        <p:nvSpPr>
          <p:cNvPr id="3" name="Inhaltsplatzhalter 2"/>
          <p:cNvSpPr>
            <a:spLocks noGrp="1"/>
          </p:cNvSpPr>
          <p:nvPr>
            <p:ph idx="1"/>
          </p:nvPr>
        </p:nvSpPr>
        <p:spPr>
          <a:xfrm>
            <a:off x="155448" y="762000"/>
            <a:ext cx="8836152" cy="3124200"/>
          </a:xfrm>
        </p:spPr>
        <p:txBody>
          <a:bodyPr/>
          <a:lstStyle/>
          <a:p>
            <a:r>
              <a:rPr lang="en-US" sz="2400" dirty="0"/>
              <a:t>An </a:t>
            </a:r>
            <a:r>
              <a:rPr lang="en-US" sz="2400" b="1" dirty="0" err="1">
                <a:solidFill>
                  <a:srgbClr val="D06B20"/>
                </a:solidFill>
              </a:rPr>
              <a:t>antisymmetric</a:t>
            </a:r>
            <a:r>
              <a:rPr lang="en-US" sz="2400" b="1" dirty="0">
                <a:solidFill>
                  <a:srgbClr val="D06B20"/>
                </a:solidFill>
              </a:rPr>
              <a:t> path </a:t>
            </a:r>
            <a:r>
              <a:rPr lang="en-US" sz="2400" dirty="0"/>
              <a:t>is a path from source </a:t>
            </a:r>
            <a:r>
              <a:rPr lang="en-US" sz="2400" i="1" dirty="0">
                <a:latin typeface="Calibri"/>
              </a:rPr>
              <a:t>v</a:t>
            </a:r>
            <a:r>
              <a:rPr lang="en-US" sz="2400" baseline="-25000" dirty="0">
                <a:latin typeface="Calibri"/>
              </a:rPr>
              <a:t>0</a:t>
            </a:r>
            <a:r>
              <a:rPr lang="en-US" sz="2400" dirty="0"/>
              <a:t> to sink </a:t>
            </a:r>
            <a:r>
              <a:rPr lang="en-US" sz="2400" i="1" dirty="0" err="1">
                <a:latin typeface="Calibri"/>
              </a:rPr>
              <a:t>v</a:t>
            </a:r>
            <a:r>
              <a:rPr lang="en-US" sz="2400" i="1" baseline="-25000" dirty="0" err="1">
                <a:latin typeface="Calibri"/>
              </a:rPr>
              <a:t>M</a:t>
            </a:r>
            <a:r>
              <a:rPr lang="en-US" sz="2400" dirty="0"/>
              <a:t> if it includes at most one of each of the pairs of complementary </a:t>
            </a:r>
            <a:r>
              <a:rPr lang="en-US" sz="2400" dirty="0" smtClean="0"/>
              <a:t>vertices</a:t>
            </a:r>
          </a:p>
          <a:p>
            <a:r>
              <a:rPr lang="en-US" sz="2400" dirty="0" smtClean="0"/>
              <a:t>Example</a:t>
            </a:r>
          </a:p>
          <a:p>
            <a:pPr lvl="1"/>
            <a:r>
              <a:rPr lang="en-US" sz="2000" dirty="0" smtClean="0"/>
              <a:t>Path going from 0 to 57 (G) can no longer use 532 as 57 and 532 are complementary</a:t>
            </a:r>
          </a:p>
          <a:p>
            <a:pPr lvl="1"/>
            <a:endParaRPr lang="en-US" sz="2000" dirty="0" smtClean="0"/>
          </a:p>
        </p:txBody>
      </p:sp>
      <p:sp>
        <p:nvSpPr>
          <p:cNvPr id="7" name="Oval 6"/>
          <p:cNvSpPr/>
          <p:nvPr/>
        </p:nvSpPr>
        <p:spPr bwMode="auto">
          <a:xfrm>
            <a:off x="617220" y="5029200"/>
            <a:ext cx="381000" cy="3810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rebuchet MS" pitchFamily="-65" charset="0"/>
              </a:rPr>
              <a:t>0</a:t>
            </a:r>
            <a:endParaRPr kumimoji="0" lang="en-US" sz="1000" b="1" i="0" u="none" strike="noStrike" cap="none" normalizeH="0" baseline="0" dirty="0">
              <a:ln>
                <a:noFill/>
              </a:ln>
              <a:solidFill>
                <a:schemeClr val="tx1"/>
              </a:solidFill>
              <a:effectLst/>
              <a:latin typeface="Trebuchet MS" pitchFamily="-65" charset="0"/>
            </a:endParaRPr>
          </a:p>
        </p:txBody>
      </p:sp>
      <p:sp>
        <p:nvSpPr>
          <p:cNvPr id="8" name="Oval 7"/>
          <p:cNvSpPr/>
          <p:nvPr/>
        </p:nvSpPr>
        <p:spPr bwMode="auto">
          <a:xfrm>
            <a:off x="1463040" y="5029200"/>
            <a:ext cx="381000" cy="3810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00" dirty="0">
                <a:solidFill>
                  <a:schemeClr val="tx1"/>
                </a:solidFill>
                <a:latin typeface="Trebuchet MS" pitchFamily="-65" charset="0"/>
              </a:rPr>
              <a:t>5</a:t>
            </a:r>
            <a:r>
              <a:rPr lang="en-US" sz="1000" dirty="0" smtClean="0">
                <a:solidFill>
                  <a:schemeClr val="tx1"/>
                </a:solidFill>
                <a:latin typeface="Trebuchet MS" pitchFamily="-65" charset="0"/>
              </a:rPr>
              <a:t>7</a:t>
            </a:r>
            <a:endParaRPr kumimoji="0" lang="en-US" sz="1000" b="1" i="0" u="none" strike="noStrike" cap="none" normalizeH="0" baseline="0" dirty="0">
              <a:ln>
                <a:noFill/>
              </a:ln>
              <a:solidFill>
                <a:schemeClr val="tx1"/>
              </a:solidFill>
              <a:effectLst/>
              <a:latin typeface="Trebuchet MS" pitchFamily="-65" charset="0"/>
            </a:endParaRPr>
          </a:p>
        </p:txBody>
      </p:sp>
      <p:sp>
        <p:nvSpPr>
          <p:cNvPr id="9" name="Oval 8"/>
          <p:cNvSpPr/>
          <p:nvPr/>
        </p:nvSpPr>
        <p:spPr bwMode="auto">
          <a:xfrm>
            <a:off x="2308860" y="5029200"/>
            <a:ext cx="381000" cy="3810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rebuchet MS" pitchFamily="-65" charset="0"/>
              </a:rPr>
              <a:t>146</a:t>
            </a:r>
            <a:endParaRPr kumimoji="0" lang="en-US" sz="1000" b="1" i="0" u="none" strike="noStrike" cap="none" normalizeH="0" baseline="0" dirty="0">
              <a:ln>
                <a:noFill/>
              </a:ln>
              <a:solidFill>
                <a:schemeClr val="tx1"/>
              </a:solidFill>
              <a:effectLst/>
              <a:latin typeface="Trebuchet MS" pitchFamily="-65" charset="0"/>
            </a:endParaRPr>
          </a:p>
        </p:txBody>
      </p:sp>
      <p:sp>
        <p:nvSpPr>
          <p:cNvPr id="10" name="Oval 9"/>
          <p:cNvSpPr/>
          <p:nvPr/>
        </p:nvSpPr>
        <p:spPr bwMode="auto">
          <a:xfrm>
            <a:off x="3154680" y="5029200"/>
            <a:ext cx="381000" cy="3810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rebuchet MS" pitchFamily="-65" charset="0"/>
              </a:rPr>
              <a:t>170</a:t>
            </a:r>
            <a:endParaRPr kumimoji="0" lang="en-US" sz="1000" b="1" i="0" u="none" strike="noStrike" cap="none" normalizeH="0" baseline="0" dirty="0">
              <a:ln>
                <a:noFill/>
              </a:ln>
              <a:solidFill>
                <a:schemeClr val="tx1"/>
              </a:solidFill>
              <a:effectLst/>
              <a:latin typeface="Trebuchet MS" pitchFamily="-65" charset="0"/>
            </a:endParaRPr>
          </a:p>
        </p:txBody>
      </p:sp>
      <p:sp>
        <p:nvSpPr>
          <p:cNvPr id="11" name="Oval 10"/>
          <p:cNvSpPr/>
          <p:nvPr/>
        </p:nvSpPr>
        <p:spPr bwMode="auto">
          <a:xfrm>
            <a:off x="4000500" y="5029200"/>
            <a:ext cx="381000" cy="3810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rebuchet MS" pitchFamily="-65" charset="0"/>
              </a:rPr>
              <a:t>233</a:t>
            </a:r>
            <a:endParaRPr kumimoji="0" lang="en-US" sz="1000" b="1" i="0" u="none" strike="noStrike" cap="none" normalizeH="0" baseline="0" dirty="0">
              <a:ln>
                <a:noFill/>
              </a:ln>
              <a:solidFill>
                <a:schemeClr val="tx1"/>
              </a:solidFill>
              <a:effectLst/>
              <a:latin typeface="Trebuchet MS" pitchFamily="-65" charset="0"/>
            </a:endParaRPr>
          </a:p>
        </p:txBody>
      </p:sp>
      <p:sp>
        <p:nvSpPr>
          <p:cNvPr id="12" name="Oval 11"/>
          <p:cNvSpPr/>
          <p:nvPr/>
        </p:nvSpPr>
        <p:spPr bwMode="auto">
          <a:xfrm>
            <a:off x="4846320" y="5029200"/>
            <a:ext cx="381000" cy="3810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00" dirty="0" smtClean="0">
                <a:solidFill>
                  <a:schemeClr val="tx1"/>
                </a:solidFill>
                <a:latin typeface="Trebuchet MS" pitchFamily="-65" charset="0"/>
              </a:rPr>
              <a:t>356</a:t>
            </a:r>
            <a:endParaRPr kumimoji="0" lang="en-US" sz="1000" b="1" i="0" u="none" strike="noStrike" cap="none" normalizeH="0" baseline="0" dirty="0">
              <a:ln>
                <a:noFill/>
              </a:ln>
              <a:solidFill>
                <a:schemeClr val="tx1"/>
              </a:solidFill>
              <a:effectLst/>
              <a:latin typeface="Trebuchet MS" pitchFamily="-65" charset="0"/>
            </a:endParaRPr>
          </a:p>
        </p:txBody>
      </p:sp>
      <p:sp>
        <p:nvSpPr>
          <p:cNvPr id="13" name="Oval 12"/>
          <p:cNvSpPr/>
          <p:nvPr/>
        </p:nvSpPr>
        <p:spPr bwMode="auto">
          <a:xfrm>
            <a:off x="5692140" y="5029200"/>
            <a:ext cx="381000" cy="3810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rebuchet MS" pitchFamily="-65" charset="0"/>
              </a:rPr>
              <a:t>419</a:t>
            </a:r>
            <a:endParaRPr kumimoji="0" lang="en-US" sz="1000" b="1" i="0" u="none" strike="noStrike" cap="none" normalizeH="0" baseline="0" dirty="0">
              <a:ln>
                <a:noFill/>
              </a:ln>
              <a:solidFill>
                <a:schemeClr val="tx1"/>
              </a:solidFill>
              <a:effectLst/>
              <a:latin typeface="Trebuchet MS" pitchFamily="-65" charset="0"/>
            </a:endParaRPr>
          </a:p>
        </p:txBody>
      </p:sp>
      <p:sp>
        <p:nvSpPr>
          <p:cNvPr id="14" name="Oval 13"/>
          <p:cNvSpPr/>
          <p:nvPr/>
        </p:nvSpPr>
        <p:spPr bwMode="auto">
          <a:xfrm>
            <a:off x="6537960" y="5029200"/>
            <a:ext cx="381000" cy="3810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rebuchet MS" pitchFamily="-65" charset="0"/>
              </a:rPr>
              <a:t>443</a:t>
            </a:r>
            <a:endParaRPr kumimoji="0" lang="en-US" sz="1000" b="1" i="0" u="none" strike="noStrike" cap="none" normalizeH="0" baseline="0" dirty="0">
              <a:ln>
                <a:noFill/>
              </a:ln>
              <a:solidFill>
                <a:schemeClr val="tx1"/>
              </a:solidFill>
              <a:effectLst/>
              <a:latin typeface="Trebuchet MS" pitchFamily="-65" charset="0"/>
            </a:endParaRPr>
          </a:p>
        </p:txBody>
      </p:sp>
      <p:sp>
        <p:nvSpPr>
          <p:cNvPr id="15" name="Oval 14"/>
          <p:cNvSpPr/>
          <p:nvPr/>
        </p:nvSpPr>
        <p:spPr bwMode="auto">
          <a:xfrm>
            <a:off x="7383780" y="5029200"/>
            <a:ext cx="381000" cy="381000"/>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00" dirty="0" smtClean="0">
                <a:solidFill>
                  <a:schemeClr val="tx1"/>
                </a:solidFill>
                <a:latin typeface="Trebuchet MS" pitchFamily="-65" charset="0"/>
              </a:rPr>
              <a:t>532</a:t>
            </a:r>
            <a:endParaRPr kumimoji="0" lang="en-US" sz="1000" b="1" i="0" u="none" strike="noStrike" cap="none" normalizeH="0" baseline="0" dirty="0">
              <a:ln>
                <a:noFill/>
              </a:ln>
              <a:solidFill>
                <a:schemeClr val="tx1"/>
              </a:solidFill>
              <a:effectLst/>
              <a:latin typeface="Trebuchet MS" pitchFamily="-65" charset="0"/>
            </a:endParaRPr>
          </a:p>
        </p:txBody>
      </p:sp>
      <p:sp>
        <p:nvSpPr>
          <p:cNvPr id="16" name="Oval 15"/>
          <p:cNvSpPr/>
          <p:nvPr/>
        </p:nvSpPr>
        <p:spPr bwMode="auto">
          <a:xfrm>
            <a:off x="8229600" y="5029200"/>
            <a:ext cx="381000" cy="3810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rebuchet MS" pitchFamily="-65" charset="0"/>
              </a:rPr>
              <a:t>589</a:t>
            </a:r>
            <a:endParaRPr kumimoji="0" lang="en-US" sz="1000" b="1" i="0" u="none" strike="noStrike" cap="none" normalizeH="0" baseline="0" dirty="0">
              <a:ln>
                <a:noFill/>
              </a:ln>
              <a:solidFill>
                <a:schemeClr val="tx1"/>
              </a:solidFill>
              <a:effectLst/>
              <a:latin typeface="Trebuchet MS" pitchFamily="-65" charset="0"/>
            </a:endParaRPr>
          </a:p>
        </p:txBody>
      </p:sp>
      <p:cxnSp>
        <p:nvCxnSpPr>
          <p:cNvPr id="18" name="Gekrümmte Verbindung 17"/>
          <p:cNvCxnSpPr>
            <a:stCxn id="7" idx="0"/>
            <a:endCxn id="8" idx="0"/>
          </p:cNvCxnSpPr>
          <p:nvPr/>
        </p:nvCxnSpPr>
        <p:spPr bwMode="auto">
          <a:xfrm rot="5400000" flipH="1" flipV="1">
            <a:off x="1230630" y="4606290"/>
            <a:ext cx="12700" cy="845820"/>
          </a:xfrm>
          <a:prstGeom prst="curvedConnector3">
            <a:avLst>
              <a:gd name="adj1" fmla="val 2822622"/>
            </a:avLst>
          </a:prstGeom>
          <a:ln>
            <a:solidFill>
              <a:srgbClr val="0000FF"/>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24" name="Gekrümmte Verbindung 23"/>
          <p:cNvCxnSpPr>
            <a:stCxn id="8" idx="0"/>
            <a:endCxn id="10" idx="0"/>
          </p:cNvCxnSpPr>
          <p:nvPr/>
        </p:nvCxnSpPr>
        <p:spPr bwMode="auto">
          <a:xfrm rot="5400000" flipH="1" flipV="1">
            <a:off x="2499360" y="4183380"/>
            <a:ext cx="12700" cy="1691640"/>
          </a:xfrm>
          <a:prstGeom prst="curvedConnector3">
            <a:avLst>
              <a:gd name="adj1" fmla="val 4299740"/>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29" name="Gekrümmte Verbindung 28"/>
          <p:cNvCxnSpPr>
            <a:stCxn id="9" idx="0"/>
            <a:endCxn id="11" idx="0"/>
          </p:cNvCxnSpPr>
          <p:nvPr/>
        </p:nvCxnSpPr>
        <p:spPr bwMode="auto">
          <a:xfrm rot="5400000" flipH="1" flipV="1">
            <a:off x="3345180" y="4183380"/>
            <a:ext cx="12700" cy="1691640"/>
          </a:xfrm>
          <a:prstGeom prst="curvedConnector3">
            <a:avLst>
              <a:gd name="adj1" fmla="val 4072488"/>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33" name="Gekrümmte Verbindung 32"/>
          <p:cNvCxnSpPr>
            <a:stCxn id="10" idx="0"/>
            <a:endCxn id="12" idx="0"/>
          </p:cNvCxnSpPr>
          <p:nvPr/>
        </p:nvCxnSpPr>
        <p:spPr bwMode="auto">
          <a:xfrm rot="5400000" flipH="1" flipV="1">
            <a:off x="4191000" y="4183380"/>
            <a:ext cx="12700" cy="1691640"/>
          </a:xfrm>
          <a:prstGeom prst="curvedConnector3">
            <a:avLst>
              <a:gd name="adj1" fmla="val 3958858"/>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38" name="Gekrümmte Verbindung 37"/>
          <p:cNvCxnSpPr>
            <a:stCxn id="7" idx="0"/>
            <a:endCxn id="9" idx="0"/>
          </p:cNvCxnSpPr>
          <p:nvPr/>
        </p:nvCxnSpPr>
        <p:spPr bwMode="auto">
          <a:xfrm rot="5400000" flipH="1" flipV="1">
            <a:off x="1653540" y="4183380"/>
            <a:ext cx="12700" cy="1691640"/>
          </a:xfrm>
          <a:prstGeom prst="curvedConnector3">
            <a:avLst>
              <a:gd name="adj1" fmla="val 4640606"/>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46" name="Gekrümmte Verbindung 45"/>
          <p:cNvCxnSpPr>
            <a:stCxn id="11" idx="0"/>
            <a:endCxn id="13" idx="0"/>
          </p:cNvCxnSpPr>
          <p:nvPr/>
        </p:nvCxnSpPr>
        <p:spPr bwMode="auto">
          <a:xfrm rot="5400000" flipH="1" flipV="1">
            <a:off x="5036820" y="4183380"/>
            <a:ext cx="12700" cy="1691640"/>
          </a:xfrm>
          <a:prstGeom prst="curvedConnector3">
            <a:avLst>
              <a:gd name="adj1" fmla="val 3958858"/>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51" name="Gekrümmte Verbindung 50"/>
          <p:cNvCxnSpPr>
            <a:stCxn id="12" idx="0"/>
            <a:endCxn id="14" idx="0"/>
          </p:cNvCxnSpPr>
          <p:nvPr/>
        </p:nvCxnSpPr>
        <p:spPr bwMode="auto">
          <a:xfrm rot="5400000" flipH="1" flipV="1">
            <a:off x="5882640" y="4183380"/>
            <a:ext cx="12700" cy="1691640"/>
          </a:xfrm>
          <a:prstGeom prst="curvedConnector3">
            <a:avLst>
              <a:gd name="adj1" fmla="val 4186110"/>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55" name="Gekrümmte Verbindung 54"/>
          <p:cNvCxnSpPr>
            <a:stCxn id="13" idx="0"/>
            <a:endCxn id="15" idx="0"/>
          </p:cNvCxnSpPr>
          <p:nvPr/>
        </p:nvCxnSpPr>
        <p:spPr bwMode="auto">
          <a:xfrm rot="5400000" flipH="1" flipV="1">
            <a:off x="6728460" y="4183380"/>
            <a:ext cx="12700" cy="1691640"/>
          </a:xfrm>
          <a:prstGeom prst="curvedConnector3">
            <a:avLst>
              <a:gd name="adj1" fmla="val 3845236"/>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59" name="Gekrümmte Verbindung 58"/>
          <p:cNvCxnSpPr>
            <a:stCxn id="14" idx="0"/>
            <a:endCxn id="16" idx="0"/>
          </p:cNvCxnSpPr>
          <p:nvPr/>
        </p:nvCxnSpPr>
        <p:spPr bwMode="auto">
          <a:xfrm rot="5400000" flipH="1" flipV="1">
            <a:off x="7574280" y="4183380"/>
            <a:ext cx="12700" cy="1691640"/>
          </a:xfrm>
          <a:prstGeom prst="curvedConnector3">
            <a:avLst>
              <a:gd name="adj1" fmla="val 4186110"/>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63" name="Gekrümmte Verbindung 62"/>
          <p:cNvCxnSpPr>
            <a:stCxn id="15" idx="0"/>
            <a:endCxn id="16" idx="0"/>
          </p:cNvCxnSpPr>
          <p:nvPr/>
        </p:nvCxnSpPr>
        <p:spPr bwMode="auto">
          <a:xfrm rot="5400000" flipH="1" flipV="1">
            <a:off x="7997190" y="4606290"/>
            <a:ext cx="12700" cy="845820"/>
          </a:xfrm>
          <a:prstGeom prst="curvedConnector3">
            <a:avLst>
              <a:gd name="adj1" fmla="val 1800000"/>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68" name="Gekrümmte Verbindung 67"/>
          <p:cNvCxnSpPr>
            <a:stCxn id="8" idx="4"/>
            <a:endCxn id="15" idx="4"/>
          </p:cNvCxnSpPr>
          <p:nvPr/>
        </p:nvCxnSpPr>
        <p:spPr bwMode="auto">
          <a:xfrm rot="16200000" flipH="1">
            <a:off x="4613910" y="2449830"/>
            <a:ext cx="12700" cy="5920740"/>
          </a:xfrm>
          <a:prstGeom prst="curvedConnector3">
            <a:avLst>
              <a:gd name="adj1" fmla="val 5549598"/>
            </a:avLst>
          </a:prstGeom>
          <a:ln>
            <a:solidFill>
              <a:srgbClr val="405787"/>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74" name="Gekrümmte Verbindung 73"/>
          <p:cNvCxnSpPr>
            <a:stCxn id="9" idx="4"/>
            <a:endCxn id="14" idx="4"/>
          </p:cNvCxnSpPr>
          <p:nvPr/>
        </p:nvCxnSpPr>
        <p:spPr bwMode="auto">
          <a:xfrm rot="16200000" flipH="1">
            <a:off x="4613910" y="3295650"/>
            <a:ext cx="12700" cy="4229100"/>
          </a:xfrm>
          <a:prstGeom prst="curvedConnector3">
            <a:avLst>
              <a:gd name="adj1" fmla="val 4299740"/>
            </a:avLst>
          </a:prstGeom>
          <a:ln>
            <a:solidFill>
              <a:srgbClr val="FF0000"/>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78" name="Gekrümmte Verbindung 77"/>
          <p:cNvCxnSpPr>
            <a:stCxn id="10" idx="4"/>
            <a:endCxn id="13" idx="4"/>
          </p:cNvCxnSpPr>
          <p:nvPr/>
        </p:nvCxnSpPr>
        <p:spPr bwMode="auto">
          <a:xfrm rot="16200000" flipH="1">
            <a:off x="4613910" y="4141470"/>
            <a:ext cx="12700" cy="2537460"/>
          </a:xfrm>
          <a:prstGeom prst="curvedConnector3">
            <a:avLst>
              <a:gd name="adj1" fmla="val 3163488"/>
            </a:avLst>
          </a:prstGeom>
          <a:ln>
            <a:solidFill>
              <a:srgbClr val="FF0000"/>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82" name="Gekrümmte Verbindung 81"/>
          <p:cNvCxnSpPr>
            <a:stCxn id="11" idx="4"/>
            <a:endCxn id="12" idx="4"/>
          </p:cNvCxnSpPr>
          <p:nvPr/>
        </p:nvCxnSpPr>
        <p:spPr bwMode="auto">
          <a:xfrm rot="16200000" flipH="1">
            <a:off x="4613910" y="4987290"/>
            <a:ext cx="12700" cy="845820"/>
          </a:xfrm>
          <a:prstGeom prst="curvedConnector3">
            <a:avLst>
              <a:gd name="adj1" fmla="val 1800000"/>
            </a:avLst>
          </a:prstGeom>
          <a:ln>
            <a:solidFill>
              <a:srgbClr val="FF0000"/>
            </a:solidFill>
            <a:headEnd type="none" w="med" len="med"/>
            <a:tailEnd type="none"/>
          </a:ln>
        </p:spPr>
        <p:style>
          <a:lnRef idx="3">
            <a:schemeClr val="dk1"/>
          </a:lnRef>
          <a:fillRef idx="0">
            <a:schemeClr val="dk1"/>
          </a:fillRef>
          <a:effectRef idx="2">
            <a:schemeClr val="dk1"/>
          </a:effectRef>
          <a:fontRef idx="minor">
            <a:schemeClr val="tx1"/>
          </a:fontRef>
        </p:style>
      </p:cxnSp>
      <p:sp>
        <p:nvSpPr>
          <p:cNvPr id="85" name="Textfeld 84"/>
          <p:cNvSpPr txBox="1"/>
          <p:nvPr/>
        </p:nvSpPr>
        <p:spPr>
          <a:xfrm>
            <a:off x="1031956" y="4648200"/>
            <a:ext cx="339644" cy="369332"/>
          </a:xfrm>
          <a:prstGeom prst="rect">
            <a:avLst/>
          </a:prstGeom>
          <a:noFill/>
        </p:spPr>
        <p:txBody>
          <a:bodyPr wrap="none" rtlCol="0">
            <a:spAutoFit/>
          </a:bodyPr>
          <a:lstStyle/>
          <a:p>
            <a:r>
              <a:rPr lang="en-US" sz="1800" dirty="0" smtClean="0"/>
              <a:t>G</a:t>
            </a:r>
            <a:endParaRPr lang="en-US" sz="1800" dirty="0"/>
          </a:p>
        </p:txBody>
      </p:sp>
      <p:sp>
        <p:nvSpPr>
          <p:cNvPr id="86" name="Textfeld 85"/>
          <p:cNvSpPr txBox="1"/>
          <p:nvPr/>
        </p:nvSpPr>
        <p:spPr>
          <a:xfrm>
            <a:off x="1347693" y="4114800"/>
            <a:ext cx="633507" cy="369332"/>
          </a:xfrm>
          <a:prstGeom prst="rect">
            <a:avLst/>
          </a:prstGeom>
          <a:noFill/>
        </p:spPr>
        <p:txBody>
          <a:bodyPr wrap="none" rtlCol="0">
            <a:spAutoFit/>
          </a:bodyPr>
          <a:lstStyle/>
          <a:p>
            <a:pPr algn="ctr"/>
            <a:r>
              <a:rPr lang="en-US" sz="1800" dirty="0" smtClean="0"/>
              <a:t>Q|K</a:t>
            </a:r>
            <a:endParaRPr lang="en-US" sz="1800" dirty="0"/>
          </a:p>
        </p:txBody>
      </p:sp>
      <p:sp>
        <p:nvSpPr>
          <p:cNvPr id="87" name="Textfeld 86"/>
          <p:cNvSpPr txBox="1"/>
          <p:nvPr/>
        </p:nvSpPr>
        <p:spPr>
          <a:xfrm>
            <a:off x="2301309" y="4114800"/>
            <a:ext cx="518091" cy="369332"/>
          </a:xfrm>
          <a:prstGeom prst="rect">
            <a:avLst/>
          </a:prstGeom>
          <a:noFill/>
        </p:spPr>
        <p:txBody>
          <a:bodyPr wrap="none" rtlCol="0">
            <a:spAutoFit/>
          </a:bodyPr>
          <a:lstStyle/>
          <a:p>
            <a:pPr algn="ctr"/>
            <a:r>
              <a:rPr lang="en-US" sz="1800" dirty="0" smtClean="0"/>
              <a:t>I|L</a:t>
            </a:r>
            <a:endParaRPr lang="en-US" sz="1800" dirty="0"/>
          </a:p>
        </p:txBody>
      </p:sp>
      <p:sp>
        <p:nvSpPr>
          <p:cNvPr id="88" name="Textfeld 87"/>
          <p:cNvSpPr txBox="1"/>
          <p:nvPr/>
        </p:nvSpPr>
        <p:spPr>
          <a:xfrm>
            <a:off x="3247217" y="4114800"/>
            <a:ext cx="302675" cy="369332"/>
          </a:xfrm>
          <a:prstGeom prst="rect">
            <a:avLst/>
          </a:prstGeom>
          <a:noFill/>
        </p:spPr>
        <p:txBody>
          <a:bodyPr wrap="none" rtlCol="0">
            <a:spAutoFit/>
          </a:bodyPr>
          <a:lstStyle/>
          <a:p>
            <a:pPr algn="ctr"/>
            <a:r>
              <a:rPr lang="en-US" sz="1800" dirty="0" smtClean="0"/>
              <a:t>S</a:t>
            </a:r>
            <a:endParaRPr lang="en-US" sz="1800" dirty="0"/>
          </a:p>
        </p:txBody>
      </p:sp>
      <p:sp>
        <p:nvSpPr>
          <p:cNvPr id="89" name="Textfeld 88"/>
          <p:cNvSpPr txBox="1"/>
          <p:nvPr/>
        </p:nvSpPr>
        <p:spPr>
          <a:xfrm>
            <a:off x="4026520" y="4114800"/>
            <a:ext cx="389850" cy="369332"/>
          </a:xfrm>
          <a:prstGeom prst="rect">
            <a:avLst/>
          </a:prstGeom>
          <a:noFill/>
        </p:spPr>
        <p:txBody>
          <a:bodyPr wrap="none" rtlCol="0">
            <a:spAutoFit/>
          </a:bodyPr>
          <a:lstStyle/>
          <a:p>
            <a:pPr algn="ctr"/>
            <a:r>
              <a:rPr lang="en-US" sz="1800" dirty="0" smtClean="0"/>
              <a:t>W</a:t>
            </a:r>
            <a:endParaRPr lang="en-US" sz="1800" dirty="0"/>
          </a:p>
        </p:txBody>
      </p:sp>
      <p:sp>
        <p:nvSpPr>
          <p:cNvPr id="90" name="Textfeld 89"/>
          <p:cNvSpPr txBox="1"/>
          <p:nvPr/>
        </p:nvSpPr>
        <p:spPr>
          <a:xfrm>
            <a:off x="4864720" y="4114800"/>
            <a:ext cx="389850" cy="369332"/>
          </a:xfrm>
          <a:prstGeom prst="rect">
            <a:avLst/>
          </a:prstGeom>
          <a:noFill/>
        </p:spPr>
        <p:txBody>
          <a:bodyPr wrap="none" rtlCol="0">
            <a:spAutoFit/>
          </a:bodyPr>
          <a:lstStyle/>
          <a:p>
            <a:pPr algn="ctr"/>
            <a:r>
              <a:rPr lang="en-US" sz="1800" dirty="0" smtClean="0"/>
              <a:t>W</a:t>
            </a:r>
            <a:endParaRPr lang="en-US" sz="1800" dirty="0"/>
          </a:p>
        </p:txBody>
      </p:sp>
      <p:sp>
        <p:nvSpPr>
          <p:cNvPr id="91" name="Textfeld 90"/>
          <p:cNvSpPr txBox="1"/>
          <p:nvPr/>
        </p:nvSpPr>
        <p:spPr>
          <a:xfrm>
            <a:off x="5746508" y="4114800"/>
            <a:ext cx="302675" cy="369332"/>
          </a:xfrm>
          <a:prstGeom prst="rect">
            <a:avLst/>
          </a:prstGeom>
          <a:noFill/>
        </p:spPr>
        <p:txBody>
          <a:bodyPr wrap="none" rtlCol="0">
            <a:spAutoFit/>
          </a:bodyPr>
          <a:lstStyle/>
          <a:p>
            <a:pPr algn="ctr"/>
            <a:r>
              <a:rPr lang="en-US" sz="1800" dirty="0" smtClean="0"/>
              <a:t>S</a:t>
            </a:r>
            <a:endParaRPr lang="en-US" sz="1800" dirty="0"/>
          </a:p>
        </p:txBody>
      </p:sp>
      <p:sp>
        <p:nvSpPr>
          <p:cNvPr id="92" name="Textfeld 91"/>
          <p:cNvSpPr txBox="1"/>
          <p:nvPr/>
        </p:nvSpPr>
        <p:spPr>
          <a:xfrm>
            <a:off x="6477000" y="4114800"/>
            <a:ext cx="518091" cy="369332"/>
          </a:xfrm>
          <a:prstGeom prst="rect">
            <a:avLst/>
          </a:prstGeom>
          <a:noFill/>
        </p:spPr>
        <p:txBody>
          <a:bodyPr wrap="none" rtlCol="0">
            <a:spAutoFit/>
          </a:bodyPr>
          <a:lstStyle/>
          <a:p>
            <a:pPr algn="ctr"/>
            <a:r>
              <a:rPr lang="en-US" sz="1800" dirty="0" smtClean="0"/>
              <a:t>I|L</a:t>
            </a:r>
            <a:endParaRPr lang="en-US" sz="1800" dirty="0"/>
          </a:p>
        </p:txBody>
      </p:sp>
      <p:sp>
        <p:nvSpPr>
          <p:cNvPr id="93" name="Textfeld 92"/>
          <p:cNvSpPr txBox="1"/>
          <p:nvPr/>
        </p:nvSpPr>
        <p:spPr>
          <a:xfrm>
            <a:off x="7315200" y="4114800"/>
            <a:ext cx="633507" cy="369332"/>
          </a:xfrm>
          <a:prstGeom prst="rect">
            <a:avLst/>
          </a:prstGeom>
          <a:noFill/>
        </p:spPr>
        <p:txBody>
          <a:bodyPr wrap="none" rtlCol="0">
            <a:spAutoFit/>
          </a:bodyPr>
          <a:lstStyle/>
          <a:p>
            <a:pPr algn="ctr"/>
            <a:r>
              <a:rPr lang="en-US" sz="1800" dirty="0" smtClean="0"/>
              <a:t>Q|K</a:t>
            </a:r>
            <a:endParaRPr lang="en-US" sz="1800" dirty="0"/>
          </a:p>
        </p:txBody>
      </p:sp>
      <p:sp>
        <p:nvSpPr>
          <p:cNvPr id="94" name="Textfeld 93"/>
          <p:cNvSpPr txBox="1"/>
          <p:nvPr/>
        </p:nvSpPr>
        <p:spPr>
          <a:xfrm>
            <a:off x="7813756" y="4800600"/>
            <a:ext cx="339644" cy="369332"/>
          </a:xfrm>
          <a:prstGeom prst="rect">
            <a:avLst/>
          </a:prstGeom>
          <a:noFill/>
        </p:spPr>
        <p:txBody>
          <a:bodyPr wrap="none" rtlCol="0">
            <a:spAutoFit/>
          </a:bodyPr>
          <a:lstStyle/>
          <a:p>
            <a:r>
              <a:rPr lang="en-US" sz="1800" dirty="0" smtClean="0"/>
              <a:t>G</a:t>
            </a:r>
            <a:endParaRPr lang="en-US" sz="1800" dirty="0"/>
          </a:p>
        </p:txBody>
      </p:sp>
      <p:sp>
        <p:nvSpPr>
          <p:cNvPr id="41" name="Textfeld 40"/>
          <p:cNvSpPr txBox="1"/>
          <p:nvPr/>
        </p:nvSpPr>
        <p:spPr>
          <a:xfrm>
            <a:off x="1184356" y="4800600"/>
            <a:ext cx="339644" cy="369332"/>
          </a:xfrm>
          <a:prstGeom prst="rect">
            <a:avLst/>
          </a:prstGeom>
          <a:noFill/>
        </p:spPr>
        <p:txBody>
          <a:bodyPr wrap="none" rtlCol="0">
            <a:spAutoFit/>
          </a:bodyPr>
          <a:lstStyle/>
          <a:p>
            <a:r>
              <a:rPr lang="en-US" sz="1800" dirty="0" smtClean="0"/>
              <a:t>G</a:t>
            </a:r>
            <a:endParaRPr lang="en-US" sz="1800" dirty="0"/>
          </a:p>
        </p:txBody>
      </p:sp>
    </p:spTree>
    <p:extLst>
      <p:ext uri="{BB962C8B-B14F-4D97-AF65-F5344CB8AC3E}">
        <p14:creationId xmlns:p14="http://schemas.microsoft.com/office/powerpoint/2010/main" val="2775727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Extended Spectrum Graph – Example</a:t>
            </a:r>
            <a:endParaRPr lang="en-US" dirty="0"/>
          </a:p>
        </p:txBody>
      </p:sp>
      <p:sp>
        <p:nvSpPr>
          <p:cNvPr id="3" name="Inhaltsplatzhalter 2"/>
          <p:cNvSpPr>
            <a:spLocks noGrp="1"/>
          </p:cNvSpPr>
          <p:nvPr>
            <p:ph idx="1"/>
          </p:nvPr>
        </p:nvSpPr>
        <p:spPr>
          <a:xfrm>
            <a:off x="155448" y="762000"/>
            <a:ext cx="8836152" cy="3124200"/>
          </a:xfrm>
        </p:spPr>
        <p:txBody>
          <a:bodyPr/>
          <a:lstStyle/>
          <a:p>
            <a:r>
              <a:rPr lang="en-US" sz="2400" dirty="0"/>
              <a:t>An </a:t>
            </a:r>
            <a:r>
              <a:rPr lang="en-US" sz="2400" b="1" dirty="0" err="1">
                <a:solidFill>
                  <a:srgbClr val="D06B20"/>
                </a:solidFill>
              </a:rPr>
              <a:t>antisymmetric</a:t>
            </a:r>
            <a:r>
              <a:rPr lang="en-US" sz="2400" b="1" dirty="0">
                <a:solidFill>
                  <a:srgbClr val="D06B20"/>
                </a:solidFill>
              </a:rPr>
              <a:t> path </a:t>
            </a:r>
            <a:r>
              <a:rPr lang="en-US" sz="2400" dirty="0"/>
              <a:t>is a path from source </a:t>
            </a:r>
            <a:r>
              <a:rPr lang="en-US" sz="2400" i="1" dirty="0">
                <a:latin typeface="Calibri"/>
              </a:rPr>
              <a:t>v</a:t>
            </a:r>
            <a:r>
              <a:rPr lang="en-US" sz="2400" baseline="-25000" dirty="0">
                <a:latin typeface="Calibri"/>
              </a:rPr>
              <a:t>0</a:t>
            </a:r>
            <a:r>
              <a:rPr lang="en-US" sz="2400" dirty="0"/>
              <a:t> to sink </a:t>
            </a:r>
            <a:r>
              <a:rPr lang="en-US" sz="2400" i="1" dirty="0" err="1">
                <a:latin typeface="Calibri"/>
              </a:rPr>
              <a:t>v</a:t>
            </a:r>
            <a:r>
              <a:rPr lang="en-US" sz="2400" i="1" baseline="-25000" dirty="0" err="1">
                <a:latin typeface="Calibri"/>
              </a:rPr>
              <a:t>M</a:t>
            </a:r>
            <a:r>
              <a:rPr lang="en-US" sz="2400" dirty="0"/>
              <a:t> if it includes at most one of each of the pairs of complementary </a:t>
            </a:r>
            <a:r>
              <a:rPr lang="en-US" sz="2400" dirty="0" smtClean="0"/>
              <a:t>vertices</a:t>
            </a:r>
          </a:p>
          <a:p>
            <a:r>
              <a:rPr lang="en-US" sz="2400" dirty="0" smtClean="0"/>
              <a:t>Example:</a:t>
            </a:r>
          </a:p>
          <a:p>
            <a:pPr lvl="1"/>
            <a:r>
              <a:rPr lang="en-US" sz="2000" dirty="0" smtClean="0"/>
              <a:t>Path going from 0 to 57 (G) can no longer use 532 as 57 and 532 are complementary</a:t>
            </a:r>
          </a:p>
          <a:p>
            <a:pPr lvl="1"/>
            <a:r>
              <a:rPr lang="en-US" sz="2000" dirty="0" smtClean="0"/>
              <a:t>The resulting longest path contains a possible sequence of the peptide: </a:t>
            </a:r>
          </a:p>
          <a:p>
            <a:pPr marL="457200" lvl="1" indent="0">
              <a:buNone/>
            </a:pPr>
            <a:r>
              <a:rPr lang="en-US" sz="2000" dirty="0"/>
              <a:t>	</a:t>
            </a:r>
            <a:r>
              <a:rPr lang="en-US" sz="2000" dirty="0" smtClean="0"/>
              <a:t>G[I|L]WS[Q|K]</a:t>
            </a:r>
          </a:p>
          <a:p>
            <a:pPr lvl="1"/>
            <a:endParaRPr lang="en-US" sz="2000" dirty="0" smtClean="0"/>
          </a:p>
        </p:txBody>
      </p:sp>
      <p:sp>
        <p:nvSpPr>
          <p:cNvPr id="7" name="Oval 6"/>
          <p:cNvSpPr/>
          <p:nvPr/>
        </p:nvSpPr>
        <p:spPr bwMode="auto">
          <a:xfrm>
            <a:off x="617220" y="5029200"/>
            <a:ext cx="381000" cy="3810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rebuchet MS" pitchFamily="-65" charset="0"/>
              </a:rPr>
              <a:t>0</a:t>
            </a:r>
            <a:endParaRPr kumimoji="0" lang="en-US" sz="1000" b="1" i="0" u="none" strike="noStrike" cap="none" normalizeH="0" baseline="0" dirty="0">
              <a:ln>
                <a:noFill/>
              </a:ln>
              <a:solidFill>
                <a:schemeClr val="tx1"/>
              </a:solidFill>
              <a:effectLst/>
              <a:latin typeface="Trebuchet MS" pitchFamily="-65" charset="0"/>
            </a:endParaRPr>
          </a:p>
        </p:txBody>
      </p:sp>
      <p:sp>
        <p:nvSpPr>
          <p:cNvPr id="8" name="Oval 7"/>
          <p:cNvSpPr/>
          <p:nvPr/>
        </p:nvSpPr>
        <p:spPr bwMode="auto">
          <a:xfrm>
            <a:off x="1463040" y="5029200"/>
            <a:ext cx="381000" cy="3810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00" dirty="0">
                <a:solidFill>
                  <a:schemeClr val="tx1"/>
                </a:solidFill>
                <a:latin typeface="Trebuchet MS" pitchFamily="-65" charset="0"/>
              </a:rPr>
              <a:t>5</a:t>
            </a:r>
            <a:r>
              <a:rPr lang="en-US" sz="1000" dirty="0" smtClean="0">
                <a:solidFill>
                  <a:schemeClr val="tx1"/>
                </a:solidFill>
                <a:latin typeface="Trebuchet MS" pitchFamily="-65" charset="0"/>
              </a:rPr>
              <a:t>7</a:t>
            </a:r>
            <a:endParaRPr kumimoji="0" lang="en-US" sz="1000" b="1" i="0" u="none" strike="noStrike" cap="none" normalizeH="0" baseline="0" dirty="0">
              <a:ln>
                <a:noFill/>
              </a:ln>
              <a:solidFill>
                <a:schemeClr val="tx1"/>
              </a:solidFill>
              <a:effectLst/>
              <a:latin typeface="Trebuchet MS" pitchFamily="-65" charset="0"/>
            </a:endParaRPr>
          </a:p>
        </p:txBody>
      </p:sp>
      <p:sp>
        <p:nvSpPr>
          <p:cNvPr id="9" name="Oval 8"/>
          <p:cNvSpPr/>
          <p:nvPr/>
        </p:nvSpPr>
        <p:spPr bwMode="auto">
          <a:xfrm>
            <a:off x="2308860" y="5029200"/>
            <a:ext cx="381000" cy="381000"/>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rebuchet MS" pitchFamily="-65" charset="0"/>
              </a:rPr>
              <a:t>146</a:t>
            </a:r>
            <a:endParaRPr kumimoji="0" lang="en-US" sz="1000" b="1" i="0" u="none" strike="noStrike" cap="none" normalizeH="0" baseline="0" dirty="0">
              <a:ln>
                <a:noFill/>
              </a:ln>
              <a:solidFill>
                <a:schemeClr val="tx1"/>
              </a:solidFill>
              <a:effectLst/>
              <a:latin typeface="Trebuchet MS" pitchFamily="-65" charset="0"/>
            </a:endParaRPr>
          </a:p>
        </p:txBody>
      </p:sp>
      <p:sp>
        <p:nvSpPr>
          <p:cNvPr id="10" name="Oval 9"/>
          <p:cNvSpPr/>
          <p:nvPr/>
        </p:nvSpPr>
        <p:spPr bwMode="auto">
          <a:xfrm>
            <a:off x="3154680" y="5029200"/>
            <a:ext cx="381000" cy="3810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rebuchet MS" pitchFamily="-65" charset="0"/>
              </a:rPr>
              <a:t>170</a:t>
            </a:r>
            <a:endParaRPr kumimoji="0" lang="en-US" sz="1000" b="1" i="0" u="none" strike="noStrike" cap="none" normalizeH="0" baseline="0" dirty="0">
              <a:ln>
                <a:noFill/>
              </a:ln>
              <a:solidFill>
                <a:schemeClr val="tx1"/>
              </a:solidFill>
              <a:effectLst/>
              <a:latin typeface="Trebuchet MS" pitchFamily="-65" charset="0"/>
            </a:endParaRPr>
          </a:p>
        </p:txBody>
      </p:sp>
      <p:sp>
        <p:nvSpPr>
          <p:cNvPr id="11" name="Oval 10"/>
          <p:cNvSpPr/>
          <p:nvPr/>
        </p:nvSpPr>
        <p:spPr bwMode="auto">
          <a:xfrm>
            <a:off x="4000500" y="5029200"/>
            <a:ext cx="381000" cy="381000"/>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rebuchet MS" pitchFamily="-65" charset="0"/>
              </a:rPr>
              <a:t>233</a:t>
            </a:r>
            <a:endParaRPr kumimoji="0" lang="en-US" sz="1000" b="1" i="0" u="none" strike="noStrike" cap="none" normalizeH="0" baseline="0" dirty="0">
              <a:ln>
                <a:noFill/>
              </a:ln>
              <a:solidFill>
                <a:schemeClr val="tx1"/>
              </a:solidFill>
              <a:effectLst/>
              <a:latin typeface="Trebuchet MS" pitchFamily="-65" charset="0"/>
            </a:endParaRPr>
          </a:p>
        </p:txBody>
      </p:sp>
      <p:sp>
        <p:nvSpPr>
          <p:cNvPr id="12" name="Oval 11"/>
          <p:cNvSpPr/>
          <p:nvPr/>
        </p:nvSpPr>
        <p:spPr bwMode="auto">
          <a:xfrm>
            <a:off x="4846320" y="5029200"/>
            <a:ext cx="381000" cy="3810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00" dirty="0" smtClean="0">
                <a:solidFill>
                  <a:schemeClr val="tx1"/>
                </a:solidFill>
                <a:latin typeface="Trebuchet MS" pitchFamily="-65" charset="0"/>
              </a:rPr>
              <a:t>356</a:t>
            </a:r>
            <a:endParaRPr kumimoji="0" lang="en-US" sz="1000" b="1" i="0" u="none" strike="noStrike" cap="none" normalizeH="0" baseline="0" dirty="0">
              <a:ln>
                <a:noFill/>
              </a:ln>
              <a:solidFill>
                <a:schemeClr val="tx1"/>
              </a:solidFill>
              <a:effectLst/>
              <a:latin typeface="Trebuchet MS" pitchFamily="-65" charset="0"/>
            </a:endParaRPr>
          </a:p>
        </p:txBody>
      </p:sp>
      <p:sp>
        <p:nvSpPr>
          <p:cNvPr id="13" name="Oval 12"/>
          <p:cNvSpPr/>
          <p:nvPr/>
        </p:nvSpPr>
        <p:spPr bwMode="auto">
          <a:xfrm>
            <a:off x="5692140" y="5029200"/>
            <a:ext cx="381000" cy="381000"/>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rebuchet MS" pitchFamily="-65" charset="0"/>
              </a:rPr>
              <a:t>419</a:t>
            </a:r>
            <a:endParaRPr kumimoji="0" lang="en-US" sz="1000" b="1" i="0" u="none" strike="noStrike" cap="none" normalizeH="0" baseline="0" dirty="0">
              <a:ln>
                <a:noFill/>
              </a:ln>
              <a:solidFill>
                <a:schemeClr val="tx1"/>
              </a:solidFill>
              <a:effectLst/>
              <a:latin typeface="Trebuchet MS" pitchFamily="-65" charset="0"/>
            </a:endParaRPr>
          </a:p>
        </p:txBody>
      </p:sp>
      <p:sp>
        <p:nvSpPr>
          <p:cNvPr id="14" name="Oval 13"/>
          <p:cNvSpPr/>
          <p:nvPr/>
        </p:nvSpPr>
        <p:spPr bwMode="auto">
          <a:xfrm>
            <a:off x="6537960" y="5029200"/>
            <a:ext cx="381000" cy="3810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rebuchet MS" pitchFamily="-65" charset="0"/>
              </a:rPr>
              <a:t>443</a:t>
            </a:r>
            <a:endParaRPr kumimoji="0" lang="en-US" sz="1000" b="1" i="0" u="none" strike="noStrike" cap="none" normalizeH="0" baseline="0" dirty="0">
              <a:ln>
                <a:noFill/>
              </a:ln>
              <a:solidFill>
                <a:schemeClr val="tx1"/>
              </a:solidFill>
              <a:effectLst/>
              <a:latin typeface="Trebuchet MS" pitchFamily="-65" charset="0"/>
            </a:endParaRPr>
          </a:p>
        </p:txBody>
      </p:sp>
      <p:sp>
        <p:nvSpPr>
          <p:cNvPr id="15" name="Oval 14"/>
          <p:cNvSpPr/>
          <p:nvPr/>
        </p:nvSpPr>
        <p:spPr bwMode="auto">
          <a:xfrm>
            <a:off x="7383780" y="5029200"/>
            <a:ext cx="381000" cy="381000"/>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00" dirty="0" smtClean="0">
                <a:solidFill>
                  <a:schemeClr val="tx1"/>
                </a:solidFill>
                <a:latin typeface="Trebuchet MS" pitchFamily="-65" charset="0"/>
              </a:rPr>
              <a:t>532</a:t>
            </a:r>
            <a:endParaRPr kumimoji="0" lang="en-US" sz="1000" b="1" i="0" u="none" strike="noStrike" cap="none" normalizeH="0" baseline="0" dirty="0">
              <a:ln>
                <a:noFill/>
              </a:ln>
              <a:solidFill>
                <a:schemeClr val="tx1"/>
              </a:solidFill>
              <a:effectLst/>
              <a:latin typeface="Trebuchet MS" pitchFamily="-65" charset="0"/>
            </a:endParaRPr>
          </a:p>
        </p:txBody>
      </p:sp>
      <p:sp>
        <p:nvSpPr>
          <p:cNvPr id="16" name="Oval 15"/>
          <p:cNvSpPr/>
          <p:nvPr/>
        </p:nvSpPr>
        <p:spPr bwMode="auto">
          <a:xfrm>
            <a:off x="8229600" y="5029200"/>
            <a:ext cx="381000" cy="3810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rebuchet MS" pitchFamily="-65" charset="0"/>
              </a:rPr>
              <a:t>589</a:t>
            </a:r>
            <a:endParaRPr kumimoji="0" lang="en-US" sz="1000" b="1" i="0" u="none" strike="noStrike" cap="none" normalizeH="0" baseline="0" dirty="0">
              <a:ln>
                <a:noFill/>
              </a:ln>
              <a:solidFill>
                <a:schemeClr val="tx1"/>
              </a:solidFill>
              <a:effectLst/>
              <a:latin typeface="Trebuchet MS" pitchFamily="-65" charset="0"/>
            </a:endParaRPr>
          </a:p>
        </p:txBody>
      </p:sp>
      <p:cxnSp>
        <p:nvCxnSpPr>
          <p:cNvPr id="18" name="Gekrümmte Verbindung 17"/>
          <p:cNvCxnSpPr>
            <a:stCxn id="7" idx="0"/>
            <a:endCxn id="8" idx="0"/>
          </p:cNvCxnSpPr>
          <p:nvPr/>
        </p:nvCxnSpPr>
        <p:spPr bwMode="auto">
          <a:xfrm rot="5400000" flipH="1" flipV="1">
            <a:off x="1230630" y="4606290"/>
            <a:ext cx="12700" cy="845820"/>
          </a:xfrm>
          <a:prstGeom prst="curvedConnector3">
            <a:avLst>
              <a:gd name="adj1" fmla="val 2822622"/>
            </a:avLst>
          </a:prstGeom>
          <a:ln>
            <a:solidFill>
              <a:srgbClr val="0000FF"/>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24" name="Gekrümmte Verbindung 23"/>
          <p:cNvCxnSpPr>
            <a:stCxn id="8" idx="0"/>
            <a:endCxn id="10" idx="0"/>
          </p:cNvCxnSpPr>
          <p:nvPr/>
        </p:nvCxnSpPr>
        <p:spPr bwMode="auto">
          <a:xfrm rot="5400000" flipH="1" flipV="1">
            <a:off x="2499360" y="4183380"/>
            <a:ext cx="12700" cy="1691640"/>
          </a:xfrm>
          <a:prstGeom prst="curvedConnector3">
            <a:avLst>
              <a:gd name="adj1" fmla="val 4299740"/>
            </a:avLst>
          </a:prstGeom>
          <a:ln>
            <a:solidFill>
              <a:srgbClr val="0000FF"/>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29" name="Gekrümmte Verbindung 28"/>
          <p:cNvCxnSpPr>
            <a:stCxn id="9" idx="0"/>
            <a:endCxn id="11" idx="0"/>
          </p:cNvCxnSpPr>
          <p:nvPr/>
        </p:nvCxnSpPr>
        <p:spPr bwMode="auto">
          <a:xfrm rot="5400000" flipH="1" flipV="1">
            <a:off x="3345180" y="4183380"/>
            <a:ext cx="12700" cy="1691640"/>
          </a:xfrm>
          <a:prstGeom prst="curvedConnector3">
            <a:avLst>
              <a:gd name="adj1" fmla="val 4072488"/>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33" name="Gekrümmte Verbindung 32"/>
          <p:cNvCxnSpPr>
            <a:stCxn id="10" idx="0"/>
            <a:endCxn id="12" idx="0"/>
          </p:cNvCxnSpPr>
          <p:nvPr/>
        </p:nvCxnSpPr>
        <p:spPr bwMode="auto">
          <a:xfrm rot="5400000" flipH="1" flipV="1">
            <a:off x="4191000" y="4183380"/>
            <a:ext cx="12700" cy="1691640"/>
          </a:xfrm>
          <a:prstGeom prst="curvedConnector3">
            <a:avLst>
              <a:gd name="adj1" fmla="val 3958858"/>
            </a:avLst>
          </a:prstGeom>
          <a:ln>
            <a:solidFill>
              <a:srgbClr val="0000FF"/>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38" name="Gekrümmte Verbindung 37"/>
          <p:cNvCxnSpPr>
            <a:stCxn id="7" idx="0"/>
            <a:endCxn id="9" idx="0"/>
          </p:cNvCxnSpPr>
          <p:nvPr/>
        </p:nvCxnSpPr>
        <p:spPr bwMode="auto">
          <a:xfrm rot="5400000" flipH="1" flipV="1">
            <a:off x="1653540" y="4183380"/>
            <a:ext cx="12700" cy="1691640"/>
          </a:xfrm>
          <a:prstGeom prst="curvedConnector3">
            <a:avLst>
              <a:gd name="adj1" fmla="val 4640606"/>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46" name="Gekrümmte Verbindung 45"/>
          <p:cNvCxnSpPr>
            <a:stCxn id="11" idx="0"/>
            <a:endCxn id="13" idx="0"/>
          </p:cNvCxnSpPr>
          <p:nvPr/>
        </p:nvCxnSpPr>
        <p:spPr bwMode="auto">
          <a:xfrm rot="5400000" flipH="1" flipV="1">
            <a:off x="5036820" y="4183380"/>
            <a:ext cx="12700" cy="1691640"/>
          </a:xfrm>
          <a:prstGeom prst="curvedConnector3">
            <a:avLst>
              <a:gd name="adj1" fmla="val 3958858"/>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51" name="Gekrümmte Verbindung 50"/>
          <p:cNvCxnSpPr>
            <a:stCxn id="12" idx="0"/>
            <a:endCxn id="14" idx="0"/>
          </p:cNvCxnSpPr>
          <p:nvPr/>
        </p:nvCxnSpPr>
        <p:spPr bwMode="auto">
          <a:xfrm rot="5400000" flipH="1" flipV="1">
            <a:off x="5882640" y="4183380"/>
            <a:ext cx="12700" cy="1691640"/>
          </a:xfrm>
          <a:prstGeom prst="curvedConnector3">
            <a:avLst>
              <a:gd name="adj1" fmla="val 4186110"/>
            </a:avLst>
          </a:prstGeom>
          <a:ln>
            <a:solidFill>
              <a:srgbClr val="0000FF"/>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55" name="Gekrümmte Verbindung 54"/>
          <p:cNvCxnSpPr>
            <a:stCxn id="13" idx="0"/>
            <a:endCxn id="15" idx="0"/>
          </p:cNvCxnSpPr>
          <p:nvPr/>
        </p:nvCxnSpPr>
        <p:spPr bwMode="auto">
          <a:xfrm rot="5400000" flipH="1" flipV="1">
            <a:off x="6728460" y="4183380"/>
            <a:ext cx="12700" cy="1691640"/>
          </a:xfrm>
          <a:prstGeom prst="curvedConnector3">
            <a:avLst>
              <a:gd name="adj1" fmla="val 3845236"/>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59" name="Gekrümmte Verbindung 58"/>
          <p:cNvCxnSpPr>
            <a:stCxn id="14" idx="0"/>
            <a:endCxn id="16" idx="0"/>
          </p:cNvCxnSpPr>
          <p:nvPr/>
        </p:nvCxnSpPr>
        <p:spPr bwMode="auto">
          <a:xfrm rot="5400000" flipH="1" flipV="1">
            <a:off x="7574280" y="4183380"/>
            <a:ext cx="12700" cy="1691640"/>
          </a:xfrm>
          <a:prstGeom prst="curvedConnector3">
            <a:avLst>
              <a:gd name="adj1" fmla="val 4186110"/>
            </a:avLst>
          </a:prstGeom>
          <a:ln>
            <a:solidFill>
              <a:srgbClr val="0000FF"/>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63" name="Gekrümmte Verbindung 62"/>
          <p:cNvCxnSpPr>
            <a:stCxn id="15" idx="0"/>
            <a:endCxn id="16" idx="0"/>
          </p:cNvCxnSpPr>
          <p:nvPr/>
        </p:nvCxnSpPr>
        <p:spPr bwMode="auto">
          <a:xfrm rot="5400000" flipH="1" flipV="1">
            <a:off x="7997190" y="4606290"/>
            <a:ext cx="12700" cy="845820"/>
          </a:xfrm>
          <a:prstGeom prst="curvedConnector3">
            <a:avLst>
              <a:gd name="adj1" fmla="val 1800000"/>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68" name="Gekrümmte Verbindung 67"/>
          <p:cNvCxnSpPr>
            <a:stCxn id="8" idx="4"/>
            <a:endCxn id="15" idx="4"/>
          </p:cNvCxnSpPr>
          <p:nvPr/>
        </p:nvCxnSpPr>
        <p:spPr bwMode="auto">
          <a:xfrm rot="16200000" flipH="1">
            <a:off x="4613910" y="2449830"/>
            <a:ext cx="12700" cy="5920740"/>
          </a:xfrm>
          <a:prstGeom prst="curvedConnector3">
            <a:avLst>
              <a:gd name="adj1" fmla="val 5549598"/>
            </a:avLst>
          </a:prstGeom>
          <a:ln>
            <a:solidFill>
              <a:schemeClr val="accent5"/>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74" name="Gekrümmte Verbindung 73"/>
          <p:cNvCxnSpPr>
            <a:stCxn id="9" idx="4"/>
            <a:endCxn id="14" idx="4"/>
          </p:cNvCxnSpPr>
          <p:nvPr/>
        </p:nvCxnSpPr>
        <p:spPr bwMode="auto">
          <a:xfrm rot="16200000" flipH="1">
            <a:off x="4613910" y="3295650"/>
            <a:ext cx="12700" cy="4229100"/>
          </a:xfrm>
          <a:prstGeom prst="curvedConnector3">
            <a:avLst>
              <a:gd name="adj1" fmla="val 4299740"/>
            </a:avLst>
          </a:prstGeom>
          <a:ln>
            <a:solidFill>
              <a:schemeClr val="accent5"/>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78" name="Gekrümmte Verbindung 77"/>
          <p:cNvCxnSpPr>
            <a:stCxn id="10" idx="4"/>
            <a:endCxn id="13" idx="4"/>
          </p:cNvCxnSpPr>
          <p:nvPr/>
        </p:nvCxnSpPr>
        <p:spPr bwMode="auto">
          <a:xfrm rot="16200000" flipH="1">
            <a:off x="4613910" y="4141470"/>
            <a:ext cx="12700" cy="2537460"/>
          </a:xfrm>
          <a:prstGeom prst="curvedConnector3">
            <a:avLst>
              <a:gd name="adj1" fmla="val 3163488"/>
            </a:avLst>
          </a:prstGeom>
          <a:ln>
            <a:solidFill>
              <a:schemeClr val="accent5"/>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82" name="Gekrümmte Verbindung 81"/>
          <p:cNvCxnSpPr>
            <a:stCxn id="11" idx="4"/>
            <a:endCxn id="12" idx="4"/>
          </p:cNvCxnSpPr>
          <p:nvPr/>
        </p:nvCxnSpPr>
        <p:spPr bwMode="auto">
          <a:xfrm rot="16200000" flipH="1">
            <a:off x="4613910" y="4987290"/>
            <a:ext cx="12700" cy="845820"/>
          </a:xfrm>
          <a:prstGeom prst="curvedConnector3">
            <a:avLst>
              <a:gd name="adj1" fmla="val 1800000"/>
            </a:avLst>
          </a:prstGeom>
          <a:ln>
            <a:solidFill>
              <a:schemeClr val="accent5"/>
            </a:solidFill>
            <a:headEnd type="none" w="med" len="med"/>
            <a:tailEnd type="none"/>
          </a:ln>
        </p:spPr>
        <p:style>
          <a:lnRef idx="3">
            <a:schemeClr val="dk1"/>
          </a:lnRef>
          <a:fillRef idx="0">
            <a:schemeClr val="dk1"/>
          </a:fillRef>
          <a:effectRef idx="2">
            <a:schemeClr val="dk1"/>
          </a:effectRef>
          <a:fontRef idx="minor">
            <a:schemeClr val="tx1"/>
          </a:fontRef>
        </p:style>
      </p:cxnSp>
      <p:sp>
        <p:nvSpPr>
          <p:cNvPr id="85" name="Textfeld 84"/>
          <p:cNvSpPr txBox="1"/>
          <p:nvPr/>
        </p:nvSpPr>
        <p:spPr>
          <a:xfrm>
            <a:off x="1031956" y="4648200"/>
            <a:ext cx="339644" cy="369332"/>
          </a:xfrm>
          <a:prstGeom prst="rect">
            <a:avLst/>
          </a:prstGeom>
          <a:noFill/>
        </p:spPr>
        <p:txBody>
          <a:bodyPr wrap="none" rtlCol="0">
            <a:spAutoFit/>
          </a:bodyPr>
          <a:lstStyle/>
          <a:p>
            <a:r>
              <a:rPr lang="en-US" sz="1800" dirty="0" smtClean="0"/>
              <a:t>G</a:t>
            </a:r>
            <a:endParaRPr lang="en-US" sz="1800" dirty="0"/>
          </a:p>
        </p:txBody>
      </p:sp>
      <p:sp>
        <p:nvSpPr>
          <p:cNvPr id="86" name="Textfeld 85"/>
          <p:cNvSpPr txBox="1"/>
          <p:nvPr/>
        </p:nvSpPr>
        <p:spPr>
          <a:xfrm>
            <a:off x="1347693" y="4114800"/>
            <a:ext cx="633507" cy="369332"/>
          </a:xfrm>
          <a:prstGeom prst="rect">
            <a:avLst/>
          </a:prstGeom>
          <a:noFill/>
        </p:spPr>
        <p:txBody>
          <a:bodyPr wrap="none" rtlCol="0">
            <a:spAutoFit/>
          </a:bodyPr>
          <a:lstStyle/>
          <a:p>
            <a:pPr algn="ctr"/>
            <a:r>
              <a:rPr lang="en-US" sz="1800" dirty="0" smtClean="0"/>
              <a:t>Q|K</a:t>
            </a:r>
            <a:endParaRPr lang="en-US" sz="1800" dirty="0"/>
          </a:p>
        </p:txBody>
      </p:sp>
      <p:sp>
        <p:nvSpPr>
          <p:cNvPr id="87" name="Textfeld 86"/>
          <p:cNvSpPr txBox="1"/>
          <p:nvPr/>
        </p:nvSpPr>
        <p:spPr>
          <a:xfrm>
            <a:off x="2301309" y="4114800"/>
            <a:ext cx="518091" cy="369332"/>
          </a:xfrm>
          <a:prstGeom prst="rect">
            <a:avLst/>
          </a:prstGeom>
          <a:noFill/>
        </p:spPr>
        <p:txBody>
          <a:bodyPr wrap="none" rtlCol="0">
            <a:spAutoFit/>
          </a:bodyPr>
          <a:lstStyle/>
          <a:p>
            <a:pPr algn="ctr"/>
            <a:r>
              <a:rPr lang="en-US" sz="1800" dirty="0" smtClean="0"/>
              <a:t>I|L</a:t>
            </a:r>
            <a:endParaRPr lang="en-US" sz="1800" dirty="0"/>
          </a:p>
        </p:txBody>
      </p:sp>
      <p:sp>
        <p:nvSpPr>
          <p:cNvPr id="88" name="Textfeld 87"/>
          <p:cNvSpPr txBox="1"/>
          <p:nvPr/>
        </p:nvSpPr>
        <p:spPr>
          <a:xfrm>
            <a:off x="3247217" y="4114800"/>
            <a:ext cx="302675" cy="369332"/>
          </a:xfrm>
          <a:prstGeom prst="rect">
            <a:avLst/>
          </a:prstGeom>
          <a:noFill/>
        </p:spPr>
        <p:txBody>
          <a:bodyPr wrap="none" rtlCol="0">
            <a:spAutoFit/>
          </a:bodyPr>
          <a:lstStyle/>
          <a:p>
            <a:pPr algn="ctr"/>
            <a:r>
              <a:rPr lang="en-US" sz="1800" dirty="0" smtClean="0"/>
              <a:t>S</a:t>
            </a:r>
            <a:endParaRPr lang="en-US" sz="1800" dirty="0"/>
          </a:p>
        </p:txBody>
      </p:sp>
      <p:sp>
        <p:nvSpPr>
          <p:cNvPr id="89" name="Textfeld 88"/>
          <p:cNvSpPr txBox="1"/>
          <p:nvPr/>
        </p:nvSpPr>
        <p:spPr>
          <a:xfrm>
            <a:off x="4026520" y="4114800"/>
            <a:ext cx="389850" cy="369332"/>
          </a:xfrm>
          <a:prstGeom prst="rect">
            <a:avLst/>
          </a:prstGeom>
          <a:noFill/>
        </p:spPr>
        <p:txBody>
          <a:bodyPr wrap="none" rtlCol="0">
            <a:spAutoFit/>
          </a:bodyPr>
          <a:lstStyle/>
          <a:p>
            <a:pPr algn="ctr"/>
            <a:r>
              <a:rPr lang="en-US" sz="1800" dirty="0" smtClean="0"/>
              <a:t>W</a:t>
            </a:r>
            <a:endParaRPr lang="en-US" sz="1800" dirty="0"/>
          </a:p>
        </p:txBody>
      </p:sp>
      <p:sp>
        <p:nvSpPr>
          <p:cNvPr id="90" name="Textfeld 89"/>
          <p:cNvSpPr txBox="1"/>
          <p:nvPr/>
        </p:nvSpPr>
        <p:spPr>
          <a:xfrm>
            <a:off x="4864720" y="4114800"/>
            <a:ext cx="389850" cy="369332"/>
          </a:xfrm>
          <a:prstGeom prst="rect">
            <a:avLst/>
          </a:prstGeom>
          <a:noFill/>
        </p:spPr>
        <p:txBody>
          <a:bodyPr wrap="none" rtlCol="0">
            <a:spAutoFit/>
          </a:bodyPr>
          <a:lstStyle/>
          <a:p>
            <a:pPr algn="ctr"/>
            <a:r>
              <a:rPr lang="en-US" sz="1800" dirty="0" smtClean="0"/>
              <a:t>W</a:t>
            </a:r>
            <a:endParaRPr lang="en-US" sz="1800" dirty="0"/>
          </a:p>
        </p:txBody>
      </p:sp>
      <p:sp>
        <p:nvSpPr>
          <p:cNvPr id="91" name="Textfeld 90"/>
          <p:cNvSpPr txBox="1"/>
          <p:nvPr/>
        </p:nvSpPr>
        <p:spPr>
          <a:xfrm>
            <a:off x="5746508" y="4114800"/>
            <a:ext cx="302675" cy="369332"/>
          </a:xfrm>
          <a:prstGeom prst="rect">
            <a:avLst/>
          </a:prstGeom>
          <a:noFill/>
        </p:spPr>
        <p:txBody>
          <a:bodyPr wrap="none" rtlCol="0">
            <a:spAutoFit/>
          </a:bodyPr>
          <a:lstStyle/>
          <a:p>
            <a:pPr algn="ctr"/>
            <a:r>
              <a:rPr lang="en-US" sz="1800" dirty="0" smtClean="0"/>
              <a:t>S</a:t>
            </a:r>
            <a:endParaRPr lang="en-US" sz="1800" dirty="0"/>
          </a:p>
        </p:txBody>
      </p:sp>
      <p:sp>
        <p:nvSpPr>
          <p:cNvPr id="92" name="Textfeld 91"/>
          <p:cNvSpPr txBox="1"/>
          <p:nvPr/>
        </p:nvSpPr>
        <p:spPr>
          <a:xfrm>
            <a:off x="6477000" y="4114800"/>
            <a:ext cx="518091" cy="369332"/>
          </a:xfrm>
          <a:prstGeom prst="rect">
            <a:avLst/>
          </a:prstGeom>
          <a:noFill/>
        </p:spPr>
        <p:txBody>
          <a:bodyPr wrap="none" rtlCol="0">
            <a:spAutoFit/>
          </a:bodyPr>
          <a:lstStyle/>
          <a:p>
            <a:pPr algn="ctr"/>
            <a:r>
              <a:rPr lang="en-US" sz="1800" dirty="0" smtClean="0"/>
              <a:t>I|L</a:t>
            </a:r>
            <a:endParaRPr lang="en-US" sz="1800" dirty="0"/>
          </a:p>
        </p:txBody>
      </p:sp>
      <p:sp>
        <p:nvSpPr>
          <p:cNvPr id="93" name="Textfeld 92"/>
          <p:cNvSpPr txBox="1"/>
          <p:nvPr/>
        </p:nvSpPr>
        <p:spPr>
          <a:xfrm>
            <a:off x="7315200" y="4114800"/>
            <a:ext cx="633507" cy="369332"/>
          </a:xfrm>
          <a:prstGeom prst="rect">
            <a:avLst/>
          </a:prstGeom>
          <a:noFill/>
        </p:spPr>
        <p:txBody>
          <a:bodyPr wrap="none" rtlCol="0">
            <a:spAutoFit/>
          </a:bodyPr>
          <a:lstStyle/>
          <a:p>
            <a:pPr algn="ctr"/>
            <a:r>
              <a:rPr lang="en-US" sz="1800" dirty="0" smtClean="0"/>
              <a:t>Q|K</a:t>
            </a:r>
            <a:endParaRPr lang="en-US" sz="1800" dirty="0"/>
          </a:p>
        </p:txBody>
      </p:sp>
      <p:sp>
        <p:nvSpPr>
          <p:cNvPr id="94" name="Textfeld 93"/>
          <p:cNvSpPr txBox="1"/>
          <p:nvPr/>
        </p:nvSpPr>
        <p:spPr>
          <a:xfrm>
            <a:off x="7813756" y="4800600"/>
            <a:ext cx="339644" cy="369332"/>
          </a:xfrm>
          <a:prstGeom prst="rect">
            <a:avLst/>
          </a:prstGeom>
          <a:noFill/>
        </p:spPr>
        <p:txBody>
          <a:bodyPr wrap="none" rtlCol="0">
            <a:spAutoFit/>
          </a:bodyPr>
          <a:lstStyle/>
          <a:p>
            <a:r>
              <a:rPr lang="en-US" sz="1800" dirty="0" smtClean="0"/>
              <a:t>G</a:t>
            </a:r>
            <a:endParaRPr lang="en-US" sz="1800" dirty="0"/>
          </a:p>
        </p:txBody>
      </p:sp>
    </p:spTree>
    <p:extLst>
      <p:ext uri="{BB962C8B-B14F-4D97-AF65-F5344CB8AC3E}">
        <p14:creationId xmlns:p14="http://schemas.microsoft.com/office/powerpoint/2010/main" val="12864287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Extended Spectrum Graph – Example</a:t>
            </a:r>
            <a:endParaRPr lang="en-US" dirty="0"/>
          </a:p>
        </p:txBody>
      </p:sp>
      <p:sp>
        <p:nvSpPr>
          <p:cNvPr id="3" name="Inhaltsplatzhalter 2"/>
          <p:cNvSpPr>
            <a:spLocks noGrp="1"/>
          </p:cNvSpPr>
          <p:nvPr>
            <p:ph idx="1"/>
          </p:nvPr>
        </p:nvSpPr>
        <p:spPr>
          <a:xfrm>
            <a:off x="155448" y="762000"/>
            <a:ext cx="8836152" cy="3124200"/>
          </a:xfrm>
        </p:spPr>
        <p:txBody>
          <a:bodyPr/>
          <a:lstStyle/>
          <a:p>
            <a:r>
              <a:rPr lang="en-US" sz="2400" dirty="0"/>
              <a:t>An </a:t>
            </a:r>
            <a:r>
              <a:rPr lang="en-US" sz="2400" b="1" dirty="0" err="1">
                <a:solidFill>
                  <a:srgbClr val="D06B20"/>
                </a:solidFill>
              </a:rPr>
              <a:t>antisymmetric</a:t>
            </a:r>
            <a:r>
              <a:rPr lang="en-US" sz="2400" b="1" dirty="0">
                <a:solidFill>
                  <a:srgbClr val="D06B20"/>
                </a:solidFill>
              </a:rPr>
              <a:t> path </a:t>
            </a:r>
            <a:r>
              <a:rPr lang="en-US" sz="2400" dirty="0"/>
              <a:t>is a path from source </a:t>
            </a:r>
            <a:r>
              <a:rPr lang="en-US" sz="2400" i="1" dirty="0">
                <a:latin typeface="Calibri"/>
              </a:rPr>
              <a:t>v</a:t>
            </a:r>
            <a:r>
              <a:rPr lang="en-US" sz="2400" baseline="-25000" dirty="0">
                <a:latin typeface="Calibri"/>
              </a:rPr>
              <a:t>0</a:t>
            </a:r>
            <a:r>
              <a:rPr lang="en-US" sz="2400" dirty="0"/>
              <a:t> to sink </a:t>
            </a:r>
            <a:r>
              <a:rPr lang="en-US" sz="2400" i="1" dirty="0" err="1">
                <a:latin typeface="Calibri"/>
              </a:rPr>
              <a:t>v</a:t>
            </a:r>
            <a:r>
              <a:rPr lang="en-US" sz="2400" i="1" baseline="-25000" dirty="0" err="1">
                <a:latin typeface="Calibri"/>
              </a:rPr>
              <a:t>M</a:t>
            </a:r>
            <a:r>
              <a:rPr lang="en-US" sz="2400" dirty="0"/>
              <a:t> if it includes at most one of each of the pairs of complementary </a:t>
            </a:r>
            <a:r>
              <a:rPr lang="en-US" sz="2400" dirty="0" smtClean="0"/>
              <a:t>vertices</a:t>
            </a:r>
          </a:p>
          <a:p>
            <a:r>
              <a:rPr lang="en-US" sz="2400" dirty="0" smtClean="0"/>
              <a:t>Example:</a:t>
            </a:r>
          </a:p>
          <a:p>
            <a:pPr lvl="1"/>
            <a:r>
              <a:rPr lang="en-US" sz="2000" dirty="0" smtClean="0"/>
              <a:t>Another option would yield the inverse sequence [Q|K]SW[I|L]G</a:t>
            </a:r>
          </a:p>
          <a:p>
            <a:pPr lvl="1"/>
            <a:r>
              <a:rPr lang="en-US" sz="2000" dirty="0" smtClean="0"/>
              <a:t>If we knew that we are dealing with a </a:t>
            </a:r>
            <a:r>
              <a:rPr lang="en-US" sz="2000" dirty="0" err="1" smtClean="0"/>
              <a:t>tryptic</a:t>
            </a:r>
            <a:r>
              <a:rPr lang="en-US" sz="2000" dirty="0" smtClean="0"/>
              <a:t> peptide, it would be obvious that the first solution is the correct one</a:t>
            </a:r>
          </a:p>
          <a:p>
            <a:pPr lvl="1"/>
            <a:r>
              <a:rPr lang="en-US" sz="2000" dirty="0" smtClean="0"/>
              <a:t>In reality, the presence of noise peaks and missing peaks render the problem vastly more difficult</a:t>
            </a:r>
          </a:p>
          <a:p>
            <a:pPr lvl="1"/>
            <a:endParaRPr lang="en-US" sz="2000" dirty="0" smtClean="0"/>
          </a:p>
          <a:p>
            <a:pPr lvl="1"/>
            <a:endParaRPr lang="en-US" sz="2000" dirty="0" smtClean="0"/>
          </a:p>
        </p:txBody>
      </p:sp>
      <p:sp>
        <p:nvSpPr>
          <p:cNvPr id="7" name="Oval 6"/>
          <p:cNvSpPr/>
          <p:nvPr/>
        </p:nvSpPr>
        <p:spPr bwMode="auto">
          <a:xfrm>
            <a:off x="617220" y="5029200"/>
            <a:ext cx="381000" cy="3810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rebuchet MS" pitchFamily="-65" charset="0"/>
              </a:rPr>
              <a:t>0</a:t>
            </a:r>
            <a:endParaRPr kumimoji="0" lang="en-US" sz="1000" b="1" i="0" u="none" strike="noStrike" cap="none" normalizeH="0" baseline="0" dirty="0">
              <a:ln>
                <a:noFill/>
              </a:ln>
              <a:solidFill>
                <a:schemeClr val="tx1"/>
              </a:solidFill>
              <a:effectLst/>
              <a:latin typeface="Trebuchet MS" pitchFamily="-65" charset="0"/>
            </a:endParaRPr>
          </a:p>
        </p:txBody>
      </p:sp>
      <p:sp>
        <p:nvSpPr>
          <p:cNvPr id="8" name="Oval 7"/>
          <p:cNvSpPr/>
          <p:nvPr/>
        </p:nvSpPr>
        <p:spPr bwMode="auto">
          <a:xfrm>
            <a:off x="1463040" y="5029200"/>
            <a:ext cx="381000" cy="381000"/>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00" dirty="0">
                <a:solidFill>
                  <a:schemeClr val="tx1"/>
                </a:solidFill>
                <a:latin typeface="Trebuchet MS" pitchFamily="-65" charset="0"/>
              </a:rPr>
              <a:t>5</a:t>
            </a:r>
            <a:r>
              <a:rPr lang="en-US" sz="1000" dirty="0" smtClean="0">
                <a:solidFill>
                  <a:schemeClr val="tx1"/>
                </a:solidFill>
                <a:latin typeface="Trebuchet MS" pitchFamily="-65" charset="0"/>
              </a:rPr>
              <a:t>7</a:t>
            </a:r>
            <a:endParaRPr kumimoji="0" lang="en-US" sz="1000" b="1" i="0" u="none" strike="noStrike" cap="none" normalizeH="0" baseline="0" dirty="0">
              <a:ln>
                <a:noFill/>
              </a:ln>
              <a:solidFill>
                <a:schemeClr val="tx1"/>
              </a:solidFill>
              <a:effectLst/>
              <a:latin typeface="Trebuchet MS" pitchFamily="-65" charset="0"/>
            </a:endParaRPr>
          </a:p>
        </p:txBody>
      </p:sp>
      <p:sp>
        <p:nvSpPr>
          <p:cNvPr id="9" name="Oval 8"/>
          <p:cNvSpPr/>
          <p:nvPr/>
        </p:nvSpPr>
        <p:spPr bwMode="auto">
          <a:xfrm>
            <a:off x="2308860" y="5029200"/>
            <a:ext cx="381000" cy="3810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rebuchet MS" pitchFamily="-65" charset="0"/>
              </a:rPr>
              <a:t>146</a:t>
            </a:r>
            <a:endParaRPr kumimoji="0" lang="en-US" sz="1000" b="1" i="0" u="none" strike="noStrike" cap="none" normalizeH="0" baseline="0" dirty="0">
              <a:ln>
                <a:noFill/>
              </a:ln>
              <a:solidFill>
                <a:schemeClr val="tx1"/>
              </a:solidFill>
              <a:effectLst/>
              <a:latin typeface="Trebuchet MS" pitchFamily="-65" charset="0"/>
            </a:endParaRPr>
          </a:p>
        </p:txBody>
      </p:sp>
      <p:sp>
        <p:nvSpPr>
          <p:cNvPr id="10" name="Oval 9"/>
          <p:cNvSpPr/>
          <p:nvPr/>
        </p:nvSpPr>
        <p:spPr bwMode="auto">
          <a:xfrm>
            <a:off x="3154680" y="5029200"/>
            <a:ext cx="381000" cy="381000"/>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rebuchet MS" pitchFamily="-65" charset="0"/>
              </a:rPr>
              <a:t>170</a:t>
            </a:r>
            <a:endParaRPr kumimoji="0" lang="en-US" sz="1000" b="1" i="0" u="none" strike="noStrike" cap="none" normalizeH="0" baseline="0" dirty="0">
              <a:ln>
                <a:noFill/>
              </a:ln>
              <a:solidFill>
                <a:schemeClr val="tx1"/>
              </a:solidFill>
              <a:effectLst/>
              <a:latin typeface="Trebuchet MS" pitchFamily="-65" charset="0"/>
            </a:endParaRPr>
          </a:p>
        </p:txBody>
      </p:sp>
      <p:sp>
        <p:nvSpPr>
          <p:cNvPr id="11" name="Oval 10"/>
          <p:cNvSpPr/>
          <p:nvPr/>
        </p:nvSpPr>
        <p:spPr bwMode="auto">
          <a:xfrm>
            <a:off x="4000500" y="5029200"/>
            <a:ext cx="381000" cy="3810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rebuchet MS" pitchFamily="-65" charset="0"/>
              </a:rPr>
              <a:t>233</a:t>
            </a:r>
            <a:endParaRPr kumimoji="0" lang="en-US" sz="1000" b="1" i="0" u="none" strike="noStrike" cap="none" normalizeH="0" baseline="0" dirty="0">
              <a:ln>
                <a:noFill/>
              </a:ln>
              <a:solidFill>
                <a:schemeClr val="tx1"/>
              </a:solidFill>
              <a:effectLst/>
              <a:latin typeface="Trebuchet MS" pitchFamily="-65" charset="0"/>
            </a:endParaRPr>
          </a:p>
        </p:txBody>
      </p:sp>
      <p:sp>
        <p:nvSpPr>
          <p:cNvPr id="12" name="Oval 11"/>
          <p:cNvSpPr/>
          <p:nvPr/>
        </p:nvSpPr>
        <p:spPr bwMode="auto">
          <a:xfrm>
            <a:off x="4846320" y="5029200"/>
            <a:ext cx="381000" cy="381000"/>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00" dirty="0" smtClean="0">
                <a:solidFill>
                  <a:schemeClr val="tx1"/>
                </a:solidFill>
                <a:latin typeface="Trebuchet MS" pitchFamily="-65" charset="0"/>
              </a:rPr>
              <a:t>356</a:t>
            </a:r>
            <a:endParaRPr kumimoji="0" lang="en-US" sz="1000" b="1" i="0" u="none" strike="noStrike" cap="none" normalizeH="0" baseline="0" dirty="0">
              <a:ln>
                <a:noFill/>
              </a:ln>
              <a:solidFill>
                <a:schemeClr val="tx1"/>
              </a:solidFill>
              <a:effectLst/>
              <a:latin typeface="Trebuchet MS" pitchFamily="-65" charset="0"/>
            </a:endParaRPr>
          </a:p>
        </p:txBody>
      </p:sp>
      <p:sp>
        <p:nvSpPr>
          <p:cNvPr id="13" name="Oval 12"/>
          <p:cNvSpPr/>
          <p:nvPr/>
        </p:nvSpPr>
        <p:spPr bwMode="auto">
          <a:xfrm>
            <a:off x="5692140" y="5029200"/>
            <a:ext cx="381000" cy="3810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rebuchet MS" pitchFamily="-65" charset="0"/>
              </a:rPr>
              <a:t>419</a:t>
            </a:r>
            <a:endParaRPr kumimoji="0" lang="en-US" sz="1000" b="1" i="0" u="none" strike="noStrike" cap="none" normalizeH="0" baseline="0" dirty="0">
              <a:ln>
                <a:noFill/>
              </a:ln>
              <a:solidFill>
                <a:schemeClr val="tx1"/>
              </a:solidFill>
              <a:effectLst/>
              <a:latin typeface="Trebuchet MS" pitchFamily="-65" charset="0"/>
            </a:endParaRPr>
          </a:p>
        </p:txBody>
      </p:sp>
      <p:sp>
        <p:nvSpPr>
          <p:cNvPr id="14" name="Oval 13"/>
          <p:cNvSpPr/>
          <p:nvPr/>
        </p:nvSpPr>
        <p:spPr bwMode="auto">
          <a:xfrm>
            <a:off x="6537960" y="5029200"/>
            <a:ext cx="381000" cy="381000"/>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rebuchet MS" pitchFamily="-65" charset="0"/>
              </a:rPr>
              <a:t>443</a:t>
            </a:r>
            <a:endParaRPr kumimoji="0" lang="en-US" sz="1000" b="1" i="0" u="none" strike="noStrike" cap="none" normalizeH="0" baseline="0" dirty="0">
              <a:ln>
                <a:noFill/>
              </a:ln>
              <a:solidFill>
                <a:schemeClr val="tx1"/>
              </a:solidFill>
              <a:effectLst/>
              <a:latin typeface="Trebuchet MS" pitchFamily="-65" charset="0"/>
            </a:endParaRPr>
          </a:p>
        </p:txBody>
      </p:sp>
      <p:sp>
        <p:nvSpPr>
          <p:cNvPr id="15" name="Oval 14"/>
          <p:cNvSpPr/>
          <p:nvPr/>
        </p:nvSpPr>
        <p:spPr bwMode="auto">
          <a:xfrm>
            <a:off x="7383780" y="5029200"/>
            <a:ext cx="381000" cy="3810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00" dirty="0" smtClean="0">
                <a:solidFill>
                  <a:schemeClr val="tx1"/>
                </a:solidFill>
                <a:latin typeface="Trebuchet MS" pitchFamily="-65" charset="0"/>
              </a:rPr>
              <a:t>532</a:t>
            </a:r>
            <a:endParaRPr kumimoji="0" lang="en-US" sz="1000" b="1" i="0" u="none" strike="noStrike" cap="none" normalizeH="0" baseline="0" dirty="0">
              <a:ln>
                <a:noFill/>
              </a:ln>
              <a:solidFill>
                <a:schemeClr val="tx1"/>
              </a:solidFill>
              <a:effectLst/>
              <a:latin typeface="Trebuchet MS" pitchFamily="-65" charset="0"/>
            </a:endParaRPr>
          </a:p>
        </p:txBody>
      </p:sp>
      <p:sp>
        <p:nvSpPr>
          <p:cNvPr id="16" name="Oval 15"/>
          <p:cNvSpPr/>
          <p:nvPr/>
        </p:nvSpPr>
        <p:spPr bwMode="auto">
          <a:xfrm>
            <a:off x="8229600" y="5029200"/>
            <a:ext cx="381000" cy="3810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rebuchet MS" pitchFamily="-65" charset="0"/>
              </a:rPr>
              <a:t>589</a:t>
            </a:r>
            <a:endParaRPr kumimoji="0" lang="en-US" sz="1000" b="1" i="0" u="none" strike="noStrike" cap="none" normalizeH="0" baseline="0" dirty="0">
              <a:ln>
                <a:noFill/>
              </a:ln>
              <a:solidFill>
                <a:schemeClr val="tx1"/>
              </a:solidFill>
              <a:effectLst/>
              <a:latin typeface="Trebuchet MS" pitchFamily="-65" charset="0"/>
            </a:endParaRPr>
          </a:p>
        </p:txBody>
      </p:sp>
      <p:cxnSp>
        <p:nvCxnSpPr>
          <p:cNvPr id="18" name="Gekrümmte Verbindung 17"/>
          <p:cNvCxnSpPr>
            <a:stCxn id="7" idx="0"/>
            <a:endCxn id="8" idx="0"/>
          </p:cNvCxnSpPr>
          <p:nvPr/>
        </p:nvCxnSpPr>
        <p:spPr bwMode="auto">
          <a:xfrm rot="5400000" flipH="1" flipV="1">
            <a:off x="1230630" y="4606290"/>
            <a:ext cx="12700" cy="845820"/>
          </a:xfrm>
          <a:prstGeom prst="curvedConnector3">
            <a:avLst>
              <a:gd name="adj1" fmla="val 2822622"/>
            </a:avLst>
          </a:prstGeom>
          <a:ln>
            <a:solidFill>
              <a:schemeClr val="tx1"/>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24" name="Gekrümmte Verbindung 23"/>
          <p:cNvCxnSpPr>
            <a:stCxn id="8" idx="0"/>
            <a:endCxn id="10" idx="0"/>
          </p:cNvCxnSpPr>
          <p:nvPr/>
        </p:nvCxnSpPr>
        <p:spPr bwMode="auto">
          <a:xfrm rot="5400000" flipH="1" flipV="1">
            <a:off x="2499360" y="4183380"/>
            <a:ext cx="12700" cy="1691640"/>
          </a:xfrm>
          <a:prstGeom prst="curvedConnector3">
            <a:avLst>
              <a:gd name="adj1" fmla="val 4299740"/>
            </a:avLst>
          </a:prstGeom>
          <a:ln>
            <a:solidFill>
              <a:schemeClr val="tx1"/>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29" name="Gekrümmte Verbindung 28"/>
          <p:cNvCxnSpPr>
            <a:stCxn id="9" idx="0"/>
            <a:endCxn id="11" idx="0"/>
          </p:cNvCxnSpPr>
          <p:nvPr/>
        </p:nvCxnSpPr>
        <p:spPr bwMode="auto">
          <a:xfrm rot="5400000" flipH="1" flipV="1">
            <a:off x="3345180" y="4183380"/>
            <a:ext cx="12700" cy="1691640"/>
          </a:xfrm>
          <a:prstGeom prst="curvedConnector3">
            <a:avLst>
              <a:gd name="adj1" fmla="val 4072488"/>
            </a:avLst>
          </a:prstGeom>
          <a:ln>
            <a:solidFill>
              <a:srgbClr val="0000FF"/>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33" name="Gekrümmte Verbindung 32"/>
          <p:cNvCxnSpPr>
            <a:stCxn id="10" idx="0"/>
            <a:endCxn id="12" idx="0"/>
          </p:cNvCxnSpPr>
          <p:nvPr/>
        </p:nvCxnSpPr>
        <p:spPr bwMode="auto">
          <a:xfrm rot="5400000" flipH="1" flipV="1">
            <a:off x="4191000" y="4183380"/>
            <a:ext cx="12700" cy="1691640"/>
          </a:xfrm>
          <a:prstGeom prst="curvedConnector3">
            <a:avLst>
              <a:gd name="adj1" fmla="val 3958858"/>
            </a:avLst>
          </a:prstGeom>
          <a:ln>
            <a:solidFill>
              <a:schemeClr val="tx1"/>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38" name="Gekrümmte Verbindung 37"/>
          <p:cNvCxnSpPr>
            <a:stCxn id="7" idx="0"/>
            <a:endCxn id="9" idx="0"/>
          </p:cNvCxnSpPr>
          <p:nvPr/>
        </p:nvCxnSpPr>
        <p:spPr bwMode="auto">
          <a:xfrm rot="5400000" flipH="1" flipV="1">
            <a:off x="1653540" y="4183380"/>
            <a:ext cx="12700" cy="1691640"/>
          </a:xfrm>
          <a:prstGeom prst="curvedConnector3">
            <a:avLst>
              <a:gd name="adj1" fmla="val 4640606"/>
            </a:avLst>
          </a:prstGeom>
          <a:ln>
            <a:solidFill>
              <a:srgbClr val="0000FF"/>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46" name="Gekrümmte Verbindung 45"/>
          <p:cNvCxnSpPr>
            <a:stCxn id="11" idx="0"/>
            <a:endCxn id="13" idx="0"/>
          </p:cNvCxnSpPr>
          <p:nvPr/>
        </p:nvCxnSpPr>
        <p:spPr bwMode="auto">
          <a:xfrm rot="5400000" flipH="1" flipV="1">
            <a:off x="5036820" y="4183380"/>
            <a:ext cx="12700" cy="1691640"/>
          </a:xfrm>
          <a:prstGeom prst="curvedConnector3">
            <a:avLst>
              <a:gd name="adj1" fmla="val 3958858"/>
            </a:avLst>
          </a:prstGeom>
          <a:ln>
            <a:solidFill>
              <a:srgbClr val="0000FF"/>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51" name="Gekrümmte Verbindung 50"/>
          <p:cNvCxnSpPr>
            <a:stCxn id="12" idx="0"/>
            <a:endCxn id="14" idx="0"/>
          </p:cNvCxnSpPr>
          <p:nvPr/>
        </p:nvCxnSpPr>
        <p:spPr bwMode="auto">
          <a:xfrm rot="5400000" flipH="1" flipV="1">
            <a:off x="5882640" y="4183380"/>
            <a:ext cx="12700" cy="1691640"/>
          </a:xfrm>
          <a:prstGeom prst="curvedConnector3">
            <a:avLst>
              <a:gd name="adj1" fmla="val 4186110"/>
            </a:avLst>
          </a:prstGeom>
          <a:ln>
            <a:solidFill>
              <a:schemeClr val="tx1"/>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55" name="Gekrümmte Verbindung 54"/>
          <p:cNvCxnSpPr>
            <a:stCxn id="13" idx="0"/>
            <a:endCxn id="15" idx="0"/>
          </p:cNvCxnSpPr>
          <p:nvPr/>
        </p:nvCxnSpPr>
        <p:spPr bwMode="auto">
          <a:xfrm rot="5400000" flipH="1" flipV="1">
            <a:off x="6728460" y="4183380"/>
            <a:ext cx="12700" cy="1691640"/>
          </a:xfrm>
          <a:prstGeom prst="curvedConnector3">
            <a:avLst>
              <a:gd name="adj1" fmla="val 3845236"/>
            </a:avLst>
          </a:prstGeom>
          <a:ln>
            <a:solidFill>
              <a:srgbClr val="0000FF"/>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59" name="Gekrümmte Verbindung 58"/>
          <p:cNvCxnSpPr>
            <a:stCxn id="14" idx="0"/>
            <a:endCxn id="16" idx="0"/>
          </p:cNvCxnSpPr>
          <p:nvPr/>
        </p:nvCxnSpPr>
        <p:spPr bwMode="auto">
          <a:xfrm rot="5400000" flipH="1" flipV="1">
            <a:off x="7574280" y="4183380"/>
            <a:ext cx="12700" cy="1691640"/>
          </a:xfrm>
          <a:prstGeom prst="curvedConnector3">
            <a:avLst>
              <a:gd name="adj1" fmla="val 4186110"/>
            </a:avLst>
          </a:prstGeom>
          <a:ln>
            <a:solidFill>
              <a:schemeClr val="tx1"/>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63" name="Gekrümmte Verbindung 62"/>
          <p:cNvCxnSpPr>
            <a:stCxn id="15" idx="0"/>
            <a:endCxn id="16" idx="0"/>
          </p:cNvCxnSpPr>
          <p:nvPr/>
        </p:nvCxnSpPr>
        <p:spPr bwMode="auto">
          <a:xfrm rot="5400000" flipH="1" flipV="1">
            <a:off x="7997190" y="4606290"/>
            <a:ext cx="12700" cy="845820"/>
          </a:xfrm>
          <a:prstGeom prst="curvedConnector3">
            <a:avLst>
              <a:gd name="adj1" fmla="val 1800000"/>
            </a:avLst>
          </a:prstGeom>
          <a:ln>
            <a:solidFill>
              <a:srgbClr val="0000FF"/>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68" name="Gekrümmte Verbindung 67"/>
          <p:cNvCxnSpPr>
            <a:stCxn id="8" idx="4"/>
            <a:endCxn id="15" idx="4"/>
          </p:cNvCxnSpPr>
          <p:nvPr/>
        </p:nvCxnSpPr>
        <p:spPr bwMode="auto">
          <a:xfrm rot="16200000" flipH="1">
            <a:off x="4613910" y="2449830"/>
            <a:ext cx="12700" cy="5920740"/>
          </a:xfrm>
          <a:prstGeom prst="curvedConnector3">
            <a:avLst>
              <a:gd name="adj1" fmla="val 5549598"/>
            </a:avLst>
          </a:prstGeom>
          <a:ln>
            <a:solidFill>
              <a:schemeClr val="accent5"/>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74" name="Gekrümmte Verbindung 73"/>
          <p:cNvCxnSpPr>
            <a:stCxn id="9" idx="4"/>
            <a:endCxn id="14" idx="4"/>
          </p:cNvCxnSpPr>
          <p:nvPr/>
        </p:nvCxnSpPr>
        <p:spPr bwMode="auto">
          <a:xfrm rot="16200000" flipH="1">
            <a:off x="4613910" y="3295650"/>
            <a:ext cx="12700" cy="4229100"/>
          </a:xfrm>
          <a:prstGeom prst="curvedConnector3">
            <a:avLst>
              <a:gd name="adj1" fmla="val 4299740"/>
            </a:avLst>
          </a:prstGeom>
          <a:ln>
            <a:solidFill>
              <a:schemeClr val="accent5"/>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78" name="Gekrümmte Verbindung 77"/>
          <p:cNvCxnSpPr>
            <a:stCxn id="10" idx="4"/>
            <a:endCxn id="13" idx="4"/>
          </p:cNvCxnSpPr>
          <p:nvPr/>
        </p:nvCxnSpPr>
        <p:spPr bwMode="auto">
          <a:xfrm rot="16200000" flipH="1">
            <a:off x="4613910" y="4141470"/>
            <a:ext cx="12700" cy="2537460"/>
          </a:xfrm>
          <a:prstGeom prst="curvedConnector3">
            <a:avLst>
              <a:gd name="adj1" fmla="val 3163488"/>
            </a:avLst>
          </a:prstGeom>
          <a:ln>
            <a:solidFill>
              <a:schemeClr val="accent5"/>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82" name="Gekrümmte Verbindung 81"/>
          <p:cNvCxnSpPr>
            <a:stCxn id="11" idx="4"/>
            <a:endCxn id="12" idx="4"/>
          </p:cNvCxnSpPr>
          <p:nvPr/>
        </p:nvCxnSpPr>
        <p:spPr bwMode="auto">
          <a:xfrm rot="16200000" flipH="1">
            <a:off x="4613910" y="4987290"/>
            <a:ext cx="12700" cy="845820"/>
          </a:xfrm>
          <a:prstGeom prst="curvedConnector3">
            <a:avLst>
              <a:gd name="adj1" fmla="val 1800000"/>
            </a:avLst>
          </a:prstGeom>
          <a:ln>
            <a:solidFill>
              <a:schemeClr val="accent5"/>
            </a:solidFill>
            <a:headEnd type="none" w="med" len="med"/>
            <a:tailEnd type="none"/>
          </a:ln>
        </p:spPr>
        <p:style>
          <a:lnRef idx="3">
            <a:schemeClr val="dk1"/>
          </a:lnRef>
          <a:fillRef idx="0">
            <a:schemeClr val="dk1"/>
          </a:fillRef>
          <a:effectRef idx="2">
            <a:schemeClr val="dk1"/>
          </a:effectRef>
          <a:fontRef idx="minor">
            <a:schemeClr val="tx1"/>
          </a:fontRef>
        </p:style>
      </p:cxnSp>
      <p:sp>
        <p:nvSpPr>
          <p:cNvPr id="85" name="Textfeld 84"/>
          <p:cNvSpPr txBox="1"/>
          <p:nvPr/>
        </p:nvSpPr>
        <p:spPr>
          <a:xfrm>
            <a:off x="1031956" y="4648200"/>
            <a:ext cx="339644" cy="369332"/>
          </a:xfrm>
          <a:prstGeom prst="rect">
            <a:avLst/>
          </a:prstGeom>
          <a:noFill/>
        </p:spPr>
        <p:txBody>
          <a:bodyPr wrap="none" rtlCol="0">
            <a:spAutoFit/>
          </a:bodyPr>
          <a:lstStyle/>
          <a:p>
            <a:r>
              <a:rPr lang="en-US" sz="1800" dirty="0" smtClean="0"/>
              <a:t>G</a:t>
            </a:r>
            <a:endParaRPr lang="en-US" sz="1800" dirty="0"/>
          </a:p>
        </p:txBody>
      </p:sp>
      <p:sp>
        <p:nvSpPr>
          <p:cNvPr id="86" name="Textfeld 85"/>
          <p:cNvSpPr txBox="1"/>
          <p:nvPr/>
        </p:nvSpPr>
        <p:spPr>
          <a:xfrm>
            <a:off x="1347693" y="4114800"/>
            <a:ext cx="633507" cy="369332"/>
          </a:xfrm>
          <a:prstGeom prst="rect">
            <a:avLst/>
          </a:prstGeom>
          <a:noFill/>
        </p:spPr>
        <p:txBody>
          <a:bodyPr wrap="none" rtlCol="0">
            <a:spAutoFit/>
          </a:bodyPr>
          <a:lstStyle/>
          <a:p>
            <a:pPr algn="ctr"/>
            <a:r>
              <a:rPr lang="en-US" sz="1800" dirty="0" smtClean="0"/>
              <a:t>Q|K</a:t>
            </a:r>
            <a:endParaRPr lang="en-US" sz="1800" dirty="0"/>
          </a:p>
        </p:txBody>
      </p:sp>
      <p:sp>
        <p:nvSpPr>
          <p:cNvPr id="87" name="Textfeld 86"/>
          <p:cNvSpPr txBox="1"/>
          <p:nvPr/>
        </p:nvSpPr>
        <p:spPr>
          <a:xfrm>
            <a:off x="2301309" y="4114800"/>
            <a:ext cx="518091" cy="369332"/>
          </a:xfrm>
          <a:prstGeom prst="rect">
            <a:avLst/>
          </a:prstGeom>
          <a:noFill/>
        </p:spPr>
        <p:txBody>
          <a:bodyPr wrap="none" rtlCol="0">
            <a:spAutoFit/>
          </a:bodyPr>
          <a:lstStyle/>
          <a:p>
            <a:pPr algn="ctr"/>
            <a:r>
              <a:rPr lang="en-US" sz="1800" dirty="0" smtClean="0"/>
              <a:t>I|L</a:t>
            </a:r>
            <a:endParaRPr lang="en-US" sz="1800" dirty="0"/>
          </a:p>
        </p:txBody>
      </p:sp>
      <p:sp>
        <p:nvSpPr>
          <p:cNvPr id="88" name="Textfeld 87"/>
          <p:cNvSpPr txBox="1"/>
          <p:nvPr/>
        </p:nvSpPr>
        <p:spPr>
          <a:xfrm>
            <a:off x="3247217" y="4114800"/>
            <a:ext cx="302675" cy="369332"/>
          </a:xfrm>
          <a:prstGeom prst="rect">
            <a:avLst/>
          </a:prstGeom>
          <a:noFill/>
        </p:spPr>
        <p:txBody>
          <a:bodyPr wrap="none" rtlCol="0">
            <a:spAutoFit/>
          </a:bodyPr>
          <a:lstStyle/>
          <a:p>
            <a:pPr algn="ctr"/>
            <a:r>
              <a:rPr lang="en-US" sz="1800" dirty="0" smtClean="0"/>
              <a:t>S</a:t>
            </a:r>
            <a:endParaRPr lang="en-US" sz="1800" dirty="0"/>
          </a:p>
        </p:txBody>
      </p:sp>
      <p:sp>
        <p:nvSpPr>
          <p:cNvPr id="89" name="Textfeld 88"/>
          <p:cNvSpPr txBox="1"/>
          <p:nvPr/>
        </p:nvSpPr>
        <p:spPr>
          <a:xfrm>
            <a:off x="4026520" y="4114800"/>
            <a:ext cx="389850" cy="369332"/>
          </a:xfrm>
          <a:prstGeom prst="rect">
            <a:avLst/>
          </a:prstGeom>
          <a:noFill/>
        </p:spPr>
        <p:txBody>
          <a:bodyPr wrap="none" rtlCol="0">
            <a:spAutoFit/>
          </a:bodyPr>
          <a:lstStyle/>
          <a:p>
            <a:pPr algn="ctr"/>
            <a:r>
              <a:rPr lang="en-US" sz="1800" dirty="0" smtClean="0"/>
              <a:t>W</a:t>
            </a:r>
            <a:endParaRPr lang="en-US" sz="1800" dirty="0"/>
          </a:p>
        </p:txBody>
      </p:sp>
      <p:sp>
        <p:nvSpPr>
          <p:cNvPr id="90" name="Textfeld 89"/>
          <p:cNvSpPr txBox="1"/>
          <p:nvPr/>
        </p:nvSpPr>
        <p:spPr>
          <a:xfrm>
            <a:off x="4864720" y="4114800"/>
            <a:ext cx="389850" cy="369332"/>
          </a:xfrm>
          <a:prstGeom prst="rect">
            <a:avLst/>
          </a:prstGeom>
          <a:noFill/>
        </p:spPr>
        <p:txBody>
          <a:bodyPr wrap="none" rtlCol="0">
            <a:spAutoFit/>
          </a:bodyPr>
          <a:lstStyle/>
          <a:p>
            <a:pPr algn="ctr"/>
            <a:r>
              <a:rPr lang="en-US" sz="1800" dirty="0" smtClean="0"/>
              <a:t>W</a:t>
            </a:r>
            <a:endParaRPr lang="en-US" sz="1800" dirty="0"/>
          </a:p>
        </p:txBody>
      </p:sp>
      <p:sp>
        <p:nvSpPr>
          <p:cNvPr id="91" name="Textfeld 90"/>
          <p:cNvSpPr txBox="1"/>
          <p:nvPr/>
        </p:nvSpPr>
        <p:spPr>
          <a:xfrm>
            <a:off x="5746508" y="4114800"/>
            <a:ext cx="302675" cy="369332"/>
          </a:xfrm>
          <a:prstGeom prst="rect">
            <a:avLst/>
          </a:prstGeom>
          <a:noFill/>
        </p:spPr>
        <p:txBody>
          <a:bodyPr wrap="none" rtlCol="0">
            <a:spAutoFit/>
          </a:bodyPr>
          <a:lstStyle/>
          <a:p>
            <a:pPr algn="ctr"/>
            <a:r>
              <a:rPr lang="en-US" sz="1800" dirty="0" smtClean="0"/>
              <a:t>S</a:t>
            </a:r>
            <a:endParaRPr lang="en-US" sz="1800" dirty="0"/>
          </a:p>
        </p:txBody>
      </p:sp>
      <p:sp>
        <p:nvSpPr>
          <p:cNvPr id="92" name="Textfeld 91"/>
          <p:cNvSpPr txBox="1"/>
          <p:nvPr/>
        </p:nvSpPr>
        <p:spPr>
          <a:xfrm>
            <a:off x="6477000" y="4114800"/>
            <a:ext cx="518091" cy="369332"/>
          </a:xfrm>
          <a:prstGeom prst="rect">
            <a:avLst/>
          </a:prstGeom>
          <a:noFill/>
        </p:spPr>
        <p:txBody>
          <a:bodyPr wrap="none" rtlCol="0">
            <a:spAutoFit/>
          </a:bodyPr>
          <a:lstStyle/>
          <a:p>
            <a:pPr algn="ctr"/>
            <a:r>
              <a:rPr lang="en-US" sz="1800" dirty="0" smtClean="0"/>
              <a:t>I|L</a:t>
            </a:r>
            <a:endParaRPr lang="en-US" sz="1800" dirty="0"/>
          </a:p>
        </p:txBody>
      </p:sp>
      <p:sp>
        <p:nvSpPr>
          <p:cNvPr id="93" name="Textfeld 92"/>
          <p:cNvSpPr txBox="1"/>
          <p:nvPr/>
        </p:nvSpPr>
        <p:spPr>
          <a:xfrm>
            <a:off x="7315200" y="4114800"/>
            <a:ext cx="633507" cy="369332"/>
          </a:xfrm>
          <a:prstGeom prst="rect">
            <a:avLst/>
          </a:prstGeom>
          <a:noFill/>
        </p:spPr>
        <p:txBody>
          <a:bodyPr wrap="none" rtlCol="0">
            <a:spAutoFit/>
          </a:bodyPr>
          <a:lstStyle/>
          <a:p>
            <a:pPr algn="ctr"/>
            <a:r>
              <a:rPr lang="en-US" sz="1800" dirty="0" smtClean="0"/>
              <a:t>Q|K</a:t>
            </a:r>
            <a:endParaRPr lang="en-US" sz="1800" dirty="0"/>
          </a:p>
        </p:txBody>
      </p:sp>
      <p:sp>
        <p:nvSpPr>
          <p:cNvPr id="94" name="Textfeld 93"/>
          <p:cNvSpPr txBox="1"/>
          <p:nvPr/>
        </p:nvSpPr>
        <p:spPr>
          <a:xfrm>
            <a:off x="7813756" y="4800600"/>
            <a:ext cx="339644" cy="369332"/>
          </a:xfrm>
          <a:prstGeom prst="rect">
            <a:avLst/>
          </a:prstGeom>
          <a:noFill/>
        </p:spPr>
        <p:txBody>
          <a:bodyPr wrap="none" rtlCol="0">
            <a:spAutoFit/>
          </a:bodyPr>
          <a:lstStyle/>
          <a:p>
            <a:r>
              <a:rPr lang="en-US" sz="1800" dirty="0" smtClean="0"/>
              <a:t>G</a:t>
            </a:r>
            <a:endParaRPr lang="en-US" sz="1800" dirty="0"/>
          </a:p>
        </p:txBody>
      </p:sp>
    </p:spTree>
    <p:extLst>
      <p:ext uri="{BB962C8B-B14F-4D97-AF65-F5344CB8AC3E}">
        <p14:creationId xmlns:p14="http://schemas.microsoft.com/office/powerpoint/2010/main" val="9157738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Extended Spectrum Graph – Ion types</a:t>
            </a:r>
            <a:endParaRPr lang="en-US" dirty="0"/>
          </a:p>
        </p:txBody>
      </p:sp>
      <p:pic>
        <p:nvPicPr>
          <p:cNvPr id="5" name="Picture 4"/>
          <p:cNvPicPr>
            <a:picLocks noChangeAspect="1"/>
          </p:cNvPicPr>
          <p:nvPr/>
        </p:nvPicPr>
        <p:blipFill>
          <a:blip r:embed="rId2"/>
          <a:stretch>
            <a:fillRect/>
          </a:stretch>
        </p:blipFill>
        <p:spPr>
          <a:xfrm>
            <a:off x="762000" y="1143000"/>
            <a:ext cx="7677991" cy="5105400"/>
          </a:xfrm>
          <a:prstGeom prst="rect">
            <a:avLst/>
          </a:prstGeom>
        </p:spPr>
      </p:pic>
    </p:spTree>
    <p:extLst>
      <p:ext uri="{BB962C8B-B14F-4D97-AF65-F5344CB8AC3E}">
        <p14:creationId xmlns:p14="http://schemas.microsoft.com/office/powerpoint/2010/main" val="20148054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Scoring</a:t>
            </a:r>
            <a:endParaRPr lang="en-US" dirty="0"/>
          </a:p>
        </p:txBody>
      </p:sp>
      <p:sp>
        <p:nvSpPr>
          <p:cNvPr id="3" name="Inhaltsplatzhalter 2"/>
          <p:cNvSpPr>
            <a:spLocks noGrp="1"/>
          </p:cNvSpPr>
          <p:nvPr>
            <p:ph idx="1"/>
          </p:nvPr>
        </p:nvSpPr>
        <p:spPr>
          <a:xfrm>
            <a:off x="155448" y="3581400"/>
            <a:ext cx="8836152" cy="2819400"/>
          </a:xfrm>
        </p:spPr>
        <p:txBody>
          <a:bodyPr/>
          <a:lstStyle/>
          <a:p>
            <a:r>
              <a:rPr lang="en-US" sz="2400" dirty="0" smtClean="0"/>
              <a:t>Generally, a large number of possible </a:t>
            </a:r>
            <a:r>
              <a:rPr lang="en-US" sz="2400" dirty="0" err="1" smtClean="0"/>
              <a:t>antisymmetric</a:t>
            </a:r>
            <a:r>
              <a:rPr lang="en-US" sz="2400" dirty="0" smtClean="0"/>
              <a:t> paths can exist (including noise peaks!)</a:t>
            </a:r>
          </a:p>
          <a:p>
            <a:r>
              <a:rPr lang="en-US" sz="2400" dirty="0" smtClean="0"/>
              <a:t>The search for a longest path is then generally replaced by the search for a heaviest path</a:t>
            </a:r>
          </a:p>
          <a:p>
            <a:r>
              <a:rPr lang="en-US" sz="2400" dirty="0" smtClean="0"/>
              <a:t>Node weights are introduced and usually contain peak intensity and mass deviations, but also statistical models of the likelihood of observing a certain peak type learned from experimental data</a:t>
            </a:r>
            <a:endParaRPr lang="en-US" sz="2400" dirty="0"/>
          </a:p>
        </p:txBody>
      </p:sp>
      <p:sp>
        <p:nvSpPr>
          <p:cNvPr id="7" name="Oval 6"/>
          <p:cNvSpPr/>
          <p:nvPr/>
        </p:nvSpPr>
        <p:spPr bwMode="auto">
          <a:xfrm>
            <a:off x="617220" y="2286000"/>
            <a:ext cx="381000" cy="3810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rebuchet MS" pitchFamily="-65" charset="0"/>
              </a:rPr>
              <a:t>0</a:t>
            </a:r>
            <a:endParaRPr kumimoji="0" lang="en-US" sz="1000" b="1" i="0" u="none" strike="noStrike" cap="none" normalizeH="0" baseline="0" dirty="0">
              <a:ln>
                <a:noFill/>
              </a:ln>
              <a:solidFill>
                <a:schemeClr val="tx1"/>
              </a:solidFill>
              <a:effectLst/>
              <a:latin typeface="Trebuchet MS" pitchFamily="-65" charset="0"/>
            </a:endParaRPr>
          </a:p>
        </p:txBody>
      </p:sp>
      <p:sp>
        <p:nvSpPr>
          <p:cNvPr id="8" name="Oval 7"/>
          <p:cNvSpPr/>
          <p:nvPr/>
        </p:nvSpPr>
        <p:spPr bwMode="auto">
          <a:xfrm>
            <a:off x="1463040" y="2286000"/>
            <a:ext cx="381000" cy="381000"/>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00" dirty="0">
                <a:solidFill>
                  <a:schemeClr val="tx1"/>
                </a:solidFill>
                <a:latin typeface="Trebuchet MS" pitchFamily="-65" charset="0"/>
              </a:rPr>
              <a:t>5</a:t>
            </a:r>
            <a:r>
              <a:rPr lang="en-US" sz="1000" dirty="0" smtClean="0">
                <a:solidFill>
                  <a:schemeClr val="tx1"/>
                </a:solidFill>
                <a:latin typeface="Trebuchet MS" pitchFamily="-65" charset="0"/>
              </a:rPr>
              <a:t>7</a:t>
            </a:r>
            <a:endParaRPr kumimoji="0" lang="en-US" sz="1000" b="1" i="0" u="none" strike="noStrike" cap="none" normalizeH="0" baseline="0" dirty="0">
              <a:ln>
                <a:noFill/>
              </a:ln>
              <a:solidFill>
                <a:schemeClr val="tx1"/>
              </a:solidFill>
              <a:effectLst/>
              <a:latin typeface="Trebuchet MS" pitchFamily="-65" charset="0"/>
            </a:endParaRPr>
          </a:p>
        </p:txBody>
      </p:sp>
      <p:sp>
        <p:nvSpPr>
          <p:cNvPr id="9" name="Oval 8"/>
          <p:cNvSpPr/>
          <p:nvPr/>
        </p:nvSpPr>
        <p:spPr bwMode="auto">
          <a:xfrm>
            <a:off x="2308860" y="2286000"/>
            <a:ext cx="381000" cy="3810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rebuchet MS" pitchFamily="-65" charset="0"/>
              </a:rPr>
              <a:t>146</a:t>
            </a:r>
            <a:endParaRPr kumimoji="0" lang="en-US" sz="1000" b="1" i="0" u="none" strike="noStrike" cap="none" normalizeH="0" baseline="0" dirty="0">
              <a:ln>
                <a:noFill/>
              </a:ln>
              <a:solidFill>
                <a:schemeClr val="tx1"/>
              </a:solidFill>
              <a:effectLst/>
              <a:latin typeface="Trebuchet MS" pitchFamily="-65" charset="0"/>
            </a:endParaRPr>
          </a:p>
        </p:txBody>
      </p:sp>
      <p:sp>
        <p:nvSpPr>
          <p:cNvPr id="10" name="Oval 9"/>
          <p:cNvSpPr/>
          <p:nvPr/>
        </p:nvSpPr>
        <p:spPr bwMode="auto">
          <a:xfrm>
            <a:off x="3154680" y="2286000"/>
            <a:ext cx="381000" cy="381000"/>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rebuchet MS" pitchFamily="-65" charset="0"/>
              </a:rPr>
              <a:t>170</a:t>
            </a:r>
            <a:endParaRPr kumimoji="0" lang="en-US" sz="1000" b="1" i="0" u="none" strike="noStrike" cap="none" normalizeH="0" baseline="0" dirty="0">
              <a:ln>
                <a:noFill/>
              </a:ln>
              <a:solidFill>
                <a:schemeClr val="tx1"/>
              </a:solidFill>
              <a:effectLst/>
              <a:latin typeface="Trebuchet MS" pitchFamily="-65" charset="0"/>
            </a:endParaRPr>
          </a:p>
        </p:txBody>
      </p:sp>
      <p:sp>
        <p:nvSpPr>
          <p:cNvPr id="11" name="Oval 10"/>
          <p:cNvSpPr/>
          <p:nvPr/>
        </p:nvSpPr>
        <p:spPr bwMode="auto">
          <a:xfrm>
            <a:off x="4000500" y="2286000"/>
            <a:ext cx="381000" cy="3810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rebuchet MS" pitchFamily="-65" charset="0"/>
              </a:rPr>
              <a:t>233</a:t>
            </a:r>
            <a:endParaRPr kumimoji="0" lang="en-US" sz="1000" b="1" i="0" u="none" strike="noStrike" cap="none" normalizeH="0" baseline="0" dirty="0">
              <a:ln>
                <a:noFill/>
              </a:ln>
              <a:solidFill>
                <a:schemeClr val="tx1"/>
              </a:solidFill>
              <a:effectLst/>
              <a:latin typeface="Trebuchet MS" pitchFamily="-65" charset="0"/>
            </a:endParaRPr>
          </a:p>
        </p:txBody>
      </p:sp>
      <p:sp>
        <p:nvSpPr>
          <p:cNvPr id="12" name="Oval 11"/>
          <p:cNvSpPr/>
          <p:nvPr/>
        </p:nvSpPr>
        <p:spPr bwMode="auto">
          <a:xfrm>
            <a:off x="4846320" y="2286000"/>
            <a:ext cx="381000" cy="381000"/>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00" dirty="0" smtClean="0">
                <a:solidFill>
                  <a:schemeClr val="tx1"/>
                </a:solidFill>
                <a:latin typeface="Trebuchet MS" pitchFamily="-65" charset="0"/>
              </a:rPr>
              <a:t>356</a:t>
            </a:r>
            <a:endParaRPr kumimoji="0" lang="en-US" sz="1000" b="1" i="0" u="none" strike="noStrike" cap="none" normalizeH="0" baseline="0" dirty="0">
              <a:ln>
                <a:noFill/>
              </a:ln>
              <a:solidFill>
                <a:schemeClr val="tx1"/>
              </a:solidFill>
              <a:effectLst/>
              <a:latin typeface="Trebuchet MS" pitchFamily="-65" charset="0"/>
            </a:endParaRPr>
          </a:p>
        </p:txBody>
      </p:sp>
      <p:sp>
        <p:nvSpPr>
          <p:cNvPr id="13" name="Oval 12"/>
          <p:cNvSpPr/>
          <p:nvPr/>
        </p:nvSpPr>
        <p:spPr bwMode="auto">
          <a:xfrm>
            <a:off x="5692140" y="2286000"/>
            <a:ext cx="381000" cy="3810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rebuchet MS" pitchFamily="-65" charset="0"/>
              </a:rPr>
              <a:t>419</a:t>
            </a:r>
            <a:endParaRPr kumimoji="0" lang="en-US" sz="1000" b="1" i="0" u="none" strike="noStrike" cap="none" normalizeH="0" baseline="0" dirty="0">
              <a:ln>
                <a:noFill/>
              </a:ln>
              <a:solidFill>
                <a:schemeClr val="tx1"/>
              </a:solidFill>
              <a:effectLst/>
              <a:latin typeface="Trebuchet MS" pitchFamily="-65" charset="0"/>
            </a:endParaRPr>
          </a:p>
        </p:txBody>
      </p:sp>
      <p:sp>
        <p:nvSpPr>
          <p:cNvPr id="14" name="Oval 13"/>
          <p:cNvSpPr/>
          <p:nvPr/>
        </p:nvSpPr>
        <p:spPr bwMode="auto">
          <a:xfrm>
            <a:off x="6537960" y="2286000"/>
            <a:ext cx="381000" cy="381000"/>
          </a:xfrm>
          <a:prstGeom prst="ellips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rebuchet MS" pitchFamily="-65" charset="0"/>
              </a:rPr>
              <a:t>443</a:t>
            </a:r>
            <a:endParaRPr kumimoji="0" lang="en-US" sz="1000" b="1" i="0" u="none" strike="noStrike" cap="none" normalizeH="0" baseline="0" dirty="0">
              <a:ln>
                <a:noFill/>
              </a:ln>
              <a:solidFill>
                <a:schemeClr val="tx1"/>
              </a:solidFill>
              <a:effectLst/>
              <a:latin typeface="Trebuchet MS" pitchFamily="-65" charset="0"/>
            </a:endParaRPr>
          </a:p>
        </p:txBody>
      </p:sp>
      <p:sp>
        <p:nvSpPr>
          <p:cNvPr id="15" name="Oval 14"/>
          <p:cNvSpPr/>
          <p:nvPr/>
        </p:nvSpPr>
        <p:spPr bwMode="auto">
          <a:xfrm>
            <a:off x="7383780" y="2286000"/>
            <a:ext cx="381000" cy="3810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00" dirty="0" smtClean="0">
                <a:solidFill>
                  <a:schemeClr val="tx1"/>
                </a:solidFill>
                <a:latin typeface="Trebuchet MS" pitchFamily="-65" charset="0"/>
              </a:rPr>
              <a:t>532</a:t>
            </a:r>
            <a:endParaRPr kumimoji="0" lang="en-US" sz="1000" b="1" i="0" u="none" strike="noStrike" cap="none" normalizeH="0" baseline="0" dirty="0">
              <a:ln>
                <a:noFill/>
              </a:ln>
              <a:solidFill>
                <a:schemeClr val="tx1"/>
              </a:solidFill>
              <a:effectLst/>
              <a:latin typeface="Trebuchet MS" pitchFamily="-65" charset="0"/>
            </a:endParaRPr>
          </a:p>
        </p:txBody>
      </p:sp>
      <p:sp>
        <p:nvSpPr>
          <p:cNvPr id="16" name="Oval 15"/>
          <p:cNvSpPr/>
          <p:nvPr/>
        </p:nvSpPr>
        <p:spPr bwMode="auto">
          <a:xfrm>
            <a:off x="8229600" y="2286000"/>
            <a:ext cx="381000" cy="3810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rebuchet MS" pitchFamily="-65" charset="0"/>
              </a:rPr>
              <a:t>589</a:t>
            </a:r>
            <a:endParaRPr kumimoji="0" lang="en-US" sz="1000" b="1" i="0" u="none" strike="noStrike" cap="none" normalizeH="0" baseline="0" dirty="0">
              <a:ln>
                <a:noFill/>
              </a:ln>
              <a:solidFill>
                <a:schemeClr val="tx1"/>
              </a:solidFill>
              <a:effectLst/>
              <a:latin typeface="Trebuchet MS" pitchFamily="-65" charset="0"/>
            </a:endParaRPr>
          </a:p>
        </p:txBody>
      </p:sp>
      <p:cxnSp>
        <p:nvCxnSpPr>
          <p:cNvPr id="17" name="Gekrümmte Verbindung 16"/>
          <p:cNvCxnSpPr>
            <a:stCxn id="7" idx="0"/>
            <a:endCxn id="8" idx="0"/>
          </p:cNvCxnSpPr>
          <p:nvPr/>
        </p:nvCxnSpPr>
        <p:spPr bwMode="auto">
          <a:xfrm rot="5400000" flipH="1" flipV="1">
            <a:off x="1230630" y="1863090"/>
            <a:ext cx="12700" cy="845820"/>
          </a:xfrm>
          <a:prstGeom prst="curvedConnector3">
            <a:avLst>
              <a:gd name="adj1" fmla="val 2822622"/>
            </a:avLst>
          </a:prstGeom>
          <a:ln>
            <a:solidFill>
              <a:schemeClr val="tx1"/>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8" name="Gekrümmte Verbindung 17"/>
          <p:cNvCxnSpPr>
            <a:stCxn id="8" idx="0"/>
            <a:endCxn id="10" idx="0"/>
          </p:cNvCxnSpPr>
          <p:nvPr/>
        </p:nvCxnSpPr>
        <p:spPr bwMode="auto">
          <a:xfrm rot="5400000" flipH="1" flipV="1">
            <a:off x="2499360" y="1440180"/>
            <a:ext cx="12700" cy="1691640"/>
          </a:xfrm>
          <a:prstGeom prst="curvedConnector3">
            <a:avLst>
              <a:gd name="adj1" fmla="val 4299740"/>
            </a:avLst>
          </a:prstGeom>
          <a:ln>
            <a:solidFill>
              <a:schemeClr val="tx1"/>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9" name="Gekrümmte Verbindung 18"/>
          <p:cNvCxnSpPr>
            <a:stCxn id="9" idx="0"/>
            <a:endCxn id="11" idx="0"/>
          </p:cNvCxnSpPr>
          <p:nvPr/>
        </p:nvCxnSpPr>
        <p:spPr bwMode="auto">
          <a:xfrm rot="5400000" flipH="1" flipV="1">
            <a:off x="3345180" y="1440180"/>
            <a:ext cx="12700" cy="1691640"/>
          </a:xfrm>
          <a:prstGeom prst="curvedConnector3">
            <a:avLst>
              <a:gd name="adj1" fmla="val 4072488"/>
            </a:avLst>
          </a:prstGeom>
          <a:ln>
            <a:solidFill>
              <a:srgbClr val="0000FF"/>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20" name="Gekrümmte Verbindung 19"/>
          <p:cNvCxnSpPr>
            <a:stCxn id="10" idx="0"/>
            <a:endCxn id="12" idx="0"/>
          </p:cNvCxnSpPr>
          <p:nvPr/>
        </p:nvCxnSpPr>
        <p:spPr bwMode="auto">
          <a:xfrm rot="5400000" flipH="1" flipV="1">
            <a:off x="4191000" y="1440180"/>
            <a:ext cx="12700" cy="1691640"/>
          </a:xfrm>
          <a:prstGeom prst="curvedConnector3">
            <a:avLst>
              <a:gd name="adj1" fmla="val 3958858"/>
            </a:avLst>
          </a:prstGeom>
          <a:ln>
            <a:solidFill>
              <a:schemeClr val="tx1"/>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21" name="Gekrümmte Verbindung 20"/>
          <p:cNvCxnSpPr>
            <a:stCxn id="7" idx="0"/>
            <a:endCxn id="9" idx="0"/>
          </p:cNvCxnSpPr>
          <p:nvPr/>
        </p:nvCxnSpPr>
        <p:spPr bwMode="auto">
          <a:xfrm rot="5400000" flipH="1" flipV="1">
            <a:off x="1653540" y="1440180"/>
            <a:ext cx="12700" cy="1691640"/>
          </a:xfrm>
          <a:prstGeom prst="curvedConnector3">
            <a:avLst>
              <a:gd name="adj1" fmla="val 4640606"/>
            </a:avLst>
          </a:prstGeom>
          <a:ln>
            <a:solidFill>
              <a:srgbClr val="0000FF"/>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22" name="Gekrümmte Verbindung 21"/>
          <p:cNvCxnSpPr>
            <a:stCxn id="11" idx="0"/>
            <a:endCxn id="13" idx="0"/>
          </p:cNvCxnSpPr>
          <p:nvPr/>
        </p:nvCxnSpPr>
        <p:spPr bwMode="auto">
          <a:xfrm rot="5400000" flipH="1" flipV="1">
            <a:off x="5036820" y="1440180"/>
            <a:ext cx="12700" cy="1691640"/>
          </a:xfrm>
          <a:prstGeom prst="curvedConnector3">
            <a:avLst>
              <a:gd name="adj1" fmla="val 3958858"/>
            </a:avLst>
          </a:prstGeom>
          <a:ln>
            <a:solidFill>
              <a:srgbClr val="0000FF"/>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23" name="Gekrümmte Verbindung 22"/>
          <p:cNvCxnSpPr>
            <a:stCxn id="12" idx="0"/>
            <a:endCxn id="14" idx="0"/>
          </p:cNvCxnSpPr>
          <p:nvPr/>
        </p:nvCxnSpPr>
        <p:spPr bwMode="auto">
          <a:xfrm rot="5400000" flipH="1" flipV="1">
            <a:off x="5882640" y="1440180"/>
            <a:ext cx="12700" cy="1691640"/>
          </a:xfrm>
          <a:prstGeom prst="curvedConnector3">
            <a:avLst>
              <a:gd name="adj1" fmla="val 4186110"/>
            </a:avLst>
          </a:prstGeom>
          <a:ln>
            <a:solidFill>
              <a:schemeClr val="tx1"/>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24" name="Gekrümmte Verbindung 23"/>
          <p:cNvCxnSpPr>
            <a:stCxn id="13" idx="0"/>
            <a:endCxn id="15" idx="0"/>
          </p:cNvCxnSpPr>
          <p:nvPr/>
        </p:nvCxnSpPr>
        <p:spPr bwMode="auto">
          <a:xfrm rot="5400000" flipH="1" flipV="1">
            <a:off x="6728460" y="1440180"/>
            <a:ext cx="12700" cy="1691640"/>
          </a:xfrm>
          <a:prstGeom prst="curvedConnector3">
            <a:avLst>
              <a:gd name="adj1" fmla="val 3845236"/>
            </a:avLst>
          </a:prstGeom>
          <a:ln>
            <a:solidFill>
              <a:srgbClr val="0000FF"/>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25" name="Gekrümmte Verbindung 24"/>
          <p:cNvCxnSpPr>
            <a:stCxn id="14" idx="0"/>
            <a:endCxn id="16" idx="0"/>
          </p:cNvCxnSpPr>
          <p:nvPr/>
        </p:nvCxnSpPr>
        <p:spPr bwMode="auto">
          <a:xfrm rot="5400000" flipH="1" flipV="1">
            <a:off x="7574280" y="1440180"/>
            <a:ext cx="12700" cy="1691640"/>
          </a:xfrm>
          <a:prstGeom prst="curvedConnector3">
            <a:avLst>
              <a:gd name="adj1" fmla="val 4186110"/>
            </a:avLst>
          </a:prstGeom>
          <a:ln>
            <a:solidFill>
              <a:schemeClr val="tx1"/>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26" name="Gekrümmte Verbindung 25"/>
          <p:cNvCxnSpPr>
            <a:stCxn id="15" idx="0"/>
            <a:endCxn id="16" idx="0"/>
          </p:cNvCxnSpPr>
          <p:nvPr/>
        </p:nvCxnSpPr>
        <p:spPr bwMode="auto">
          <a:xfrm rot="5400000" flipH="1" flipV="1">
            <a:off x="7997190" y="1863090"/>
            <a:ext cx="12700" cy="845820"/>
          </a:xfrm>
          <a:prstGeom prst="curvedConnector3">
            <a:avLst>
              <a:gd name="adj1" fmla="val 1800000"/>
            </a:avLst>
          </a:prstGeom>
          <a:ln>
            <a:solidFill>
              <a:srgbClr val="0000FF"/>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27" name="Gekrümmte Verbindung 26"/>
          <p:cNvCxnSpPr>
            <a:stCxn id="8" idx="4"/>
            <a:endCxn id="15" idx="4"/>
          </p:cNvCxnSpPr>
          <p:nvPr/>
        </p:nvCxnSpPr>
        <p:spPr bwMode="auto">
          <a:xfrm rot="16200000" flipH="1">
            <a:off x="4613910" y="-293370"/>
            <a:ext cx="12700" cy="5920740"/>
          </a:xfrm>
          <a:prstGeom prst="curvedConnector3">
            <a:avLst>
              <a:gd name="adj1" fmla="val 5549598"/>
            </a:avLst>
          </a:prstGeom>
          <a:ln>
            <a:solidFill>
              <a:schemeClr val="accent5"/>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28" name="Gekrümmte Verbindung 27"/>
          <p:cNvCxnSpPr>
            <a:stCxn id="9" idx="4"/>
            <a:endCxn id="14" idx="4"/>
          </p:cNvCxnSpPr>
          <p:nvPr/>
        </p:nvCxnSpPr>
        <p:spPr bwMode="auto">
          <a:xfrm rot="16200000" flipH="1">
            <a:off x="4613910" y="552450"/>
            <a:ext cx="12700" cy="4229100"/>
          </a:xfrm>
          <a:prstGeom prst="curvedConnector3">
            <a:avLst>
              <a:gd name="adj1" fmla="val 4299740"/>
            </a:avLst>
          </a:prstGeom>
          <a:ln>
            <a:solidFill>
              <a:schemeClr val="accent5"/>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29" name="Gekrümmte Verbindung 28"/>
          <p:cNvCxnSpPr>
            <a:stCxn id="10" idx="4"/>
            <a:endCxn id="13" idx="4"/>
          </p:cNvCxnSpPr>
          <p:nvPr/>
        </p:nvCxnSpPr>
        <p:spPr bwMode="auto">
          <a:xfrm rot="16200000" flipH="1">
            <a:off x="4613910" y="1398270"/>
            <a:ext cx="12700" cy="2537460"/>
          </a:xfrm>
          <a:prstGeom prst="curvedConnector3">
            <a:avLst>
              <a:gd name="adj1" fmla="val 3163488"/>
            </a:avLst>
          </a:prstGeom>
          <a:ln>
            <a:solidFill>
              <a:schemeClr val="accent5"/>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30" name="Gekrümmte Verbindung 29"/>
          <p:cNvCxnSpPr>
            <a:stCxn id="11" idx="4"/>
            <a:endCxn id="12" idx="4"/>
          </p:cNvCxnSpPr>
          <p:nvPr/>
        </p:nvCxnSpPr>
        <p:spPr bwMode="auto">
          <a:xfrm rot="16200000" flipH="1">
            <a:off x="4613910" y="2244090"/>
            <a:ext cx="12700" cy="845820"/>
          </a:xfrm>
          <a:prstGeom prst="curvedConnector3">
            <a:avLst>
              <a:gd name="adj1" fmla="val 1800000"/>
            </a:avLst>
          </a:prstGeom>
          <a:ln>
            <a:solidFill>
              <a:schemeClr val="accent5"/>
            </a:solidFill>
            <a:headEnd type="none" w="med" len="med"/>
            <a:tailEnd type="none"/>
          </a:ln>
        </p:spPr>
        <p:style>
          <a:lnRef idx="3">
            <a:schemeClr val="dk1"/>
          </a:lnRef>
          <a:fillRef idx="0">
            <a:schemeClr val="dk1"/>
          </a:fillRef>
          <a:effectRef idx="2">
            <a:schemeClr val="dk1"/>
          </a:effectRef>
          <a:fontRef idx="minor">
            <a:schemeClr val="tx1"/>
          </a:fontRef>
        </p:style>
      </p:cxnSp>
      <p:sp>
        <p:nvSpPr>
          <p:cNvPr id="31" name="Textfeld 30"/>
          <p:cNvSpPr txBox="1"/>
          <p:nvPr/>
        </p:nvSpPr>
        <p:spPr>
          <a:xfrm>
            <a:off x="1031956" y="1905000"/>
            <a:ext cx="339644" cy="369332"/>
          </a:xfrm>
          <a:prstGeom prst="rect">
            <a:avLst/>
          </a:prstGeom>
          <a:noFill/>
        </p:spPr>
        <p:txBody>
          <a:bodyPr wrap="none" rtlCol="0">
            <a:spAutoFit/>
          </a:bodyPr>
          <a:lstStyle/>
          <a:p>
            <a:r>
              <a:rPr lang="en-US" sz="1800" dirty="0" smtClean="0"/>
              <a:t>G</a:t>
            </a:r>
            <a:endParaRPr lang="en-US" sz="1800" dirty="0"/>
          </a:p>
        </p:txBody>
      </p:sp>
      <p:sp>
        <p:nvSpPr>
          <p:cNvPr id="32" name="Textfeld 31"/>
          <p:cNvSpPr txBox="1"/>
          <p:nvPr/>
        </p:nvSpPr>
        <p:spPr>
          <a:xfrm>
            <a:off x="1347693" y="1371600"/>
            <a:ext cx="633507" cy="369332"/>
          </a:xfrm>
          <a:prstGeom prst="rect">
            <a:avLst/>
          </a:prstGeom>
          <a:noFill/>
        </p:spPr>
        <p:txBody>
          <a:bodyPr wrap="none" rtlCol="0">
            <a:spAutoFit/>
          </a:bodyPr>
          <a:lstStyle/>
          <a:p>
            <a:pPr algn="ctr"/>
            <a:r>
              <a:rPr lang="en-US" sz="1800" dirty="0" smtClean="0"/>
              <a:t>Q|K</a:t>
            </a:r>
            <a:endParaRPr lang="en-US" sz="1800" dirty="0"/>
          </a:p>
        </p:txBody>
      </p:sp>
      <p:sp>
        <p:nvSpPr>
          <p:cNvPr id="33" name="Textfeld 32"/>
          <p:cNvSpPr txBox="1"/>
          <p:nvPr/>
        </p:nvSpPr>
        <p:spPr>
          <a:xfrm>
            <a:off x="2301309" y="1371600"/>
            <a:ext cx="518091" cy="369332"/>
          </a:xfrm>
          <a:prstGeom prst="rect">
            <a:avLst/>
          </a:prstGeom>
          <a:noFill/>
        </p:spPr>
        <p:txBody>
          <a:bodyPr wrap="none" rtlCol="0">
            <a:spAutoFit/>
          </a:bodyPr>
          <a:lstStyle/>
          <a:p>
            <a:pPr algn="ctr"/>
            <a:r>
              <a:rPr lang="en-US" sz="1800" dirty="0" smtClean="0"/>
              <a:t>I|L</a:t>
            </a:r>
            <a:endParaRPr lang="en-US" sz="1800" dirty="0"/>
          </a:p>
        </p:txBody>
      </p:sp>
      <p:sp>
        <p:nvSpPr>
          <p:cNvPr id="34" name="Textfeld 33"/>
          <p:cNvSpPr txBox="1"/>
          <p:nvPr/>
        </p:nvSpPr>
        <p:spPr>
          <a:xfrm>
            <a:off x="3247217" y="1371600"/>
            <a:ext cx="302675" cy="369332"/>
          </a:xfrm>
          <a:prstGeom prst="rect">
            <a:avLst/>
          </a:prstGeom>
          <a:noFill/>
        </p:spPr>
        <p:txBody>
          <a:bodyPr wrap="none" rtlCol="0">
            <a:spAutoFit/>
          </a:bodyPr>
          <a:lstStyle/>
          <a:p>
            <a:pPr algn="ctr"/>
            <a:r>
              <a:rPr lang="en-US" sz="1800" dirty="0" smtClean="0"/>
              <a:t>S</a:t>
            </a:r>
            <a:endParaRPr lang="en-US" sz="1800" dirty="0"/>
          </a:p>
        </p:txBody>
      </p:sp>
      <p:sp>
        <p:nvSpPr>
          <p:cNvPr id="35" name="Textfeld 34"/>
          <p:cNvSpPr txBox="1"/>
          <p:nvPr/>
        </p:nvSpPr>
        <p:spPr>
          <a:xfrm>
            <a:off x="4026520" y="1371600"/>
            <a:ext cx="389850" cy="369332"/>
          </a:xfrm>
          <a:prstGeom prst="rect">
            <a:avLst/>
          </a:prstGeom>
          <a:noFill/>
        </p:spPr>
        <p:txBody>
          <a:bodyPr wrap="none" rtlCol="0">
            <a:spAutoFit/>
          </a:bodyPr>
          <a:lstStyle/>
          <a:p>
            <a:pPr algn="ctr"/>
            <a:r>
              <a:rPr lang="en-US" sz="1800" dirty="0" smtClean="0"/>
              <a:t>W</a:t>
            </a:r>
            <a:endParaRPr lang="en-US" sz="1800" dirty="0"/>
          </a:p>
        </p:txBody>
      </p:sp>
      <p:sp>
        <p:nvSpPr>
          <p:cNvPr id="36" name="Textfeld 35"/>
          <p:cNvSpPr txBox="1"/>
          <p:nvPr/>
        </p:nvSpPr>
        <p:spPr>
          <a:xfrm>
            <a:off x="4864720" y="1371600"/>
            <a:ext cx="389850" cy="369332"/>
          </a:xfrm>
          <a:prstGeom prst="rect">
            <a:avLst/>
          </a:prstGeom>
          <a:noFill/>
        </p:spPr>
        <p:txBody>
          <a:bodyPr wrap="none" rtlCol="0">
            <a:spAutoFit/>
          </a:bodyPr>
          <a:lstStyle/>
          <a:p>
            <a:pPr algn="ctr"/>
            <a:r>
              <a:rPr lang="en-US" sz="1800" dirty="0" smtClean="0"/>
              <a:t>W</a:t>
            </a:r>
            <a:endParaRPr lang="en-US" sz="1800" dirty="0"/>
          </a:p>
        </p:txBody>
      </p:sp>
      <p:sp>
        <p:nvSpPr>
          <p:cNvPr id="37" name="Textfeld 36"/>
          <p:cNvSpPr txBox="1"/>
          <p:nvPr/>
        </p:nvSpPr>
        <p:spPr>
          <a:xfrm>
            <a:off x="5746508" y="1371600"/>
            <a:ext cx="302675" cy="369332"/>
          </a:xfrm>
          <a:prstGeom prst="rect">
            <a:avLst/>
          </a:prstGeom>
          <a:noFill/>
        </p:spPr>
        <p:txBody>
          <a:bodyPr wrap="none" rtlCol="0">
            <a:spAutoFit/>
          </a:bodyPr>
          <a:lstStyle/>
          <a:p>
            <a:pPr algn="ctr"/>
            <a:r>
              <a:rPr lang="en-US" sz="1800" dirty="0" smtClean="0"/>
              <a:t>S</a:t>
            </a:r>
            <a:endParaRPr lang="en-US" sz="1800" dirty="0"/>
          </a:p>
        </p:txBody>
      </p:sp>
      <p:sp>
        <p:nvSpPr>
          <p:cNvPr id="38" name="Textfeld 37"/>
          <p:cNvSpPr txBox="1"/>
          <p:nvPr/>
        </p:nvSpPr>
        <p:spPr>
          <a:xfrm>
            <a:off x="6477000" y="1371600"/>
            <a:ext cx="518091" cy="369332"/>
          </a:xfrm>
          <a:prstGeom prst="rect">
            <a:avLst/>
          </a:prstGeom>
          <a:noFill/>
        </p:spPr>
        <p:txBody>
          <a:bodyPr wrap="none" rtlCol="0">
            <a:spAutoFit/>
          </a:bodyPr>
          <a:lstStyle/>
          <a:p>
            <a:pPr algn="ctr"/>
            <a:r>
              <a:rPr lang="en-US" sz="1800" dirty="0" smtClean="0"/>
              <a:t>I|L</a:t>
            </a:r>
            <a:endParaRPr lang="en-US" sz="1800" dirty="0"/>
          </a:p>
        </p:txBody>
      </p:sp>
      <p:sp>
        <p:nvSpPr>
          <p:cNvPr id="39" name="Textfeld 38"/>
          <p:cNvSpPr txBox="1"/>
          <p:nvPr/>
        </p:nvSpPr>
        <p:spPr>
          <a:xfrm>
            <a:off x="7315200" y="1371600"/>
            <a:ext cx="633507" cy="369332"/>
          </a:xfrm>
          <a:prstGeom prst="rect">
            <a:avLst/>
          </a:prstGeom>
          <a:noFill/>
        </p:spPr>
        <p:txBody>
          <a:bodyPr wrap="none" rtlCol="0">
            <a:spAutoFit/>
          </a:bodyPr>
          <a:lstStyle/>
          <a:p>
            <a:pPr algn="ctr"/>
            <a:r>
              <a:rPr lang="en-US" sz="1800" dirty="0" smtClean="0"/>
              <a:t>Q|K</a:t>
            </a:r>
            <a:endParaRPr lang="en-US" sz="1800" dirty="0"/>
          </a:p>
        </p:txBody>
      </p:sp>
      <p:sp>
        <p:nvSpPr>
          <p:cNvPr id="40" name="Textfeld 39"/>
          <p:cNvSpPr txBox="1"/>
          <p:nvPr/>
        </p:nvSpPr>
        <p:spPr>
          <a:xfrm>
            <a:off x="7813756" y="2057400"/>
            <a:ext cx="339644" cy="369332"/>
          </a:xfrm>
          <a:prstGeom prst="rect">
            <a:avLst/>
          </a:prstGeom>
          <a:noFill/>
        </p:spPr>
        <p:txBody>
          <a:bodyPr wrap="none" rtlCol="0">
            <a:spAutoFit/>
          </a:bodyPr>
          <a:lstStyle/>
          <a:p>
            <a:r>
              <a:rPr lang="en-US" sz="1800" dirty="0" smtClean="0"/>
              <a:t>G</a:t>
            </a:r>
            <a:endParaRPr lang="en-US" sz="1800" dirty="0"/>
          </a:p>
        </p:txBody>
      </p:sp>
    </p:spTree>
    <p:extLst>
      <p:ext uri="{BB962C8B-B14F-4D97-AF65-F5344CB8AC3E}">
        <p14:creationId xmlns:p14="http://schemas.microsoft.com/office/powerpoint/2010/main" val="8544279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bwMode="auto">
          <a:xfrm>
            <a:off x="5292080" y="1488717"/>
            <a:ext cx="440674" cy="1097372"/>
          </a:xfrm>
          <a:prstGeom prst="rect">
            <a:avLst/>
          </a:prstGeom>
          <a:solidFill>
            <a:schemeClr val="tx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0" i="0" u="none" strike="noStrike" cap="none" normalizeH="0" baseline="0">
              <a:ln>
                <a:noFill/>
              </a:ln>
              <a:solidFill>
                <a:schemeClr val="bg1"/>
              </a:solidFill>
              <a:effectLst/>
              <a:latin typeface="Trebuchet MS" pitchFamily="-65" charset="0"/>
            </a:endParaRPr>
          </a:p>
        </p:txBody>
      </p:sp>
      <p:sp>
        <p:nvSpPr>
          <p:cNvPr id="2" name="Title 1"/>
          <p:cNvSpPr>
            <a:spLocks noGrp="1"/>
          </p:cNvSpPr>
          <p:nvPr>
            <p:ph type="title"/>
          </p:nvPr>
        </p:nvSpPr>
        <p:spPr/>
        <p:txBody>
          <a:bodyPr/>
          <a:lstStyle/>
          <a:p>
            <a:r>
              <a:rPr lang="de-DE" dirty="0" smtClean="0"/>
              <a:t>Database Search</a:t>
            </a:r>
            <a:endParaRPr lang="de-DE" dirty="0"/>
          </a:p>
        </p:txBody>
      </p:sp>
      <p:sp>
        <p:nvSpPr>
          <p:cNvPr id="11" name="Rectangle 10"/>
          <p:cNvSpPr/>
          <p:nvPr/>
        </p:nvSpPr>
        <p:spPr bwMode="auto">
          <a:xfrm>
            <a:off x="226253" y="1476692"/>
            <a:ext cx="1750632" cy="1080120"/>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sp>
        <p:nvSpPr>
          <p:cNvPr id="12" name="Rectangle 11"/>
          <p:cNvSpPr/>
          <p:nvPr/>
        </p:nvSpPr>
        <p:spPr bwMode="auto">
          <a:xfrm>
            <a:off x="229080" y="4598304"/>
            <a:ext cx="1750632" cy="1080120"/>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sp>
        <p:nvSpPr>
          <p:cNvPr id="14" name="Rectangle 13"/>
          <p:cNvSpPr/>
          <p:nvPr/>
        </p:nvSpPr>
        <p:spPr bwMode="auto">
          <a:xfrm>
            <a:off x="4621568" y="1489748"/>
            <a:ext cx="1750632" cy="1080120"/>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sp>
        <p:nvSpPr>
          <p:cNvPr id="15" name="Rectangle 14"/>
          <p:cNvSpPr/>
          <p:nvPr/>
        </p:nvSpPr>
        <p:spPr bwMode="auto">
          <a:xfrm>
            <a:off x="4377242" y="3037061"/>
            <a:ext cx="2232000" cy="1080120"/>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sp>
        <p:nvSpPr>
          <p:cNvPr id="16" name="Rectangle 15"/>
          <p:cNvSpPr/>
          <p:nvPr/>
        </p:nvSpPr>
        <p:spPr bwMode="auto">
          <a:xfrm>
            <a:off x="7208426" y="3037061"/>
            <a:ext cx="1800000" cy="1080120"/>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sp>
        <p:nvSpPr>
          <p:cNvPr id="17" name="TextBox 16"/>
          <p:cNvSpPr txBox="1"/>
          <p:nvPr/>
        </p:nvSpPr>
        <p:spPr>
          <a:xfrm>
            <a:off x="-377402" y="1180450"/>
            <a:ext cx="2880320" cy="276999"/>
          </a:xfrm>
          <a:prstGeom prst="rect">
            <a:avLst/>
          </a:prstGeom>
          <a:noFill/>
        </p:spPr>
        <p:txBody>
          <a:bodyPr wrap="square" rtlCol="0">
            <a:spAutoFit/>
          </a:bodyPr>
          <a:lstStyle/>
          <a:p>
            <a:pPr algn="ctr"/>
            <a:r>
              <a:rPr lang="de-DE" sz="1200" b="0" smtClean="0">
                <a:solidFill>
                  <a:schemeClr val="tx1"/>
                </a:solidFill>
              </a:rPr>
              <a:t>LC-MS/MS experiment</a:t>
            </a:r>
            <a:endParaRPr lang="de-DE" sz="1200" b="0">
              <a:solidFill>
                <a:schemeClr val="tx1"/>
              </a:solidFill>
            </a:endParaRPr>
          </a:p>
        </p:txBody>
      </p:sp>
      <p:sp>
        <p:nvSpPr>
          <p:cNvPr id="19" name="TextBox 18"/>
          <p:cNvSpPr txBox="1"/>
          <p:nvPr/>
        </p:nvSpPr>
        <p:spPr>
          <a:xfrm>
            <a:off x="4038468" y="1191083"/>
            <a:ext cx="2880320" cy="276999"/>
          </a:xfrm>
          <a:prstGeom prst="rect">
            <a:avLst/>
          </a:prstGeom>
          <a:noFill/>
        </p:spPr>
        <p:txBody>
          <a:bodyPr wrap="square" rtlCol="0">
            <a:spAutoFit/>
          </a:bodyPr>
          <a:lstStyle/>
          <a:p>
            <a:pPr algn="ctr"/>
            <a:r>
              <a:rPr lang="de-DE" sz="1200" b="0" smtClean="0">
                <a:solidFill>
                  <a:schemeClr val="tx1"/>
                </a:solidFill>
              </a:rPr>
              <a:t>Fragment m/z values</a:t>
            </a:r>
            <a:endParaRPr lang="de-DE" sz="1200" b="0">
              <a:solidFill>
                <a:schemeClr val="tx1"/>
              </a:solidFill>
            </a:endParaRPr>
          </a:p>
        </p:txBody>
      </p:sp>
      <p:sp>
        <p:nvSpPr>
          <p:cNvPr id="20" name="TextBox 19"/>
          <p:cNvSpPr txBox="1"/>
          <p:nvPr/>
        </p:nvSpPr>
        <p:spPr>
          <a:xfrm>
            <a:off x="-324544" y="5680094"/>
            <a:ext cx="2880320" cy="276999"/>
          </a:xfrm>
          <a:prstGeom prst="rect">
            <a:avLst/>
          </a:prstGeom>
          <a:noFill/>
        </p:spPr>
        <p:txBody>
          <a:bodyPr wrap="square" rtlCol="0">
            <a:spAutoFit/>
          </a:bodyPr>
          <a:lstStyle/>
          <a:p>
            <a:pPr algn="ctr"/>
            <a:r>
              <a:rPr lang="de-DE" sz="1200" b="0" smtClean="0">
                <a:solidFill>
                  <a:schemeClr val="tx1"/>
                </a:solidFill>
              </a:rPr>
              <a:t>Sequence db</a:t>
            </a:r>
            <a:endParaRPr lang="de-DE" sz="1200" b="0">
              <a:solidFill>
                <a:schemeClr val="tx1"/>
              </a:solidFill>
            </a:endParaRPr>
          </a:p>
        </p:txBody>
      </p:sp>
      <p:sp>
        <p:nvSpPr>
          <p:cNvPr id="21" name="TextBox 20"/>
          <p:cNvSpPr txBox="1"/>
          <p:nvPr/>
        </p:nvSpPr>
        <p:spPr>
          <a:xfrm>
            <a:off x="3176552" y="5896135"/>
            <a:ext cx="4712420" cy="461665"/>
          </a:xfrm>
          <a:prstGeom prst="rect">
            <a:avLst/>
          </a:prstGeom>
          <a:noFill/>
        </p:spPr>
        <p:txBody>
          <a:bodyPr wrap="square" rtlCol="0">
            <a:spAutoFit/>
          </a:bodyPr>
          <a:lstStyle/>
          <a:p>
            <a:pPr algn="ctr"/>
            <a:r>
              <a:rPr lang="de-DE" sz="1200" b="0" smtClean="0">
                <a:solidFill>
                  <a:schemeClr val="tx1"/>
                </a:solidFill>
              </a:rPr>
              <a:t>Theoretical fragment m/z </a:t>
            </a:r>
            <a:br>
              <a:rPr lang="de-DE" sz="1200" b="0" smtClean="0">
                <a:solidFill>
                  <a:schemeClr val="tx1"/>
                </a:solidFill>
              </a:rPr>
            </a:br>
            <a:r>
              <a:rPr lang="de-DE" sz="1200" b="0" smtClean="0">
                <a:solidFill>
                  <a:schemeClr val="tx1"/>
                </a:solidFill>
              </a:rPr>
              <a:t>values from suitable peptides</a:t>
            </a:r>
            <a:endParaRPr lang="de-DE" sz="1200" b="0">
              <a:solidFill>
                <a:schemeClr val="tx1"/>
              </a:solidFill>
            </a:endParaRPr>
          </a:p>
        </p:txBody>
      </p:sp>
      <p:sp>
        <p:nvSpPr>
          <p:cNvPr id="22" name="TextBox 21"/>
          <p:cNvSpPr txBox="1"/>
          <p:nvPr/>
        </p:nvSpPr>
        <p:spPr>
          <a:xfrm>
            <a:off x="4603064" y="2780928"/>
            <a:ext cx="1872208" cy="276999"/>
          </a:xfrm>
          <a:prstGeom prst="rect">
            <a:avLst/>
          </a:prstGeom>
          <a:noFill/>
        </p:spPr>
        <p:txBody>
          <a:bodyPr wrap="square" rtlCol="0">
            <a:spAutoFit/>
          </a:bodyPr>
          <a:lstStyle/>
          <a:p>
            <a:pPr algn="ctr"/>
            <a:r>
              <a:rPr lang="de-DE" sz="1200" b="0" smtClean="0">
                <a:solidFill>
                  <a:schemeClr val="tx1"/>
                </a:solidFill>
              </a:rPr>
              <a:t>Compare </a:t>
            </a:r>
            <a:endParaRPr lang="de-DE" sz="1200" b="0">
              <a:solidFill>
                <a:schemeClr val="tx1"/>
              </a:solidFill>
            </a:endParaRPr>
          </a:p>
        </p:txBody>
      </p:sp>
      <p:sp>
        <p:nvSpPr>
          <p:cNvPr id="23" name="TextBox 22"/>
          <p:cNvSpPr txBox="1"/>
          <p:nvPr/>
        </p:nvSpPr>
        <p:spPr>
          <a:xfrm>
            <a:off x="270024" y="4662836"/>
            <a:ext cx="1656184" cy="938719"/>
          </a:xfrm>
          <a:prstGeom prst="rect">
            <a:avLst/>
          </a:prstGeom>
          <a:noFill/>
        </p:spPr>
        <p:txBody>
          <a:bodyPr wrap="square" rtlCol="0">
            <a:spAutoFit/>
          </a:bodyPr>
          <a:lstStyle/>
          <a:p>
            <a:pPr algn="l"/>
            <a:r>
              <a:rPr lang="de-DE" sz="500" b="0" smtClean="0">
                <a:solidFill>
                  <a:schemeClr val="tx1"/>
                </a:solidFill>
              </a:rPr>
              <a:t>Q9NSC5|HOME3_HUMAN Homer protein homolog 3 - Homo sapiens (Human)</a:t>
            </a:r>
          </a:p>
          <a:p>
            <a:pPr algn="l"/>
            <a:r>
              <a:rPr lang="de-DE" sz="500" b="0" smtClean="0">
                <a:solidFill>
                  <a:schemeClr val="tx1"/>
                </a:solidFill>
              </a:rPr>
              <a:t>MSTAREQPIFSTRAHVFQIDPATKRNWIPAGKHALTVSYFYDATRNVYRIISIGGAKAIINSTVTPNMTFTKTSQKFGQWDSRANTVYGLGFASEQHLTQFAEKFQEVKEAARLAREKSQDGGELTSPALGLASHQVPPSPLVSANGPGEEKLFRSQSADAPGPTERERLKKMLSEGSVGEVQWEAEFFALQDSNNKLAGALREANAAAAQWRQQLEAQRAEAERLRQRVAELEAQAASEVTPTGEKEGLGQGQSLEQLEALVQTKDQEIQTLKSQTGGPREALEAAEREETQQKVQDLETRNAELEHQLRAMERSLEEARAERERARAEVGRAAQLLDVSLFELSELREGLARLAEAAP</a:t>
            </a:r>
            <a:endParaRPr lang="de-DE" sz="500" b="0">
              <a:solidFill>
                <a:schemeClr val="tx1"/>
              </a:solidFill>
            </a:endParaRPr>
          </a:p>
        </p:txBody>
      </p:sp>
      <p:sp>
        <p:nvSpPr>
          <p:cNvPr id="24" name="Rectangle 23"/>
          <p:cNvSpPr/>
          <p:nvPr/>
        </p:nvSpPr>
        <p:spPr>
          <a:xfrm>
            <a:off x="4860032" y="1436583"/>
            <a:ext cx="1331640" cy="1200329"/>
          </a:xfrm>
          <a:prstGeom prst="rect">
            <a:avLst/>
          </a:prstGeom>
        </p:spPr>
        <p:txBody>
          <a:bodyPr wrap="square">
            <a:spAutoFit/>
          </a:bodyPr>
          <a:lstStyle/>
          <a:p>
            <a:pPr algn="ctr"/>
            <a:r>
              <a:rPr lang="de-DE" sz="900" b="0" smtClean="0">
                <a:solidFill>
                  <a:schemeClr val="bg1"/>
                </a:solidFill>
              </a:rPr>
              <a:t>569.24</a:t>
            </a:r>
          </a:p>
          <a:p>
            <a:pPr algn="ctr"/>
            <a:r>
              <a:rPr lang="de-DE" sz="900" b="0" smtClean="0">
                <a:solidFill>
                  <a:schemeClr val="bg1"/>
                </a:solidFill>
              </a:rPr>
              <a:t>572.33</a:t>
            </a:r>
          </a:p>
          <a:p>
            <a:pPr algn="ctr"/>
            <a:r>
              <a:rPr lang="de-DE" sz="900" b="0" smtClean="0">
                <a:solidFill>
                  <a:schemeClr val="bg1"/>
                </a:solidFill>
              </a:rPr>
              <a:t>580.30</a:t>
            </a:r>
          </a:p>
          <a:p>
            <a:pPr algn="ctr"/>
            <a:r>
              <a:rPr lang="de-DE" sz="900" b="0" smtClean="0">
                <a:solidFill>
                  <a:schemeClr val="bg1"/>
                </a:solidFill>
              </a:rPr>
              <a:t>581.46</a:t>
            </a:r>
          </a:p>
          <a:p>
            <a:pPr algn="ctr"/>
            <a:r>
              <a:rPr lang="de-DE" sz="900" b="0" smtClean="0">
                <a:solidFill>
                  <a:schemeClr val="bg1"/>
                </a:solidFill>
              </a:rPr>
              <a:t>582.63</a:t>
            </a:r>
          </a:p>
          <a:p>
            <a:pPr algn="ctr"/>
            <a:r>
              <a:rPr lang="de-DE" sz="900" b="0" smtClean="0">
                <a:solidFill>
                  <a:schemeClr val="bg1"/>
                </a:solidFill>
              </a:rPr>
              <a:t>606.32 </a:t>
            </a:r>
          </a:p>
          <a:p>
            <a:pPr algn="ctr"/>
            <a:r>
              <a:rPr lang="de-DE" sz="900" b="0" smtClean="0">
                <a:solidFill>
                  <a:schemeClr val="bg1"/>
                </a:solidFill>
              </a:rPr>
              <a:t>610.24</a:t>
            </a:r>
          </a:p>
          <a:p>
            <a:pPr algn="ctr"/>
            <a:r>
              <a:rPr lang="de-DE" sz="900" b="0" smtClean="0">
                <a:solidFill>
                  <a:schemeClr val="bg1"/>
                </a:solidFill>
              </a:rPr>
              <a:t>616.14</a:t>
            </a:r>
          </a:p>
        </p:txBody>
      </p:sp>
      <p:grpSp>
        <p:nvGrpSpPr>
          <p:cNvPr id="128" name="Group 127"/>
          <p:cNvGrpSpPr/>
          <p:nvPr/>
        </p:nvGrpSpPr>
        <p:grpSpPr>
          <a:xfrm>
            <a:off x="4032448" y="4539837"/>
            <a:ext cx="2898506" cy="1201232"/>
            <a:chOff x="4286017" y="4539837"/>
            <a:chExt cx="2898506" cy="1201232"/>
          </a:xfrm>
        </p:grpSpPr>
        <p:sp>
          <p:nvSpPr>
            <p:cNvPr id="31" name="Rectangle 30"/>
            <p:cNvSpPr/>
            <p:nvPr/>
          </p:nvSpPr>
          <p:spPr bwMode="auto">
            <a:xfrm>
              <a:off x="6281890" y="4582066"/>
              <a:ext cx="440674" cy="1097372"/>
            </a:xfrm>
            <a:prstGeom prst="rect">
              <a:avLst/>
            </a:prstGeom>
            <a:solidFill>
              <a:srgbClr val="00B05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0" i="0" u="none" strike="noStrike" cap="none" normalizeH="0" baseline="0">
                <a:ln>
                  <a:noFill/>
                </a:ln>
                <a:solidFill>
                  <a:schemeClr val="bg1"/>
                </a:solidFill>
                <a:effectLst/>
                <a:latin typeface="Trebuchet MS" pitchFamily="-65" charset="0"/>
              </a:endParaRPr>
            </a:p>
          </p:txBody>
        </p:sp>
        <p:sp>
          <p:nvSpPr>
            <p:cNvPr id="30" name="Rectangle 29"/>
            <p:cNvSpPr/>
            <p:nvPr/>
          </p:nvSpPr>
          <p:spPr bwMode="auto">
            <a:xfrm>
              <a:off x="5491533" y="4585066"/>
              <a:ext cx="440674" cy="1097372"/>
            </a:xfrm>
            <a:prstGeom prst="rect">
              <a:avLst/>
            </a:prstGeom>
            <a:solidFill>
              <a:srgbClr val="0000FF">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bg1"/>
                </a:solidFill>
                <a:effectLst/>
                <a:latin typeface="Trebuchet MS" pitchFamily="-65" charset="0"/>
              </a:endParaRPr>
            </a:p>
          </p:txBody>
        </p:sp>
        <p:grpSp>
          <p:nvGrpSpPr>
            <p:cNvPr id="33" name="Group 32"/>
            <p:cNvGrpSpPr/>
            <p:nvPr/>
          </p:nvGrpSpPr>
          <p:grpSpPr>
            <a:xfrm>
              <a:off x="4286017" y="4539837"/>
              <a:ext cx="1331640" cy="1200329"/>
              <a:chOff x="4286017" y="4717419"/>
              <a:chExt cx="1331640" cy="1200329"/>
            </a:xfrm>
          </p:grpSpPr>
          <p:sp>
            <p:nvSpPr>
              <p:cNvPr id="29" name="Rectangle 28"/>
              <p:cNvSpPr/>
              <p:nvPr/>
            </p:nvSpPr>
            <p:spPr bwMode="auto">
              <a:xfrm>
                <a:off x="4732027" y="4762648"/>
                <a:ext cx="440674" cy="1097372"/>
              </a:xfrm>
              <a:prstGeom prst="rect">
                <a:avLst/>
              </a:prstGeom>
              <a:solidFill>
                <a:srgbClr val="FF0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sp>
            <p:nvSpPr>
              <p:cNvPr id="26" name="Rectangle 25"/>
              <p:cNvSpPr/>
              <p:nvPr/>
            </p:nvSpPr>
            <p:spPr>
              <a:xfrm>
                <a:off x="4286017" y="4717419"/>
                <a:ext cx="1331640" cy="1200329"/>
              </a:xfrm>
              <a:prstGeom prst="rect">
                <a:avLst/>
              </a:prstGeom>
            </p:spPr>
            <p:txBody>
              <a:bodyPr wrap="square">
                <a:spAutoFit/>
              </a:bodyPr>
              <a:lstStyle/>
              <a:p>
                <a:pPr algn="ctr"/>
                <a:r>
                  <a:rPr lang="de-DE" sz="900" b="0" smtClean="0">
                    <a:solidFill>
                      <a:schemeClr val="bg1"/>
                    </a:solidFill>
                  </a:rPr>
                  <a:t>569.24</a:t>
                </a:r>
              </a:p>
              <a:p>
                <a:pPr algn="ctr"/>
                <a:r>
                  <a:rPr lang="de-DE" sz="900" b="0" smtClean="0">
                    <a:solidFill>
                      <a:schemeClr val="bg1"/>
                    </a:solidFill>
                  </a:rPr>
                  <a:t>572.33</a:t>
                </a:r>
              </a:p>
              <a:p>
                <a:pPr algn="ctr"/>
                <a:r>
                  <a:rPr lang="de-DE" sz="900" b="0" smtClean="0">
                    <a:solidFill>
                      <a:schemeClr val="bg1"/>
                    </a:solidFill>
                  </a:rPr>
                  <a:t>580.30</a:t>
                </a:r>
              </a:p>
              <a:p>
                <a:pPr algn="ctr"/>
                <a:r>
                  <a:rPr lang="de-DE" sz="900" b="0" smtClean="0">
                    <a:solidFill>
                      <a:schemeClr val="bg1"/>
                    </a:solidFill>
                  </a:rPr>
                  <a:t>581.46</a:t>
                </a:r>
              </a:p>
              <a:p>
                <a:pPr algn="ctr"/>
                <a:r>
                  <a:rPr lang="de-DE" sz="900" b="0" smtClean="0">
                    <a:solidFill>
                      <a:schemeClr val="bg1"/>
                    </a:solidFill>
                  </a:rPr>
                  <a:t>582.63</a:t>
                </a:r>
              </a:p>
              <a:p>
                <a:pPr algn="ctr"/>
                <a:r>
                  <a:rPr lang="de-DE" sz="900" b="0" smtClean="0">
                    <a:solidFill>
                      <a:schemeClr val="bg1"/>
                    </a:solidFill>
                  </a:rPr>
                  <a:t>606.32 </a:t>
                </a:r>
              </a:p>
              <a:p>
                <a:pPr algn="ctr"/>
                <a:r>
                  <a:rPr lang="de-DE" sz="900" b="0" smtClean="0">
                    <a:solidFill>
                      <a:schemeClr val="bg1"/>
                    </a:solidFill>
                  </a:rPr>
                  <a:t>610.24</a:t>
                </a:r>
              </a:p>
              <a:p>
                <a:pPr algn="ctr"/>
                <a:r>
                  <a:rPr lang="de-DE" sz="900" b="0" smtClean="0">
                    <a:solidFill>
                      <a:schemeClr val="bg1"/>
                    </a:solidFill>
                  </a:rPr>
                  <a:t>616.14</a:t>
                </a:r>
              </a:p>
            </p:txBody>
          </p:sp>
        </p:grpSp>
        <p:sp>
          <p:nvSpPr>
            <p:cNvPr id="13" name="Rectangle 12"/>
            <p:cNvSpPr/>
            <p:nvPr/>
          </p:nvSpPr>
          <p:spPr bwMode="auto">
            <a:xfrm>
              <a:off x="4621567" y="4587671"/>
              <a:ext cx="2220225" cy="1080120"/>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sp>
          <p:nvSpPr>
            <p:cNvPr id="27" name="Rectangle 26"/>
            <p:cNvSpPr/>
            <p:nvPr/>
          </p:nvSpPr>
          <p:spPr>
            <a:xfrm>
              <a:off x="5052839" y="4539837"/>
              <a:ext cx="1331640" cy="1200329"/>
            </a:xfrm>
            <a:prstGeom prst="rect">
              <a:avLst/>
            </a:prstGeom>
          </p:spPr>
          <p:txBody>
            <a:bodyPr wrap="square">
              <a:spAutoFit/>
            </a:bodyPr>
            <a:lstStyle/>
            <a:p>
              <a:pPr algn="ctr"/>
              <a:r>
                <a:rPr lang="de-DE" sz="900" b="0" smtClean="0">
                  <a:solidFill>
                    <a:schemeClr val="bg1"/>
                  </a:solidFill>
                </a:rPr>
                <a:t>569.24</a:t>
              </a:r>
            </a:p>
            <a:p>
              <a:pPr algn="ctr"/>
              <a:r>
                <a:rPr lang="de-DE" sz="900" b="0" smtClean="0">
                  <a:solidFill>
                    <a:schemeClr val="bg1"/>
                  </a:solidFill>
                </a:rPr>
                <a:t>574.83</a:t>
              </a:r>
            </a:p>
            <a:p>
              <a:pPr algn="ctr"/>
              <a:r>
                <a:rPr lang="de-DE" sz="900" b="0" smtClean="0">
                  <a:solidFill>
                    <a:schemeClr val="bg1"/>
                  </a:solidFill>
                </a:rPr>
                <a:t>580.70</a:t>
              </a:r>
            </a:p>
            <a:p>
              <a:pPr algn="ctr"/>
              <a:r>
                <a:rPr lang="de-DE" sz="900" b="0" smtClean="0">
                  <a:solidFill>
                    <a:schemeClr val="bg1"/>
                  </a:solidFill>
                </a:rPr>
                <a:t>580.92</a:t>
              </a:r>
            </a:p>
            <a:p>
              <a:pPr algn="ctr"/>
              <a:r>
                <a:rPr lang="de-DE" sz="900" b="0" smtClean="0">
                  <a:solidFill>
                    <a:schemeClr val="bg1"/>
                  </a:solidFill>
                </a:rPr>
                <a:t>579.99</a:t>
              </a:r>
            </a:p>
            <a:p>
              <a:pPr algn="ctr"/>
              <a:r>
                <a:rPr lang="de-DE" sz="900" b="0" smtClean="0">
                  <a:solidFill>
                    <a:schemeClr val="bg1"/>
                  </a:solidFill>
                </a:rPr>
                <a:t>603.92 </a:t>
              </a:r>
            </a:p>
            <a:p>
              <a:pPr algn="ctr"/>
              <a:r>
                <a:rPr lang="de-DE" sz="900" b="0" smtClean="0">
                  <a:solidFill>
                    <a:schemeClr val="bg1"/>
                  </a:solidFill>
                </a:rPr>
                <a:t>611.14</a:t>
              </a:r>
            </a:p>
            <a:p>
              <a:pPr algn="ctr"/>
              <a:r>
                <a:rPr lang="de-DE" sz="900" b="0" smtClean="0">
                  <a:solidFill>
                    <a:schemeClr val="bg1"/>
                  </a:solidFill>
                </a:rPr>
                <a:t>616.74</a:t>
              </a:r>
            </a:p>
          </p:txBody>
        </p:sp>
        <p:sp>
          <p:nvSpPr>
            <p:cNvPr id="28" name="Rectangle 27"/>
            <p:cNvSpPr/>
            <p:nvPr/>
          </p:nvSpPr>
          <p:spPr>
            <a:xfrm>
              <a:off x="5852883" y="4540740"/>
              <a:ext cx="1331640" cy="1200329"/>
            </a:xfrm>
            <a:prstGeom prst="rect">
              <a:avLst/>
            </a:prstGeom>
          </p:spPr>
          <p:txBody>
            <a:bodyPr wrap="square">
              <a:spAutoFit/>
            </a:bodyPr>
            <a:lstStyle/>
            <a:p>
              <a:pPr algn="ctr"/>
              <a:r>
                <a:rPr lang="de-DE" sz="900" b="0" smtClean="0">
                  <a:solidFill>
                    <a:schemeClr val="bg1"/>
                  </a:solidFill>
                </a:rPr>
                <a:t>570.84</a:t>
              </a:r>
            </a:p>
            <a:p>
              <a:pPr algn="ctr"/>
              <a:r>
                <a:rPr lang="de-DE" sz="900" b="0" smtClean="0">
                  <a:solidFill>
                    <a:schemeClr val="bg1"/>
                  </a:solidFill>
                </a:rPr>
                <a:t>571.72</a:t>
              </a:r>
            </a:p>
            <a:p>
              <a:pPr algn="ctr"/>
              <a:r>
                <a:rPr lang="de-DE" sz="900" b="0" smtClean="0">
                  <a:solidFill>
                    <a:schemeClr val="bg1"/>
                  </a:solidFill>
                </a:rPr>
                <a:t>580.40</a:t>
              </a:r>
            </a:p>
            <a:p>
              <a:pPr algn="ctr"/>
              <a:r>
                <a:rPr lang="de-DE" sz="900" b="0" smtClean="0">
                  <a:solidFill>
                    <a:schemeClr val="bg1"/>
                  </a:solidFill>
                </a:rPr>
                <a:t>591.18</a:t>
              </a:r>
            </a:p>
            <a:p>
              <a:pPr algn="ctr"/>
              <a:r>
                <a:rPr lang="de-DE" sz="900" b="0" smtClean="0">
                  <a:solidFill>
                    <a:schemeClr val="bg1"/>
                  </a:solidFill>
                </a:rPr>
                <a:t>579.35</a:t>
              </a:r>
            </a:p>
            <a:p>
              <a:pPr algn="ctr"/>
              <a:r>
                <a:rPr lang="de-DE" sz="900" b="0" smtClean="0">
                  <a:solidFill>
                    <a:schemeClr val="bg1"/>
                  </a:solidFill>
                </a:rPr>
                <a:t>607.25 </a:t>
              </a:r>
            </a:p>
            <a:p>
              <a:pPr algn="ctr"/>
              <a:r>
                <a:rPr lang="de-DE" sz="900" b="0" smtClean="0">
                  <a:solidFill>
                    <a:schemeClr val="bg1"/>
                  </a:solidFill>
                </a:rPr>
                <a:t>611.42</a:t>
              </a:r>
            </a:p>
            <a:p>
              <a:pPr algn="ctr"/>
              <a:r>
                <a:rPr lang="de-DE" sz="900" b="0" smtClean="0">
                  <a:solidFill>
                    <a:schemeClr val="bg1"/>
                  </a:solidFill>
                </a:rPr>
                <a:t>614.45</a:t>
              </a:r>
            </a:p>
          </p:txBody>
        </p:sp>
      </p:grpSp>
      <p:grpSp>
        <p:nvGrpSpPr>
          <p:cNvPr id="83" name="Group 82"/>
          <p:cNvGrpSpPr/>
          <p:nvPr/>
        </p:nvGrpSpPr>
        <p:grpSpPr>
          <a:xfrm>
            <a:off x="4201082" y="3272976"/>
            <a:ext cx="756000" cy="682028"/>
            <a:chOff x="4201082" y="3272976"/>
            <a:chExt cx="756000" cy="682028"/>
          </a:xfrm>
        </p:grpSpPr>
        <p:sp>
          <p:nvSpPr>
            <p:cNvPr id="35" name="Rectangle 34"/>
            <p:cNvSpPr/>
            <p:nvPr/>
          </p:nvSpPr>
          <p:spPr bwMode="auto">
            <a:xfrm>
              <a:off x="4445665" y="3310865"/>
              <a:ext cx="250180" cy="617022"/>
            </a:xfrm>
            <a:prstGeom prst="rect">
              <a:avLst/>
            </a:prstGeom>
            <a:solidFill>
              <a:srgbClr val="FF0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sp>
          <p:nvSpPr>
            <p:cNvPr id="36" name="Rectangle 35"/>
            <p:cNvSpPr/>
            <p:nvPr/>
          </p:nvSpPr>
          <p:spPr>
            <a:xfrm>
              <a:off x="4201082" y="3272976"/>
              <a:ext cx="756000" cy="682028"/>
            </a:xfrm>
            <a:prstGeom prst="rect">
              <a:avLst/>
            </a:prstGeom>
          </p:spPr>
          <p:txBody>
            <a:bodyPr wrap="square">
              <a:spAutoFit/>
            </a:bodyPr>
            <a:lstStyle/>
            <a:p>
              <a:pPr algn="ctr"/>
              <a:r>
                <a:rPr lang="de-DE" sz="500" b="0" smtClean="0">
                  <a:solidFill>
                    <a:schemeClr val="bg1"/>
                  </a:solidFill>
                </a:rPr>
                <a:t>569.24</a:t>
              </a:r>
            </a:p>
            <a:p>
              <a:pPr algn="ctr"/>
              <a:r>
                <a:rPr lang="de-DE" sz="500" b="0" smtClean="0">
                  <a:solidFill>
                    <a:schemeClr val="bg1"/>
                  </a:solidFill>
                </a:rPr>
                <a:t>572.33</a:t>
              </a:r>
            </a:p>
            <a:p>
              <a:pPr algn="ctr"/>
              <a:r>
                <a:rPr lang="de-DE" sz="500" b="0" smtClean="0">
                  <a:solidFill>
                    <a:schemeClr val="bg1"/>
                  </a:solidFill>
                </a:rPr>
                <a:t>580.30</a:t>
              </a:r>
            </a:p>
            <a:p>
              <a:pPr algn="ctr"/>
              <a:r>
                <a:rPr lang="de-DE" sz="500" b="0" smtClean="0">
                  <a:solidFill>
                    <a:schemeClr val="bg1"/>
                  </a:solidFill>
                </a:rPr>
                <a:t>581.46</a:t>
              </a:r>
            </a:p>
            <a:p>
              <a:pPr algn="ctr"/>
              <a:r>
                <a:rPr lang="de-DE" sz="500" b="0" smtClean="0">
                  <a:solidFill>
                    <a:schemeClr val="bg1"/>
                  </a:solidFill>
                </a:rPr>
                <a:t>582.63</a:t>
              </a:r>
            </a:p>
            <a:p>
              <a:pPr algn="ctr"/>
              <a:r>
                <a:rPr lang="de-DE" sz="500" b="0" smtClean="0">
                  <a:solidFill>
                    <a:schemeClr val="bg1"/>
                  </a:solidFill>
                </a:rPr>
                <a:t>606.32 </a:t>
              </a:r>
            </a:p>
            <a:p>
              <a:pPr algn="ctr"/>
              <a:r>
                <a:rPr lang="de-DE" sz="500" b="0" smtClean="0">
                  <a:solidFill>
                    <a:schemeClr val="bg1"/>
                  </a:solidFill>
                </a:rPr>
                <a:t>610.24</a:t>
              </a:r>
            </a:p>
            <a:p>
              <a:pPr algn="ctr"/>
              <a:r>
                <a:rPr lang="de-DE" sz="500" b="0" smtClean="0">
                  <a:solidFill>
                    <a:schemeClr val="bg1"/>
                  </a:solidFill>
                </a:rPr>
                <a:t>616.14</a:t>
              </a:r>
            </a:p>
          </p:txBody>
        </p:sp>
      </p:grpSp>
      <p:grpSp>
        <p:nvGrpSpPr>
          <p:cNvPr id="37" name="Group 36"/>
          <p:cNvGrpSpPr/>
          <p:nvPr/>
        </p:nvGrpSpPr>
        <p:grpSpPr>
          <a:xfrm>
            <a:off x="4439742" y="3272976"/>
            <a:ext cx="756000" cy="682028"/>
            <a:chOff x="4276574" y="4663244"/>
            <a:chExt cx="1331640" cy="983445"/>
          </a:xfrm>
        </p:grpSpPr>
        <p:sp>
          <p:nvSpPr>
            <p:cNvPr id="38" name="Rectangle 37"/>
            <p:cNvSpPr/>
            <p:nvPr/>
          </p:nvSpPr>
          <p:spPr bwMode="auto">
            <a:xfrm>
              <a:off x="4722584" y="4717879"/>
              <a:ext cx="440674" cy="889710"/>
            </a:xfrm>
            <a:prstGeom prst="rect">
              <a:avLst/>
            </a:prstGeom>
            <a:solidFill>
              <a:schemeClr val="tx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sp>
          <p:nvSpPr>
            <p:cNvPr id="39" name="Rectangle 38"/>
            <p:cNvSpPr/>
            <p:nvPr/>
          </p:nvSpPr>
          <p:spPr>
            <a:xfrm>
              <a:off x="4276574" y="4663244"/>
              <a:ext cx="1331640" cy="983445"/>
            </a:xfrm>
            <a:prstGeom prst="rect">
              <a:avLst/>
            </a:prstGeom>
          </p:spPr>
          <p:txBody>
            <a:bodyPr wrap="square">
              <a:spAutoFit/>
            </a:bodyPr>
            <a:lstStyle/>
            <a:p>
              <a:pPr algn="ctr"/>
              <a:r>
                <a:rPr lang="de-DE" sz="500" b="0" smtClean="0">
                  <a:solidFill>
                    <a:schemeClr val="bg1"/>
                  </a:solidFill>
                </a:rPr>
                <a:t>569.24</a:t>
              </a:r>
            </a:p>
            <a:p>
              <a:pPr algn="ctr"/>
              <a:r>
                <a:rPr lang="de-DE" sz="500" b="0" smtClean="0">
                  <a:solidFill>
                    <a:schemeClr val="bg1"/>
                  </a:solidFill>
                </a:rPr>
                <a:t>572.33</a:t>
              </a:r>
            </a:p>
            <a:p>
              <a:pPr algn="ctr"/>
              <a:r>
                <a:rPr lang="de-DE" sz="500" b="0" smtClean="0">
                  <a:solidFill>
                    <a:schemeClr val="bg1"/>
                  </a:solidFill>
                </a:rPr>
                <a:t>580.30</a:t>
              </a:r>
            </a:p>
            <a:p>
              <a:pPr algn="ctr"/>
              <a:r>
                <a:rPr lang="de-DE" sz="500" b="0" smtClean="0">
                  <a:solidFill>
                    <a:schemeClr val="bg1"/>
                  </a:solidFill>
                </a:rPr>
                <a:t>581.46</a:t>
              </a:r>
            </a:p>
            <a:p>
              <a:pPr algn="ctr"/>
              <a:r>
                <a:rPr lang="de-DE" sz="500" b="0" smtClean="0">
                  <a:solidFill>
                    <a:schemeClr val="bg1"/>
                  </a:solidFill>
                </a:rPr>
                <a:t>582.63</a:t>
              </a:r>
            </a:p>
            <a:p>
              <a:pPr algn="ctr"/>
              <a:r>
                <a:rPr lang="de-DE" sz="500" b="0" smtClean="0">
                  <a:solidFill>
                    <a:schemeClr val="bg1"/>
                  </a:solidFill>
                </a:rPr>
                <a:t>606.32 </a:t>
              </a:r>
            </a:p>
            <a:p>
              <a:pPr algn="ctr"/>
              <a:r>
                <a:rPr lang="de-DE" sz="500" b="0" smtClean="0">
                  <a:solidFill>
                    <a:schemeClr val="bg1"/>
                  </a:solidFill>
                </a:rPr>
                <a:t>610.24</a:t>
              </a:r>
            </a:p>
            <a:p>
              <a:pPr algn="ctr"/>
              <a:r>
                <a:rPr lang="de-DE" sz="500" b="0" smtClean="0">
                  <a:solidFill>
                    <a:schemeClr val="bg1"/>
                  </a:solidFill>
                </a:rPr>
                <a:t>616.14</a:t>
              </a:r>
            </a:p>
          </p:txBody>
        </p:sp>
      </p:grpSp>
      <p:grpSp>
        <p:nvGrpSpPr>
          <p:cNvPr id="84" name="Group 83"/>
          <p:cNvGrpSpPr/>
          <p:nvPr/>
        </p:nvGrpSpPr>
        <p:grpSpPr>
          <a:xfrm>
            <a:off x="4986796" y="3285150"/>
            <a:ext cx="756000" cy="682028"/>
            <a:chOff x="4986796" y="3285150"/>
            <a:chExt cx="756000" cy="682028"/>
          </a:xfrm>
        </p:grpSpPr>
        <p:sp>
          <p:nvSpPr>
            <p:cNvPr id="41" name="Rectangle 40"/>
            <p:cNvSpPr/>
            <p:nvPr/>
          </p:nvSpPr>
          <p:spPr bwMode="auto">
            <a:xfrm>
              <a:off x="5231379" y="3323039"/>
              <a:ext cx="250180" cy="617022"/>
            </a:xfrm>
            <a:prstGeom prst="rect">
              <a:avLst/>
            </a:prstGeom>
            <a:solidFill>
              <a:srgbClr val="0000FF">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sp>
          <p:nvSpPr>
            <p:cNvPr id="42" name="Rectangle 41"/>
            <p:cNvSpPr/>
            <p:nvPr/>
          </p:nvSpPr>
          <p:spPr>
            <a:xfrm>
              <a:off x="4986796" y="3285150"/>
              <a:ext cx="756000" cy="682028"/>
            </a:xfrm>
            <a:prstGeom prst="rect">
              <a:avLst/>
            </a:prstGeom>
          </p:spPr>
          <p:txBody>
            <a:bodyPr wrap="square">
              <a:spAutoFit/>
            </a:bodyPr>
            <a:lstStyle/>
            <a:p>
              <a:pPr algn="ctr"/>
              <a:r>
                <a:rPr lang="de-DE" sz="500" b="0" smtClean="0">
                  <a:solidFill>
                    <a:schemeClr val="bg1"/>
                  </a:solidFill>
                </a:rPr>
                <a:t>569.24</a:t>
              </a:r>
            </a:p>
            <a:p>
              <a:pPr algn="ctr"/>
              <a:r>
                <a:rPr lang="de-DE" sz="500" b="0" smtClean="0">
                  <a:solidFill>
                    <a:schemeClr val="bg1"/>
                  </a:solidFill>
                </a:rPr>
                <a:t>572.33</a:t>
              </a:r>
            </a:p>
            <a:p>
              <a:pPr algn="ctr"/>
              <a:r>
                <a:rPr lang="de-DE" sz="500" b="0" smtClean="0">
                  <a:solidFill>
                    <a:schemeClr val="bg1"/>
                  </a:solidFill>
                </a:rPr>
                <a:t>580.30</a:t>
              </a:r>
            </a:p>
            <a:p>
              <a:pPr algn="ctr"/>
              <a:r>
                <a:rPr lang="de-DE" sz="500" b="0" smtClean="0">
                  <a:solidFill>
                    <a:schemeClr val="bg1"/>
                  </a:solidFill>
                </a:rPr>
                <a:t>581.46</a:t>
              </a:r>
            </a:p>
            <a:p>
              <a:pPr algn="ctr"/>
              <a:r>
                <a:rPr lang="de-DE" sz="500" b="0" smtClean="0">
                  <a:solidFill>
                    <a:schemeClr val="bg1"/>
                  </a:solidFill>
                </a:rPr>
                <a:t>582.63</a:t>
              </a:r>
            </a:p>
            <a:p>
              <a:pPr algn="ctr"/>
              <a:r>
                <a:rPr lang="de-DE" sz="500" b="0" smtClean="0">
                  <a:solidFill>
                    <a:schemeClr val="bg1"/>
                  </a:solidFill>
                </a:rPr>
                <a:t>606.32 </a:t>
              </a:r>
            </a:p>
            <a:p>
              <a:pPr algn="ctr"/>
              <a:r>
                <a:rPr lang="de-DE" sz="500" b="0" smtClean="0">
                  <a:solidFill>
                    <a:schemeClr val="bg1"/>
                  </a:solidFill>
                </a:rPr>
                <a:t>610.24</a:t>
              </a:r>
            </a:p>
            <a:p>
              <a:pPr algn="ctr"/>
              <a:r>
                <a:rPr lang="de-DE" sz="500" b="0" smtClean="0">
                  <a:solidFill>
                    <a:schemeClr val="bg1"/>
                  </a:solidFill>
                </a:rPr>
                <a:t>616.14</a:t>
              </a:r>
            </a:p>
          </p:txBody>
        </p:sp>
      </p:grpSp>
      <p:grpSp>
        <p:nvGrpSpPr>
          <p:cNvPr id="43" name="Group 42"/>
          <p:cNvGrpSpPr/>
          <p:nvPr/>
        </p:nvGrpSpPr>
        <p:grpSpPr>
          <a:xfrm>
            <a:off x="5225456" y="3285150"/>
            <a:ext cx="756000" cy="682028"/>
            <a:chOff x="4276574" y="4663244"/>
            <a:chExt cx="1331640" cy="983445"/>
          </a:xfrm>
        </p:grpSpPr>
        <p:sp>
          <p:nvSpPr>
            <p:cNvPr id="44" name="Rectangle 43"/>
            <p:cNvSpPr/>
            <p:nvPr/>
          </p:nvSpPr>
          <p:spPr bwMode="auto">
            <a:xfrm>
              <a:off x="4722584" y="4717879"/>
              <a:ext cx="440674" cy="889710"/>
            </a:xfrm>
            <a:prstGeom prst="rect">
              <a:avLst/>
            </a:prstGeom>
            <a:solidFill>
              <a:schemeClr val="tx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sp>
          <p:nvSpPr>
            <p:cNvPr id="45" name="Rectangle 44"/>
            <p:cNvSpPr/>
            <p:nvPr/>
          </p:nvSpPr>
          <p:spPr>
            <a:xfrm>
              <a:off x="4276574" y="4663244"/>
              <a:ext cx="1331640" cy="983445"/>
            </a:xfrm>
            <a:prstGeom prst="rect">
              <a:avLst/>
            </a:prstGeom>
          </p:spPr>
          <p:txBody>
            <a:bodyPr wrap="square">
              <a:spAutoFit/>
            </a:bodyPr>
            <a:lstStyle/>
            <a:p>
              <a:pPr algn="ctr"/>
              <a:r>
                <a:rPr lang="de-DE" sz="500" b="0" smtClean="0">
                  <a:solidFill>
                    <a:schemeClr val="bg1"/>
                  </a:solidFill>
                </a:rPr>
                <a:t>569.24</a:t>
              </a:r>
            </a:p>
            <a:p>
              <a:pPr algn="ctr"/>
              <a:r>
                <a:rPr lang="de-DE" sz="500" b="0" smtClean="0">
                  <a:solidFill>
                    <a:schemeClr val="bg1"/>
                  </a:solidFill>
                </a:rPr>
                <a:t>572.33</a:t>
              </a:r>
            </a:p>
            <a:p>
              <a:pPr algn="ctr"/>
              <a:r>
                <a:rPr lang="de-DE" sz="500" b="0" smtClean="0">
                  <a:solidFill>
                    <a:schemeClr val="bg1"/>
                  </a:solidFill>
                </a:rPr>
                <a:t>580.30</a:t>
              </a:r>
            </a:p>
            <a:p>
              <a:pPr algn="ctr"/>
              <a:r>
                <a:rPr lang="de-DE" sz="500" b="0" smtClean="0">
                  <a:solidFill>
                    <a:schemeClr val="bg1"/>
                  </a:solidFill>
                </a:rPr>
                <a:t>581.46</a:t>
              </a:r>
            </a:p>
            <a:p>
              <a:pPr algn="ctr"/>
              <a:r>
                <a:rPr lang="de-DE" sz="500" b="0" smtClean="0">
                  <a:solidFill>
                    <a:schemeClr val="bg1"/>
                  </a:solidFill>
                </a:rPr>
                <a:t>582.63</a:t>
              </a:r>
            </a:p>
            <a:p>
              <a:pPr algn="ctr"/>
              <a:r>
                <a:rPr lang="de-DE" sz="500" b="0" smtClean="0">
                  <a:solidFill>
                    <a:schemeClr val="bg1"/>
                  </a:solidFill>
                </a:rPr>
                <a:t>606.32 </a:t>
              </a:r>
            </a:p>
            <a:p>
              <a:pPr algn="ctr"/>
              <a:r>
                <a:rPr lang="de-DE" sz="500" b="0" smtClean="0">
                  <a:solidFill>
                    <a:schemeClr val="bg1"/>
                  </a:solidFill>
                </a:rPr>
                <a:t>610.24</a:t>
              </a:r>
            </a:p>
            <a:p>
              <a:pPr algn="ctr"/>
              <a:r>
                <a:rPr lang="de-DE" sz="500" b="0" smtClean="0">
                  <a:solidFill>
                    <a:schemeClr val="bg1"/>
                  </a:solidFill>
                </a:rPr>
                <a:t>616.14</a:t>
              </a:r>
            </a:p>
          </p:txBody>
        </p:sp>
      </p:grpSp>
      <p:grpSp>
        <p:nvGrpSpPr>
          <p:cNvPr id="85" name="Group 84"/>
          <p:cNvGrpSpPr/>
          <p:nvPr/>
        </p:nvGrpSpPr>
        <p:grpSpPr>
          <a:xfrm>
            <a:off x="5724128" y="3281602"/>
            <a:ext cx="756000" cy="682028"/>
            <a:chOff x="5809588" y="3281602"/>
            <a:chExt cx="756000" cy="682028"/>
          </a:xfrm>
        </p:grpSpPr>
        <p:sp>
          <p:nvSpPr>
            <p:cNvPr id="47" name="Rectangle 46"/>
            <p:cNvSpPr/>
            <p:nvPr/>
          </p:nvSpPr>
          <p:spPr bwMode="auto">
            <a:xfrm>
              <a:off x="6054171" y="3319491"/>
              <a:ext cx="250180" cy="617022"/>
            </a:xfrm>
            <a:prstGeom prst="rect">
              <a:avLst/>
            </a:prstGeom>
            <a:solidFill>
              <a:srgbClr val="00B05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sp>
          <p:nvSpPr>
            <p:cNvPr id="48" name="Rectangle 47"/>
            <p:cNvSpPr/>
            <p:nvPr/>
          </p:nvSpPr>
          <p:spPr>
            <a:xfrm>
              <a:off x="5809588" y="3281602"/>
              <a:ext cx="756000" cy="682028"/>
            </a:xfrm>
            <a:prstGeom prst="rect">
              <a:avLst/>
            </a:prstGeom>
          </p:spPr>
          <p:txBody>
            <a:bodyPr wrap="square">
              <a:spAutoFit/>
            </a:bodyPr>
            <a:lstStyle/>
            <a:p>
              <a:pPr algn="ctr"/>
              <a:r>
                <a:rPr lang="de-DE" sz="500" b="0" smtClean="0">
                  <a:solidFill>
                    <a:schemeClr val="bg1"/>
                  </a:solidFill>
                </a:rPr>
                <a:t>569.24</a:t>
              </a:r>
            </a:p>
            <a:p>
              <a:pPr algn="ctr"/>
              <a:r>
                <a:rPr lang="de-DE" sz="500" b="0" smtClean="0">
                  <a:solidFill>
                    <a:schemeClr val="bg1"/>
                  </a:solidFill>
                </a:rPr>
                <a:t>572.33</a:t>
              </a:r>
            </a:p>
            <a:p>
              <a:pPr algn="ctr"/>
              <a:r>
                <a:rPr lang="de-DE" sz="500" b="0" smtClean="0">
                  <a:solidFill>
                    <a:schemeClr val="bg1"/>
                  </a:solidFill>
                </a:rPr>
                <a:t>580.30</a:t>
              </a:r>
            </a:p>
            <a:p>
              <a:pPr algn="ctr"/>
              <a:r>
                <a:rPr lang="de-DE" sz="500" b="0" smtClean="0">
                  <a:solidFill>
                    <a:schemeClr val="bg1"/>
                  </a:solidFill>
                </a:rPr>
                <a:t>581.46</a:t>
              </a:r>
            </a:p>
            <a:p>
              <a:pPr algn="ctr"/>
              <a:r>
                <a:rPr lang="de-DE" sz="500" b="0" smtClean="0">
                  <a:solidFill>
                    <a:schemeClr val="bg1"/>
                  </a:solidFill>
                </a:rPr>
                <a:t>582.63</a:t>
              </a:r>
            </a:p>
            <a:p>
              <a:pPr algn="ctr"/>
              <a:r>
                <a:rPr lang="de-DE" sz="500" b="0" smtClean="0">
                  <a:solidFill>
                    <a:schemeClr val="bg1"/>
                  </a:solidFill>
                </a:rPr>
                <a:t>606.32 </a:t>
              </a:r>
            </a:p>
            <a:p>
              <a:pPr algn="ctr"/>
              <a:r>
                <a:rPr lang="de-DE" sz="500" b="0" smtClean="0">
                  <a:solidFill>
                    <a:schemeClr val="bg1"/>
                  </a:solidFill>
                </a:rPr>
                <a:t>610.24</a:t>
              </a:r>
            </a:p>
            <a:p>
              <a:pPr algn="ctr"/>
              <a:r>
                <a:rPr lang="de-DE" sz="500" b="0" smtClean="0">
                  <a:solidFill>
                    <a:schemeClr val="bg1"/>
                  </a:solidFill>
                </a:rPr>
                <a:t>616.14</a:t>
              </a:r>
            </a:p>
          </p:txBody>
        </p:sp>
      </p:grpSp>
      <p:grpSp>
        <p:nvGrpSpPr>
          <p:cNvPr id="49" name="Group 48"/>
          <p:cNvGrpSpPr/>
          <p:nvPr/>
        </p:nvGrpSpPr>
        <p:grpSpPr>
          <a:xfrm>
            <a:off x="5976240" y="3281602"/>
            <a:ext cx="756000" cy="682028"/>
            <a:chOff x="4276574" y="4663244"/>
            <a:chExt cx="1331640" cy="983445"/>
          </a:xfrm>
        </p:grpSpPr>
        <p:sp>
          <p:nvSpPr>
            <p:cNvPr id="50" name="Rectangle 49"/>
            <p:cNvSpPr/>
            <p:nvPr/>
          </p:nvSpPr>
          <p:spPr bwMode="auto">
            <a:xfrm>
              <a:off x="4722584" y="4717879"/>
              <a:ext cx="440674" cy="889710"/>
            </a:xfrm>
            <a:prstGeom prst="rect">
              <a:avLst/>
            </a:prstGeom>
            <a:solidFill>
              <a:schemeClr val="tx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sp>
          <p:nvSpPr>
            <p:cNvPr id="51" name="Rectangle 50"/>
            <p:cNvSpPr/>
            <p:nvPr/>
          </p:nvSpPr>
          <p:spPr>
            <a:xfrm>
              <a:off x="4276574" y="4663244"/>
              <a:ext cx="1331640" cy="983445"/>
            </a:xfrm>
            <a:prstGeom prst="rect">
              <a:avLst/>
            </a:prstGeom>
          </p:spPr>
          <p:txBody>
            <a:bodyPr wrap="square">
              <a:spAutoFit/>
            </a:bodyPr>
            <a:lstStyle/>
            <a:p>
              <a:pPr algn="ctr"/>
              <a:r>
                <a:rPr lang="de-DE" sz="500" b="0" smtClean="0">
                  <a:solidFill>
                    <a:schemeClr val="bg1"/>
                  </a:solidFill>
                </a:rPr>
                <a:t>569.24</a:t>
              </a:r>
            </a:p>
            <a:p>
              <a:pPr algn="ctr"/>
              <a:r>
                <a:rPr lang="de-DE" sz="500" b="0" smtClean="0">
                  <a:solidFill>
                    <a:schemeClr val="bg1"/>
                  </a:solidFill>
                </a:rPr>
                <a:t>572.33</a:t>
              </a:r>
            </a:p>
            <a:p>
              <a:pPr algn="ctr"/>
              <a:r>
                <a:rPr lang="de-DE" sz="500" b="0" smtClean="0">
                  <a:solidFill>
                    <a:schemeClr val="bg1"/>
                  </a:solidFill>
                </a:rPr>
                <a:t>580.30</a:t>
              </a:r>
            </a:p>
            <a:p>
              <a:pPr algn="ctr"/>
              <a:r>
                <a:rPr lang="de-DE" sz="500" b="0" smtClean="0">
                  <a:solidFill>
                    <a:schemeClr val="bg1"/>
                  </a:solidFill>
                </a:rPr>
                <a:t>581.46</a:t>
              </a:r>
            </a:p>
            <a:p>
              <a:pPr algn="ctr"/>
              <a:r>
                <a:rPr lang="de-DE" sz="500" b="0" smtClean="0">
                  <a:solidFill>
                    <a:schemeClr val="bg1"/>
                  </a:solidFill>
                </a:rPr>
                <a:t>582.63</a:t>
              </a:r>
            </a:p>
            <a:p>
              <a:pPr algn="ctr"/>
              <a:r>
                <a:rPr lang="de-DE" sz="500" b="0" smtClean="0">
                  <a:solidFill>
                    <a:schemeClr val="bg1"/>
                  </a:solidFill>
                </a:rPr>
                <a:t>606.32 </a:t>
              </a:r>
            </a:p>
            <a:p>
              <a:pPr algn="ctr"/>
              <a:r>
                <a:rPr lang="de-DE" sz="500" b="0" smtClean="0">
                  <a:solidFill>
                    <a:schemeClr val="bg1"/>
                  </a:solidFill>
                </a:rPr>
                <a:t>610.24</a:t>
              </a:r>
            </a:p>
            <a:p>
              <a:pPr algn="ctr"/>
              <a:r>
                <a:rPr lang="de-DE" sz="500" b="0" smtClean="0">
                  <a:solidFill>
                    <a:schemeClr val="bg1"/>
                  </a:solidFill>
                </a:rPr>
                <a:t>616.14</a:t>
              </a:r>
            </a:p>
          </p:txBody>
        </p:sp>
      </p:grpSp>
      <p:graphicFrame>
        <p:nvGraphicFramePr>
          <p:cNvPr id="52" name="Table 51"/>
          <p:cNvGraphicFramePr>
            <a:graphicFrameLocks noGrp="1"/>
          </p:cNvGraphicFramePr>
          <p:nvPr/>
        </p:nvGraphicFramePr>
        <p:xfrm>
          <a:off x="7127905" y="3189300"/>
          <a:ext cx="1944216" cy="737583"/>
        </p:xfrm>
        <a:graphic>
          <a:graphicData uri="http://schemas.openxmlformats.org/drawingml/2006/table">
            <a:tbl>
              <a:tblPr firstRow="1" bandRow="1">
                <a:tableStyleId>{37CE84F3-28C3-443E-9E96-99CF82512B78}</a:tableStyleId>
              </a:tblPr>
              <a:tblGrid>
                <a:gridCol w="360040"/>
                <a:gridCol w="1008112"/>
                <a:gridCol w="576064"/>
              </a:tblGrid>
              <a:tr h="245861">
                <a:tc>
                  <a:txBody>
                    <a:bodyPr/>
                    <a:lstStyle/>
                    <a:p>
                      <a:pPr algn="ctr"/>
                      <a:r>
                        <a:rPr lang="de-DE" sz="900" smtClean="0">
                          <a:solidFill>
                            <a:schemeClr val="tx1"/>
                          </a:solidFill>
                        </a:rPr>
                        <a:t>1</a:t>
                      </a:r>
                    </a:p>
                  </a:txBody>
                  <a:tcPr>
                    <a:lnL w="12700" cap="flat" cmpd="sng" algn="ctr">
                      <a:noFill/>
                      <a:prstDash val="solid"/>
                      <a:round/>
                      <a:headEnd type="none" w="med" len="med"/>
                      <a:tailEnd type="none" w="med" len="med"/>
                    </a:lnL>
                    <a:lnR>
                      <a:noFill/>
                    </a:lnR>
                    <a:lnT>
                      <a:noFill/>
                    </a:lnT>
                    <a:lnB w="25400" cmpd="sng">
                      <a:noFill/>
                    </a:lnB>
                    <a:lnTlToBr w="12700" cmpd="sng">
                      <a:noFill/>
                      <a:prstDash val="solid"/>
                    </a:lnTlToBr>
                    <a:lnBlToTr w="12700" cmpd="sng">
                      <a:noFill/>
                      <a:prstDash val="solid"/>
                    </a:lnBlToTr>
                    <a:noFill/>
                  </a:tcPr>
                </a:tc>
                <a:tc>
                  <a:txBody>
                    <a:bodyPr/>
                    <a:lstStyle/>
                    <a:p>
                      <a:pPr algn="ctr"/>
                      <a:r>
                        <a:rPr lang="de-DE" sz="900" smtClean="0">
                          <a:solidFill>
                            <a:schemeClr val="tx1"/>
                          </a:solidFill>
                        </a:rPr>
                        <a:t>QRESTATDILQK</a:t>
                      </a:r>
                      <a:endParaRPr lang="de-DE" sz="900">
                        <a:solidFill>
                          <a:schemeClr val="tx1"/>
                        </a:solidFill>
                      </a:endParaRPr>
                    </a:p>
                  </a:txBody>
                  <a:tcPr>
                    <a:lnL>
                      <a:noFill/>
                    </a:lnL>
                    <a:lnR>
                      <a:noFill/>
                    </a:lnR>
                    <a:lnT>
                      <a:noFill/>
                    </a:lnT>
                    <a:lnB w="25400" cmpd="sng">
                      <a:noFill/>
                    </a:lnB>
                    <a:lnTlToBr w="12700" cmpd="sng">
                      <a:noFill/>
                      <a:prstDash val="solid"/>
                    </a:lnTlToBr>
                    <a:lnBlToTr w="12700" cmpd="sng">
                      <a:noFill/>
                      <a:prstDash val="solid"/>
                    </a:lnBlToTr>
                    <a:noFill/>
                  </a:tcPr>
                </a:tc>
                <a:tc>
                  <a:txBody>
                    <a:bodyPr/>
                    <a:lstStyle/>
                    <a:p>
                      <a:pPr algn="ctr"/>
                      <a:r>
                        <a:rPr lang="de-DE" sz="900" baseline="0" smtClean="0">
                          <a:solidFill>
                            <a:schemeClr val="tx1"/>
                          </a:solidFill>
                        </a:rPr>
                        <a:t>18.77</a:t>
                      </a:r>
                      <a:endParaRPr lang="de-DE" sz="900" baseline="-25000">
                        <a:solidFill>
                          <a:schemeClr val="tx1"/>
                        </a:solidFill>
                      </a:endParaRPr>
                    </a:p>
                  </a:txBody>
                  <a:tcPr>
                    <a:lnL>
                      <a:noFill/>
                    </a:lnL>
                    <a:lnR w="12700" cap="flat" cmpd="sng" algn="ctr">
                      <a:noFill/>
                      <a:prstDash val="solid"/>
                      <a:round/>
                      <a:headEnd type="none" w="med" len="med"/>
                      <a:tailEnd type="none" w="med" len="med"/>
                    </a:lnR>
                    <a:lnT>
                      <a:noFill/>
                    </a:lnT>
                    <a:lnB w="25400" cmpd="sng">
                      <a:noFill/>
                    </a:lnB>
                    <a:lnTlToBr w="12700" cmpd="sng">
                      <a:noFill/>
                      <a:prstDash val="solid"/>
                    </a:lnTlToBr>
                    <a:lnBlToTr w="12700" cmpd="sng">
                      <a:noFill/>
                      <a:prstDash val="solid"/>
                    </a:lnBlToTr>
                    <a:noFill/>
                  </a:tcPr>
                </a:tc>
              </a:tr>
              <a:tr h="245861">
                <a:tc>
                  <a:txBody>
                    <a:bodyPr/>
                    <a:lstStyle/>
                    <a:p>
                      <a:pPr algn="ctr"/>
                      <a:r>
                        <a:rPr lang="de-DE" sz="900" smtClean="0">
                          <a:solidFill>
                            <a:schemeClr val="tx1"/>
                          </a:solidFill>
                        </a:rPr>
                        <a:t>2</a:t>
                      </a:r>
                    </a:p>
                  </a:txBody>
                  <a:tcPr>
                    <a:lnL w="12700" cap="flat" cmpd="sng" algn="ctr">
                      <a:no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noFill/>
                  </a:tcPr>
                </a:tc>
                <a:tc>
                  <a:txBody>
                    <a:bodyPr/>
                    <a:lstStyle/>
                    <a:p>
                      <a:pPr algn="ctr"/>
                      <a:r>
                        <a:rPr lang="de-DE" sz="900" smtClean="0">
                          <a:solidFill>
                            <a:schemeClr val="tx1"/>
                          </a:solidFill>
                        </a:rPr>
                        <a:t>EIEEDSLEGLKK</a:t>
                      </a:r>
                    </a:p>
                  </a:txBody>
                  <a:tcPr>
                    <a:lnL>
                      <a:noFill/>
                    </a:lnL>
                    <a:lnR>
                      <a:noFill/>
                    </a:lnR>
                    <a:lnT w="25400" cmpd="sng">
                      <a:noFill/>
                    </a:lnT>
                    <a:lnB>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900" baseline="0" smtClean="0">
                          <a:solidFill>
                            <a:schemeClr val="tx1"/>
                          </a:solidFill>
                        </a:rPr>
                        <a:t>14.78</a:t>
                      </a:r>
                    </a:p>
                  </a:txBody>
                  <a:tcPr>
                    <a:lnL>
                      <a:noFill/>
                    </a:lnL>
                    <a:lnR w="12700" cap="flat" cmpd="sng" algn="ctr">
                      <a:noFill/>
                      <a:prstDash val="solid"/>
                      <a:round/>
                      <a:headEnd type="none" w="med" len="med"/>
                      <a:tailEnd type="none" w="med" len="med"/>
                    </a:lnR>
                    <a:lnT w="25400" cmpd="sng">
                      <a:noFill/>
                    </a:lnT>
                    <a:lnB>
                      <a:noFill/>
                    </a:lnB>
                    <a:lnTlToBr w="12700" cmpd="sng">
                      <a:noFill/>
                      <a:prstDash val="solid"/>
                    </a:lnTlToBr>
                    <a:lnBlToTr w="12700" cmpd="sng">
                      <a:noFill/>
                      <a:prstDash val="solid"/>
                    </a:lnBlToTr>
                    <a:noFill/>
                  </a:tcPr>
                </a:tc>
              </a:tr>
              <a:tr h="245861">
                <a:tc>
                  <a:txBody>
                    <a:bodyPr/>
                    <a:lstStyle/>
                    <a:p>
                      <a:pPr algn="ctr"/>
                      <a:r>
                        <a:rPr lang="de-DE" sz="900" smtClean="0">
                          <a:solidFill>
                            <a:schemeClr val="tx1"/>
                          </a:solidFill>
                        </a:rPr>
                        <a:t>3</a:t>
                      </a:r>
                      <a:endParaRPr lang="de-DE" sz="900">
                        <a:solidFill>
                          <a:schemeClr val="tx1"/>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a:r>
                        <a:rPr lang="de-DE" sz="900" smtClean="0">
                          <a:solidFill>
                            <a:schemeClr val="tx1"/>
                          </a:solidFill>
                        </a:rPr>
                        <a:t>GIEDDLMDLIKK</a:t>
                      </a:r>
                    </a:p>
                  </a:txBody>
                  <a:tcPr>
                    <a:lnL>
                      <a:noFill/>
                    </a:lnL>
                    <a:lnR>
                      <a:noFill/>
                    </a:lnR>
                    <a:lnT>
                      <a:noFill/>
                    </a:lnT>
                    <a:lnB>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900" smtClean="0">
                          <a:solidFill>
                            <a:schemeClr val="tx1"/>
                          </a:solidFill>
                        </a:rPr>
                        <a:t>12.63</a:t>
                      </a:r>
                      <a:endParaRPr lang="de-DE" sz="900" baseline="-25000" smtClean="0">
                        <a:solidFill>
                          <a:schemeClr val="tx1"/>
                        </a:solidFill>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bl>
          </a:graphicData>
        </a:graphic>
      </p:graphicFrame>
      <p:sp>
        <p:nvSpPr>
          <p:cNvPr id="53" name="TextBox 52"/>
          <p:cNvSpPr txBox="1"/>
          <p:nvPr/>
        </p:nvSpPr>
        <p:spPr>
          <a:xfrm>
            <a:off x="7092280" y="2738180"/>
            <a:ext cx="2052000" cy="276999"/>
          </a:xfrm>
          <a:prstGeom prst="rect">
            <a:avLst/>
          </a:prstGeom>
          <a:noFill/>
        </p:spPr>
        <p:txBody>
          <a:bodyPr wrap="square" rtlCol="0">
            <a:spAutoFit/>
          </a:bodyPr>
          <a:lstStyle/>
          <a:p>
            <a:pPr algn="ctr"/>
            <a:r>
              <a:rPr lang="de-DE" sz="1200" b="0" smtClean="0">
                <a:solidFill>
                  <a:schemeClr val="tx1"/>
                </a:solidFill>
              </a:rPr>
              <a:t>Score hits</a:t>
            </a:r>
            <a:endParaRPr lang="de-DE" sz="1200" b="0">
              <a:solidFill>
                <a:schemeClr val="tx1"/>
              </a:solidFill>
            </a:endParaRPr>
          </a:p>
        </p:txBody>
      </p:sp>
      <p:cxnSp>
        <p:nvCxnSpPr>
          <p:cNvPr id="56" name="Straight Arrow Connector 55"/>
          <p:cNvCxnSpPr/>
          <p:nvPr/>
        </p:nvCxnSpPr>
        <p:spPr bwMode="auto">
          <a:xfrm flipV="1">
            <a:off x="3707904" y="2012647"/>
            <a:ext cx="720000" cy="0"/>
          </a:xfrm>
          <a:prstGeom prst="straightConnector1">
            <a:avLst/>
          </a:prstGeom>
          <a:noFill/>
          <a:ln w="9525" cap="flat" cmpd="sng" algn="ctr">
            <a:solidFill>
              <a:schemeClr val="tx1"/>
            </a:solidFill>
            <a:prstDash val="solid"/>
            <a:round/>
            <a:headEnd type="none" w="med" len="med"/>
            <a:tailEnd type="arrow"/>
          </a:ln>
          <a:effectLst/>
        </p:spPr>
      </p:cxnSp>
      <p:cxnSp>
        <p:nvCxnSpPr>
          <p:cNvPr id="61" name="Straight Arrow Connector 60"/>
          <p:cNvCxnSpPr/>
          <p:nvPr/>
        </p:nvCxnSpPr>
        <p:spPr bwMode="auto">
          <a:xfrm rot="5400000">
            <a:off x="5435852" y="2726952"/>
            <a:ext cx="180000" cy="0"/>
          </a:xfrm>
          <a:prstGeom prst="straightConnector1">
            <a:avLst/>
          </a:prstGeom>
          <a:noFill/>
          <a:ln w="9525" cap="flat" cmpd="sng" algn="ctr">
            <a:solidFill>
              <a:schemeClr val="tx1"/>
            </a:solidFill>
            <a:prstDash val="solid"/>
            <a:round/>
            <a:headEnd type="none" w="med" len="med"/>
            <a:tailEnd type="arrow"/>
          </a:ln>
          <a:effectLst/>
        </p:spPr>
      </p:cxnSp>
      <p:cxnSp>
        <p:nvCxnSpPr>
          <p:cNvPr id="63" name="Straight Arrow Connector 62"/>
          <p:cNvCxnSpPr/>
          <p:nvPr/>
        </p:nvCxnSpPr>
        <p:spPr bwMode="auto">
          <a:xfrm rot="5400000" flipH="1" flipV="1">
            <a:off x="5313242" y="4342768"/>
            <a:ext cx="360000" cy="0"/>
          </a:xfrm>
          <a:prstGeom prst="straightConnector1">
            <a:avLst/>
          </a:prstGeom>
          <a:noFill/>
          <a:ln w="9525" cap="flat" cmpd="sng" algn="ctr">
            <a:solidFill>
              <a:schemeClr val="tx1"/>
            </a:solidFill>
            <a:prstDash val="solid"/>
            <a:round/>
            <a:headEnd type="none" w="med" len="med"/>
            <a:tailEnd type="arrow"/>
          </a:ln>
          <a:effectLst/>
        </p:spPr>
      </p:cxnSp>
      <p:cxnSp>
        <p:nvCxnSpPr>
          <p:cNvPr id="65" name="Straight Arrow Connector 64"/>
          <p:cNvCxnSpPr>
            <a:stCxn id="15" idx="3"/>
          </p:cNvCxnSpPr>
          <p:nvPr/>
        </p:nvCxnSpPr>
        <p:spPr bwMode="auto">
          <a:xfrm flipV="1">
            <a:off x="6609242" y="3573016"/>
            <a:ext cx="468000" cy="4105"/>
          </a:xfrm>
          <a:prstGeom prst="straightConnector1">
            <a:avLst/>
          </a:prstGeom>
          <a:noFill/>
          <a:ln w="9525" cap="flat" cmpd="sng" algn="ctr">
            <a:solidFill>
              <a:schemeClr val="tx1"/>
            </a:solidFill>
            <a:prstDash val="solid"/>
            <a:round/>
            <a:headEnd type="none" w="med" len="med"/>
            <a:tailEnd type="arrow"/>
          </a:ln>
          <a:effectLst/>
        </p:spPr>
      </p:cxnSp>
      <p:pic>
        <p:nvPicPr>
          <p:cNvPr id="66" name="Picture 65" descr="overlay-withRED-100-1000-OnlyTheoretical-NoBY.png"/>
          <p:cNvPicPr>
            <a:picLocks noChangeAspect="1"/>
          </p:cNvPicPr>
          <p:nvPr/>
        </p:nvPicPr>
        <p:blipFill>
          <a:blip r:embed="rId2"/>
          <a:stretch>
            <a:fillRect/>
          </a:stretch>
        </p:blipFill>
        <p:spPr>
          <a:xfrm>
            <a:off x="2724005" y="5660777"/>
            <a:ext cx="850605" cy="900000"/>
          </a:xfrm>
          <a:prstGeom prst="rect">
            <a:avLst/>
          </a:prstGeom>
        </p:spPr>
      </p:pic>
      <p:grpSp>
        <p:nvGrpSpPr>
          <p:cNvPr id="89" name="Group 88"/>
          <p:cNvGrpSpPr/>
          <p:nvPr/>
        </p:nvGrpSpPr>
        <p:grpSpPr>
          <a:xfrm>
            <a:off x="1979712" y="4124368"/>
            <a:ext cx="648072" cy="1945334"/>
            <a:chOff x="1860408" y="4124368"/>
            <a:chExt cx="545174" cy="1945334"/>
          </a:xfrm>
        </p:grpSpPr>
        <p:grpSp>
          <p:nvGrpSpPr>
            <p:cNvPr id="78" name="Group 77"/>
            <p:cNvGrpSpPr/>
            <p:nvPr/>
          </p:nvGrpSpPr>
          <p:grpSpPr>
            <a:xfrm>
              <a:off x="2111372" y="4124368"/>
              <a:ext cx="294210" cy="1945334"/>
              <a:chOff x="2111372" y="4130546"/>
              <a:chExt cx="294210" cy="1945334"/>
            </a:xfrm>
          </p:grpSpPr>
          <p:cxnSp>
            <p:nvCxnSpPr>
              <p:cNvPr id="73" name="Straight Connector 72"/>
              <p:cNvCxnSpPr/>
              <p:nvPr/>
            </p:nvCxnSpPr>
            <p:spPr bwMode="auto">
              <a:xfrm rot="5400000">
                <a:off x="1145508" y="5103772"/>
                <a:ext cx="1944216" cy="0"/>
              </a:xfrm>
              <a:prstGeom prst="line">
                <a:avLst/>
              </a:prstGeom>
              <a:noFill/>
              <a:ln w="9525" cap="flat" cmpd="sng" algn="ctr">
                <a:solidFill>
                  <a:schemeClr val="tx1"/>
                </a:solidFill>
                <a:prstDash val="solid"/>
                <a:round/>
                <a:headEnd type="none" w="med" len="med"/>
                <a:tailEnd type="none" w="med" len="med"/>
              </a:ln>
              <a:effectLst/>
            </p:spPr>
          </p:cxnSp>
          <p:cxnSp>
            <p:nvCxnSpPr>
              <p:cNvPr id="75" name="Straight Arrow Connector 74"/>
              <p:cNvCxnSpPr/>
              <p:nvPr/>
            </p:nvCxnSpPr>
            <p:spPr bwMode="auto">
              <a:xfrm>
                <a:off x="2117550" y="4130546"/>
                <a:ext cx="288032" cy="1588"/>
              </a:xfrm>
              <a:prstGeom prst="straightConnector1">
                <a:avLst/>
              </a:prstGeom>
              <a:noFill/>
              <a:ln w="9525" cap="flat" cmpd="sng" algn="ctr">
                <a:solidFill>
                  <a:schemeClr val="tx1"/>
                </a:solidFill>
                <a:prstDash val="solid"/>
                <a:round/>
                <a:headEnd type="none" w="med" len="med"/>
                <a:tailEnd type="arrow"/>
              </a:ln>
              <a:effectLst/>
            </p:spPr>
          </p:cxnSp>
          <p:cxnSp>
            <p:nvCxnSpPr>
              <p:cNvPr id="77" name="Straight Arrow Connector 76"/>
              <p:cNvCxnSpPr/>
              <p:nvPr/>
            </p:nvCxnSpPr>
            <p:spPr bwMode="auto">
              <a:xfrm>
                <a:off x="2111372" y="6073174"/>
                <a:ext cx="288032" cy="1588"/>
              </a:xfrm>
              <a:prstGeom prst="straightConnector1">
                <a:avLst/>
              </a:prstGeom>
              <a:noFill/>
              <a:ln w="9525" cap="flat" cmpd="sng" algn="ctr">
                <a:solidFill>
                  <a:schemeClr val="tx1"/>
                </a:solidFill>
                <a:prstDash val="solid"/>
                <a:round/>
                <a:headEnd type="none" w="med" len="med"/>
                <a:tailEnd type="arrow"/>
              </a:ln>
              <a:effectLst/>
            </p:spPr>
          </p:cxnSp>
        </p:grpSp>
        <p:cxnSp>
          <p:nvCxnSpPr>
            <p:cNvPr id="88" name="Straight Arrow Connector 87"/>
            <p:cNvCxnSpPr/>
            <p:nvPr/>
          </p:nvCxnSpPr>
          <p:spPr bwMode="auto">
            <a:xfrm>
              <a:off x="1860408" y="5132480"/>
              <a:ext cx="540000" cy="1588"/>
            </a:xfrm>
            <a:prstGeom prst="straightConnector1">
              <a:avLst/>
            </a:prstGeom>
            <a:noFill/>
            <a:ln w="9525" cap="flat" cmpd="sng" algn="ctr">
              <a:solidFill>
                <a:schemeClr val="tx1"/>
              </a:solidFill>
              <a:prstDash val="solid"/>
              <a:round/>
              <a:headEnd type="none" w="med" len="med"/>
              <a:tailEnd type="arrow"/>
            </a:ln>
            <a:effectLst/>
          </p:spPr>
        </p:cxnSp>
      </p:grpSp>
      <p:grpSp>
        <p:nvGrpSpPr>
          <p:cNvPr id="92" name="Group 91"/>
          <p:cNvGrpSpPr/>
          <p:nvPr/>
        </p:nvGrpSpPr>
        <p:grpSpPr>
          <a:xfrm>
            <a:off x="3582423" y="4123250"/>
            <a:ext cx="557529" cy="1944216"/>
            <a:chOff x="3450763" y="4123250"/>
            <a:chExt cx="557529" cy="1944216"/>
          </a:xfrm>
        </p:grpSpPr>
        <p:cxnSp>
          <p:nvCxnSpPr>
            <p:cNvPr id="81" name="Straight Connector 80"/>
            <p:cNvCxnSpPr/>
            <p:nvPr/>
          </p:nvCxnSpPr>
          <p:spPr bwMode="auto">
            <a:xfrm rot="16200000">
              <a:off x="2776704" y="5095358"/>
              <a:ext cx="1944216" cy="0"/>
            </a:xfrm>
            <a:prstGeom prst="line">
              <a:avLst/>
            </a:prstGeom>
            <a:noFill/>
            <a:ln w="9525" cap="flat" cmpd="sng" algn="ctr">
              <a:solidFill>
                <a:schemeClr val="tx1"/>
              </a:solidFill>
              <a:prstDash val="solid"/>
              <a:round/>
              <a:headEnd type="none" w="med" len="med"/>
              <a:tailEnd type="none" w="med" len="med"/>
            </a:ln>
            <a:effectLst/>
          </p:spPr>
        </p:cxnSp>
        <p:cxnSp>
          <p:nvCxnSpPr>
            <p:cNvPr id="86" name="Straight Connector 85"/>
            <p:cNvCxnSpPr/>
            <p:nvPr/>
          </p:nvCxnSpPr>
          <p:spPr bwMode="auto">
            <a:xfrm rot="10800000">
              <a:off x="3450763" y="4124368"/>
              <a:ext cx="288000" cy="0"/>
            </a:xfrm>
            <a:prstGeom prst="line">
              <a:avLst/>
            </a:prstGeom>
            <a:noFill/>
            <a:ln w="9525" cap="flat" cmpd="sng" algn="ctr">
              <a:solidFill>
                <a:schemeClr val="tx1"/>
              </a:solidFill>
              <a:prstDash val="solid"/>
              <a:round/>
              <a:headEnd type="none" w="med" len="med"/>
              <a:tailEnd type="none" w="med" len="med"/>
            </a:ln>
            <a:effectLst/>
          </p:spPr>
        </p:cxnSp>
        <p:cxnSp>
          <p:nvCxnSpPr>
            <p:cNvPr id="90" name="Straight Connector 89"/>
            <p:cNvCxnSpPr/>
            <p:nvPr/>
          </p:nvCxnSpPr>
          <p:spPr bwMode="auto">
            <a:xfrm rot="10800000">
              <a:off x="3467169" y="6058356"/>
              <a:ext cx="288000" cy="0"/>
            </a:xfrm>
            <a:prstGeom prst="line">
              <a:avLst/>
            </a:prstGeom>
            <a:noFill/>
            <a:ln w="9525" cap="flat" cmpd="sng" algn="ctr">
              <a:solidFill>
                <a:schemeClr val="tx1"/>
              </a:solidFill>
              <a:prstDash val="solid"/>
              <a:round/>
              <a:headEnd type="none" w="med" len="med"/>
              <a:tailEnd type="none" w="med" len="med"/>
            </a:ln>
            <a:effectLst/>
          </p:spPr>
        </p:cxnSp>
        <p:cxnSp>
          <p:nvCxnSpPr>
            <p:cNvPr id="91" name="Straight Arrow Connector 90"/>
            <p:cNvCxnSpPr/>
            <p:nvPr/>
          </p:nvCxnSpPr>
          <p:spPr bwMode="auto">
            <a:xfrm>
              <a:off x="3468292" y="5085184"/>
              <a:ext cx="540000" cy="1588"/>
            </a:xfrm>
            <a:prstGeom prst="straightConnector1">
              <a:avLst/>
            </a:prstGeom>
            <a:noFill/>
            <a:ln w="9525" cap="flat" cmpd="sng" algn="ctr">
              <a:solidFill>
                <a:schemeClr val="tx1"/>
              </a:solidFill>
              <a:prstDash val="solid"/>
              <a:round/>
              <a:headEnd type="none" w="med" len="med"/>
              <a:tailEnd type="arrow"/>
            </a:ln>
            <a:effectLst/>
          </p:spPr>
        </p:cxnSp>
      </p:grpSp>
      <p:sp>
        <p:nvSpPr>
          <p:cNvPr id="93" name="TextBox 92"/>
          <p:cNvSpPr txBox="1"/>
          <p:nvPr/>
        </p:nvSpPr>
        <p:spPr>
          <a:xfrm>
            <a:off x="1717558" y="3356992"/>
            <a:ext cx="2880320" cy="276999"/>
          </a:xfrm>
          <a:prstGeom prst="rect">
            <a:avLst/>
          </a:prstGeom>
          <a:noFill/>
        </p:spPr>
        <p:txBody>
          <a:bodyPr wrap="square" rtlCol="0">
            <a:spAutoFit/>
          </a:bodyPr>
          <a:lstStyle/>
          <a:p>
            <a:pPr algn="ctr"/>
            <a:r>
              <a:rPr lang="de-DE" sz="1200" b="0" smtClean="0">
                <a:solidFill>
                  <a:schemeClr val="tx1"/>
                </a:solidFill>
              </a:rPr>
              <a:t>Theoretical spectra</a:t>
            </a:r>
            <a:endParaRPr lang="de-DE" sz="1200" b="0">
              <a:solidFill>
                <a:schemeClr val="tx1"/>
              </a:solidFill>
            </a:endParaRPr>
          </a:p>
        </p:txBody>
      </p:sp>
      <p:sp>
        <p:nvSpPr>
          <p:cNvPr id="79" name="Rectangle 78"/>
          <p:cNvSpPr/>
          <p:nvPr/>
        </p:nvSpPr>
        <p:spPr bwMode="auto">
          <a:xfrm>
            <a:off x="2698666" y="5634476"/>
            <a:ext cx="108000" cy="93610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sp>
        <p:nvSpPr>
          <p:cNvPr id="80" name="Rectangle 79"/>
          <p:cNvSpPr/>
          <p:nvPr/>
        </p:nvSpPr>
        <p:spPr bwMode="auto">
          <a:xfrm>
            <a:off x="2759454" y="6525344"/>
            <a:ext cx="864096" cy="7200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800" b="0" i="0" u="none" strike="noStrike" cap="none" normalizeH="0" baseline="0" smtClean="0">
                <a:solidFill>
                  <a:sysClr val="windowText" lastClr="000000"/>
                </a:solidFill>
                <a:effectLst/>
                <a:latin typeface="Trebuchet MS" pitchFamily="-65" charset="0"/>
              </a:rPr>
              <a:t>m/z</a:t>
            </a:r>
            <a:endParaRPr kumimoji="0" lang="de-DE" sz="800" b="0" i="0" u="none" strike="noStrike" cap="none" normalizeH="0" baseline="0">
              <a:solidFill>
                <a:sysClr val="windowText" lastClr="000000"/>
              </a:solidFill>
              <a:effectLst/>
              <a:latin typeface="Trebuchet MS" pitchFamily="-65" charset="0"/>
            </a:endParaRPr>
          </a:p>
        </p:txBody>
      </p:sp>
      <p:sp>
        <p:nvSpPr>
          <p:cNvPr id="82" name="TextBox 81"/>
          <p:cNvSpPr txBox="1"/>
          <p:nvPr/>
        </p:nvSpPr>
        <p:spPr>
          <a:xfrm>
            <a:off x="2502303" y="5944250"/>
            <a:ext cx="504056" cy="215444"/>
          </a:xfrm>
          <a:prstGeom prst="rect">
            <a:avLst/>
          </a:prstGeom>
          <a:noFill/>
        </p:spPr>
        <p:txBody>
          <a:bodyPr wrap="square" rtlCol="0">
            <a:spAutoFit/>
          </a:bodyPr>
          <a:lstStyle/>
          <a:p>
            <a:pPr algn="ctr"/>
            <a:r>
              <a:rPr lang="de-DE" sz="800" b="0" smtClean="0">
                <a:solidFill>
                  <a:schemeClr val="tx1"/>
                </a:solidFill>
              </a:rPr>
              <a:t>[%]</a:t>
            </a:r>
            <a:endParaRPr lang="de-DE" sz="800" b="0">
              <a:solidFill>
                <a:schemeClr val="tx1"/>
              </a:solidFill>
            </a:endParaRPr>
          </a:p>
        </p:txBody>
      </p:sp>
      <p:grpSp>
        <p:nvGrpSpPr>
          <p:cNvPr id="111" name="Group 110"/>
          <p:cNvGrpSpPr/>
          <p:nvPr/>
        </p:nvGrpSpPr>
        <p:grpSpPr>
          <a:xfrm>
            <a:off x="2722232" y="4638709"/>
            <a:ext cx="952012" cy="900000"/>
            <a:chOff x="2722232" y="4710717"/>
            <a:chExt cx="952012" cy="900000"/>
          </a:xfrm>
        </p:grpSpPr>
        <p:pic>
          <p:nvPicPr>
            <p:cNvPr id="67" name="Picture 66" descr="overlay-withRED-100-1000-OnlyTheoretical-blue.png"/>
            <p:cNvPicPr>
              <a:picLocks noChangeAspect="1"/>
            </p:cNvPicPr>
            <p:nvPr/>
          </p:nvPicPr>
          <p:blipFill>
            <a:blip r:embed="rId3"/>
            <a:stretch>
              <a:fillRect/>
            </a:stretch>
          </p:blipFill>
          <p:spPr>
            <a:xfrm>
              <a:off x="2722232" y="4710717"/>
              <a:ext cx="850614" cy="900000"/>
            </a:xfrm>
            <a:prstGeom prst="rect">
              <a:avLst/>
            </a:prstGeom>
          </p:spPr>
        </p:pic>
        <p:cxnSp>
          <p:nvCxnSpPr>
            <p:cNvPr id="106" name="Straight Arrow Connector 105"/>
            <p:cNvCxnSpPr/>
            <p:nvPr/>
          </p:nvCxnSpPr>
          <p:spPr bwMode="auto">
            <a:xfrm>
              <a:off x="2810244" y="5566134"/>
              <a:ext cx="864000" cy="1588"/>
            </a:xfrm>
            <a:prstGeom prst="straightConnector1">
              <a:avLst/>
            </a:prstGeom>
            <a:noFill/>
            <a:ln w="9525" cap="flat" cmpd="sng" algn="ctr">
              <a:solidFill>
                <a:schemeClr val="tx1"/>
              </a:solidFill>
              <a:prstDash val="solid"/>
              <a:round/>
              <a:headEnd type="none" w="med" len="med"/>
              <a:tailEnd type="arrow"/>
            </a:ln>
            <a:effectLst/>
          </p:spPr>
        </p:cxnSp>
      </p:grpSp>
      <p:cxnSp>
        <p:nvCxnSpPr>
          <p:cNvPr id="105" name="Straight Arrow Connector 104"/>
          <p:cNvCxnSpPr/>
          <p:nvPr/>
        </p:nvCxnSpPr>
        <p:spPr bwMode="auto">
          <a:xfrm rot="5400000" flipH="1" flipV="1">
            <a:off x="2364009" y="5031128"/>
            <a:ext cx="900000" cy="0"/>
          </a:xfrm>
          <a:prstGeom prst="straightConnector1">
            <a:avLst/>
          </a:prstGeom>
          <a:noFill/>
          <a:ln w="9525" cap="flat" cmpd="sng" algn="ctr">
            <a:solidFill>
              <a:schemeClr val="tx1"/>
            </a:solidFill>
            <a:prstDash val="solid"/>
            <a:round/>
            <a:headEnd type="none" w="med" len="med"/>
            <a:tailEnd type="arrow"/>
          </a:ln>
          <a:effectLst/>
        </p:spPr>
      </p:cxnSp>
      <p:cxnSp>
        <p:nvCxnSpPr>
          <p:cNvPr id="107" name="Straight Arrow Connector 106"/>
          <p:cNvCxnSpPr/>
          <p:nvPr/>
        </p:nvCxnSpPr>
        <p:spPr bwMode="auto">
          <a:xfrm rot="5400000" flipH="1" flipV="1">
            <a:off x="2364835" y="6059053"/>
            <a:ext cx="900000" cy="0"/>
          </a:xfrm>
          <a:prstGeom prst="straightConnector1">
            <a:avLst/>
          </a:prstGeom>
          <a:noFill/>
          <a:ln w="9525" cap="flat" cmpd="sng" algn="ctr">
            <a:solidFill>
              <a:schemeClr val="tx1"/>
            </a:solidFill>
            <a:prstDash val="solid"/>
            <a:round/>
            <a:headEnd type="none" w="med" len="med"/>
            <a:tailEnd type="arrow"/>
          </a:ln>
          <a:effectLst/>
        </p:spPr>
      </p:cxnSp>
      <p:cxnSp>
        <p:nvCxnSpPr>
          <p:cNvPr id="108" name="Straight Arrow Connector 107"/>
          <p:cNvCxnSpPr/>
          <p:nvPr/>
        </p:nvCxnSpPr>
        <p:spPr bwMode="auto">
          <a:xfrm>
            <a:off x="2811070" y="6516441"/>
            <a:ext cx="864000" cy="1588"/>
          </a:xfrm>
          <a:prstGeom prst="straightConnector1">
            <a:avLst/>
          </a:prstGeom>
          <a:noFill/>
          <a:ln w="9525" cap="flat" cmpd="sng" algn="ctr">
            <a:solidFill>
              <a:schemeClr val="tx1"/>
            </a:solidFill>
            <a:prstDash val="solid"/>
            <a:round/>
            <a:headEnd type="none" w="med" len="med"/>
            <a:tailEnd type="arrow"/>
          </a:ln>
          <a:effectLst/>
        </p:spPr>
      </p:cxnSp>
      <p:grpSp>
        <p:nvGrpSpPr>
          <p:cNvPr id="110" name="Group 109"/>
          <p:cNvGrpSpPr/>
          <p:nvPr/>
        </p:nvGrpSpPr>
        <p:grpSpPr>
          <a:xfrm>
            <a:off x="2497256" y="3645024"/>
            <a:ext cx="1177814" cy="972008"/>
            <a:chOff x="2497256" y="3753136"/>
            <a:chExt cx="1177814" cy="972008"/>
          </a:xfrm>
        </p:grpSpPr>
        <p:grpSp>
          <p:nvGrpSpPr>
            <p:cNvPr id="109" name="Group 108"/>
            <p:cNvGrpSpPr/>
            <p:nvPr/>
          </p:nvGrpSpPr>
          <p:grpSpPr>
            <a:xfrm>
              <a:off x="2497256" y="3767095"/>
              <a:ext cx="1177814" cy="958049"/>
              <a:chOff x="2497256" y="3615764"/>
              <a:chExt cx="1177814" cy="958049"/>
            </a:xfrm>
          </p:grpSpPr>
          <p:pic>
            <p:nvPicPr>
              <p:cNvPr id="68" name="Picture 67" descr="overlay-withRED-100-1000-OnlyTheoretical-red.png"/>
              <p:cNvPicPr>
                <a:picLocks noChangeAspect="1"/>
              </p:cNvPicPr>
              <p:nvPr/>
            </p:nvPicPr>
            <p:blipFill>
              <a:blip r:embed="rId4"/>
              <a:stretch>
                <a:fillRect/>
              </a:stretch>
            </p:blipFill>
            <p:spPr>
              <a:xfrm>
                <a:off x="2717211" y="3645024"/>
                <a:ext cx="850608" cy="900000"/>
              </a:xfrm>
              <a:prstGeom prst="rect">
                <a:avLst/>
              </a:prstGeom>
            </p:spPr>
          </p:pic>
          <p:sp>
            <p:nvSpPr>
              <p:cNvPr id="69" name="Rectangle 68"/>
              <p:cNvSpPr/>
              <p:nvPr/>
            </p:nvSpPr>
            <p:spPr bwMode="auto">
              <a:xfrm>
                <a:off x="2693619" y="3615764"/>
                <a:ext cx="108000" cy="93610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sp>
            <p:nvSpPr>
              <p:cNvPr id="70" name="Rectangle 69"/>
              <p:cNvSpPr/>
              <p:nvPr/>
            </p:nvSpPr>
            <p:spPr bwMode="auto">
              <a:xfrm>
                <a:off x="2765627" y="4501805"/>
                <a:ext cx="864096" cy="7200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800" b="0" i="0" u="none" strike="noStrike" cap="none" normalizeH="0" baseline="0" smtClean="0">
                    <a:solidFill>
                      <a:sysClr val="windowText" lastClr="000000"/>
                    </a:solidFill>
                    <a:effectLst/>
                    <a:latin typeface="Trebuchet MS" pitchFamily="-65" charset="0"/>
                  </a:rPr>
                  <a:t>m/z</a:t>
                </a:r>
                <a:endParaRPr kumimoji="0" lang="de-DE" sz="800" b="0" i="0" u="none" strike="noStrike" cap="none" normalizeH="0" baseline="0">
                  <a:solidFill>
                    <a:sysClr val="windowText" lastClr="000000"/>
                  </a:solidFill>
                  <a:effectLst/>
                  <a:latin typeface="Trebuchet MS" pitchFamily="-65" charset="0"/>
                </a:endParaRPr>
              </a:p>
            </p:txBody>
          </p:sp>
          <p:sp>
            <p:nvSpPr>
              <p:cNvPr id="71" name="TextBox 70"/>
              <p:cNvSpPr txBox="1"/>
              <p:nvPr/>
            </p:nvSpPr>
            <p:spPr>
              <a:xfrm>
                <a:off x="2497256" y="3962425"/>
                <a:ext cx="504056" cy="215444"/>
              </a:xfrm>
              <a:prstGeom prst="rect">
                <a:avLst/>
              </a:prstGeom>
              <a:noFill/>
            </p:spPr>
            <p:txBody>
              <a:bodyPr wrap="square" rtlCol="0">
                <a:spAutoFit/>
              </a:bodyPr>
              <a:lstStyle/>
              <a:p>
                <a:pPr algn="ctr"/>
                <a:r>
                  <a:rPr lang="de-DE" sz="800" b="0" smtClean="0">
                    <a:solidFill>
                      <a:schemeClr val="tx1"/>
                    </a:solidFill>
                  </a:rPr>
                  <a:t>[%]</a:t>
                </a:r>
                <a:endParaRPr lang="de-DE" sz="800" b="0">
                  <a:solidFill>
                    <a:schemeClr val="tx1"/>
                  </a:solidFill>
                </a:endParaRPr>
              </a:p>
            </p:txBody>
          </p:sp>
          <p:cxnSp>
            <p:nvCxnSpPr>
              <p:cNvPr id="104" name="Straight Arrow Connector 103"/>
              <p:cNvCxnSpPr/>
              <p:nvPr/>
            </p:nvCxnSpPr>
            <p:spPr bwMode="auto">
              <a:xfrm>
                <a:off x="2811070" y="4491624"/>
                <a:ext cx="864000" cy="1588"/>
              </a:xfrm>
              <a:prstGeom prst="straightConnector1">
                <a:avLst/>
              </a:prstGeom>
              <a:noFill/>
              <a:ln w="9525" cap="flat" cmpd="sng" algn="ctr">
                <a:solidFill>
                  <a:schemeClr val="tx1"/>
                </a:solidFill>
                <a:prstDash val="solid"/>
                <a:round/>
                <a:headEnd type="none" w="med" len="med"/>
                <a:tailEnd type="arrow"/>
              </a:ln>
              <a:effectLst/>
            </p:spPr>
          </p:cxnSp>
        </p:grpSp>
        <p:cxnSp>
          <p:nvCxnSpPr>
            <p:cNvPr id="103" name="Straight Arrow Connector 102"/>
            <p:cNvCxnSpPr/>
            <p:nvPr/>
          </p:nvCxnSpPr>
          <p:spPr bwMode="auto">
            <a:xfrm rot="5400000" flipH="1" flipV="1">
              <a:off x="2359225" y="4203136"/>
              <a:ext cx="900000" cy="0"/>
            </a:xfrm>
            <a:prstGeom prst="straightConnector1">
              <a:avLst/>
            </a:prstGeom>
            <a:noFill/>
            <a:ln w="9525" cap="flat" cmpd="sng" algn="ctr">
              <a:solidFill>
                <a:schemeClr val="tx1"/>
              </a:solidFill>
              <a:prstDash val="solid"/>
              <a:round/>
              <a:headEnd type="none" w="med" len="med"/>
              <a:tailEnd type="arrow"/>
            </a:ln>
            <a:effectLst/>
          </p:spPr>
        </p:cxnSp>
      </p:grpSp>
      <p:sp>
        <p:nvSpPr>
          <p:cNvPr id="74" name="Rectangle 73"/>
          <p:cNvSpPr/>
          <p:nvPr/>
        </p:nvSpPr>
        <p:spPr bwMode="auto">
          <a:xfrm>
            <a:off x="2733452" y="5501117"/>
            <a:ext cx="864096" cy="7200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800" b="0" i="0" u="none" strike="noStrike" cap="none" normalizeH="0" baseline="0" smtClean="0">
                <a:solidFill>
                  <a:sysClr val="windowText" lastClr="000000"/>
                </a:solidFill>
                <a:effectLst/>
                <a:latin typeface="Trebuchet MS" pitchFamily="-65" charset="0"/>
              </a:rPr>
              <a:t>m/z</a:t>
            </a:r>
            <a:endParaRPr kumimoji="0" lang="de-DE" sz="800" b="0" i="0" u="none" strike="noStrike" cap="none" normalizeH="0" baseline="0">
              <a:solidFill>
                <a:sysClr val="windowText" lastClr="000000"/>
              </a:solidFill>
              <a:effectLst/>
              <a:latin typeface="Trebuchet MS" pitchFamily="-65" charset="0"/>
            </a:endParaRPr>
          </a:p>
        </p:txBody>
      </p:sp>
      <p:sp>
        <p:nvSpPr>
          <p:cNvPr id="72" name="Rectangle 71"/>
          <p:cNvSpPr/>
          <p:nvPr/>
        </p:nvSpPr>
        <p:spPr bwMode="auto">
          <a:xfrm>
            <a:off x="2699369" y="4598246"/>
            <a:ext cx="108000" cy="93610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cxnSp>
        <p:nvCxnSpPr>
          <p:cNvPr id="113" name="Straight Arrow Connector 112"/>
          <p:cNvCxnSpPr/>
          <p:nvPr/>
        </p:nvCxnSpPr>
        <p:spPr bwMode="auto">
          <a:xfrm rot="5400000" flipH="1" flipV="1">
            <a:off x="2366680" y="5036738"/>
            <a:ext cx="900000" cy="0"/>
          </a:xfrm>
          <a:prstGeom prst="straightConnector1">
            <a:avLst/>
          </a:prstGeom>
          <a:noFill/>
          <a:ln w="9525" cap="flat" cmpd="sng" algn="ctr">
            <a:solidFill>
              <a:schemeClr val="tx1"/>
            </a:solidFill>
            <a:prstDash val="solid"/>
            <a:round/>
            <a:headEnd type="none" w="med" len="med"/>
            <a:tailEnd type="arrow"/>
          </a:ln>
          <a:effectLst/>
        </p:spPr>
      </p:cxnSp>
      <p:sp>
        <p:nvSpPr>
          <p:cNvPr id="115" name="TextBox 114"/>
          <p:cNvSpPr txBox="1"/>
          <p:nvPr/>
        </p:nvSpPr>
        <p:spPr>
          <a:xfrm>
            <a:off x="2500598" y="5013176"/>
            <a:ext cx="504056" cy="215444"/>
          </a:xfrm>
          <a:prstGeom prst="rect">
            <a:avLst/>
          </a:prstGeom>
          <a:noFill/>
        </p:spPr>
        <p:txBody>
          <a:bodyPr wrap="square" rtlCol="0">
            <a:spAutoFit/>
          </a:bodyPr>
          <a:lstStyle/>
          <a:p>
            <a:pPr algn="ctr"/>
            <a:r>
              <a:rPr lang="de-DE" sz="800" b="0" smtClean="0">
                <a:solidFill>
                  <a:schemeClr val="tx1"/>
                </a:solidFill>
              </a:rPr>
              <a:t>[%]</a:t>
            </a:r>
            <a:endParaRPr lang="de-DE" sz="800" b="0">
              <a:solidFill>
                <a:schemeClr val="tx1"/>
              </a:solidFill>
            </a:endParaRPr>
          </a:p>
        </p:txBody>
      </p:sp>
      <p:grpSp>
        <p:nvGrpSpPr>
          <p:cNvPr id="124" name="Group 123"/>
          <p:cNvGrpSpPr/>
          <p:nvPr/>
        </p:nvGrpSpPr>
        <p:grpSpPr>
          <a:xfrm>
            <a:off x="2179704" y="1484784"/>
            <a:ext cx="1600205" cy="930494"/>
            <a:chOff x="1630122" y="1709192"/>
            <a:chExt cx="2293806" cy="930494"/>
          </a:xfrm>
        </p:grpSpPr>
        <p:grpSp>
          <p:nvGrpSpPr>
            <p:cNvPr id="117" name="Group 116"/>
            <p:cNvGrpSpPr/>
            <p:nvPr/>
          </p:nvGrpSpPr>
          <p:grpSpPr>
            <a:xfrm>
              <a:off x="1630122" y="1709192"/>
              <a:ext cx="2293806" cy="930494"/>
              <a:chOff x="-530118" y="1556792"/>
              <a:chExt cx="2293806" cy="930494"/>
            </a:xfrm>
          </p:grpSpPr>
          <p:pic>
            <p:nvPicPr>
              <p:cNvPr id="118" name="Picture 117" descr="no-overlay-100-1000.png"/>
              <p:cNvPicPr>
                <a:picLocks noChangeAspect="1"/>
              </p:cNvPicPr>
              <p:nvPr/>
            </p:nvPicPr>
            <p:blipFill>
              <a:blip r:embed="rId5"/>
              <a:stretch>
                <a:fillRect/>
              </a:stretch>
            </p:blipFill>
            <p:spPr>
              <a:xfrm>
                <a:off x="222044" y="1585445"/>
                <a:ext cx="1477338" cy="864000"/>
              </a:xfrm>
              <a:prstGeom prst="rect">
                <a:avLst/>
              </a:prstGeom>
            </p:spPr>
          </p:pic>
          <p:sp>
            <p:nvSpPr>
              <p:cNvPr id="119" name="Rectangle 118"/>
              <p:cNvSpPr/>
              <p:nvPr/>
            </p:nvSpPr>
            <p:spPr bwMode="auto">
              <a:xfrm>
                <a:off x="323528" y="2415278"/>
                <a:ext cx="1440160" cy="7200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800" b="0" i="0" u="none" strike="noStrike" cap="none" normalizeH="0" baseline="0" smtClean="0">
                    <a:ln>
                      <a:noFill/>
                    </a:ln>
                    <a:solidFill>
                      <a:schemeClr val="tx1"/>
                    </a:solidFill>
                    <a:effectLst/>
                    <a:latin typeface="Trebuchet MS" pitchFamily="-65" charset="0"/>
                  </a:rPr>
                  <a:t>m/z</a:t>
                </a:r>
                <a:endParaRPr kumimoji="0" lang="de-DE" sz="800" b="0" i="0" u="none" strike="noStrike" cap="none" normalizeH="0" baseline="0">
                  <a:ln>
                    <a:noFill/>
                  </a:ln>
                  <a:solidFill>
                    <a:schemeClr val="tx1"/>
                  </a:solidFill>
                  <a:effectLst/>
                  <a:latin typeface="Trebuchet MS" pitchFamily="-65" charset="0"/>
                </a:endParaRPr>
              </a:p>
            </p:txBody>
          </p:sp>
          <p:sp>
            <p:nvSpPr>
              <p:cNvPr id="120" name="Rectangle 119"/>
              <p:cNvSpPr/>
              <p:nvPr/>
            </p:nvSpPr>
            <p:spPr bwMode="auto">
              <a:xfrm>
                <a:off x="179512" y="1556792"/>
                <a:ext cx="216024" cy="86409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sp>
            <p:nvSpPr>
              <p:cNvPr id="121" name="TextBox 120"/>
              <p:cNvSpPr txBox="1"/>
              <p:nvPr/>
            </p:nvSpPr>
            <p:spPr>
              <a:xfrm>
                <a:off x="-530118" y="1956102"/>
                <a:ext cx="1548293" cy="215444"/>
              </a:xfrm>
              <a:prstGeom prst="rect">
                <a:avLst/>
              </a:prstGeom>
              <a:noFill/>
            </p:spPr>
            <p:txBody>
              <a:bodyPr wrap="square" rtlCol="0">
                <a:spAutoFit/>
              </a:bodyPr>
              <a:lstStyle/>
              <a:p>
                <a:pPr algn="ctr"/>
                <a:r>
                  <a:rPr lang="de-DE" sz="800" b="0" smtClean="0">
                    <a:solidFill>
                      <a:schemeClr val="tx1"/>
                    </a:solidFill>
                  </a:rPr>
                  <a:t> [%]</a:t>
                </a:r>
                <a:endParaRPr lang="de-DE" sz="800" b="0">
                  <a:solidFill>
                    <a:schemeClr val="tx1"/>
                  </a:solidFill>
                </a:endParaRPr>
              </a:p>
            </p:txBody>
          </p:sp>
          <p:cxnSp>
            <p:nvCxnSpPr>
              <p:cNvPr id="122" name="Straight Arrow Connector 121"/>
              <p:cNvCxnSpPr/>
              <p:nvPr/>
            </p:nvCxnSpPr>
            <p:spPr bwMode="auto">
              <a:xfrm rot="5400000" flipH="1" flipV="1">
                <a:off x="-24749" y="2013668"/>
                <a:ext cx="792000" cy="0"/>
              </a:xfrm>
              <a:prstGeom prst="straightConnector1">
                <a:avLst/>
              </a:prstGeom>
              <a:noFill/>
              <a:ln w="9525" cap="flat" cmpd="sng" algn="ctr">
                <a:solidFill>
                  <a:schemeClr val="tx1"/>
                </a:solidFill>
                <a:prstDash val="solid"/>
                <a:round/>
                <a:headEnd type="none" w="med" len="med"/>
                <a:tailEnd type="arrow"/>
              </a:ln>
              <a:effectLst/>
            </p:spPr>
          </p:cxnSp>
        </p:grpSp>
        <p:cxnSp>
          <p:nvCxnSpPr>
            <p:cNvPr id="123" name="Straight Arrow Connector 122"/>
            <p:cNvCxnSpPr/>
            <p:nvPr/>
          </p:nvCxnSpPr>
          <p:spPr bwMode="auto">
            <a:xfrm>
              <a:off x="2528648" y="2562068"/>
              <a:ext cx="1368000" cy="1588"/>
            </a:xfrm>
            <a:prstGeom prst="straightConnector1">
              <a:avLst/>
            </a:prstGeom>
            <a:noFill/>
            <a:ln w="9525" cap="flat" cmpd="sng" algn="ctr">
              <a:solidFill>
                <a:schemeClr val="tx1"/>
              </a:solidFill>
              <a:prstDash val="solid"/>
              <a:round/>
              <a:headEnd type="none" w="med" len="med"/>
              <a:tailEnd type="arrow"/>
            </a:ln>
            <a:effectLst/>
          </p:spPr>
        </p:cxnSp>
      </p:grpSp>
      <p:cxnSp>
        <p:nvCxnSpPr>
          <p:cNvPr id="126" name="Straight Connector 125"/>
          <p:cNvCxnSpPr/>
          <p:nvPr/>
        </p:nvCxnSpPr>
        <p:spPr bwMode="auto">
          <a:xfrm rot="10800000">
            <a:off x="1907704" y="2011280"/>
            <a:ext cx="648072" cy="0"/>
          </a:xfrm>
          <a:prstGeom prst="line">
            <a:avLst/>
          </a:prstGeom>
          <a:noFill/>
          <a:ln w="9525" cap="flat" cmpd="sng" algn="ctr">
            <a:solidFill>
              <a:schemeClr val="tx1"/>
            </a:solidFill>
            <a:prstDash val="solid"/>
            <a:round/>
            <a:headEnd type="none" w="med" len="med"/>
            <a:tailEnd type="none" w="med" len="med"/>
          </a:ln>
          <a:effectLst/>
        </p:spPr>
      </p:cxnSp>
      <p:sp>
        <p:nvSpPr>
          <p:cNvPr id="127" name="TextBox 126"/>
          <p:cNvSpPr txBox="1"/>
          <p:nvPr/>
        </p:nvSpPr>
        <p:spPr>
          <a:xfrm>
            <a:off x="1763688" y="1185345"/>
            <a:ext cx="2880320" cy="276999"/>
          </a:xfrm>
          <a:prstGeom prst="rect">
            <a:avLst/>
          </a:prstGeom>
          <a:noFill/>
        </p:spPr>
        <p:txBody>
          <a:bodyPr wrap="square" rtlCol="0">
            <a:spAutoFit/>
          </a:bodyPr>
          <a:lstStyle/>
          <a:p>
            <a:pPr algn="ctr"/>
            <a:r>
              <a:rPr lang="de-DE" sz="1200" b="0" smtClean="0">
                <a:solidFill>
                  <a:schemeClr val="tx1"/>
                </a:solidFill>
              </a:rPr>
              <a:t>Experimental spectra</a:t>
            </a:r>
            <a:endParaRPr lang="de-DE" sz="1200" b="0">
              <a:solidFill>
                <a:schemeClr val="tx1"/>
              </a:solidFill>
            </a:endParaRPr>
          </a:p>
        </p:txBody>
      </p:sp>
      <p:pic>
        <p:nvPicPr>
          <p:cNvPr id="1026" name="Picture 2"/>
          <p:cNvPicPr>
            <a:picLocks noChangeAspect="1" noChangeArrowheads="1"/>
          </p:cNvPicPr>
          <p:nvPr/>
        </p:nvPicPr>
        <p:blipFill>
          <a:blip r:embed="rId6"/>
          <a:srcRect/>
          <a:stretch>
            <a:fillRect/>
          </a:stretch>
        </p:blipFill>
        <p:spPr bwMode="auto">
          <a:xfrm>
            <a:off x="239462" y="1496658"/>
            <a:ext cx="1716157" cy="1044000"/>
          </a:xfrm>
          <a:prstGeom prst="rect">
            <a:avLst/>
          </a:prstGeom>
          <a:noFill/>
          <a:ln w="9525">
            <a:noFill/>
            <a:miter lim="800000"/>
            <a:headEnd/>
            <a:tailEnd/>
          </a:ln>
        </p:spPr>
      </p:pic>
      <p:grpSp>
        <p:nvGrpSpPr>
          <p:cNvPr id="131" name="Group 130"/>
          <p:cNvGrpSpPr/>
          <p:nvPr/>
        </p:nvGrpSpPr>
        <p:grpSpPr>
          <a:xfrm>
            <a:off x="227595" y="1366034"/>
            <a:ext cx="1872000" cy="1188495"/>
            <a:chOff x="238887" y="1257643"/>
            <a:chExt cx="1872000" cy="1188495"/>
          </a:xfrm>
        </p:grpSpPr>
        <p:cxnSp>
          <p:nvCxnSpPr>
            <p:cNvPr id="129" name="Straight Arrow Connector 128"/>
            <p:cNvCxnSpPr/>
            <p:nvPr/>
          </p:nvCxnSpPr>
          <p:spPr bwMode="auto">
            <a:xfrm rot="5400000" flipH="1" flipV="1">
              <a:off x="-335130" y="1833643"/>
              <a:ext cx="1152000" cy="0"/>
            </a:xfrm>
            <a:prstGeom prst="straightConnector1">
              <a:avLst/>
            </a:prstGeom>
            <a:noFill/>
            <a:ln w="9525" cap="flat" cmpd="sng" algn="ctr">
              <a:solidFill>
                <a:schemeClr val="tx1"/>
              </a:solidFill>
              <a:prstDash val="solid"/>
              <a:round/>
              <a:headEnd type="none" w="med" len="med"/>
              <a:tailEnd type="arrow"/>
            </a:ln>
            <a:effectLst/>
          </p:spPr>
        </p:cxnSp>
        <p:cxnSp>
          <p:nvCxnSpPr>
            <p:cNvPr id="130" name="Straight Arrow Connector 129"/>
            <p:cNvCxnSpPr/>
            <p:nvPr/>
          </p:nvCxnSpPr>
          <p:spPr bwMode="auto">
            <a:xfrm>
              <a:off x="238887" y="2444550"/>
              <a:ext cx="1872000" cy="1588"/>
            </a:xfrm>
            <a:prstGeom prst="straightConnector1">
              <a:avLst/>
            </a:prstGeom>
            <a:noFill/>
            <a:ln w="9525" cap="flat" cmpd="sng" algn="ctr">
              <a:solidFill>
                <a:schemeClr val="tx1"/>
              </a:solidFill>
              <a:prstDash val="solid"/>
              <a:round/>
              <a:headEnd type="none" w="med" len="med"/>
              <a:tailEnd type="arrow"/>
            </a:ln>
            <a:effectLst/>
          </p:spPr>
        </p:cxnSp>
      </p:grpSp>
      <p:sp>
        <p:nvSpPr>
          <p:cNvPr id="132" name="TextBox 131"/>
          <p:cNvSpPr txBox="1"/>
          <p:nvPr/>
        </p:nvSpPr>
        <p:spPr>
          <a:xfrm>
            <a:off x="514701" y="2517226"/>
            <a:ext cx="1080120" cy="215444"/>
          </a:xfrm>
          <a:prstGeom prst="rect">
            <a:avLst/>
          </a:prstGeom>
          <a:noFill/>
        </p:spPr>
        <p:txBody>
          <a:bodyPr wrap="square" rtlCol="0">
            <a:spAutoFit/>
          </a:bodyPr>
          <a:lstStyle/>
          <a:p>
            <a:pPr algn="ctr"/>
            <a:r>
              <a:rPr lang="de-DE" sz="800" b="0" smtClean="0">
                <a:solidFill>
                  <a:schemeClr val="tx1"/>
                </a:solidFill>
              </a:rPr>
              <a:t>m/z</a:t>
            </a:r>
            <a:endParaRPr lang="de-DE" sz="800" b="0">
              <a:solidFill>
                <a:schemeClr val="tx1"/>
              </a:solidFill>
            </a:endParaRPr>
          </a:p>
        </p:txBody>
      </p:sp>
      <p:sp>
        <p:nvSpPr>
          <p:cNvPr id="133" name="TextBox 132"/>
          <p:cNvSpPr txBox="1"/>
          <p:nvPr/>
        </p:nvSpPr>
        <p:spPr>
          <a:xfrm>
            <a:off x="-408427" y="1844824"/>
            <a:ext cx="1080120" cy="215444"/>
          </a:xfrm>
          <a:prstGeom prst="rect">
            <a:avLst/>
          </a:prstGeom>
          <a:noFill/>
        </p:spPr>
        <p:txBody>
          <a:bodyPr wrap="square" rtlCol="0">
            <a:spAutoFit/>
          </a:bodyPr>
          <a:lstStyle/>
          <a:p>
            <a:pPr algn="ctr"/>
            <a:r>
              <a:rPr lang="de-DE" sz="800" b="0" smtClean="0">
                <a:solidFill>
                  <a:schemeClr val="tx1"/>
                </a:solidFill>
              </a:rPr>
              <a:t>RT</a:t>
            </a:r>
            <a:endParaRPr lang="de-DE" sz="800" b="0">
              <a:solidFill>
                <a:schemeClr val="tx1"/>
              </a:solidFill>
            </a:endParaRPr>
          </a:p>
        </p:txBody>
      </p:sp>
    </p:spTree>
    <p:extLst>
      <p:ext uri="{BB962C8B-B14F-4D97-AF65-F5344CB8AC3E}">
        <p14:creationId xmlns:p14="http://schemas.microsoft.com/office/powerpoint/2010/main" val="34907841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Precursor Mass Correction</a:t>
            </a:r>
            <a:endParaRPr lang="en-US" dirty="0"/>
          </a:p>
        </p:txBody>
      </p:sp>
      <p:sp>
        <p:nvSpPr>
          <p:cNvPr id="3" name="Inhaltsplatzhalter 2"/>
          <p:cNvSpPr>
            <a:spLocks noGrp="1"/>
          </p:cNvSpPr>
          <p:nvPr>
            <p:ph idx="1"/>
          </p:nvPr>
        </p:nvSpPr>
        <p:spPr>
          <a:xfrm>
            <a:off x="155448" y="838200"/>
            <a:ext cx="8836152" cy="5410200"/>
          </a:xfrm>
        </p:spPr>
        <p:txBody>
          <a:bodyPr/>
          <a:lstStyle/>
          <a:p>
            <a:pPr>
              <a:lnSpc>
                <a:spcPct val="120000"/>
              </a:lnSpc>
            </a:pPr>
            <a:r>
              <a:rPr lang="en-US" sz="2400" dirty="0" smtClean="0"/>
              <a:t>The precursor mass of a tandem MS spectrum is usually defined with low accuracy only due to the large mass selection window</a:t>
            </a:r>
          </a:p>
          <a:p>
            <a:pPr>
              <a:lnSpc>
                <a:spcPct val="120000"/>
              </a:lnSpc>
            </a:pPr>
            <a:r>
              <a:rPr lang="en-US" sz="2400" dirty="0" smtClean="0"/>
              <a:t>It can also be determined incorrectly by the instrument software (e.g., selecting an isotope peak of the MS spectrum instead of the </a:t>
            </a:r>
            <a:r>
              <a:rPr lang="en-US" sz="2400" dirty="0" err="1" smtClean="0"/>
              <a:t>monoisotopic</a:t>
            </a:r>
            <a:r>
              <a:rPr lang="en-US" sz="2400" dirty="0" smtClean="0"/>
              <a:t> peak, wrong charge state assignment)</a:t>
            </a:r>
          </a:p>
          <a:p>
            <a:pPr>
              <a:lnSpc>
                <a:spcPct val="120000"/>
              </a:lnSpc>
            </a:pPr>
            <a:r>
              <a:rPr lang="en-US" sz="2400" dirty="0" smtClean="0"/>
              <a:t>A more accurate knowledge of the precursor mass (i.e., the total peptide mass) can significantly reduce the search space (both for database search and de novo sequencing)</a:t>
            </a:r>
          </a:p>
          <a:p>
            <a:pPr>
              <a:lnSpc>
                <a:spcPct val="120000"/>
              </a:lnSpc>
            </a:pPr>
            <a:r>
              <a:rPr lang="en-US" sz="2400" dirty="0" smtClean="0"/>
              <a:t>Before applying de novo methods, it is thus common to obtain a more accurate estimate from the tandem spectrum</a:t>
            </a:r>
          </a:p>
          <a:p>
            <a:pPr>
              <a:lnSpc>
                <a:spcPct val="120000"/>
              </a:lnSpc>
            </a:pPr>
            <a:r>
              <a:rPr lang="en-US" sz="2400" dirty="0" smtClean="0"/>
              <a:t>This is known as </a:t>
            </a:r>
            <a:r>
              <a:rPr lang="en-US" sz="2400" b="1" dirty="0" smtClean="0">
                <a:solidFill>
                  <a:srgbClr val="D06B20"/>
                </a:solidFill>
              </a:rPr>
              <a:t>precursor mass correction</a:t>
            </a:r>
          </a:p>
        </p:txBody>
      </p:sp>
    </p:spTree>
    <p:extLst>
      <p:ext uri="{BB962C8B-B14F-4D97-AF65-F5344CB8AC3E}">
        <p14:creationId xmlns:p14="http://schemas.microsoft.com/office/powerpoint/2010/main" val="30302543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Precursor Mass Correction</a:t>
            </a:r>
            <a:endParaRPr lang="en-US" dirty="0"/>
          </a:p>
        </p:txBody>
      </p:sp>
      <p:sp>
        <p:nvSpPr>
          <p:cNvPr id="3" name="Inhaltsplatzhalter 2"/>
          <p:cNvSpPr>
            <a:spLocks noGrp="1"/>
          </p:cNvSpPr>
          <p:nvPr>
            <p:ph idx="1"/>
          </p:nvPr>
        </p:nvSpPr>
        <p:spPr>
          <a:xfrm>
            <a:off x="155448" y="838200"/>
            <a:ext cx="8836152" cy="5410200"/>
          </a:xfrm>
        </p:spPr>
        <p:txBody>
          <a:bodyPr/>
          <a:lstStyle/>
          <a:p>
            <a:pPr marL="0" indent="0">
              <a:buNone/>
            </a:pPr>
            <a:r>
              <a:rPr lang="en-US" b="1" u="sng" dirty="0" smtClean="0"/>
              <a:t>Definition:</a:t>
            </a:r>
          </a:p>
          <a:p>
            <a:pPr marL="457200" lvl="1" indent="0">
              <a:buNone/>
            </a:pPr>
            <a:r>
              <a:rPr lang="en-US" dirty="0" smtClean="0"/>
              <a:t>Let </a:t>
            </a:r>
            <a:r>
              <a:rPr lang="en-US" i="1" dirty="0" smtClean="0"/>
              <a:t>S</a:t>
            </a:r>
            <a:r>
              <a:rPr lang="en-US" dirty="0" smtClean="0"/>
              <a:t> = {</a:t>
            </a:r>
            <a:r>
              <a:rPr lang="en-US" i="1" dirty="0" smtClean="0">
                <a:latin typeface="Calibri"/>
              </a:rPr>
              <a:t>m</a:t>
            </a:r>
            <a:r>
              <a:rPr lang="en-US" baseline="-25000" dirty="0" smtClean="0">
                <a:latin typeface="Calibri"/>
              </a:rPr>
              <a:t>1</a:t>
            </a:r>
            <a:r>
              <a:rPr lang="en-US" dirty="0" smtClean="0"/>
              <a:t>, </a:t>
            </a:r>
            <a:r>
              <a:rPr lang="en-US" i="1" dirty="0" smtClean="0">
                <a:latin typeface="Calibri"/>
              </a:rPr>
              <a:t>m</a:t>
            </a:r>
            <a:r>
              <a:rPr lang="en-US" baseline="-25000" dirty="0" smtClean="0">
                <a:latin typeface="Calibri"/>
              </a:rPr>
              <a:t>2</a:t>
            </a:r>
            <a:r>
              <a:rPr lang="en-US" dirty="0" smtClean="0"/>
              <a:t>, … </a:t>
            </a:r>
            <a:r>
              <a:rPr lang="en-US" i="1" dirty="0" err="1" smtClean="0">
                <a:latin typeface="Calibri"/>
              </a:rPr>
              <a:t>m</a:t>
            </a:r>
            <a:r>
              <a:rPr lang="en-US" i="1" baseline="-25000" dirty="0" err="1" smtClean="0">
                <a:latin typeface="Calibri"/>
              </a:rPr>
              <a:t>n</a:t>
            </a:r>
            <a:r>
              <a:rPr lang="en-US" dirty="0" smtClean="0"/>
              <a:t>} be a mass spectrum of a peptide with mass </a:t>
            </a:r>
            <a:r>
              <a:rPr lang="en-US" i="1" dirty="0" smtClean="0"/>
              <a:t>M</a:t>
            </a:r>
            <a:r>
              <a:rPr lang="en-US" dirty="0" smtClean="0"/>
              <a:t> with peaks at m/z </a:t>
            </a:r>
            <a:r>
              <a:rPr lang="en-US" i="1" dirty="0" smtClean="0">
                <a:latin typeface="Calibri"/>
              </a:rPr>
              <a:t>m</a:t>
            </a:r>
            <a:r>
              <a:rPr lang="en-US" baseline="-25000" dirty="0" smtClean="0">
                <a:latin typeface="Calibri"/>
              </a:rPr>
              <a:t>1</a:t>
            </a:r>
            <a:r>
              <a:rPr lang="en-US" dirty="0" smtClean="0"/>
              <a:t>, ..</a:t>
            </a:r>
            <a:r>
              <a:rPr lang="en-US" i="1" dirty="0" smtClean="0"/>
              <a:t> </a:t>
            </a:r>
            <a:r>
              <a:rPr lang="en-US" i="1" dirty="0" err="1" smtClean="0">
                <a:latin typeface="Calibri"/>
              </a:rPr>
              <a:t>m</a:t>
            </a:r>
            <a:r>
              <a:rPr lang="en-US" i="1" baseline="-25000" dirty="0" err="1" smtClean="0">
                <a:latin typeface="Calibri"/>
              </a:rPr>
              <a:t>n</a:t>
            </a:r>
            <a:r>
              <a:rPr lang="en-US" i="1" dirty="0" smtClean="0"/>
              <a:t> </a:t>
            </a:r>
            <a:r>
              <a:rPr lang="en-US" dirty="0" smtClean="0"/>
              <a:t>and charge state </a:t>
            </a:r>
            <a:r>
              <a:rPr lang="en-US" i="1" dirty="0" smtClean="0"/>
              <a:t>z</a:t>
            </a:r>
            <a:r>
              <a:rPr lang="en-US" dirty="0" smtClean="0"/>
              <a:t>.</a:t>
            </a:r>
          </a:p>
          <a:p>
            <a:pPr marL="457200" lvl="1" indent="0">
              <a:buNone/>
            </a:pPr>
            <a:r>
              <a:rPr lang="en-US" dirty="0" smtClean="0"/>
              <a:t>The inverse (or reverse) spectrum </a:t>
            </a:r>
            <a:r>
              <a:rPr lang="en-US" i="1" dirty="0" smtClean="0"/>
              <a:t>S</a:t>
            </a:r>
            <a:r>
              <a:rPr lang="en-US" dirty="0" smtClean="0"/>
              <a:t>’ is then defined as follows:</a:t>
            </a:r>
          </a:p>
          <a:p>
            <a:pPr marL="457200" lvl="1" indent="0">
              <a:buNone/>
            </a:pPr>
            <a:r>
              <a:rPr lang="en-US" dirty="0"/>
              <a:t>	</a:t>
            </a:r>
            <a:r>
              <a:rPr lang="en-US" i="1" dirty="0" smtClean="0"/>
              <a:t>S’</a:t>
            </a:r>
            <a:r>
              <a:rPr lang="en-US" dirty="0" smtClean="0"/>
              <a:t> = {</a:t>
            </a:r>
            <a:r>
              <a:rPr lang="en-US" i="1" dirty="0" err="1" smtClean="0">
                <a:latin typeface="Calibri"/>
              </a:rPr>
              <a:t>m’</a:t>
            </a:r>
            <a:r>
              <a:rPr lang="en-US" i="1" baseline="-25000" dirty="0" err="1" smtClean="0">
                <a:latin typeface="Calibri"/>
              </a:rPr>
              <a:t>i</a:t>
            </a:r>
            <a:r>
              <a:rPr lang="en-US" dirty="0" smtClean="0"/>
              <a:t> | </a:t>
            </a:r>
            <a:r>
              <a:rPr lang="en-US" i="1" dirty="0" err="1" smtClean="0">
                <a:latin typeface="Calibri"/>
              </a:rPr>
              <a:t>m’</a:t>
            </a:r>
            <a:r>
              <a:rPr lang="en-US" i="1" baseline="-25000" dirty="0" err="1" smtClean="0">
                <a:latin typeface="Calibri"/>
              </a:rPr>
              <a:t>i</a:t>
            </a:r>
            <a:r>
              <a:rPr lang="en-US" i="1" dirty="0" smtClean="0"/>
              <a:t> </a:t>
            </a:r>
            <a:r>
              <a:rPr lang="en-US" dirty="0" smtClean="0"/>
              <a:t>= </a:t>
            </a:r>
            <a:r>
              <a:rPr lang="en-US" i="1" dirty="0" smtClean="0"/>
              <a:t>M </a:t>
            </a:r>
            <a:r>
              <a:rPr lang="en-US" dirty="0" smtClean="0"/>
              <a:t>+ </a:t>
            </a:r>
            <a:r>
              <a:rPr lang="en-US" i="1" dirty="0" smtClean="0"/>
              <a:t>z </a:t>
            </a:r>
            <a:r>
              <a:rPr lang="en-US" i="1" dirty="0" err="1" smtClean="0"/>
              <a:t>m</a:t>
            </a:r>
            <a:r>
              <a:rPr lang="en-US" i="1" baseline="-25000" dirty="0" err="1" smtClean="0"/>
              <a:t>p</a:t>
            </a:r>
            <a:r>
              <a:rPr lang="en-US" dirty="0" smtClean="0"/>
              <a:t> – </a:t>
            </a:r>
            <a:r>
              <a:rPr lang="en-US" i="1" dirty="0" smtClean="0">
                <a:latin typeface="Calibri"/>
              </a:rPr>
              <a:t>m</a:t>
            </a:r>
            <a:r>
              <a:rPr lang="en-US" i="1" baseline="-25000" dirty="0" smtClean="0">
                <a:latin typeface="Calibri"/>
              </a:rPr>
              <a:t>i</a:t>
            </a:r>
            <a:r>
              <a:rPr lang="en-US" dirty="0" smtClean="0"/>
              <a:t>}</a:t>
            </a:r>
          </a:p>
          <a:p>
            <a:pPr marL="447675" indent="0">
              <a:buNone/>
            </a:pPr>
            <a:r>
              <a:rPr lang="en-US" sz="2800" dirty="0" smtClean="0"/>
              <a:t>where </a:t>
            </a:r>
            <a:r>
              <a:rPr lang="en-US" sz="2800" i="1" dirty="0" err="1" smtClean="0"/>
              <a:t>m</a:t>
            </a:r>
            <a:r>
              <a:rPr lang="en-US" sz="2800" i="1" baseline="-25000" dirty="0" err="1" smtClean="0"/>
              <a:t>p</a:t>
            </a:r>
            <a:r>
              <a:rPr lang="en-US" sz="2800" dirty="0" smtClean="0"/>
              <a:t> is the proton mass.</a:t>
            </a:r>
          </a:p>
          <a:p>
            <a:pPr marL="447675" indent="0">
              <a:buNone/>
            </a:pPr>
            <a:r>
              <a:rPr lang="en-US" sz="2800" dirty="0" smtClean="0"/>
              <a:t>Since the masses of complementary ions add up to </a:t>
            </a:r>
            <a:r>
              <a:rPr lang="en-US" sz="2800" i="1" dirty="0" smtClean="0"/>
              <a:t>M</a:t>
            </a:r>
            <a:r>
              <a:rPr lang="en-US" sz="2800" dirty="0" smtClean="0"/>
              <a:t> + </a:t>
            </a:r>
            <a:r>
              <a:rPr lang="en-US" sz="2800" i="1" dirty="0" smtClean="0"/>
              <a:t>z</a:t>
            </a:r>
            <a:r>
              <a:rPr lang="en-US" sz="2800" dirty="0" smtClean="0"/>
              <a:t> </a:t>
            </a:r>
            <a:r>
              <a:rPr lang="en-US" sz="2800" i="1" dirty="0" err="1" smtClean="0"/>
              <a:t>m</a:t>
            </a:r>
            <a:r>
              <a:rPr lang="en-US" sz="2800" i="1" baseline="-25000" dirty="0" err="1" smtClean="0"/>
              <a:t>p</a:t>
            </a:r>
            <a:r>
              <a:rPr lang="en-US" sz="2800" dirty="0" smtClean="0"/>
              <a:t>, the masses of b or y ions are translated to their corresponding complementary ion masses in the inverse spectrum.</a:t>
            </a:r>
          </a:p>
          <a:p>
            <a:pPr lvl="1"/>
            <a:endParaRPr lang="en-US" dirty="0" smtClean="0"/>
          </a:p>
          <a:p>
            <a:endParaRPr lang="en-US" dirty="0"/>
          </a:p>
          <a:p>
            <a:r>
              <a:rPr lang="en-US" dirty="0" smtClean="0"/>
              <a:t>Idea:</a:t>
            </a:r>
          </a:p>
          <a:p>
            <a:pPr lvl="1"/>
            <a:r>
              <a:rPr lang="en-US" dirty="0" smtClean="0"/>
              <a:t>The tandem spectrum contains complementary ions (b/y, a/x, c/z)</a:t>
            </a:r>
          </a:p>
          <a:p>
            <a:pPr lvl="1"/>
            <a:r>
              <a:rPr lang="en-US" dirty="0" smtClean="0"/>
              <a:t>Complementary ion masses will add up to the correct total peptide/precursor mass</a:t>
            </a:r>
          </a:p>
          <a:p>
            <a:pPr lvl="1"/>
            <a:r>
              <a:rPr lang="en-US" dirty="0" smtClean="0"/>
              <a:t>Find the t</a:t>
            </a:r>
          </a:p>
          <a:p>
            <a:r>
              <a:rPr lang="en-US" dirty="0" smtClean="0"/>
              <a:t>Definition:</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164350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Precursor Mass Correction</a:t>
            </a:r>
            <a:endParaRPr lang="en-US" dirty="0"/>
          </a:p>
        </p:txBody>
      </p:sp>
      <p:sp>
        <p:nvSpPr>
          <p:cNvPr id="3" name="Inhaltsplatzhalter 2"/>
          <p:cNvSpPr>
            <a:spLocks noGrp="1"/>
          </p:cNvSpPr>
          <p:nvPr>
            <p:ph idx="1"/>
          </p:nvPr>
        </p:nvSpPr>
        <p:spPr>
          <a:xfrm>
            <a:off x="155448" y="838200"/>
            <a:ext cx="8836152" cy="5410200"/>
          </a:xfrm>
        </p:spPr>
        <p:txBody>
          <a:bodyPr/>
          <a:lstStyle/>
          <a:p>
            <a:r>
              <a:rPr lang="en-US" sz="2800" b="1" dirty="0" smtClean="0">
                <a:solidFill>
                  <a:schemeClr val="accent5"/>
                </a:solidFill>
              </a:rPr>
              <a:t>Idea</a:t>
            </a:r>
          </a:p>
          <a:p>
            <a:pPr lvl="1"/>
            <a:r>
              <a:rPr lang="en-US" sz="2400" dirty="0" smtClean="0"/>
              <a:t>The tandem spectrum contains complementary ions (b/y, a/x, c/z)</a:t>
            </a:r>
          </a:p>
          <a:p>
            <a:pPr lvl="1"/>
            <a:r>
              <a:rPr lang="en-US" sz="2400" dirty="0" smtClean="0"/>
              <a:t>Complementary ion masses will add up to the correct total peptide/precursor mass</a:t>
            </a:r>
          </a:p>
          <a:p>
            <a:pPr lvl="1"/>
            <a:r>
              <a:rPr lang="en-US" sz="2400" dirty="0" smtClean="0"/>
              <a:t>For the correct precursor mass M the inverse spectrum will be computed correctly and share a maximum number of peaks with the original spectrum</a:t>
            </a:r>
          </a:p>
          <a:p>
            <a:r>
              <a:rPr lang="en-US" sz="2800" dirty="0" smtClean="0"/>
              <a:t>This problem can be formulated as a combinatorial optimization problem</a:t>
            </a:r>
          </a:p>
          <a:p>
            <a:r>
              <a:rPr lang="en-US" sz="2800" dirty="0" smtClean="0"/>
              <a:t>There are various ways to solve the problem, we will look at a simple algorithm that solves the problem in cubic time in the number of peaks</a:t>
            </a:r>
          </a:p>
          <a:p>
            <a:pPr lvl="1"/>
            <a:endParaRPr lang="en-US" sz="2400" dirty="0" smtClean="0"/>
          </a:p>
          <a:p>
            <a:pPr lvl="1"/>
            <a:endParaRPr lang="en-US" sz="2400" dirty="0" smtClean="0"/>
          </a:p>
          <a:p>
            <a:pPr lvl="1"/>
            <a:endParaRPr lang="en-US" sz="2400" dirty="0"/>
          </a:p>
        </p:txBody>
      </p:sp>
    </p:spTree>
    <p:extLst>
      <p:ext uri="{BB962C8B-B14F-4D97-AF65-F5344CB8AC3E}">
        <p14:creationId xmlns:p14="http://schemas.microsoft.com/office/powerpoint/2010/main" val="7657078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Precursor Mass Correction</a:t>
            </a:r>
            <a:endParaRPr lang="en-US" dirty="0"/>
          </a:p>
        </p:txBody>
      </p:sp>
      <p:sp>
        <p:nvSpPr>
          <p:cNvPr id="3" name="Inhaltsplatzhalter 2"/>
          <p:cNvSpPr>
            <a:spLocks noGrp="1"/>
          </p:cNvSpPr>
          <p:nvPr>
            <p:ph idx="1"/>
          </p:nvPr>
        </p:nvSpPr>
        <p:spPr>
          <a:xfrm>
            <a:off x="155448" y="990600"/>
            <a:ext cx="8836152" cy="5410200"/>
          </a:xfrm>
        </p:spPr>
        <p:style>
          <a:lnRef idx="1">
            <a:schemeClr val="accent6"/>
          </a:lnRef>
          <a:fillRef idx="2">
            <a:schemeClr val="accent6"/>
          </a:fillRef>
          <a:effectRef idx="1">
            <a:schemeClr val="accent6"/>
          </a:effectRef>
          <a:fontRef idx="minor">
            <a:schemeClr val="dk1"/>
          </a:fontRef>
        </p:style>
        <p:txBody>
          <a:bodyPr/>
          <a:lstStyle/>
          <a:p>
            <a:pPr marL="0" indent="0">
              <a:buNone/>
            </a:pPr>
            <a:r>
              <a:rPr lang="en-US" sz="2400" b="1" u="sng" dirty="0" smtClean="0"/>
              <a:t>Algorithm</a:t>
            </a:r>
          </a:p>
          <a:p>
            <a:pPr marL="0" indent="0">
              <a:buNone/>
            </a:pPr>
            <a:r>
              <a:rPr lang="en-US" sz="2400" i="1" dirty="0" err="1" smtClean="0"/>
              <a:t>max_spc</a:t>
            </a:r>
            <a:r>
              <a:rPr lang="en-US" sz="2400" dirty="0" smtClean="0"/>
              <a:t> </a:t>
            </a:r>
            <a:r>
              <a:rPr lang="en-US" sz="2400" dirty="0" err="1" smtClean="0">
                <a:latin typeface="cmsy10"/>
                <a:ea typeface="cmsy10"/>
                <a:cs typeface="cmsy10"/>
              </a:rPr>
              <a:t>Ã</a:t>
            </a:r>
            <a:r>
              <a:rPr lang="en-US" sz="2400" dirty="0" smtClean="0"/>
              <a:t> 0</a:t>
            </a:r>
          </a:p>
          <a:p>
            <a:pPr marL="0" indent="0">
              <a:buNone/>
            </a:pPr>
            <a:r>
              <a:rPr lang="en-US" sz="2400" i="1" dirty="0" err="1" smtClean="0"/>
              <a:t>best_</a:t>
            </a:r>
            <a:r>
              <a:rPr lang="en-US" sz="2400" i="1" dirty="0" err="1" smtClean="0">
                <a:latin typeface="Calibri"/>
              </a:rPr>
              <a:t>M</a:t>
            </a:r>
            <a:r>
              <a:rPr lang="en-US" sz="2400" i="1" baseline="-25000" dirty="0" err="1" smtClean="0">
                <a:latin typeface="Trebuchet MS"/>
              </a:rPr>
              <a:t>p</a:t>
            </a:r>
            <a:r>
              <a:rPr lang="en-US" sz="2400" dirty="0" smtClean="0"/>
              <a:t> </a:t>
            </a:r>
            <a:r>
              <a:rPr lang="en-US" sz="2400" dirty="0" err="1" smtClean="0">
                <a:latin typeface="cmsy10"/>
                <a:ea typeface="cmsy10"/>
                <a:cs typeface="cmsy10"/>
              </a:rPr>
              <a:t>Ã</a:t>
            </a:r>
            <a:r>
              <a:rPr lang="en-US" sz="2400" dirty="0" smtClean="0"/>
              <a:t> </a:t>
            </a:r>
          </a:p>
          <a:p>
            <a:pPr marL="0" indent="0">
              <a:buNone/>
            </a:pPr>
            <a:r>
              <a:rPr lang="en-US" sz="2400" b="1" dirty="0" smtClean="0"/>
              <a:t>FOR</a:t>
            </a:r>
            <a:r>
              <a:rPr lang="en-US" sz="2400" dirty="0" smtClean="0"/>
              <a:t> 1 </a:t>
            </a:r>
            <a:r>
              <a:rPr lang="en-US" sz="2400" dirty="0" smtClean="0">
                <a:latin typeface="cmsy10"/>
                <a:ea typeface="cmsy10"/>
                <a:cs typeface="cmsy10"/>
              </a:rPr>
              <a:t>·</a:t>
            </a:r>
            <a:r>
              <a:rPr lang="en-US" sz="2400" dirty="0" smtClean="0"/>
              <a:t> </a:t>
            </a:r>
            <a:r>
              <a:rPr lang="en-US" sz="2400" i="1" dirty="0" err="1" smtClean="0"/>
              <a:t>i</a:t>
            </a:r>
            <a:r>
              <a:rPr lang="en-US" sz="2400" dirty="0" smtClean="0"/>
              <a:t>, </a:t>
            </a:r>
            <a:r>
              <a:rPr lang="en-US" sz="2400" i="1" dirty="0" smtClean="0"/>
              <a:t>j</a:t>
            </a:r>
            <a:r>
              <a:rPr lang="en-US" sz="2400" dirty="0" smtClean="0"/>
              <a:t> </a:t>
            </a:r>
            <a:r>
              <a:rPr lang="en-US" sz="2400" dirty="0" smtClean="0">
                <a:latin typeface="cmsy10"/>
                <a:ea typeface="cmsy10"/>
                <a:cs typeface="cmsy10"/>
              </a:rPr>
              <a:t>·</a:t>
            </a:r>
            <a:r>
              <a:rPr lang="en-US" sz="2400" dirty="0" smtClean="0"/>
              <a:t> n:</a:t>
            </a:r>
          </a:p>
          <a:p>
            <a:pPr marL="457200" lvl="1" indent="0">
              <a:buNone/>
            </a:pPr>
            <a:r>
              <a:rPr lang="en-US" sz="2400" dirty="0" smtClean="0"/>
              <a:t>Compute potential precursor mass </a:t>
            </a:r>
            <a:r>
              <a:rPr lang="en-US" sz="2400" i="1" dirty="0" err="1" smtClean="0">
                <a:latin typeface="Calibri"/>
              </a:rPr>
              <a:t>M</a:t>
            </a:r>
            <a:r>
              <a:rPr lang="en-US" sz="2400" i="1" baseline="-25000" dirty="0" err="1" smtClean="0">
                <a:latin typeface="Trebuchet MS"/>
              </a:rPr>
              <a:t>p</a:t>
            </a:r>
            <a:r>
              <a:rPr lang="en-US" sz="2400" dirty="0" smtClean="0"/>
              <a:t> = </a:t>
            </a:r>
            <a:r>
              <a:rPr lang="en-US" sz="2400" i="1" dirty="0" smtClean="0">
                <a:latin typeface="Calibri"/>
              </a:rPr>
              <a:t>m</a:t>
            </a:r>
            <a:r>
              <a:rPr lang="en-US" sz="2400" i="1" baseline="-25000" dirty="0" smtClean="0">
                <a:latin typeface="Trebuchet MS"/>
              </a:rPr>
              <a:t>i</a:t>
            </a:r>
            <a:r>
              <a:rPr lang="en-US" sz="2400" dirty="0" smtClean="0"/>
              <a:t> + </a:t>
            </a:r>
            <a:r>
              <a:rPr lang="en-US" sz="2400" i="1" dirty="0" err="1">
                <a:latin typeface="Calibri"/>
              </a:rPr>
              <a:t>m</a:t>
            </a:r>
            <a:r>
              <a:rPr lang="en-US" sz="2400" i="1" baseline="-25000" dirty="0" err="1" smtClean="0">
                <a:latin typeface="Trebuchet MS"/>
              </a:rPr>
              <a:t>j</a:t>
            </a:r>
            <a:r>
              <a:rPr lang="en-US" sz="2400" dirty="0" smtClean="0"/>
              <a:t> – </a:t>
            </a:r>
            <a:r>
              <a:rPr lang="en-US" sz="2400" i="1" dirty="0" smtClean="0"/>
              <a:t>z </a:t>
            </a:r>
            <a:r>
              <a:rPr lang="en-US" sz="2400" i="1" dirty="0" err="1" smtClean="0">
                <a:latin typeface="Calibri"/>
              </a:rPr>
              <a:t>m</a:t>
            </a:r>
            <a:r>
              <a:rPr lang="en-US" sz="2400" i="1" baseline="-25000" dirty="0" err="1" smtClean="0">
                <a:latin typeface="Trebuchet MS"/>
              </a:rPr>
              <a:t>p</a:t>
            </a:r>
            <a:endParaRPr lang="en-US" sz="2400" i="1" baseline="-25000" dirty="0" smtClean="0">
              <a:latin typeface="Trebuchet MS"/>
            </a:endParaRPr>
          </a:p>
          <a:p>
            <a:pPr marL="457200" lvl="1" indent="0">
              <a:buNone/>
            </a:pPr>
            <a:r>
              <a:rPr lang="en-US" sz="2400" dirty="0" smtClean="0"/>
              <a:t>Compute </a:t>
            </a:r>
            <a:r>
              <a:rPr lang="en-US" sz="2400" i="1" dirty="0" smtClean="0"/>
              <a:t>S</a:t>
            </a:r>
            <a:r>
              <a:rPr lang="en-US" sz="2400" dirty="0" smtClean="0"/>
              <a:t>’ given </a:t>
            </a:r>
            <a:r>
              <a:rPr lang="en-US" sz="2400" i="1" dirty="0" err="1" smtClean="0">
                <a:latin typeface="Calibri"/>
              </a:rPr>
              <a:t>M</a:t>
            </a:r>
            <a:r>
              <a:rPr lang="en-US" sz="2400" i="1" baseline="-25000" dirty="0" err="1" smtClean="0">
                <a:latin typeface="Trebuchet MS"/>
              </a:rPr>
              <a:t>p</a:t>
            </a:r>
            <a:endParaRPr lang="en-US" sz="2400" i="1" baseline="-25000" dirty="0" smtClean="0">
              <a:latin typeface="Trebuchet MS"/>
            </a:endParaRPr>
          </a:p>
          <a:p>
            <a:pPr marL="457200" lvl="1" indent="0">
              <a:buNone/>
            </a:pPr>
            <a:r>
              <a:rPr lang="en-US" sz="2400" dirty="0" smtClean="0"/>
              <a:t>Compute shared peak count between </a:t>
            </a:r>
            <a:r>
              <a:rPr lang="en-US" sz="2400" i="1" dirty="0" smtClean="0"/>
              <a:t>S</a:t>
            </a:r>
            <a:r>
              <a:rPr lang="en-US" sz="2400" dirty="0" smtClean="0"/>
              <a:t> and </a:t>
            </a:r>
            <a:r>
              <a:rPr lang="en-US" sz="2400" i="1" dirty="0" smtClean="0"/>
              <a:t>S</a:t>
            </a:r>
            <a:r>
              <a:rPr lang="en-US" sz="2400" dirty="0" smtClean="0"/>
              <a:t>’:</a:t>
            </a:r>
          </a:p>
          <a:p>
            <a:pPr marL="457200" lvl="1" indent="0">
              <a:buNone/>
            </a:pPr>
            <a:r>
              <a:rPr lang="en-US" sz="2400" i="1" dirty="0" err="1" smtClean="0"/>
              <a:t>spc</a:t>
            </a:r>
            <a:r>
              <a:rPr lang="en-US" sz="2400" dirty="0" smtClean="0"/>
              <a:t> </a:t>
            </a:r>
            <a:r>
              <a:rPr lang="en-US" sz="2400" dirty="0" err="1" smtClean="0">
                <a:latin typeface="cmsy10"/>
                <a:ea typeface="cmsy10"/>
                <a:cs typeface="cmsy10"/>
              </a:rPr>
              <a:t>Ã</a:t>
            </a:r>
            <a:r>
              <a:rPr lang="en-US" sz="2400" dirty="0" smtClean="0"/>
              <a:t> {|(</a:t>
            </a:r>
            <a:r>
              <a:rPr lang="en-US" sz="2400" i="1" dirty="0" smtClean="0">
                <a:latin typeface="Calibri"/>
              </a:rPr>
              <a:t>m</a:t>
            </a:r>
            <a:r>
              <a:rPr lang="en-US" sz="2400" i="1" baseline="-25000" dirty="0" smtClean="0">
                <a:latin typeface="Trebuchet MS"/>
              </a:rPr>
              <a:t>i</a:t>
            </a:r>
            <a:r>
              <a:rPr lang="en-US" sz="2400" dirty="0" smtClean="0"/>
              <a:t>, </a:t>
            </a:r>
            <a:r>
              <a:rPr lang="en-US" sz="2400" i="1" dirty="0" err="1" smtClean="0">
                <a:latin typeface="Calibri"/>
              </a:rPr>
              <a:t>m’</a:t>
            </a:r>
            <a:r>
              <a:rPr lang="en-US" sz="2400" i="1" baseline="-25000" dirty="0" err="1" smtClean="0">
                <a:latin typeface="Trebuchet MS"/>
              </a:rPr>
              <a:t>j</a:t>
            </a:r>
            <a:r>
              <a:rPr lang="en-US" sz="2400" dirty="0" smtClean="0"/>
              <a:t>), 1 </a:t>
            </a:r>
            <a:r>
              <a:rPr lang="en-US" sz="2400" dirty="0" smtClean="0">
                <a:latin typeface="cmsy10"/>
                <a:ea typeface="cmsy10"/>
                <a:cs typeface="cmsy10"/>
              </a:rPr>
              <a:t>·</a:t>
            </a:r>
            <a:r>
              <a:rPr lang="en-US" sz="2400" dirty="0" smtClean="0"/>
              <a:t> </a:t>
            </a:r>
            <a:r>
              <a:rPr lang="en-US" sz="2400" i="1" dirty="0" err="1" smtClean="0"/>
              <a:t>i</a:t>
            </a:r>
            <a:r>
              <a:rPr lang="en-US" sz="2400" i="1" dirty="0" smtClean="0"/>
              <a:t>, j</a:t>
            </a:r>
            <a:r>
              <a:rPr lang="en-US" sz="2400" dirty="0" smtClean="0"/>
              <a:t> </a:t>
            </a:r>
            <a:r>
              <a:rPr lang="en-US" sz="2400" dirty="0" smtClean="0">
                <a:latin typeface="cmsy10"/>
                <a:ea typeface="cmsy10"/>
                <a:cs typeface="cmsy10"/>
              </a:rPr>
              <a:t>·</a:t>
            </a:r>
            <a:r>
              <a:rPr lang="en-US" sz="2400" dirty="0" smtClean="0"/>
              <a:t> </a:t>
            </a:r>
            <a:r>
              <a:rPr lang="en-US" sz="2400" i="1" dirty="0" smtClean="0"/>
              <a:t>n</a:t>
            </a:r>
            <a:r>
              <a:rPr lang="en-US" sz="2400" dirty="0" smtClean="0"/>
              <a:t> | |</a:t>
            </a:r>
            <a:r>
              <a:rPr lang="en-US" sz="2400" i="1" dirty="0" smtClean="0">
                <a:latin typeface="Calibri"/>
              </a:rPr>
              <a:t>m</a:t>
            </a:r>
            <a:r>
              <a:rPr lang="en-US" sz="2400" i="1" baseline="-25000" dirty="0" smtClean="0">
                <a:latin typeface="Trebuchet MS"/>
              </a:rPr>
              <a:t>i</a:t>
            </a:r>
            <a:r>
              <a:rPr lang="en-US" sz="2400" dirty="0" smtClean="0"/>
              <a:t> – </a:t>
            </a:r>
            <a:r>
              <a:rPr lang="en-US" sz="2400" i="1" dirty="0" err="1" smtClean="0">
                <a:latin typeface="Calibri"/>
              </a:rPr>
              <a:t>m</a:t>
            </a:r>
            <a:r>
              <a:rPr lang="en-US" sz="2400" i="1" baseline="-25000" dirty="0" err="1" smtClean="0">
                <a:latin typeface="Trebuchet MS"/>
              </a:rPr>
              <a:t>j</a:t>
            </a:r>
            <a:r>
              <a:rPr lang="en-US" sz="2400" dirty="0" smtClean="0"/>
              <a:t>| &lt; </a:t>
            </a:r>
            <a:r>
              <a:rPr lang="en-US" sz="2400" dirty="0" smtClean="0">
                <a:latin typeface="cmmi10"/>
                <a:ea typeface="cmmi10"/>
                <a:cs typeface="cmmi10"/>
              </a:rPr>
              <a:t>±</a:t>
            </a:r>
            <a:r>
              <a:rPr lang="en-US" sz="2400" dirty="0" smtClean="0"/>
              <a:t>}</a:t>
            </a:r>
          </a:p>
          <a:p>
            <a:pPr marL="457200" lvl="1" indent="0">
              <a:buNone/>
            </a:pPr>
            <a:r>
              <a:rPr lang="en-US" sz="2400" b="1" dirty="0" smtClean="0"/>
              <a:t>IF</a:t>
            </a:r>
            <a:r>
              <a:rPr lang="en-US" sz="2400" dirty="0" smtClean="0"/>
              <a:t> </a:t>
            </a:r>
            <a:r>
              <a:rPr lang="en-US" sz="2400" i="1" dirty="0" err="1" smtClean="0"/>
              <a:t>spc</a:t>
            </a:r>
            <a:r>
              <a:rPr lang="en-US" sz="2400" dirty="0" smtClean="0"/>
              <a:t> &gt; </a:t>
            </a:r>
            <a:r>
              <a:rPr lang="en-US" sz="2400" i="1" dirty="0" err="1" smtClean="0"/>
              <a:t>max_spc</a:t>
            </a:r>
            <a:r>
              <a:rPr lang="en-US" sz="2400" dirty="0" smtClean="0"/>
              <a:t>:</a:t>
            </a:r>
          </a:p>
          <a:p>
            <a:pPr marL="914400" lvl="2" indent="0">
              <a:buNone/>
            </a:pPr>
            <a:r>
              <a:rPr lang="en-US" i="1" dirty="0" err="1" smtClean="0"/>
              <a:t>max_spc</a:t>
            </a:r>
            <a:r>
              <a:rPr lang="en-US" i="1" dirty="0" smtClean="0"/>
              <a:t> </a:t>
            </a:r>
            <a:r>
              <a:rPr lang="en-US" dirty="0" err="1" smtClean="0">
                <a:latin typeface="cmsy10"/>
                <a:ea typeface="cmsy10"/>
                <a:cs typeface="cmsy10"/>
              </a:rPr>
              <a:t>Ã</a:t>
            </a:r>
            <a:r>
              <a:rPr lang="en-US" dirty="0" smtClean="0"/>
              <a:t> </a:t>
            </a:r>
            <a:r>
              <a:rPr lang="en-US" i="1" dirty="0" err="1" smtClean="0"/>
              <a:t>spc</a:t>
            </a:r>
            <a:endParaRPr lang="en-US" i="1" dirty="0" smtClean="0"/>
          </a:p>
          <a:p>
            <a:pPr marL="914400" lvl="2" indent="0">
              <a:buNone/>
            </a:pPr>
            <a:r>
              <a:rPr lang="en-US" i="1" dirty="0" err="1" smtClean="0"/>
              <a:t>best_</a:t>
            </a:r>
            <a:r>
              <a:rPr lang="en-US" i="1" dirty="0" err="1" smtClean="0">
                <a:latin typeface="Calibri"/>
              </a:rPr>
              <a:t>M</a:t>
            </a:r>
            <a:r>
              <a:rPr lang="en-US" i="1" baseline="-25000" dirty="0" err="1" smtClean="0">
                <a:latin typeface="Trebuchet MS"/>
              </a:rPr>
              <a:t>p</a:t>
            </a:r>
            <a:r>
              <a:rPr lang="en-US" dirty="0" smtClean="0"/>
              <a:t> </a:t>
            </a:r>
            <a:r>
              <a:rPr lang="en-US" dirty="0" err="1" smtClean="0">
                <a:latin typeface="cmsy10"/>
                <a:ea typeface="cmsy10"/>
                <a:cs typeface="cmsy10"/>
              </a:rPr>
              <a:t>Ã</a:t>
            </a:r>
            <a:r>
              <a:rPr lang="en-US" i="1" dirty="0" smtClean="0"/>
              <a:t> </a:t>
            </a:r>
            <a:r>
              <a:rPr lang="en-US" i="1" dirty="0" err="1" smtClean="0">
                <a:latin typeface="Calibri"/>
              </a:rPr>
              <a:t>M</a:t>
            </a:r>
            <a:r>
              <a:rPr lang="en-US" i="1" baseline="-25000" dirty="0" err="1" smtClean="0">
                <a:latin typeface="Trebuchet MS"/>
              </a:rPr>
              <a:t>p</a:t>
            </a:r>
            <a:endParaRPr lang="en-US" i="1" baseline="-25000" dirty="0" smtClean="0">
              <a:latin typeface="Trebuchet MS"/>
            </a:endParaRPr>
          </a:p>
          <a:p>
            <a:pPr marL="0" indent="0">
              <a:buNone/>
            </a:pPr>
            <a:r>
              <a:rPr lang="en-US" sz="2400" b="1" dirty="0" smtClean="0"/>
              <a:t>RETURN</a:t>
            </a:r>
            <a:r>
              <a:rPr lang="en-US" sz="2400" dirty="0" smtClean="0"/>
              <a:t> </a:t>
            </a:r>
            <a:r>
              <a:rPr lang="en-US" sz="2400" i="1" dirty="0" err="1" smtClean="0"/>
              <a:t>best_</a:t>
            </a:r>
            <a:r>
              <a:rPr lang="en-US" sz="2400" i="1" dirty="0" err="1" smtClean="0">
                <a:latin typeface="Calibri"/>
              </a:rPr>
              <a:t>M</a:t>
            </a:r>
            <a:r>
              <a:rPr lang="en-US" sz="2400" i="1" baseline="-25000" dirty="0" err="1" smtClean="0">
                <a:latin typeface="Trebuchet MS"/>
              </a:rPr>
              <a:t>p</a:t>
            </a:r>
            <a:endParaRPr lang="en-US" sz="2400" i="1" baseline="-25000" dirty="0" smtClean="0">
              <a:latin typeface="Trebuchet MS"/>
            </a:endParaRPr>
          </a:p>
          <a:p>
            <a:pPr marL="457200" lvl="1" indent="0">
              <a:buNone/>
            </a:pPr>
            <a:endParaRPr lang="en-US" sz="2400" dirty="0" smtClean="0"/>
          </a:p>
          <a:p>
            <a:pPr marL="0" indent="0">
              <a:buNone/>
            </a:pPr>
            <a:endParaRPr lang="en-US" sz="2400" dirty="0" smtClean="0"/>
          </a:p>
          <a:p>
            <a:pPr marL="0" indent="0">
              <a:buNone/>
            </a:pPr>
            <a:endParaRPr lang="en-US" sz="2400" dirty="0"/>
          </a:p>
        </p:txBody>
      </p:sp>
      <p:sp>
        <p:nvSpPr>
          <p:cNvPr id="6" name="Textfeld 5"/>
          <p:cNvSpPr txBox="1"/>
          <p:nvPr/>
        </p:nvSpPr>
        <p:spPr>
          <a:xfrm>
            <a:off x="0" y="6611779"/>
            <a:ext cx="5117970" cy="246221"/>
          </a:xfrm>
          <a:prstGeom prst="rect">
            <a:avLst/>
          </a:prstGeom>
          <a:noFill/>
        </p:spPr>
        <p:txBody>
          <a:bodyPr wrap="none" rtlCol="0">
            <a:spAutoFit/>
          </a:bodyPr>
          <a:lstStyle/>
          <a:p>
            <a:pPr algn="l"/>
            <a:r>
              <a:rPr lang="en-US" sz="1000" b="0" dirty="0" err="1" smtClean="0"/>
              <a:t>Eindhammer</a:t>
            </a:r>
            <a:r>
              <a:rPr lang="en-US" sz="1000" b="0" dirty="0"/>
              <a:t> et al., Computational methods for mass spectrometry </a:t>
            </a:r>
            <a:r>
              <a:rPr lang="en-US" sz="1000" b="0" dirty="0" smtClean="0"/>
              <a:t>proteomics, p.137</a:t>
            </a:r>
            <a:endParaRPr lang="en-US" sz="1000" b="0" dirty="0"/>
          </a:p>
        </p:txBody>
      </p:sp>
      <p:pic>
        <p:nvPicPr>
          <p:cNvPr id="7" name="Picture 6"/>
          <p:cNvPicPr>
            <a:picLocks noChangeAspect="1"/>
          </p:cNvPicPr>
          <p:nvPr/>
        </p:nvPicPr>
        <p:blipFill>
          <a:blip r:embed="rId3"/>
          <a:stretch>
            <a:fillRect/>
          </a:stretch>
        </p:blipFill>
        <p:spPr>
          <a:xfrm>
            <a:off x="0" y="838200"/>
            <a:ext cx="9144000" cy="5771389"/>
          </a:xfrm>
          <a:prstGeom prst="rect">
            <a:avLst/>
          </a:prstGeom>
        </p:spPr>
      </p:pic>
    </p:spTree>
    <p:extLst>
      <p:ext uri="{BB962C8B-B14F-4D97-AF65-F5344CB8AC3E}">
        <p14:creationId xmlns:p14="http://schemas.microsoft.com/office/powerpoint/2010/main" val="16244806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22313" y="3505200"/>
            <a:ext cx="7772400" cy="2667000"/>
          </a:xfrm>
        </p:spPr>
        <p:txBody>
          <a:bodyPr/>
          <a:lstStyle/>
          <a:p>
            <a:pPr marL="342900" indent="-342900">
              <a:buFont typeface="Arial"/>
              <a:buChar char="•"/>
            </a:pPr>
            <a:r>
              <a:rPr lang="en-US" dirty="0" smtClean="0"/>
              <a:t>Key ideas</a:t>
            </a:r>
          </a:p>
          <a:p>
            <a:pPr marL="342900" indent="-342900">
              <a:buFont typeface="Arial"/>
              <a:buChar char="•"/>
            </a:pPr>
            <a:r>
              <a:rPr lang="en-US" dirty="0" smtClean="0"/>
              <a:t>Heaviest path search</a:t>
            </a:r>
          </a:p>
          <a:p>
            <a:pPr marL="342900" indent="-342900">
              <a:buFont typeface="Arial"/>
              <a:buChar char="•"/>
            </a:pPr>
            <a:r>
              <a:rPr lang="en-US" dirty="0" smtClean="0"/>
              <a:t>ILP formulation</a:t>
            </a:r>
          </a:p>
          <a:p>
            <a:pPr marL="342900" indent="-342900">
              <a:buFont typeface="Arial"/>
              <a:buChar char="•"/>
            </a:pPr>
            <a:r>
              <a:rPr lang="en-US" dirty="0" smtClean="0"/>
              <a:t>Performance of de novo ID</a:t>
            </a:r>
          </a:p>
        </p:txBody>
      </p:sp>
      <p:sp>
        <p:nvSpPr>
          <p:cNvPr id="4" name="Title 3"/>
          <p:cNvSpPr>
            <a:spLocks noGrp="1"/>
          </p:cNvSpPr>
          <p:nvPr>
            <p:ph type="title"/>
          </p:nvPr>
        </p:nvSpPr>
        <p:spPr/>
        <p:txBody>
          <a:bodyPr/>
          <a:lstStyle/>
          <a:p>
            <a:r>
              <a:rPr lang="en-US" dirty="0" smtClean="0"/>
              <a:t>Learning Unit 8C</a:t>
            </a:r>
            <a:br>
              <a:rPr lang="en-US" dirty="0" smtClean="0"/>
            </a:br>
            <a:r>
              <a:rPr lang="en-US" dirty="0" smtClean="0"/>
              <a:t>De novo ID with ANTELOPE</a:t>
            </a:r>
            <a:endParaRPr lang="en-US" dirty="0"/>
          </a:p>
        </p:txBody>
      </p:sp>
    </p:spTree>
    <p:extLst>
      <p:ext uri="{BB962C8B-B14F-4D97-AF65-F5344CB8AC3E}">
        <p14:creationId xmlns:p14="http://schemas.microsoft.com/office/powerpoint/2010/main" val="20210032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ANTILOPE</a:t>
            </a:r>
            <a:endParaRPr lang="en-US" dirty="0"/>
          </a:p>
        </p:txBody>
      </p:sp>
      <p:sp>
        <p:nvSpPr>
          <p:cNvPr id="3" name="Inhaltsplatzhalter 2"/>
          <p:cNvSpPr>
            <a:spLocks noGrp="1"/>
          </p:cNvSpPr>
          <p:nvPr>
            <p:ph idx="1"/>
          </p:nvPr>
        </p:nvSpPr>
        <p:spPr/>
        <p:txBody>
          <a:bodyPr/>
          <a:lstStyle/>
          <a:p>
            <a:r>
              <a:rPr lang="en-US" sz="2800" dirty="0" smtClean="0"/>
              <a:t>ANTILOPE is a de novo sequencing approach based on the extended spectrum graph</a:t>
            </a:r>
          </a:p>
          <a:p>
            <a:r>
              <a:rPr lang="en-US" sz="2800" dirty="0" smtClean="0"/>
              <a:t>The problem of finding the longest asymmetric path is slightly modified</a:t>
            </a:r>
          </a:p>
          <a:p>
            <a:r>
              <a:rPr lang="en-US" sz="2800" dirty="0" smtClean="0"/>
              <a:t>It can be formulated as an integer linear program (ILP)</a:t>
            </a:r>
          </a:p>
          <a:p>
            <a:r>
              <a:rPr lang="en-US" sz="2800" dirty="0" smtClean="0"/>
              <a:t>This ILP formulation can then be solved using </a:t>
            </a:r>
            <a:r>
              <a:rPr lang="en-US" sz="2800" dirty="0" err="1" smtClean="0"/>
              <a:t>Lagrangian</a:t>
            </a:r>
            <a:r>
              <a:rPr lang="en-US" sz="2800" dirty="0" smtClean="0"/>
              <a:t> relaxation quite efficiently</a:t>
            </a:r>
          </a:p>
          <a:p>
            <a:r>
              <a:rPr lang="en-US" sz="2800" dirty="0" smtClean="0"/>
              <a:t>We will only discuss the ILP formulation for the sake of time</a:t>
            </a:r>
          </a:p>
        </p:txBody>
      </p:sp>
      <p:sp>
        <p:nvSpPr>
          <p:cNvPr id="5" name="Textfeld 7"/>
          <p:cNvSpPr txBox="1"/>
          <p:nvPr/>
        </p:nvSpPr>
        <p:spPr>
          <a:xfrm>
            <a:off x="21180" y="6611779"/>
            <a:ext cx="3139639" cy="246221"/>
          </a:xfrm>
          <a:prstGeom prst="rect">
            <a:avLst/>
          </a:prstGeom>
          <a:noFill/>
        </p:spPr>
        <p:txBody>
          <a:bodyPr wrap="none" rtlCol="0">
            <a:spAutoFit/>
          </a:bodyPr>
          <a:lstStyle/>
          <a:p>
            <a:pPr algn="l"/>
            <a:r>
              <a:rPr lang="en-US" sz="1000" b="0" dirty="0" err="1" smtClean="0">
                <a:solidFill>
                  <a:schemeClr val="tx1"/>
                </a:solidFill>
              </a:rPr>
              <a:t>Andreotti</a:t>
            </a:r>
            <a:r>
              <a:rPr lang="en-US" sz="1000" b="0" dirty="0" smtClean="0">
                <a:solidFill>
                  <a:schemeClr val="tx1"/>
                </a:solidFill>
              </a:rPr>
              <a:t>, </a:t>
            </a:r>
            <a:r>
              <a:rPr lang="en-US" sz="1000" b="0" dirty="0" err="1" smtClean="0">
                <a:solidFill>
                  <a:schemeClr val="tx1"/>
                </a:solidFill>
              </a:rPr>
              <a:t>Klau</a:t>
            </a:r>
            <a:r>
              <a:rPr lang="en-US" sz="1000" b="0" dirty="0" smtClean="0">
                <a:solidFill>
                  <a:schemeClr val="tx1"/>
                </a:solidFill>
              </a:rPr>
              <a:t>, </a:t>
            </a:r>
            <a:r>
              <a:rPr lang="en-US" sz="1000" b="0" dirty="0" err="1" smtClean="0">
                <a:solidFill>
                  <a:schemeClr val="tx1"/>
                </a:solidFill>
              </a:rPr>
              <a:t>Reinert</a:t>
            </a:r>
            <a:r>
              <a:rPr lang="en-US" sz="1000" b="0" dirty="0" smtClean="0">
                <a:solidFill>
                  <a:schemeClr val="tx1"/>
                </a:solidFill>
              </a:rPr>
              <a:t>, IEEE TCCB (2011), 99, 159</a:t>
            </a:r>
            <a:endParaRPr lang="en-US" sz="1000" b="0" dirty="0">
              <a:solidFill>
                <a:schemeClr val="tx1"/>
              </a:solidFill>
            </a:endParaRPr>
          </a:p>
        </p:txBody>
      </p:sp>
    </p:spTree>
    <p:extLst>
      <p:ext uri="{BB962C8B-B14F-4D97-AF65-F5344CB8AC3E}">
        <p14:creationId xmlns:p14="http://schemas.microsoft.com/office/powerpoint/2010/main" val="9987837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ANTILOPE</a:t>
            </a:r>
            <a:endParaRPr lang="en-US" dirty="0"/>
          </a:p>
        </p:txBody>
      </p:sp>
      <p:sp>
        <p:nvSpPr>
          <p:cNvPr id="3" name="Inhaltsplatzhalter 2"/>
          <p:cNvSpPr>
            <a:spLocks noGrp="1"/>
          </p:cNvSpPr>
          <p:nvPr>
            <p:ph idx="1"/>
          </p:nvPr>
        </p:nvSpPr>
        <p:spPr>
          <a:xfrm>
            <a:off x="155448" y="609600"/>
            <a:ext cx="8836152" cy="5410200"/>
          </a:xfrm>
        </p:spPr>
        <p:txBody>
          <a:bodyPr/>
          <a:lstStyle/>
          <a:p>
            <a:r>
              <a:rPr lang="en-US" sz="2400" dirty="0" smtClean="0"/>
              <a:t>ESG </a:t>
            </a:r>
            <a:r>
              <a:rPr lang="en-US" sz="2400" i="1" dirty="0" smtClean="0"/>
              <a:t>G(V, </a:t>
            </a:r>
            <a:r>
              <a:rPr lang="en-US" sz="2400" i="1" dirty="0" smtClean="0">
                <a:latin typeface="Calibri"/>
              </a:rPr>
              <a:t>E</a:t>
            </a:r>
            <a:r>
              <a:rPr lang="en-US" sz="2400" i="1" baseline="-25000" dirty="0" smtClean="0">
                <a:latin typeface="Calibri"/>
              </a:rPr>
              <a:t>D</a:t>
            </a:r>
            <a:r>
              <a:rPr lang="en-US" sz="2400" i="1" dirty="0" smtClean="0"/>
              <a:t>, </a:t>
            </a:r>
            <a:r>
              <a:rPr lang="en-US" sz="2400" i="1" dirty="0" smtClean="0">
                <a:latin typeface="Calibri"/>
              </a:rPr>
              <a:t>E</a:t>
            </a:r>
            <a:r>
              <a:rPr lang="en-US" sz="2400" i="1" baseline="-25000" dirty="0" smtClean="0">
                <a:latin typeface="Calibri"/>
              </a:rPr>
              <a:t>U</a:t>
            </a:r>
            <a:r>
              <a:rPr lang="en-US" sz="2400" i="1" dirty="0" smtClean="0"/>
              <a:t>) </a:t>
            </a:r>
            <a:r>
              <a:rPr lang="en-US" sz="2400" dirty="0" smtClean="0"/>
              <a:t>with directed edges </a:t>
            </a:r>
            <a:r>
              <a:rPr lang="en-US" sz="2400" i="1" dirty="0" smtClean="0">
                <a:latin typeface="Calibri"/>
              </a:rPr>
              <a:t>E</a:t>
            </a:r>
            <a:r>
              <a:rPr lang="en-US" sz="2400" i="1" baseline="-25000" dirty="0" smtClean="0">
                <a:latin typeface="Calibri"/>
              </a:rPr>
              <a:t>D</a:t>
            </a:r>
            <a:r>
              <a:rPr lang="en-US" sz="2400" dirty="0" smtClean="0"/>
              <a:t> and undirected edges </a:t>
            </a:r>
            <a:r>
              <a:rPr lang="en-US" sz="2400" i="1" dirty="0" smtClean="0">
                <a:latin typeface="Calibri"/>
              </a:rPr>
              <a:t>E</a:t>
            </a:r>
            <a:r>
              <a:rPr lang="en-US" sz="2400" i="1" baseline="-25000" dirty="0" smtClean="0">
                <a:latin typeface="Calibri"/>
              </a:rPr>
              <a:t>U</a:t>
            </a:r>
            <a:r>
              <a:rPr lang="en-US" sz="2400" dirty="0" smtClean="0"/>
              <a:t> and binary decision variables </a:t>
            </a:r>
            <a:r>
              <a:rPr lang="en-US" sz="2400" i="1" dirty="0" err="1" smtClean="0">
                <a:latin typeface="Calibri"/>
              </a:rPr>
              <a:t>x</a:t>
            </a:r>
            <a:r>
              <a:rPr lang="en-US" sz="2400" i="1" baseline="-25000" dirty="0" err="1" smtClean="0">
                <a:latin typeface="Calibri"/>
              </a:rPr>
              <a:t>i</a:t>
            </a:r>
            <a:r>
              <a:rPr lang="en-US" sz="2400" i="1" baseline="-25000" dirty="0" err="1" smtClean="0"/>
              <a:t>,k</a:t>
            </a:r>
            <a:r>
              <a:rPr lang="en-US" sz="2400" i="1" dirty="0" smtClean="0"/>
              <a:t> </a:t>
            </a:r>
            <a:r>
              <a:rPr lang="en-US" sz="2400" dirty="0" smtClean="0"/>
              <a:t>for each directed edge in </a:t>
            </a:r>
            <a:r>
              <a:rPr lang="en-US" sz="2400" i="1" dirty="0" smtClean="0"/>
              <a:t>G</a:t>
            </a:r>
          </a:p>
          <a:p>
            <a:r>
              <a:rPr lang="en-US" sz="2400" dirty="0" smtClean="0"/>
              <a:t>Assign weights </a:t>
            </a:r>
            <a:r>
              <a:rPr lang="en-US" sz="2400" i="1" dirty="0" err="1" smtClean="0">
                <a:latin typeface="Calibri"/>
              </a:rPr>
              <a:t>c</a:t>
            </a:r>
            <a:r>
              <a:rPr lang="en-US" sz="2400" i="1" baseline="-25000" dirty="0" err="1" smtClean="0">
                <a:latin typeface="Calibri"/>
              </a:rPr>
              <a:t>i</a:t>
            </a:r>
            <a:r>
              <a:rPr lang="en-US" sz="2400" i="1" baseline="-25000" dirty="0" err="1" smtClean="0"/>
              <a:t>,k</a:t>
            </a:r>
            <a:r>
              <a:rPr lang="en-US" sz="2400" i="1" dirty="0" smtClean="0"/>
              <a:t> </a:t>
            </a:r>
            <a:r>
              <a:rPr lang="en-US" sz="2400" dirty="0" smtClean="0"/>
              <a:t>to each edge (the weight of a node is assigned to each outgoing edge)</a:t>
            </a:r>
          </a:p>
          <a:p>
            <a:r>
              <a:rPr lang="en-US" sz="2400" dirty="0" smtClean="0"/>
              <a:t>Solve the following optimization problem:</a:t>
            </a:r>
            <a:endParaRPr lang="en-US" sz="2400" dirty="0"/>
          </a:p>
        </p:txBody>
      </p:sp>
      <p:pic>
        <p:nvPicPr>
          <p:cNvPr id="6" name="Bild 5"/>
          <p:cNvPicPr>
            <a:picLocks noChangeAspect="1"/>
          </p:cNvPicPr>
          <p:nvPr/>
        </p:nvPicPr>
        <p:blipFill rotWithShape="1">
          <a:blip r:embed="rId2"/>
          <a:srcRect l="15067" t="16827" r="13790" b="8259"/>
          <a:stretch/>
        </p:blipFill>
        <p:spPr>
          <a:xfrm>
            <a:off x="1219200" y="2667000"/>
            <a:ext cx="5895728" cy="3768031"/>
          </a:xfrm>
          <a:prstGeom prst="rect">
            <a:avLst/>
          </a:prstGeom>
        </p:spPr>
      </p:pic>
      <p:sp>
        <p:nvSpPr>
          <p:cNvPr id="8" name="Textfeld 7"/>
          <p:cNvSpPr txBox="1"/>
          <p:nvPr/>
        </p:nvSpPr>
        <p:spPr>
          <a:xfrm>
            <a:off x="21180" y="6611779"/>
            <a:ext cx="3139639" cy="246221"/>
          </a:xfrm>
          <a:prstGeom prst="rect">
            <a:avLst/>
          </a:prstGeom>
          <a:noFill/>
        </p:spPr>
        <p:txBody>
          <a:bodyPr wrap="none" rtlCol="0">
            <a:spAutoFit/>
          </a:bodyPr>
          <a:lstStyle/>
          <a:p>
            <a:pPr algn="l"/>
            <a:r>
              <a:rPr lang="en-US" sz="1000" b="0" dirty="0" err="1" smtClean="0">
                <a:solidFill>
                  <a:schemeClr val="tx1"/>
                </a:solidFill>
              </a:rPr>
              <a:t>Andreotti</a:t>
            </a:r>
            <a:r>
              <a:rPr lang="en-US" sz="1000" b="0" dirty="0" smtClean="0">
                <a:solidFill>
                  <a:schemeClr val="tx1"/>
                </a:solidFill>
              </a:rPr>
              <a:t>, </a:t>
            </a:r>
            <a:r>
              <a:rPr lang="en-US" sz="1000" b="0" dirty="0" err="1" smtClean="0">
                <a:solidFill>
                  <a:schemeClr val="tx1"/>
                </a:solidFill>
              </a:rPr>
              <a:t>Klau</a:t>
            </a:r>
            <a:r>
              <a:rPr lang="en-US" sz="1000" b="0" dirty="0" smtClean="0">
                <a:solidFill>
                  <a:schemeClr val="tx1"/>
                </a:solidFill>
              </a:rPr>
              <a:t>, </a:t>
            </a:r>
            <a:r>
              <a:rPr lang="en-US" sz="1000" b="0" dirty="0" err="1" smtClean="0">
                <a:solidFill>
                  <a:schemeClr val="tx1"/>
                </a:solidFill>
              </a:rPr>
              <a:t>Reinert</a:t>
            </a:r>
            <a:r>
              <a:rPr lang="en-US" sz="1000" b="0" dirty="0" smtClean="0">
                <a:solidFill>
                  <a:schemeClr val="tx1"/>
                </a:solidFill>
              </a:rPr>
              <a:t>, IEEE TCCB (2011), 99, 159</a:t>
            </a:r>
            <a:endParaRPr lang="en-US" sz="1000" b="0" dirty="0">
              <a:solidFill>
                <a:schemeClr val="tx1"/>
              </a:solidFill>
            </a:endParaRPr>
          </a:p>
        </p:txBody>
      </p:sp>
    </p:spTree>
    <p:extLst>
      <p:ext uri="{BB962C8B-B14F-4D97-AF65-F5344CB8AC3E}">
        <p14:creationId xmlns:p14="http://schemas.microsoft.com/office/powerpoint/2010/main" val="28481302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ANTILOPE</a:t>
            </a:r>
            <a:endParaRPr lang="en-US" dirty="0"/>
          </a:p>
        </p:txBody>
      </p:sp>
      <p:sp>
        <p:nvSpPr>
          <p:cNvPr id="3" name="Inhaltsplatzhalter 2"/>
          <p:cNvSpPr>
            <a:spLocks noGrp="1"/>
          </p:cNvSpPr>
          <p:nvPr>
            <p:ph idx="1"/>
          </p:nvPr>
        </p:nvSpPr>
        <p:spPr>
          <a:xfrm>
            <a:off x="155448" y="838200"/>
            <a:ext cx="8836152" cy="5410200"/>
          </a:xfrm>
        </p:spPr>
        <p:txBody>
          <a:bodyPr/>
          <a:lstStyle/>
          <a:p>
            <a:pPr marL="0" indent="0">
              <a:buNone/>
            </a:pPr>
            <a:r>
              <a:rPr lang="en-US" sz="2800" dirty="0" smtClean="0"/>
              <a:t>Find the heaviest path…</a:t>
            </a:r>
            <a:endParaRPr lang="en-US" sz="2800" dirty="0"/>
          </a:p>
        </p:txBody>
      </p:sp>
      <p:pic>
        <p:nvPicPr>
          <p:cNvPr id="6" name="Bild 5"/>
          <p:cNvPicPr>
            <a:picLocks noChangeAspect="1"/>
          </p:cNvPicPr>
          <p:nvPr/>
        </p:nvPicPr>
        <p:blipFill rotWithShape="1">
          <a:blip r:embed="rId2"/>
          <a:srcRect l="15067" t="16827" r="13790" b="8259"/>
          <a:stretch/>
        </p:blipFill>
        <p:spPr>
          <a:xfrm>
            <a:off x="1231180" y="2839984"/>
            <a:ext cx="5895728" cy="3768031"/>
          </a:xfrm>
          <a:prstGeom prst="rect">
            <a:avLst/>
          </a:prstGeom>
        </p:spPr>
      </p:pic>
      <p:sp>
        <p:nvSpPr>
          <p:cNvPr id="7" name="Rechteck 6"/>
          <p:cNvSpPr/>
          <p:nvPr/>
        </p:nvSpPr>
        <p:spPr bwMode="auto">
          <a:xfrm>
            <a:off x="457200" y="2819400"/>
            <a:ext cx="6781800" cy="76200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9" name="Textfeld 7"/>
          <p:cNvSpPr txBox="1"/>
          <p:nvPr/>
        </p:nvSpPr>
        <p:spPr>
          <a:xfrm>
            <a:off x="21180" y="6611779"/>
            <a:ext cx="3139639" cy="246221"/>
          </a:xfrm>
          <a:prstGeom prst="rect">
            <a:avLst/>
          </a:prstGeom>
          <a:noFill/>
        </p:spPr>
        <p:txBody>
          <a:bodyPr wrap="none" rtlCol="0">
            <a:spAutoFit/>
          </a:bodyPr>
          <a:lstStyle/>
          <a:p>
            <a:pPr algn="l"/>
            <a:r>
              <a:rPr lang="en-US" sz="1000" b="0" dirty="0" err="1" smtClean="0">
                <a:solidFill>
                  <a:schemeClr val="tx1"/>
                </a:solidFill>
              </a:rPr>
              <a:t>Andreotti</a:t>
            </a:r>
            <a:r>
              <a:rPr lang="en-US" sz="1000" b="0" dirty="0" smtClean="0">
                <a:solidFill>
                  <a:schemeClr val="tx1"/>
                </a:solidFill>
              </a:rPr>
              <a:t>, </a:t>
            </a:r>
            <a:r>
              <a:rPr lang="en-US" sz="1000" b="0" dirty="0" err="1" smtClean="0">
                <a:solidFill>
                  <a:schemeClr val="tx1"/>
                </a:solidFill>
              </a:rPr>
              <a:t>Klau</a:t>
            </a:r>
            <a:r>
              <a:rPr lang="en-US" sz="1000" b="0" dirty="0" smtClean="0">
                <a:solidFill>
                  <a:schemeClr val="tx1"/>
                </a:solidFill>
              </a:rPr>
              <a:t>, </a:t>
            </a:r>
            <a:r>
              <a:rPr lang="en-US" sz="1000" b="0" dirty="0" err="1" smtClean="0">
                <a:solidFill>
                  <a:schemeClr val="tx1"/>
                </a:solidFill>
              </a:rPr>
              <a:t>Reinert</a:t>
            </a:r>
            <a:r>
              <a:rPr lang="en-US" sz="1000" b="0" dirty="0" smtClean="0">
                <a:solidFill>
                  <a:schemeClr val="tx1"/>
                </a:solidFill>
              </a:rPr>
              <a:t>, IEEE TCCB (2011), 99, 159</a:t>
            </a:r>
            <a:endParaRPr lang="en-US" sz="1000" b="0" dirty="0">
              <a:solidFill>
                <a:schemeClr val="tx1"/>
              </a:solidFill>
            </a:endParaRPr>
          </a:p>
        </p:txBody>
      </p:sp>
    </p:spTree>
    <p:extLst>
      <p:ext uri="{BB962C8B-B14F-4D97-AF65-F5344CB8AC3E}">
        <p14:creationId xmlns:p14="http://schemas.microsoft.com/office/powerpoint/2010/main" val="27494477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ANTILOPE</a:t>
            </a:r>
            <a:endParaRPr lang="en-US" dirty="0"/>
          </a:p>
        </p:txBody>
      </p:sp>
      <p:sp>
        <p:nvSpPr>
          <p:cNvPr id="3" name="Inhaltsplatzhalter 2"/>
          <p:cNvSpPr>
            <a:spLocks noGrp="1"/>
          </p:cNvSpPr>
          <p:nvPr>
            <p:ph idx="1"/>
          </p:nvPr>
        </p:nvSpPr>
        <p:spPr>
          <a:xfrm>
            <a:off x="155448" y="838200"/>
            <a:ext cx="8836152" cy="5410200"/>
          </a:xfrm>
        </p:spPr>
        <p:txBody>
          <a:bodyPr/>
          <a:lstStyle/>
          <a:p>
            <a:pPr marL="0" indent="0">
              <a:buNone/>
            </a:pPr>
            <a:r>
              <a:rPr lang="en-US" sz="2800" dirty="0" smtClean="0"/>
              <a:t>…starting in the source node </a:t>
            </a:r>
            <a:r>
              <a:rPr lang="en-US" sz="2800" i="1" dirty="0" smtClean="0"/>
              <a:t>s</a:t>
            </a:r>
            <a:r>
              <a:rPr lang="en-US" sz="2800" dirty="0" smtClean="0"/>
              <a:t>…</a:t>
            </a:r>
            <a:endParaRPr lang="en-US" sz="2800" dirty="0"/>
          </a:p>
        </p:txBody>
      </p:sp>
      <p:pic>
        <p:nvPicPr>
          <p:cNvPr id="6" name="Bild 5"/>
          <p:cNvPicPr>
            <a:picLocks noChangeAspect="1"/>
          </p:cNvPicPr>
          <p:nvPr/>
        </p:nvPicPr>
        <p:blipFill rotWithShape="1">
          <a:blip r:embed="rId2"/>
          <a:srcRect l="15067" t="16827" r="13790" b="8259"/>
          <a:stretch/>
        </p:blipFill>
        <p:spPr>
          <a:xfrm>
            <a:off x="1231180" y="2839984"/>
            <a:ext cx="5895728" cy="3768031"/>
          </a:xfrm>
          <a:prstGeom prst="rect">
            <a:avLst/>
          </a:prstGeom>
        </p:spPr>
      </p:pic>
      <p:sp>
        <p:nvSpPr>
          <p:cNvPr id="7" name="Rechteck 6"/>
          <p:cNvSpPr/>
          <p:nvPr/>
        </p:nvSpPr>
        <p:spPr bwMode="auto">
          <a:xfrm>
            <a:off x="457200" y="3505200"/>
            <a:ext cx="6781800" cy="76200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8" name="Textfeld 7"/>
          <p:cNvSpPr txBox="1"/>
          <p:nvPr/>
        </p:nvSpPr>
        <p:spPr>
          <a:xfrm>
            <a:off x="21180" y="6611779"/>
            <a:ext cx="3139639" cy="246221"/>
          </a:xfrm>
          <a:prstGeom prst="rect">
            <a:avLst/>
          </a:prstGeom>
          <a:noFill/>
        </p:spPr>
        <p:txBody>
          <a:bodyPr wrap="none" rtlCol="0">
            <a:spAutoFit/>
          </a:bodyPr>
          <a:lstStyle/>
          <a:p>
            <a:pPr algn="l"/>
            <a:r>
              <a:rPr lang="en-US" sz="1000" b="0" dirty="0" err="1" smtClean="0">
                <a:solidFill>
                  <a:schemeClr val="tx1"/>
                </a:solidFill>
              </a:rPr>
              <a:t>Andreotti</a:t>
            </a:r>
            <a:r>
              <a:rPr lang="en-US" sz="1000" b="0" dirty="0" smtClean="0">
                <a:solidFill>
                  <a:schemeClr val="tx1"/>
                </a:solidFill>
              </a:rPr>
              <a:t>, </a:t>
            </a:r>
            <a:r>
              <a:rPr lang="en-US" sz="1000" b="0" dirty="0" err="1" smtClean="0">
                <a:solidFill>
                  <a:schemeClr val="tx1"/>
                </a:solidFill>
              </a:rPr>
              <a:t>Klau</a:t>
            </a:r>
            <a:r>
              <a:rPr lang="en-US" sz="1000" b="0" dirty="0" smtClean="0">
                <a:solidFill>
                  <a:schemeClr val="tx1"/>
                </a:solidFill>
              </a:rPr>
              <a:t>, </a:t>
            </a:r>
            <a:r>
              <a:rPr lang="en-US" sz="1000" b="0" dirty="0" err="1" smtClean="0">
                <a:solidFill>
                  <a:schemeClr val="tx1"/>
                </a:solidFill>
              </a:rPr>
              <a:t>Reinert</a:t>
            </a:r>
            <a:r>
              <a:rPr lang="en-US" sz="1000" b="0" dirty="0" smtClean="0">
                <a:solidFill>
                  <a:schemeClr val="tx1"/>
                </a:solidFill>
              </a:rPr>
              <a:t>, IEEE TCCB (2011), 99, 159</a:t>
            </a:r>
            <a:endParaRPr lang="en-US" sz="1000" b="0" dirty="0">
              <a:solidFill>
                <a:schemeClr val="tx1"/>
              </a:solidFill>
            </a:endParaRPr>
          </a:p>
        </p:txBody>
      </p:sp>
    </p:spTree>
    <p:extLst>
      <p:ext uri="{BB962C8B-B14F-4D97-AF65-F5344CB8AC3E}">
        <p14:creationId xmlns:p14="http://schemas.microsoft.com/office/powerpoint/2010/main" val="14413981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ANTILOPE</a:t>
            </a:r>
            <a:endParaRPr lang="en-US" dirty="0"/>
          </a:p>
        </p:txBody>
      </p:sp>
      <p:sp>
        <p:nvSpPr>
          <p:cNvPr id="3" name="Inhaltsplatzhalter 2"/>
          <p:cNvSpPr>
            <a:spLocks noGrp="1"/>
          </p:cNvSpPr>
          <p:nvPr>
            <p:ph idx="1"/>
          </p:nvPr>
        </p:nvSpPr>
        <p:spPr>
          <a:xfrm>
            <a:off x="155448" y="838200"/>
            <a:ext cx="8836152" cy="5410200"/>
          </a:xfrm>
        </p:spPr>
        <p:txBody>
          <a:bodyPr/>
          <a:lstStyle/>
          <a:p>
            <a:pPr marL="0" indent="0">
              <a:buNone/>
            </a:pPr>
            <a:r>
              <a:rPr lang="en-US" sz="2800" dirty="0" smtClean="0"/>
              <a:t>…and ending in the target node </a:t>
            </a:r>
            <a:r>
              <a:rPr lang="en-US" sz="2800" i="1" dirty="0" smtClean="0"/>
              <a:t>t</a:t>
            </a:r>
            <a:r>
              <a:rPr lang="en-US" sz="2800" dirty="0" smtClean="0"/>
              <a:t>…</a:t>
            </a:r>
            <a:endParaRPr lang="en-US" sz="2800" dirty="0"/>
          </a:p>
        </p:txBody>
      </p:sp>
      <p:pic>
        <p:nvPicPr>
          <p:cNvPr id="6" name="Bild 5"/>
          <p:cNvPicPr>
            <a:picLocks noChangeAspect="1"/>
          </p:cNvPicPr>
          <p:nvPr/>
        </p:nvPicPr>
        <p:blipFill rotWithShape="1">
          <a:blip r:embed="rId2"/>
          <a:srcRect l="15067" t="16827" r="13790" b="8259"/>
          <a:stretch/>
        </p:blipFill>
        <p:spPr>
          <a:xfrm>
            <a:off x="1231180" y="2839984"/>
            <a:ext cx="5895728" cy="3768031"/>
          </a:xfrm>
          <a:prstGeom prst="rect">
            <a:avLst/>
          </a:prstGeom>
        </p:spPr>
      </p:pic>
      <p:sp>
        <p:nvSpPr>
          <p:cNvPr id="7" name="Rechteck 6"/>
          <p:cNvSpPr/>
          <p:nvPr/>
        </p:nvSpPr>
        <p:spPr bwMode="auto">
          <a:xfrm>
            <a:off x="457200" y="4179018"/>
            <a:ext cx="6781800" cy="76200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8" name="Textfeld 7"/>
          <p:cNvSpPr txBox="1"/>
          <p:nvPr/>
        </p:nvSpPr>
        <p:spPr>
          <a:xfrm>
            <a:off x="15584" y="6611779"/>
            <a:ext cx="3139639" cy="246221"/>
          </a:xfrm>
          <a:prstGeom prst="rect">
            <a:avLst/>
          </a:prstGeom>
          <a:noFill/>
        </p:spPr>
        <p:txBody>
          <a:bodyPr wrap="none" rtlCol="0">
            <a:spAutoFit/>
          </a:bodyPr>
          <a:lstStyle/>
          <a:p>
            <a:r>
              <a:rPr lang="en-US" sz="1000" b="0" dirty="0" err="1" smtClean="0">
                <a:solidFill>
                  <a:schemeClr val="tx1"/>
                </a:solidFill>
              </a:rPr>
              <a:t>Andreotti</a:t>
            </a:r>
            <a:r>
              <a:rPr lang="en-US" sz="1000" b="0" dirty="0" smtClean="0">
                <a:solidFill>
                  <a:schemeClr val="tx1"/>
                </a:solidFill>
              </a:rPr>
              <a:t>, </a:t>
            </a:r>
            <a:r>
              <a:rPr lang="en-US" sz="1000" b="0" dirty="0" err="1" smtClean="0">
                <a:solidFill>
                  <a:schemeClr val="tx1"/>
                </a:solidFill>
              </a:rPr>
              <a:t>Klau</a:t>
            </a:r>
            <a:r>
              <a:rPr lang="en-US" sz="1000" b="0" dirty="0" smtClean="0">
                <a:solidFill>
                  <a:schemeClr val="tx1"/>
                </a:solidFill>
              </a:rPr>
              <a:t>, </a:t>
            </a:r>
            <a:r>
              <a:rPr lang="en-US" sz="1000" b="0" dirty="0" err="1" smtClean="0">
                <a:solidFill>
                  <a:schemeClr val="tx1"/>
                </a:solidFill>
              </a:rPr>
              <a:t>Reinert</a:t>
            </a:r>
            <a:r>
              <a:rPr lang="en-US" sz="1000" b="0" dirty="0" smtClean="0">
                <a:solidFill>
                  <a:schemeClr val="tx1"/>
                </a:solidFill>
              </a:rPr>
              <a:t>, IEEE TCCB (2011), 99, 159</a:t>
            </a:r>
            <a:endParaRPr lang="en-US" sz="1000" b="0" dirty="0">
              <a:solidFill>
                <a:schemeClr val="tx1"/>
              </a:solidFill>
            </a:endParaRPr>
          </a:p>
        </p:txBody>
      </p:sp>
    </p:spTree>
    <p:extLst>
      <p:ext uri="{BB962C8B-B14F-4D97-AF65-F5344CB8AC3E}">
        <p14:creationId xmlns:p14="http://schemas.microsoft.com/office/powerpoint/2010/main" val="17872551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bwMode="auto">
          <a:xfrm>
            <a:off x="5292080" y="1488717"/>
            <a:ext cx="440674" cy="1097372"/>
          </a:xfrm>
          <a:prstGeom prst="rect">
            <a:avLst/>
          </a:prstGeom>
          <a:solidFill>
            <a:schemeClr val="tx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0" i="0" u="none" strike="noStrike" cap="none" normalizeH="0" baseline="0">
              <a:ln>
                <a:noFill/>
              </a:ln>
              <a:solidFill>
                <a:schemeClr val="bg1"/>
              </a:solidFill>
              <a:effectLst/>
              <a:latin typeface="Trebuchet MS" pitchFamily="-65" charset="0"/>
            </a:endParaRPr>
          </a:p>
        </p:txBody>
      </p:sp>
      <p:sp>
        <p:nvSpPr>
          <p:cNvPr id="2" name="Title 1"/>
          <p:cNvSpPr>
            <a:spLocks noGrp="1"/>
          </p:cNvSpPr>
          <p:nvPr>
            <p:ph type="title"/>
          </p:nvPr>
        </p:nvSpPr>
        <p:spPr/>
        <p:txBody>
          <a:bodyPr/>
          <a:lstStyle/>
          <a:p>
            <a:r>
              <a:rPr lang="de-DE" dirty="0" smtClean="0"/>
              <a:t>De Novo </a:t>
            </a:r>
            <a:r>
              <a:rPr lang="de-DE" dirty="0" err="1" smtClean="0"/>
              <a:t>Sequencing</a:t>
            </a:r>
            <a:r>
              <a:rPr lang="de-DE" dirty="0" smtClean="0"/>
              <a:t>?</a:t>
            </a:r>
            <a:endParaRPr lang="de-DE" dirty="0"/>
          </a:p>
        </p:txBody>
      </p:sp>
      <p:sp>
        <p:nvSpPr>
          <p:cNvPr id="11" name="Rectangle 10"/>
          <p:cNvSpPr/>
          <p:nvPr/>
        </p:nvSpPr>
        <p:spPr bwMode="auto">
          <a:xfrm>
            <a:off x="226253" y="1476692"/>
            <a:ext cx="1750632" cy="1080120"/>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sp>
        <p:nvSpPr>
          <p:cNvPr id="14" name="Rectangle 13"/>
          <p:cNvSpPr/>
          <p:nvPr/>
        </p:nvSpPr>
        <p:spPr bwMode="auto">
          <a:xfrm>
            <a:off x="4621568" y="1489748"/>
            <a:ext cx="1750632" cy="1080120"/>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sp>
        <p:nvSpPr>
          <p:cNvPr id="15" name="Rectangle 14"/>
          <p:cNvSpPr/>
          <p:nvPr/>
        </p:nvSpPr>
        <p:spPr bwMode="auto">
          <a:xfrm>
            <a:off x="4377242" y="3037061"/>
            <a:ext cx="2232000" cy="1080120"/>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sp>
        <p:nvSpPr>
          <p:cNvPr id="16" name="Rectangle 15"/>
          <p:cNvSpPr/>
          <p:nvPr/>
        </p:nvSpPr>
        <p:spPr bwMode="auto">
          <a:xfrm>
            <a:off x="7208426" y="3037061"/>
            <a:ext cx="1800000" cy="1080120"/>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sp>
        <p:nvSpPr>
          <p:cNvPr id="17" name="TextBox 16"/>
          <p:cNvSpPr txBox="1"/>
          <p:nvPr/>
        </p:nvSpPr>
        <p:spPr>
          <a:xfrm>
            <a:off x="-377402" y="1180450"/>
            <a:ext cx="2880320" cy="276999"/>
          </a:xfrm>
          <a:prstGeom prst="rect">
            <a:avLst/>
          </a:prstGeom>
          <a:noFill/>
        </p:spPr>
        <p:txBody>
          <a:bodyPr wrap="square" rtlCol="0">
            <a:spAutoFit/>
          </a:bodyPr>
          <a:lstStyle/>
          <a:p>
            <a:pPr algn="ctr"/>
            <a:r>
              <a:rPr lang="de-DE" sz="1200" b="0" smtClean="0">
                <a:solidFill>
                  <a:schemeClr val="tx1"/>
                </a:solidFill>
              </a:rPr>
              <a:t>LC-MS/MS experiment</a:t>
            </a:r>
            <a:endParaRPr lang="de-DE" sz="1200" b="0">
              <a:solidFill>
                <a:schemeClr val="tx1"/>
              </a:solidFill>
            </a:endParaRPr>
          </a:p>
        </p:txBody>
      </p:sp>
      <p:sp>
        <p:nvSpPr>
          <p:cNvPr id="19" name="TextBox 18"/>
          <p:cNvSpPr txBox="1"/>
          <p:nvPr/>
        </p:nvSpPr>
        <p:spPr>
          <a:xfrm>
            <a:off x="4038468" y="1191083"/>
            <a:ext cx="2880320" cy="276999"/>
          </a:xfrm>
          <a:prstGeom prst="rect">
            <a:avLst/>
          </a:prstGeom>
          <a:noFill/>
        </p:spPr>
        <p:txBody>
          <a:bodyPr wrap="square" rtlCol="0">
            <a:spAutoFit/>
          </a:bodyPr>
          <a:lstStyle/>
          <a:p>
            <a:pPr algn="ctr"/>
            <a:r>
              <a:rPr lang="de-DE" sz="1200" b="0" smtClean="0">
                <a:solidFill>
                  <a:schemeClr val="tx1"/>
                </a:solidFill>
              </a:rPr>
              <a:t>Fragment m/z values</a:t>
            </a:r>
            <a:endParaRPr lang="de-DE" sz="1200" b="0">
              <a:solidFill>
                <a:schemeClr val="tx1"/>
              </a:solidFill>
            </a:endParaRPr>
          </a:p>
        </p:txBody>
      </p:sp>
      <p:sp>
        <p:nvSpPr>
          <p:cNvPr id="22" name="TextBox 21"/>
          <p:cNvSpPr txBox="1"/>
          <p:nvPr/>
        </p:nvSpPr>
        <p:spPr>
          <a:xfrm>
            <a:off x="4603064" y="2780928"/>
            <a:ext cx="1872208" cy="276999"/>
          </a:xfrm>
          <a:prstGeom prst="rect">
            <a:avLst/>
          </a:prstGeom>
          <a:noFill/>
        </p:spPr>
        <p:txBody>
          <a:bodyPr wrap="square" rtlCol="0">
            <a:spAutoFit/>
          </a:bodyPr>
          <a:lstStyle/>
          <a:p>
            <a:pPr algn="ctr"/>
            <a:r>
              <a:rPr lang="de-DE" sz="1200" b="0" smtClean="0">
                <a:solidFill>
                  <a:schemeClr val="tx1"/>
                </a:solidFill>
              </a:rPr>
              <a:t>Compare </a:t>
            </a:r>
            <a:endParaRPr lang="de-DE" sz="1200" b="0">
              <a:solidFill>
                <a:schemeClr val="tx1"/>
              </a:solidFill>
            </a:endParaRPr>
          </a:p>
        </p:txBody>
      </p:sp>
      <p:sp>
        <p:nvSpPr>
          <p:cNvPr id="24" name="Rectangle 23"/>
          <p:cNvSpPr/>
          <p:nvPr/>
        </p:nvSpPr>
        <p:spPr>
          <a:xfrm>
            <a:off x="4860032" y="1436583"/>
            <a:ext cx="1331640" cy="1200329"/>
          </a:xfrm>
          <a:prstGeom prst="rect">
            <a:avLst/>
          </a:prstGeom>
        </p:spPr>
        <p:txBody>
          <a:bodyPr wrap="square">
            <a:spAutoFit/>
          </a:bodyPr>
          <a:lstStyle/>
          <a:p>
            <a:pPr algn="ctr"/>
            <a:r>
              <a:rPr lang="de-DE" sz="900" b="0" smtClean="0">
                <a:solidFill>
                  <a:schemeClr val="bg1"/>
                </a:solidFill>
              </a:rPr>
              <a:t>569.24</a:t>
            </a:r>
          </a:p>
          <a:p>
            <a:pPr algn="ctr"/>
            <a:r>
              <a:rPr lang="de-DE" sz="900" b="0" smtClean="0">
                <a:solidFill>
                  <a:schemeClr val="bg1"/>
                </a:solidFill>
              </a:rPr>
              <a:t>572.33</a:t>
            </a:r>
          </a:p>
          <a:p>
            <a:pPr algn="ctr"/>
            <a:r>
              <a:rPr lang="de-DE" sz="900" b="0" smtClean="0">
                <a:solidFill>
                  <a:schemeClr val="bg1"/>
                </a:solidFill>
              </a:rPr>
              <a:t>580.30</a:t>
            </a:r>
          </a:p>
          <a:p>
            <a:pPr algn="ctr"/>
            <a:r>
              <a:rPr lang="de-DE" sz="900" b="0" smtClean="0">
                <a:solidFill>
                  <a:schemeClr val="bg1"/>
                </a:solidFill>
              </a:rPr>
              <a:t>581.46</a:t>
            </a:r>
          </a:p>
          <a:p>
            <a:pPr algn="ctr"/>
            <a:r>
              <a:rPr lang="de-DE" sz="900" b="0" smtClean="0">
                <a:solidFill>
                  <a:schemeClr val="bg1"/>
                </a:solidFill>
              </a:rPr>
              <a:t>582.63</a:t>
            </a:r>
          </a:p>
          <a:p>
            <a:pPr algn="ctr"/>
            <a:r>
              <a:rPr lang="de-DE" sz="900" b="0" smtClean="0">
                <a:solidFill>
                  <a:schemeClr val="bg1"/>
                </a:solidFill>
              </a:rPr>
              <a:t>606.32 </a:t>
            </a:r>
          </a:p>
          <a:p>
            <a:pPr algn="ctr"/>
            <a:r>
              <a:rPr lang="de-DE" sz="900" b="0" smtClean="0">
                <a:solidFill>
                  <a:schemeClr val="bg1"/>
                </a:solidFill>
              </a:rPr>
              <a:t>610.24</a:t>
            </a:r>
          </a:p>
          <a:p>
            <a:pPr algn="ctr"/>
            <a:r>
              <a:rPr lang="de-DE" sz="900" b="0" smtClean="0">
                <a:solidFill>
                  <a:schemeClr val="bg1"/>
                </a:solidFill>
              </a:rPr>
              <a:t>616.14</a:t>
            </a:r>
          </a:p>
        </p:txBody>
      </p:sp>
      <p:grpSp>
        <p:nvGrpSpPr>
          <p:cNvPr id="83" name="Group 82"/>
          <p:cNvGrpSpPr/>
          <p:nvPr/>
        </p:nvGrpSpPr>
        <p:grpSpPr>
          <a:xfrm>
            <a:off x="4201082" y="3272976"/>
            <a:ext cx="756000" cy="682028"/>
            <a:chOff x="4201082" y="3272976"/>
            <a:chExt cx="756000" cy="682028"/>
          </a:xfrm>
        </p:grpSpPr>
        <p:sp>
          <p:nvSpPr>
            <p:cNvPr id="35" name="Rectangle 34"/>
            <p:cNvSpPr/>
            <p:nvPr/>
          </p:nvSpPr>
          <p:spPr bwMode="auto">
            <a:xfrm>
              <a:off x="4445665" y="3310865"/>
              <a:ext cx="250180" cy="617022"/>
            </a:xfrm>
            <a:prstGeom prst="rect">
              <a:avLst/>
            </a:prstGeom>
            <a:solidFill>
              <a:srgbClr val="FF0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sp>
          <p:nvSpPr>
            <p:cNvPr id="36" name="Rectangle 35"/>
            <p:cNvSpPr/>
            <p:nvPr/>
          </p:nvSpPr>
          <p:spPr>
            <a:xfrm>
              <a:off x="4201082" y="3272976"/>
              <a:ext cx="756000" cy="682028"/>
            </a:xfrm>
            <a:prstGeom prst="rect">
              <a:avLst/>
            </a:prstGeom>
          </p:spPr>
          <p:txBody>
            <a:bodyPr wrap="square">
              <a:spAutoFit/>
            </a:bodyPr>
            <a:lstStyle/>
            <a:p>
              <a:pPr algn="ctr"/>
              <a:r>
                <a:rPr lang="de-DE" sz="500" b="0" smtClean="0">
                  <a:solidFill>
                    <a:schemeClr val="bg1"/>
                  </a:solidFill>
                </a:rPr>
                <a:t>569.24</a:t>
              </a:r>
            </a:p>
            <a:p>
              <a:pPr algn="ctr"/>
              <a:r>
                <a:rPr lang="de-DE" sz="500" b="0" smtClean="0">
                  <a:solidFill>
                    <a:schemeClr val="bg1"/>
                  </a:solidFill>
                </a:rPr>
                <a:t>572.33</a:t>
              </a:r>
            </a:p>
            <a:p>
              <a:pPr algn="ctr"/>
              <a:r>
                <a:rPr lang="de-DE" sz="500" b="0" smtClean="0">
                  <a:solidFill>
                    <a:schemeClr val="bg1"/>
                  </a:solidFill>
                </a:rPr>
                <a:t>580.30</a:t>
              </a:r>
            </a:p>
            <a:p>
              <a:pPr algn="ctr"/>
              <a:r>
                <a:rPr lang="de-DE" sz="500" b="0" smtClean="0">
                  <a:solidFill>
                    <a:schemeClr val="bg1"/>
                  </a:solidFill>
                </a:rPr>
                <a:t>581.46</a:t>
              </a:r>
            </a:p>
            <a:p>
              <a:pPr algn="ctr"/>
              <a:r>
                <a:rPr lang="de-DE" sz="500" b="0" smtClean="0">
                  <a:solidFill>
                    <a:schemeClr val="bg1"/>
                  </a:solidFill>
                </a:rPr>
                <a:t>582.63</a:t>
              </a:r>
            </a:p>
            <a:p>
              <a:pPr algn="ctr"/>
              <a:r>
                <a:rPr lang="de-DE" sz="500" b="0" smtClean="0">
                  <a:solidFill>
                    <a:schemeClr val="bg1"/>
                  </a:solidFill>
                </a:rPr>
                <a:t>606.32 </a:t>
              </a:r>
            </a:p>
            <a:p>
              <a:pPr algn="ctr"/>
              <a:r>
                <a:rPr lang="de-DE" sz="500" b="0" smtClean="0">
                  <a:solidFill>
                    <a:schemeClr val="bg1"/>
                  </a:solidFill>
                </a:rPr>
                <a:t>610.24</a:t>
              </a:r>
            </a:p>
            <a:p>
              <a:pPr algn="ctr"/>
              <a:r>
                <a:rPr lang="de-DE" sz="500" b="0" smtClean="0">
                  <a:solidFill>
                    <a:schemeClr val="bg1"/>
                  </a:solidFill>
                </a:rPr>
                <a:t>616.14</a:t>
              </a:r>
            </a:p>
          </p:txBody>
        </p:sp>
      </p:grpSp>
      <p:grpSp>
        <p:nvGrpSpPr>
          <p:cNvPr id="37" name="Group 36"/>
          <p:cNvGrpSpPr/>
          <p:nvPr/>
        </p:nvGrpSpPr>
        <p:grpSpPr>
          <a:xfrm>
            <a:off x="4439742" y="3272976"/>
            <a:ext cx="756000" cy="682028"/>
            <a:chOff x="4276574" y="4663244"/>
            <a:chExt cx="1331640" cy="983445"/>
          </a:xfrm>
        </p:grpSpPr>
        <p:sp>
          <p:nvSpPr>
            <p:cNvPr id="38" name="Rectangle 37"/>
            <p:cNvSpPr/>
            <p:nvPr/>
          </p:nvSpPr>
          <p:spPr bwMode="auto">
            <a:xfrm>
              <a:off x="4722584" y="4717879"/>
              <a:ext cx="440674" cy="889710"/>
            </a:xfrm>
            <a:prstGeom prst="rect">
              <a:avLst/>
            </a:prstGeom>
            <a:solidFill>
              <a:schemeClr val="tx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sp>
          <p:nvSpPr>
            <p:cNvPr id="39" name="Rectangle 38"/>
            <p:cNvSpPr/>
            <p:nvPr/>
          </p:nvSpPr>
          <p:spPr>
            <a:xfrm>
              <a:off x="4276574" y="4663244"/>
              <a:ext cx="1331640" cy="983445"/>
            </a:xfrm>
            <a:prstGeom prst="rect">
              <a:avLst/>
            </a:prstGeom>
          </p:spPr>
          <p:txBody>
            <a:bodyPr wrap="square">
              <a:spAutoFit/>
            </a:bodyPr>
            <a:lstStyle/>
            <a:p>
              <a:pPr algn="ctr"/>
              <a:r>
                <a:rPr lang="de-DE" sz="500" b="0" smtClean="0">
                  <a:solidFill>
                    <a:schemeClr val="bg1"/>
                  </a:solidFill>
                </a:rPr>
                <a:t>569.24</a:t>
              </a:r>
            </a:p>
            <a:p>
              <a:pPr algn="ctr"/>
              <a:r>
                <a:rPr lang="de-DE" sz="500" b="0" smtClean="0">
                  <a:solidFill>
                    <a:schemeClr val="bg1"/>
                  </a:solidFill>
                </a:rPr>
                <a:t>572.33</a:t>
              </a:r>
            </a:p>
            <a:p>
              <a:pPr algn="ctr"/>
              <a:r>
                <a:rPr lang="de-DE" sz="500" b="0" smtClean="0">
                  <a:solidFill>
                    <a:schemeClr val="bg1"/>
                  </a:solidFill>
                </a:rPr>
                <a:t>580.30</a:t>
              </a:r>
            </a:p>
            <a:p>
              <a:pPr algn="ctr"/>
              <a:r>
                <a:rPr lang="de-DE" sz="500" b="0" smtClean="0">
                  <a:solidFill>
                    <a:schemeClr val="bg1"/>
                  </a:solidFill>
                </a:rPr>
                <a:t>581.46</a:t>
              </a:r>
            </a:p>
            <a:p>
              <a:pPr algn="ctr"/>
              <a:r>
                <a:rPr lang="de-DE" sz="500" b="0" smtClean="0">
                  <a:solidFill>
                    <a:schemeClr val="bg1"/>
                  </a:solidFill>
                </a:rPr>
                <a:t>582.63</a:t>
              </a:r>
            </a:p>
            <a:p>
              <a:pPr algn="ctr"/>
              <a:r>
                <a:rPr lang="de-DE" sz="500" b="0" smtClean="0">
                  <a:solidFill>
                    <a:schemeClr val="bg1"/>
                  </a:solidFill>
                </a:rPr>
                <a:t>606.32 </a:t>
              </a:r>
            </a:p>
            <a:p>
              <a:pPr algn="ctr"/>
              <a:r>
                <a:rPr lang="de-DE" sz="500" b="0" smtClean="0">
                  <a:solidFill>
                    <a:schemeClr val="bg1"/>
                  </a:solidFill>
                </a:rPr>
                <a:t>610.24</a:t>
              </a:r>
            </a:p>
            <a:p>
              <a:pPr algn="ctr"/>
              <a:r>
                <a:rPr lang="de-DE" sz="500" b="0" smtClean="0">
                  <a:solidFill>
                    <a:schemeClr val="bg1"/>
                  </a:solidFill>
                </a:rPr>
                <a:t>616.14</a:t>
              </a:r>
            </a:p>
          </p:txBody>
        </p:sp>
      </p:grpSp>
      <p:grpSp>
        <p:nvGrpSpPr>
          <p:cNvPr id="84" name="Group 83"/>
          <p:cNvGrpSpPr/>
          <p:nvPr/>
        </p:nvGrpSpPr>
        <p:grpSpPr>
          <a:xfrm>
            <a:off x="4986796" y="3285150"/>
            <a:ext cx="756000" cy="682028"/>
            <a:chOff x="4986796" y="3285150"/>
            <a:chExt cx="756000" cy="682028"/>
          </a:xfrm>
        </p:grpSpPr>
        <p:sp>
          <p:nvSpPr>
            <p:cNvPr id="41" name="Rectangle 40"/>
            <p:cNvSpPr/>
            <p:nvPr/>
          </p:nvSpPr>
          <p:spPr bwMode="auto">
            <a:xfrm>
              <a:off x="5231379" y="3323039"/>
              <a:ext cx="250180" cy="617022"/>
            </a:xfrm>
            <a:prstGeom prst="rect">
              <a:avLst/>
            </a:prstGeom>
            <a:solidFill>
              <a:srgbClr val="0000FF">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sp>
          <p:nvSpPr>
            <p:cNvPr id="42" name="Rectangle 41"/>
            <p:cNvSpPr/>
            <p:nvPr/>
          </p:nvSpPr>
          <p:spPr>
            <a:xfrm>
              <a:off x="4986796" y="3285150"/>
              <a:ext cx="756000" cy="682028"/>
            </a:xfrm>
            <a:prstGeom prst="rect">
              <a:avLst/>
            </a:prstGeom>
          </p:spPr>
          <p:txBody>
            <a:bodyPr wrap="square">
              <a:spAutoFit/>
            </a:bodyPr>
            <a:lstStyle/>
            <a:p>
              <a:pPr algn="ctr"/>
              <a:r>
                <a:rPr lang="de-DE" sz="500" b="0" smtClean="0">
                  <a:solidFill>
                    <a:schemeClr val="bg1"/>
                  </a:solidFill>
                </a:rPr>
                <a:t>569.24</a:t>
              </a:r>
            </a:p>
            <a:p>
              <a:pPr algn="ctr"/>
              <a:r>
                <a:rPr lang="de-DE" sz="500" b="0" smtClean="0">
                  <a:solidFill>
                    <a:schemeClr val="bg1"/>
                  </a:solidFill>
                </a:rPr>
                <a:t>572.33</a:t>
              </a:r>
            </a:p>
            <a:p>
              <a:pPr algn="ctr"/>
              <a:r>
                <a:rPr lang="de-DE" sz="500" b="0" smtClean="0">
                  <a:solidFill>
                    <a:schemeClr val="bg1"/>
                  </a:solidFill>
                </a:rPr>
                <a:t>580.30</a:t>
              </a:r>
            </a:p>
            <a:p>
              <a:pPr algn="ctr"/>
              <a:r>
                <a:rPr lang="de-DE" sz="500" b="0" smtClean="0">
                  <a:solidFill>
                    <a:schemeClr val="bg1"/>
                  </a:solidFill>
                </a:rPr>
                <a:t>581.46</a:t>
              </a:r>
            </a:p>
            <a:p>
              <a:pPr algn="ctr"/>
              <a:r>
                <a:rPr lang="de-DE" sz="500" b="0" smtClean="0">
                  <a:solidFill>
                    <a:schemeClr val="bg1"/>
                  </a:solidFill>
                </a:rPr>
                <a:t>582.63</a:t>
              </a:r>
            </a:p>
            <a:p>
              <a:pPr algn="ctr"/>
              <a:r>
                <a:rPr lang="de-DE" sz="500" b="0" smtClean="0">
                  <a:solidFill>
                    <a:schemeClr val="bg1"/>
                  </a:solidFill>
                </a:rPr>
                <a:t>606.32 </a:t>
              </a:r>
            </a:p>
            <a:p>
              <a:pPr algn="ctr"/>
              <a:r>
                <a:rPr lang="de-DE" sz="500" b="0" smtClean="0">
                  <a:solidFill>
                    <a:schemeClr val="bg1"/>
                  </a:solidFill>
                </a:rPr>
                <a:t>610.24</a:t>
              </a:r>
            </a:p>
            <a:p>
              <a:pPr algn="ctr"/>
              <a:r>
                <a:rPr lang="de-DE" sz="500" b="0" smtClean="0">
                  <a:solidFill>
                    <a:schemeClr val="bg1"/>
                  </a:solidFill>
                </a:rPr>
                <a:t>616.14</a:t>
              </a:r>
            </a:p>
          </p:txBody>
        </p:sp>
      </p:grpSp>
      <p:grpSp>
        <p:nvGrpSpPr>
          <p:cNvPr id="43" name="Group 42"/>
          <p:cNvGrpSpPr/>
          <p:nvPr/>
        </p:nvGrpSpPr>
        <p:grpSpPr>
          <a:xfrm>
            <a:off x="5225456" y="3285150"/>
            <a:ext cx="756000" cy="682028"/>
            <a:chOff x="4276574" y="4663244"/>
            <a:chExt cx="1331640" cy="983445"/>
          </a:xfrm>
        </p:grpSpPr>
        <p:sp>
          <p:nvSpPr>
            <p:cNvPr id="44" name="Rectangle 43"/>
            <p:cNvSpPr/>
            <p:nvPr/>
          </p:nvSpPr>
          <p:spPr bwMode="auto">
            <a:xfrm>
              <a:off x="4722584" y="4717879"/>
              <a:ext cx="440674" cy="889710"/>
            </a:xfrm>
            <a:prstGeom prst="rect">
              <a:avLst/>
            </a:prstGeom>
            <a:solidFill>
              <a:schemeClr val="tx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sp>
          <p:nvSpPr>
            <p:cNvPr id="45" name="Rectangle 44"/>
            <p:cNvSpPr/>
            <p:nvPr/>
          </p:nvSpPr>
          <p:spPr>
            <a:xfrm>
              <a:off x="4276574" y="4663244"/>
              <a:ext cx="1331640" cy="983445"/>
            </a:xfrm>
            <a:prstGeom prst="rect">
              <a:avLst/>
            </a:prstGeom>
          </p:spPr>
          <p:txBody>
            <a:bodyPr wrap="square">
              <a:spAutoFit/>
            </a:bodyPr>
            <a:lstStyle/>
            <a:p>
              <a:pPr algn="ctr"/>
              <a:r>
                <a:rPr lang="de-DE" sz="500" b="0" smtClean="0">
                  <a:solidFill>
                    <a:schemeClr val="bg1"/>
                  </a:solidFill>
                </a:rPr>
                <a:t>569.24</a:t>
              </a:r>
            </a:p>
            <a:p>
              <a:pPr algn="ctr"/>
              <a:r>
                <a:rPr lang="de-DE" sz="500" b="0" smtClean="0">
                  <a:solidFill>
                    <a:schemeClr val="bg1"/>
                  </a:solidFill>
                </a:rPr>
                <a:t>572.33</a:t>
              </a:r>
            </a:p>
            <a:p>
              <a:pPr algn="ctr"/>
              <a:r>
                <a:rPr lang="de-DE" sz="500" b="0" smtClean="0">
                  <a:solidFill>
                    <a:schemeClr val="bg1"/>
                  </a:solidFill>
                </a:rPr>
                <a:t>580.30</a:t>
              </a:r>
            </a:p>
            <a:p>
              <a:pPr algn="ctr"/>
              <a:r>
                <a:rPr lang="de-DE" sz="500" b="0" smtClean="0">
                  <a:solidFill>
                    <a:schemeClr val="bg1"/>
                  </a:solidFill>
                </a:rPr>
                <a:t>581.46</a:t>
              </a:r>
            </a:p>
            <a:p>
              <a:pPr algn="ctr"/>
              <a:r>
                <a:rPr lang="de-DE" sz="500" b="0" smtClean="0">
                  <a:solidFill>
                    <a:schemeClr val="bg1"/>
                  </a:solidFill>
                </a:rPr>
                <a:t>582.63</a:t>
              </a:r>
            </a:p>
            <a:p>
              <a:pPr algn="ctr"/>
              <a:r>
                <a:rPr lang="de-DE" sz="500" b="0" smtClean="0">
                  <a:solidFill>
                    <a:schemeClr val="bg1"/>
                  </a:solidFill>
                </a:rPr>
                <a:t>606.32 </a:t>
              </a:r>
            </a:p>
            <a:p>
              <a:pPr algn="ctr"/>
              <a:r>
                <a:rPr lang="de-DE" sz="500" b="0" smtClean="0">
                  <a:solidFill>
                    <a:schemeClr val="bg1"/>
                  </a:solidFill>
                </a:rPr>
                <a:t>610.24</a:t>
              </a:r>
            </a:p>
            <a:p>
              <a:pPr algn="ctr"/>
              <a:r>
                <a:rPr lang="de-DE" sz="500" b="0" smtClean="0">
                  <a:solidFill>
                    <a:schemeClr val="bg1"/>
                  </a:solidFill>
                </a:rPr>
                <a:t>616.14</a:t>
              </a:r>
            </a:p>
          </p:txBody>
        </p:sp>
      </p:grpSp>
      <p:grpSp>
        <p:nvGrpSpPr>
          <p:cNvPr id="85" name="Group 84"/>
          <p:cNvGrpSpPr/>
          <p:nvPr/>
        </p:nvGrpSpPr>
        <p:grpSpPr>
          <a:xfrm>
            <a:off x="5724128" y="3281602"/>
            <a:ext cx="756000" cy="682028"/>
            <a:chOff x="5809588" y="3281602"/>
            <a:chExt cx="756000" cy="682028"/>
          </a:xfrm>
        </p:grpSpPr>
        <p:sp>
          <p:nvSpPr>
            <p:cNvPr id="47" name="Rectangle 46"/>
            <p:cNvSpPr/>
            <p:nvPr/>
          </p:nvSpPr>
          <p:spPr bwMode="auto">
            <a:xfrm>
              <a:off x="6054171" y="3319491"/>
              <a:ext cx="250180" cy="617022"/>
            </a:xfrm>
            <a:prstGeom prst="rect">
              <a:avLst/>
            </a:prstGeom>
            <a:solidFill>
              <a:srgbClr val="00B05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sp>
          <p:nvSpPr>
            <p:cNvPr id="48" name="Rectangle 47"/>
            <p:cNvSpPr/>
            <p:nvPr/>
          </p:nvSpPr>
          <p:spPr>
            <a:xfrm>
              <a:off x="5809588" y="3281602"/>
              <a:ext cx="756000" cy="682028"/>
            </a:xfrm>
            <a:prstGeom prst="rect">
              <a:avLst/>
            </a:prstGeom>
          </p:spPr>
          <p:txBody>
            <a:bodyPr wrap="square">
              <a:spAutoFit/>
            </a:bodyPr>
            <a:lstStyle/>
            <a:p>
              <a:pPr algn="ctr"/>
              <a:r>
                <a:rPr lang="de-DE" sz="500" b="0" smtClean="0">
                  <a:solidFill>
                    <a:schemeClr val="bg1"/>
                  </a:solidFill>
                </a:rPr>
                <a:t>569.24</a:t>
              </a:r>
            </a:p>
            <a:p>
              <a:pPr algn="ctr"/>
              <a:r>
                <a:rPr lang="de-DE" sz="500" b="0" smtClean="0">
                  <a:solidFill>
                    <a:schemeClr val="bg1"/>
                  </a:solidFill>
                </a:rPr>
                <a:t>572.33</a:t>
              </a:r>
            </a:p>
            <a:p>
              <a:pPr algn="ctr"/>
              <a:r>
                <a:rPr lang="de-DE" sz="500" b="0" smtClean="0">
                  <a:solidFill>
                    <a:schemeClr val="bg1"/>
                  </a:solidFill>
                </a:rPr>
                <a:t>580.30</a:t>
              </a:r>
            </a:p>
            <a:p>
              <a:pPr algn="ctr"/>
              <a:r>
                <a:rPr lang="de-DE" sz="500" b="0" smtClean="0">
                  <a:solidFill>
                    <a:schemeClr val="bg1"/>
                  </a:solidFill>
                </a:rPr>
                <a:t>581.46</a:t>
              </a:r>
            </a:p>
            <a:p>
              <a:pPr algn="ctr"/>
              <a:r>
                <a:rPr lang="de-DE" sz="500" b="0" smtClean="0">
                  <a:solidFill>
                    <a:schemeClr val="bg1"/>
                  </a:solidFill>
                </a:rPr>
                <a:t>582.63</a:t>
              </a:r>
            </a:p>
            <a:p>
              <a:pPr algn="ctr"/>
              <a:r>
                <a:rPr lang="de-DE" sz="500" b="0" smtClean="0">
                  <a:solidFill>
                    <a:schemeClr val="bg1"/>
                  </a:solidFill>
                </a:rPr>
                <a:t>606.32 </a:t>
              </a:r>
            </a:p>
            <a:p>
              <a:pPr algn="ctr"/>
              <a:r>
                <a:rPr lang="de-DE" sz="500" b="0" smtClean="0">
                  <a:solidFill>
                    <a:schemeClr val="bg1"/>
                  </a:solidFill>
                </a:rPr>
                <a:t>610.24</a:t>
              </a:r>
            </a:p>
            <a:p>
              <a:pPr algn="ctr"/>
              <a:r>
                <a:rPr lang="de-DE" sz="500" b="0" smtClean="0">
                  <a:solidFill>
                    <a:schemeClr val="bg1"/>
                  </a:solidFill>
                </a:rPr>
                <a:t>616.14</a:t>
              </a:r>
            </a:p>
          </p:txBody>
        </p:sp>
      </p:grpSp>
      <p:grpSp>
        <p:nvGrpSpPr>
          <p:cNvPr id="49" name="Group 48"/>
          <p:cNvGrpSpPr/>
          <p:nvPr/>
        </p:nvGrpSpPr>
        <p:grpSpPr>
          <a:xfrm>
            <a:off x="5976240" y="3281602"/>
            <a:ext cx="756000" cy="682028"/>
            <a:chOff x="4276574" y="4663244"/>
            <a:chExt cx="1331640" cy="983445"/>
          </a:xfrm>
        </p:grpSpPr>
        <p:sp>
          <p:nvSpPr>
            <p:cNvPr id="50" name="Rectangle 49"/>
            <p:cNvSpPr/>
            <p:nvPr/>
          </p:nvSpPr>
          <p:spPr bwMode="auto">
            <a:xfrm>
              <a:off x="4722584" y="4717879"/>
              <a:ext cx="440674" cy="889710"/>
            </a:xfrm>
            <a:prstGeom prst="rect">
              <a:avLst/>
            </a:prstGeom>
            <a:solidFill>
              <a:schemeClr val="tx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sp>
          <p:nvSpPr>
            <p:cNvPr id="51" name="Rectangle 50"/>
            <p:cNvSpPr/>
            <p:nvPr/>
          </p:nvSpPr>
          <p:spPr>
            <a:xfrm>
              <a:off x="4276574" y="4663244"/>
              <a:ext cx="1331640" cy="983445"/>
            </a:xfrm>
            <a:prstGeom prst="rect">
              <a:avLst/>
            </a:prstGeom>
          </p:spPr>
          <p:txBody>
            <a:bodyPr wrap="square">
              <a:spAutoFit/>
            </a:bodyPr>
            <a:lstStyle/>
            <a:p>
              <a:pPr algn="ctr"/>
              <a:r>
                <a:rPr lang="de-DE" sz="500" b="0" smtClean="0">
                  <a:solidFill>
                    <a:schemeClr val="bg1"/>
                  </a:solidFill>
                </a:rPr>
                <a:t>569.24</a:t>
              </a:r>
            </a:p>
            <a:p>
              <a:pPr algn="ctr"/>
              <a:r>
                <a:rPr lang="de-DE" sz="500" b="0" smtClean="0">
                  <a:solidFill>
                    <a:schemeClr val="bg1"/>
                  </a:solidFill>
                </a:rPr>
                <a:t>572.33</a:t>
              </a:r>
            </a:p>
            <a:p>
              <a:pPr algn="ctr"/>
              <a:r>
                <a:rPr lang="de-DE" sz="500" b="0" smtClean="0">
                  <a:solidFill>
                    <a:schemeClr val="bg1"/>
                  </a:solidFill>
                </a:rPr>
                <a:t>580.30</a:t>
              </a:r>
            </a:p>
            <a:p>
              <a:pPr algn="ctr"/>
              <a:r>
                <a:rPr lang="de-DE" sz="500" b="0" smtClean="0">
                  <a:solidFill>
                    <a:schemeClr val="bg1"/>
                  </a:solidFill>
                </a:rPr>
                <a:t>581.46</a:t>
              </a:r>
            </a:p>
            <a:p>
              <a:pPr algn="ctr"/>
              <a:r>
                <a:rPr lang="de-DE" sz="500" b="0" smtClean="0">
                  <a:solidFill>
                    <a:schemeClr val="bg1"/>
                  </a:solidFill>
                </a:rPr>
                <a:t>582.63</a:t>
              </a:r>
            </a:p>
            <a:p>
              <a:pPr algn="ctr"/>
              <a:r>
                <a:rPr lang="de-DE" sz="500" b="0" smtClean="0">
                  <a:solidFill>
                    <a:schemeClr val="bg1"/>
                  </a:solidFill>
                </a:rPr>
                <a:t>606.32 </a:t>
              </a:r>
            </a:p>
            <a:p>
              <a:pPr algn="ctr"/>
              <a:r>
                <a:rPr lang="de-DE" sz="500" b="0" smtClean="0">
                  <a:solidFill>
                    <a:schemeClr val="bg1"/>
                  </a:solidFill>
                </a:rPr>
                <a:t>610.24</a:t>
              </a:r>
            </a:p>
            <a:p>
              <a:pPr algn="ctr"/>
              <a:r>
                <a:rPr lang="de-DE" sz="500" b="0" smtClean="0">
                  <a:solidFill>
                    <a:schemeClr val="bg1"/>
                  </a:solidFill>
                </a:rPr>
                <a:t>616.14</a:t>
              </a:r>
            </a:p>
          </p:txBody>
        </p:sp>
      </p:grpSp>
      <p:graphicFrame>
        <p:nvGraphicFramePr>
          <p:cNvPr id="52" name="Table 51"/>
          <p:cNvGraphicFramePr>
            <a:graphicFrameLocks noGrp="1"/>
          </p:cNvGraphicFramePr>
          <p:nvPr/>
        </p:nvGraphicFramePr>
        <p:xfrm>
          <a:off x="7127905" y="3189300"/>
          <a:ext cx="1944216" cy="737583"/>
        </p:xfrm>
        <a:graphic>
          <a:graphicData uri="http://schemas.openxmlformats.org/drawingml/2006/table">
            <a:tbl>
              <a:tblPr firstRow="1" bandRow="1">
                <a:tableStyleId>{37CE84F3-28C3-443E-9E96-99CF82512B78}</a:tableStyleId>
              </a:tblPr>
              <a:tblGrid>
                <a:gridCol w="360040"/>
                <a:gridCol w="1008112"/>
                <a:gridCol w="576064"/>
              </a:tblGrid>
              <a:tr h="245861">
                <a:tc>
                  <a:txBody>
                    <a:bodyPr/>
                    <a:lstStyle/>
                    <a:p>
                      <a:pPr algn="ctr"/>
                      <a:r>
                        <a:rPr lang="de-DE" sz="900" smtClean="0">
                          <a:solidFill>
                            <a:schemeClr val="tx1"/>
                          </a:solidFill>
                        </a:rPr>
                        <a:t>1</a:t>
                      </a:r>
                    </a:p>
                  </a:txBody>
                  <a:tcPr>
                    <a:lnL w="12700" cap="flat" cmpd="sng" algn="ctr">
                      <a:noFill/>
                      <a:prstDash val="solid"/>
                      <a:round/>
                      <a:headEnd type="none" w="med" len="med"/>
                      <a:tailEnd type="none" w="med" len="med"/>
                    </a:lnL>
                    <a:lnR>
                      <a:noFill/>
                    </a:lnR>
                    <a:lnT>
                      <a:noFill/>
                    </a:lnT>
                    <a:lnB w="25400" cmpd="sng">
                      <a:noFill/>
                    </a:lnB>
                    <a:lnTlToBr w="12700" cmpd="sng">
                      <a:noFill/>
                      <a:prstDash val="solid"/>
                    </a:lnTlToBr>
                    <a:lnBlToTr w="12700" cmpd="sng">
                      <a:noFill/>
                      <a:prstDash val="solid"/>
                    </a:lnBlToTr>
                    <a:noFill/>
                  </a:tcPr>
                </a:tc>
                <a:tc>
                  <a:txBody>
                    <a:bodyPr/>
                    <a:lstStyle/>
                    <a:p>
                      <a:pPr algn="ctr"/>
                      <a:r>
                        <a:rPr lang="de-DE" sz="900" smtClean="0">
                          <a:solidFill>
                            <a:schemeClr val="tx1"/>
                          </a:solidFill>
                        </a:rPr>
                        <a:t>QRESTATDILQK</a:t>
                      </a:r>
                      <a:endParaRPr lang="de-DE" sz="900">
                        <a:solidFill>
                          <a:schemeClr val="tx1"/>
                        </a:solidFill>
                      </a:endParaRPr>
                    </a:p>
                  </a:txBody>
                  <a:tcPr>
                    <a:lnL>
                      <a:noFill/>
                    </a:lnL>
                    <a:lnR>
                      <a:noFill/>
                    </a:lnR>
                    <a:lnT>
                      <a:noFill/>
                    </a:lnT>
                    <a:lnB w="25400" cmpd="sng">
                      <a:noFill/>
                    </a:lnB>
                    <a:lnTlToBr w="12700" cmpd="sng">
                      <a:noFill/>
                      <a:prstDash val="solid"/>
                    </a:lnTlToBr>
                    <a:lnBlToTr w="12700" cmpd="sng">
                      <a:noFill/>
                      <a:prstDash val="solid"/>
                    </a:lnBlToTr>
                    <a:noFill/>
                  </a:tcPr>
                </a:tc>
                <a:tc>
                  <a:txBody>
                    <a:bodyPr/>
                    <a:lstStyle/>
                    <a:p>
                      <a:pPr algn="ctr"/>
                      <a:r>
                        <a:rPr lang="de-DE" sz="900" baseline="0" smtClean="0">
                          <a:solidFill>
                            <a:schemeClr val="tx1"/>
                          </a:solidFill>
                        </a:rPr>
                        <a:t>18.77</a:t>
                      </a:r>
                      <a:endParaRPr lang="de-DE" sz="900" baseline="-25000">
                        <a:solidFill>
                          <a:schemeClr val="tx1"/>
                        </a:solidFill>
                      </a:endParaRPr>
                    </a:p>
                  </a:txBody>
                  <a:tcPr>
                    <a:lnL>
                      <a:noFill/>
                    </a:lnL>
                    <a:lnR w="12700" cap="flat" cmpd="sng" algn="ctr">
                      <a:noFill/>
                      <a:prstDash val="solid"/>
                      <a:round/>
                      <a:headEnd type="none" w="med" len="med"/>
                      <a:tailEnd type="none" w="med" len="med"/>
                    </a:lnR>
                    <a:lnT>
                      <a:noFill/>
                    </a:lnT>
                    <a:lnB w="25400" cmpd="sng">
                      <a:noFill/>
                    </a:lnB>
                    <a:lnTlToBr w="12700" cmpd="sng">
                      <a:noFill/>
                      <a:prstDash val="solid"/>
                    </a:lnTlToBr>
                    <a:lnBlToTr w="12700" cmpd="sng">
                      <a:noFill/>
                      <a:prstDash val="solid"/>
                    </a:lnBlToTr>
                    <a:noFill/>
                  </a:tcPr>
                </a:tc>
              </a:tr>
              <a:tr h="245861">
                <a:tc>
                  <a:txBody>
                    <a:bodyPr/>
                    <a:lstStyle/>
                    <a:p>
                      <a:pPr algn="ctr"/>
                      <a:r>
                        <a:rPr lang="de-DE" sz="900" smtClean="0">
                          <a:solidFill>
                            <a:schemeClr val="tx1"/>
                          </a:solidFill>
                        </a:rPr>
                        <a:t>2</a:t>
                      </a:r>
                    </a:p>
                  </a:txBody>
                  <a:tcPr>
                    <a:lnL w="12700" cap="flat" cmpd="sng" algn="ctr">
                      <a:no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noFill/>
                  </a:tcPr>
                </a:tc>
                <a:tc>
                  <a:txBody>
                    <a:bodyPr/>
                    <a:lstStyle/>
                    <a:p>
                      <a:pPr algn="ctr"/>
                      <a:r>
                        <a:rPr lang="de-DE" sz="900" smtClean="0">
                          <a:solidFill>
                            <a:schemeClr val="tx1"/>
                          </a:solidFill>
                        </a:rPr>
                        <a:t>EIEEDSLEGLKK</a:t>
                      </a:r>
                    </a:p>
                  </a:txBody>
                  <a:tcPr>
                    <a:lnL>
                      <a:noFill/>
                    </a:lnL>
                    <a:lnR>
                      <a:noFill/>
                    </a:lnR>
                    <a:lnT w="25400" cmpd="sng">
                      <a:noFill/>
                    </a:lnT>
                    <a:lnB>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900" baseline="0" smtClean="0">
                          <a:solidFill>
                            <a:schemeClr val="tx1"/>
                          </a:solidFill>
                        </a:rPr>
                        <a:t>14.78</a:t>
                      </a:r>
                    </a:p>
                  </a:txBody>
                  <a:tcPr>
                    <a:lnL>
                      <a:noFill/>
                    </a:lnL>
                    <a:lnR w="12700" cap="flat" cmpd="sng" algn="ctr">
                      <a:noFill/>
                      <a:prstDash val="solid"/>
                      <a:round/>
                      <a:headEnd type="none" w="med" len="med"/>
                      <a:tailEnd type="none" w="med" len="med"/>
                    </a:lnR>
                    <a:lnT w="25400" cmpd="sng">
                      <a:noFill/>
                    </a:lnT>
                    <a:lnB>
                      <a:noFill/>
                    </a:lnB>
                    <a:lnTlToBr w="12700" cmpd="sng">
                      <a:noFill/>
                      <a:prstDash val="solid"/>
                    </a:lnTlToBr>
                    <a:lnBlToTr w="12700" cmpd="sng">
                      <a:noFill/>
                      <a:prstDash val="solid"/>
                    </a:lnBlToTr>
                    <a:noFill/>
                  </a:tcPr>
                </a:tc>
              </a:tr>
              <a:tr h="245861">
                <a:tc>
                  <a:txBody>
                    <a:bodyPr/>
                    <a:lstStyle/>
                    <a:p>
                      <a:pPr algn="ctr"/>
                      <a:r>
                        <a:rPr lang="de-DE" sz="900" dirty="0" smtClean="0">
                          <a:solidFill>
                            <a:schemeClr val="tx1"/>
                          </a:solidFill>
                        </a:rPr>
                        <a:t>3</a:t>
                      </a:r>
                      <a:endParaRPr lang="de-DE" sz="900" dirty="0">
                        <a:solidFill>
                          <a:schemeClr val="tx1"/>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a:r>
                        <a:rPr lang="de-DE" sz="900" smtClean="0">
                          <a:solidFill>
                            <a:schemeClr val="tx1"/>
                          </a:solidFill>
                        </a:rPr>
                        <a:t>GIEDDLMDLIKK</a:t>
                      </a:r>
                    </a:p>
                  </a:txBody>
                  <a:tcPr>
                    <a:lnL>
                      <a:noFill/>
                    </a:lnL>
                    <a:lnR>
                      <a:noFill/>
                    </a:lnR>
                    <a:lnT>
                      <a:noFill/>
                    </a:lnT>
                    <a:lnB>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900" dirty="0" smtClean="0">
                          <a:solidFill>
                            <a:schemeClr val="tx1"/>
                          </a:solidFill>
                        </a:rPr>
                        <a:t>12.63</a:t>
                      </a:r>
                      <a:endParaRPr lang="de-DE" sz="900" baseline="-25000" dirty="0" smtClean="0">
                        <a:solidFill>
                          <a:schemeClr val="tx1"/>
                        </a:solidFill>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bl>
          </a:graphicData>
        </a:graphic>
      </p:graphicFrame>
      <p:sp>
        <p:nvSpPr>
          <p:cNvPr id="53" name="TextBox 52"/>
          <p:cNvSpPr txBox="1"/>
          <p:nvPr/>
        </p:nvSpPr>
        <p:spPr>
          <a:xfrm>
            <a:off x="7092280" y="2738180"/>
            <a:ext cx="2052000" cy="276999"/>
          </a:xfrm>
          <a:prstGeom prst="rect">
            <a:avLst/>
          </a:prstGeom>
          <a:noFill/>
        </p:spPr>
        <p:txBody>
          <a:bodyPr wrap="square" rtlCol="0">
            <a:spAutoFit/>
          </a:bodyPr>
          <a:lstStyle/>
          <a:p>
            <a:pPr algn="ctr"/>
            <a:r>
              <a:rPr lang="de-DE" sz="1200" b="0" smtClean="0">
                <a:solidFill>
                  <a:schemeClr val="tx1"/>
                </a:solidFill>
              </a:rPr>
              <a:t>Score hits</a:t>
            </a:r>
            <a:endParaRPr lang="de-DE" sz="1200" b="0">
              <a:solidFill>
                <a:schemeClr val="tx1"/>
              </a:solidFill>
            </a:endParaRPr>
          </a:p>
        </p:txBody>
      </p:sp>
      <p:cxnSp>
        <p:nvCxnSpPr>
          <p:cNvPr id="56" name="Straight Arrow Connector 55"/>
          <p:cNvCxnSpPr/>
          <p:nvPr/>
        </p:nvCxnSpPr>
        <p:spPr bwMode="auto">
          <a:xfrm flipV="1">
            <a:off x="3707904" y="2012647"/>
            <a:ext cx="720000" cy="0"/>
          </a:xfrm>
          <a:prstGeom prst="straightConnector1">
            <a:avLst/>
          </a:prstGeom>
          <a:noFill/>
          <a:ln w="9525" cap="flat" cmpd="sng" algn="ctr">
            <a:solidFill>
              <a:schemeClr val="tx1"/>
            </a:solidFill>
            <a:prstDash val="solid"/>
            <a:round/>
            <a:headEnd type="none" w="med" len="med"/>
            <a:tailEnd type="arrow"/>
          </a:ln>
          <a:effectLst/>
        </p:spPr>
      </p:cxnSp>
      <p:cxnSp>
        <p:nvCxnSpPr>
          <p:cNvPr id="61" name="Straight Arrow Connector 60"/>
          <p:cNvCxnSpPr/>
          <p:nvPr/>
        </p:nvCxnSpPr>
        <p:spPr bwMode="auto">
          <a:xfrm rot="5400000">
            <a:off x="5435852" y="2726952"/>
            <a:ext cx="180000" cy="0"/>
          </a:xfrm>
          <a:prstGeom prst="straightConnector1">
            <a:avLst/>
          </a:prstGeom>
          <a:noFill/>
          <a:ln w="9525" cap="flat" cmpd="sng" algn="ctr">
            <a:solidFill>
              <a:schemeClr val="tx1"/>
            </a:solidFill>
            <a:prstDash val="solid"/>
            <a:round/>
            <a:headEnd type="none" w="med" len="med"/>
            <a:tailEnd type="arrow"/>
          </a:ln>
          <a:effectLst/>
        </p:spPr>
      </p:cxnSp>
      <p:cxnSp>
        <p:nvCxnSpPr>
          <p:cNvPr id="65" name="Straight Arrow Connector 64"/>
          <p:cNvCxnSpPr>
            <a:stCxn id="15" idx="3"/>
          </p:cNvCxnSpPr>
          <p:nvPr/>
        </p:nvCxnSpPr>
        <p:spPr bwMode="auto">
          <a:xfrm flipV="1">
            <a:off x="6609242" y="3573016"/>
            <a:ext cx="468000" cy="4105"/>
          </a:xfrm>
          <a:prstGeom prst="straightConnector1">
            <a:avLst/>
          </a:prstGeom>
          <a:noFill/>
          <a:ln w="9525" cap="flat" cmpd="sng" algn="ctr">
            <a:solidFill>
              <a:schemeClr val="tx1"/>
            </a:solidFill>
            <a:prstDash val="solid"/>
            <a:round/>
            <a:headEnd type="none" w="med" len="med"/>
            <a:tailEnd type="arrow"/>
          </a:ln>
          <a:effectLst/>
        </p:spPr>
      </p:cxnSp>
      <p:sp>
        <p:nvSpPr>
          <p:cNvPr id="93" name="TextBox 92"/>
          <p:cNvSpPr txBox="1"/>
          <p:nvPr/>
        </p:nvSpPr>
        <p:spPr>
          <a:xfrm>
            <a:off x="4038600" y="4800600"/>
            <a:ext cx="2880320" cy="276999"/>
          </a:xfrm>
          <a:prstGeom prst="rect">
            <a:avLst/>
          </a:prstGeom>
          <a:noFill/>
        </p:spPr>
        <p:txBody>
          <a:bodyPr wrap="square" rtlCol="0">
            <a:spAutoFit/>
          </a:bodyPr>
          <a:lstStyle/>
          <a:p>
            <a:pPr algn="ctr"/>
            <a:r>
              <a:rPr lang="de-DE" sz="1200" b="0" dirty="0" smtClean="0">
                <a:solidFill>
                  <a:schemeClr val="tx1"/>
                </a:solidFill>
              </a:rPr>
              <a:t>All </a:t>
            </a:r>
            <a:r>
              <a:rPr lang="de-DE" sz="1200" b="0" dirty="0" err="1" smtClean="0">
                <a:solidFill>
                  <a:schemeClr val="tx1"/>
                </a:solidFill>
              </a:rPr>
              <a:t>theoretical</a:t>
            </a:r>
            <a:r>
              <a:rPr lang="de-DE" sz="1200" b="0" dirty="0" smtClean="0">
                <a:solidFill>
                  <a:schemeClr val="tx1"/>
                </a:solidFill>
              </a:rPr>
              <a:t> </a:t>
            </a:r>
            <a:r>
              <a:rPr lang="de-DE" sz="1200" b="0" dirty="0" err="1" smtClean="0">
                <a:solidFill>
                  <a:schemeClr val="tx1"/>
                </a:solidFill>
              </a:rPr>
              <a:t>spectra</a:t>
            </a:r>
            <a:endParaRPr lang="de-DE" sz="1200" b="0" dirty="0">
              <a:solidFill>
                <a:schemeClr val="tx1"/>
              </a:solidFill>
            </a:endParaRPr>
          </a:p>
        </p:txBody>
      </p:sp>
      <p:grpSp>
        <p:nvGrpSpPr>
          <p:cNvPr id="124" name="Group 123"/>
          <p:cNvGrpSpPr/>
          <p:nvPr/>
        </p:nvGrpSpPr>
        <p:grpSpPr>
          <a:xfrm>
            <a:off x="2179704" y="1484784"/>
            <a:ext cx="1600205" cy="930494"/>
            <a:chOff x="1630122" y="1709192"/>
            <a:chExt cx="2293806" cy="930494"/>
          </a:xfrm>
        </p:grpSpPr>
        <p:grpSp>
          <p:nvGrpSpPr>
            <p:cNvPr id="117" name="Group 116"/>
            <p:cNvGrpSpPr/>
            <p:nvPr/>
          </p:nvGrpSpPr>
          <p:grpSpPr>
            <a:xfrm>
              <a:off x="1630122" y="1709192"/>
              <a:ext cx="2293806" cy="930494"/>
              <a:chOff x="-530118" y="1556792"/>
              <a:chExt cx="2293806" cy="930494"/>
            </a:xfrm>
          </p:grpSpPr>
          <p:pic>
            <p:nvPicPr>
              <p:cNvPr id="118" name="Picture 117" descr="no-overlay-100-1000.png"/>
              <p:cNvPicPr>
                <a:picLocks noChangeAspect="1"/>
              </p:cNvPicPr>
              <p:nvPr/>
            </p:nvPicPr>
            <p:blipFill>
              <a:blip r:embed="rId2"/>
              <a:stretch>
                <a:fillRect/>
              </a:stretch>
            </p:blipFill>
            <p:spPr>
              <a:xfrm>
                <a:off x="222044" y="1585445"/>
                <a:ext cx="1477338" cy="864000"/>
              </a:xfrm>
              <a:prstGeom prst="rect">
                <a:avLst/>
              </a:prstGeom>
            </p:spPr>
          </p:pic>
          <p:sp>
            <p:nvSpPr>
              <p:cNvPr id="119" name="Rectangle 118"/>
              <p:cNvSpPr/>
              <p:nvPr/>
            </p:nvSpPr>
            <p:spPr bwMode="auto">
              <a:xfrm>
                <a:off x="323528" y="2415278"/>
                <a:ext cx="1440160" cy="7200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800" b="0" i="0" u="none" strike="noStrike" cap="none" normalizeH="0" baseline="0" smtClean="0">
                    <a:ln>
                      <a:noFill/>
                    </a:ln>
                    <a:solidFill>
                      <a:schemeClr val="tx1"/>
                    </a:solidFill>
                    <a:effectLst/>
                    <a:latin typeface="Trebuchet MS" pitchFamily="-65" charset="0"/>
                  </a:rPr>
                  <a:t>m/z</a:t>
                </a:r>
                <a:endParaRPr kumimoji="0" lang="de-DE" sz="800" b="0" i="0" u="none" strike="noStrike" cap="none" normalizeH="0" baseline="0">
                  <a:ln>
                    <a:noFill/>
                  </a:ln>
                  <a:solidFill>
                    <a:schemeClr val="tx1"/>
                  </a:solidFill>
                  <a:effectLst/>
                  <a:latin typeface="Trebuchet MS" pitchFamily="-65" charset="0"/>
                </a:endParaRPr>
              </a:p>
            </p:txBody>
          </p:sp>
          <p:sp>
            <p:nvSpPr>
              <p:cNvPr id="120" name="Rectangle 119"/>
              <p:cNvSpPr/>
              <p:nvPr/>
            </p:nvSpPr>
            <p:spPr bwMode="auto">
              <a:xfrm>
                <a:off x="179512" y="1556792"/>
                <a:ext cx="216024" cy="86409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4400" b="1" i="0" u="none" strike="noStrike" cap="none" normalizeH="0" baseline="0">
                  <a:ln>
                    <a:noFill/>
                  </a:ln>
                  <a:solidFill>
                    <a:schemeClr val="tx2"/>
                  </a:solidFill>
                  <a:effectLst/>
                  <a:latin typeface="Trebuchet MS" pitchFamily="-65" charset="0"/>
                </a:endParaRPr>
              </a:p>
            </p:txBody>
          </p:sp>
          <p:sp>
            <p:nvSpPr>
              <p:cNvPr id="121" name="TextBox 120"/>
              <p:cNvSpPr txBox="1"/>
              <p:nvPr/>
            </p:nvSpPr>
            <p:spPr>
              <a:xfrm>
                <a:off x="-530118" y="1956102"/>
                <a:ext cx="1548293" cy="215444"/>
              </a:xfrm>
              <a:prstGeom prst="rect">
                <a:avLst/>
              </a:prstGeom>
              <a:noFill/>
            </p:spPr>
            <p:txBody>
              <a:bodyPr wrap="square" rtlCol="0">
                <a:spAutoFit/>
              </a:bodyPr>
              <a:lstStyle/>
              <a:p>
                <a:pPr algn="ctr"/>
                <a:r>
                  <a:rPr lang="de-DE" sz="800" b="0" smtClean="0">
                    <a:solidFill>
                      <a:schemeClr val="tx1"/>
                    </a:solidFill>
                  </a:rPr>
                  <a:t> [%]</a:t>
                </a:r>
                <a:endParaRPr lang="de-DE" sz="800" b="0">
                  <a:solidFill>
                    <a:schemeClr val="tx1"/>
                  </a:solidFill>
                </a:endParaRPr>
              </a:p>
            </p:txBody>
          </p:sp>
          <p:cxnSp>
            <p:nvCxnSpPr>
              <p:cNvPr id="122" name="Straight Arrow Connector 121"/>
              <p:cNvCxnSpPr/>
              <p:nvPr/>
            </p:nvCxnSpPr>
            <p:spPr bwMode="auto">
              <a:xfrm rot="5400000" flipH="1" flipV="1">
                <a:off x="-24749" y="2013668"/>
                <a:ext cx="792000" cy="0"/>
              </a:xfrm>
              <a:prstGeom prst="straightConnector1">
                <a:avLst/>
              </a:prstGeom>
              <a:noFill/>
              <a:ln w="9525" cap="flat" cmpd="sng" algn="ctr">
                <a:solidFill>
                  <a:schemeClr val="tx1"/>
                </a:solidFill>
                <a:prstDash val="solid"/>
                <a:round/>
                <a:headEnd type="none" w="med" len="med"/>
                <a:tailEnd type="arrow"/>
              </a:ln>
              <a:effectLst/>
            </p:spPr>
          </p:cxnSp>
        </p:grpSp>
        <p:cxnSp>
          <p:nvCxnSpPr>
            <p:cNvPr id="123" name="Straight Arrow Connector 122"/>
            <p:cNvCxnSpPr/>
            <p:nvPr/>
          </p:nvCxnSpPr>
          <p:spPr bwMode="auto">
            <a:xfrm>
              <a:off x="2528648" y="2562068"/>
              <a:ext cx="1368000" cy="1588"/>
            </a:xfrm>
            <a:prstGeom prst="straightConnector1">
              <a:avLst/>
            </a:prstGeom>
            <a:noFill/>
            <a:ln w="9525" cap="flat" cmpd="sng" algn="ctr">
              <a:solidFill>
                <a:schemeClr val="tx1"/>
              </a:solidFill>
              <a:prstDash val="solid"/>
              <a:round/>
              <a:headEnd type="none" w="med" len="med"/>
              <a:tailEnd type="arrow"/>
            </a:ln>
            <a:effectLst/>
          </p:spPr>
        </p:cxnSp>
      </p:grpSp>
      <p:cxnSp>
        <p:nvCxnSpPr>
          <p:cNvPr id="126" name="Straight Connector 125"/>
          <p:cNvCxnSpPr/>
          <p:nvPr/>
        </p:nvCxnSpPr>
        <p:spPr bwMode="auto">
          <a:xfrm rot="10800000">
            <a:off x="1907704" y="2011280"/>
            <a:ext cx="648072" cy="0"/>
          </a:xfrm>
          <a:prstGeom prst="line">
            <a:avLst/>
          </a:prstGeom>
          <a:noFill/>
          <a:ln w="9525" cap="flat" cmpd="sng" algn="ctr">
            <a:solidFill>
              <a:schemeClr val="tx1"/>
            </a:solidFill>
            <a:prstDash val="solid"/>
            <a:round/>
            <a:headEnd type="none" w="med" len="med"/>
            <a:tailEnd type="none" w="med" len="med"/>
          </a:ln>
          <a:effectLst/>
        </p:spPr>
      </p:cxnSp>
      <p:sp>
        <p:nvSpPr>
          <p:cNvPr id="127" name="TextBox 126"/>
          <p:cNvSpPr txBox="1"/>
          <p:nvPr/>
        </p:nvSpPr>
        <p:spPr>
          <a:xfrm>
            <a:off x="1763688" y="1185345"/>
            <a:ext cx="2880320" cy="276999"/>
          </a:xfrm>
          <a:prstGeom prst="rect">
            <a:avLst/>
          </a:prstGeom>
          <a:noFill/>
        </p:spPr>
        <p:txBody>
          <a:bodyPr wrap="square" rtlCol="0">
            <a:spAutoFit/>
          </a:bodyPr>
          <a:lstStyle/>
          <a:p>
            <a:pPr algn="ctr"/>
            <a:r>
              <a:rPr lang="de-DE" sz="1200" b="0" smtClean="0">
                <a:solidFill>
                  <a:schemeClr val="tx1"/>
                </a:solidFill>
              </a:rPr>
              <a:t>Experimental spectra</a:t>
            </a:r>
            <a:endParaRPr lang="de-DE" sz="1200" b="0">
              <a:solidFill>
                <a:schemeClr val="tx1"/>
              </a:solidFill>
            </a:endParaRPr>
          </a:p>
        </p:txBody>
      </p:sp>
      <p:pic>
        <p:nvPicPr>
          <p:cNvPr id="1026" name="Picture 2"/>
          <p:cNvPicPr>
            <a:picLocks noChangeAspect="1" noChangeArrowheads="1"/>
          </p:cNvPicPr>
          <p:nvPr/>
        </p:nvPicPr>
        <p:blipFill>
          <a:blip r:embed="rId3"/>
          <a:srcRect/>
          <a:stretch>
            <a:fillRect/>
          </a:stretch>
        </p:blipFill>
        <p:spPr bwMode="auto">
          <a:xfrm>
            <a:off x="239462" y="1496658"/>
            <a:ext cx="1716157" cy="1044000"/>
          </a:xfrm>
          <a:prstGeom prst="rect">
            <a:avLst/>
          </a:prstGeom>
          <a:noFill/>
          <a:ln w="9525">
            <a:noFill/>
            <a:miter lim="800000"/>
            <a:headEnd/>
            <a:tailEnd/>
          </a:ln>
        </p:spPr>
      </p:pic>
      <p:grpSp>
        <p:nvGrpSpPr>
          <p:cNvPr id="131" name="Group 130"/>
          <p:cNvGrpSpPr/>
          <p:nvPr/>
        </p:nvGrpSpPr>
        <p:grpSpPr>
          <a:xfrm>
            <a:off x="227595" y="1366034"/>
            <a:ext cx="1872000" cy="1188495"/>
            <a:chOff x="238887" y="1257643"/>
            <a:chExt cx="1872000" cy="1188495"/>
          </a:xfrm>
        </p:grpSpPr>
        <p:cxnSp>
          <p:nvCxnSpPr>
            <p:cNvPr id="129" name="Straight Arrow Connector 128"/>
            <p:cNvCxnSpPr/>
            <p:nvPr/>
          </p:nvCxnSpPr>
          <p:spPr bwMode="auto">
            <a:xfrm rot="5400000" flipH="1" flipV="1">
              <a:off x="-335130" y="1833643"/>
              <a:ext cx="1152000" cy="0"/>
            </a:xfrm>
            <a:prstGeom prst="straightConnector1">
              <a:avLst/>
            </a:prstGeom>
            <a:noFill/>
            <a:ln w="9525" cap="flat" cmpd="sng" algn="ctr">
              <a:solidFill>
                <a:schemeClr val="tx1"/>
              </a:solidFill>
              <a:prstDash val="solid"/>
              <a:round/>
              <a:headEnd type="none" w="med" len="med"/>
              <a:tailEnd type="arrow"/>
            </a:ln>
            <a:effectLst/>
          </p:spPr>
        </p:cxnSp>
        <p:cxnSp>
          <p:nvCxnSpPr>
            <p:cNvPr id="130" name="Straight Arrow Connector 129"/>
            <p:cNvCxnSpPr/>
            <p:nvPr/>
          </p:nvCxnSpPr>
          <p:spPr bwMode="auto">
            <a:xfrm>
              <a:off x="238887" y="2444550"/>
              <a:ext cx="1872000" cy="1588"/>
            </a:xfrm>
            <a:prstGeom prst="straightConnector1">
              <a:avLst/>
            </a:prstGeom>
            <a:noFill/>
            <a:ln w="9525" cap="flat" cmpd="sng" algn="ctr">
              <a:solidFill>
                <a:schemeClr val="tx1"/>
              </a:solidFill>
              <a:prstDash val="solid"/>
              <a:round/>
              <a:headEnd type="none" w="med" len="med"/>
              <a:tailEnd type="arrow"/>
            </a:ln>
            <a:effectLst/>
          </p:spPr>
        </p:cxnSp>
      </p:grpSp>
      <p:sp>
        <p:nvSpPr>
          <p:cNvPr id="132" name="TextBox 131"/>
          <p:cNvSpPr txBox="1"/>
          <p:nvPr/>
        </p:nvSpPr>
        <p:spPr>
          <a:xfrm>
            <a:off x="514701" y="2517226"/>
            <a:ext cx="1080120" cy="215444"/>
          </a:xfrm>
          <a:prstGeom prst="rect">
            <a:avLst/>
          </a:prstGeom>
          <a:noFill/>
        </p:spPr>
        <p:txBody>
          <a:bodyPr wrap="square" rtlCol="0">
            <a:spAutoFit/>
          </a:bodyPr>
          <a:lstStyle/>
          <a:p>
            <a:pPr algn="ctr"/>
            <a:r>
              <a:rPr lang="de-DE" sz="800" b="0" smtClean="0">
                <a:solidFill>
                  <a:schemeClr val="tx1"/>
                </a:solidFill>
              </a:rPr>
              <a:t>m/z</a:t>
            </a:r>
            <a:endParaRPr lang="de-DE" sz="800" b="0">
              <a:solidFill>
                <a:schemeClr val="tx1"/>
              </a:solidFill>
            </a:endParaRPr>
          </a:p>
        </p:txBody>
      </p:sp>
      <p:sp>
        <p:nvSpPr>
          <p:cNvPr id="133" name="TextBox 132"/>
          <p:cNvSpPr txBox="1"/>
          <p:nvPr/>
        </p:nvSpPr>
        <p:spPr>
          <a:xfrm>
            <a:off x="-408427" y="1844824"/>
            <a:ext cx="1080120" cy="215444"/>
          </a:xfrm>
          <a:prstGeom prst="rect">
            <a:avLst/>
          </a:prstGeom>
          <a:noFill/>
        </p:spPr>
        <p:txBody>
          <a:bodyPr wrap="square" rtlCol="0">
            <a:spAutoFit/>
          </a:bodyPr>
          <a:lstStyle/>
          <a:p>
            <a:pPr algn="ctr"/>
            <a:r>
              <a:rPr lang="de-DE" sz="800" b="0" smtClean="0">
                <a:solidFill>
                  <a:schemeClr val="tx1"/>
                </a:solidFill>
              </a:rPr>
              <a:t>RT</a:t>
            </a:r>
            <a:endParaRPr lang="de-DE" sz="800" b="0">
              <a:solidFill>
                <a:schemeClr val="tx1"/>
              </a:solidFill>
            </a:endParaRPr>
          </a:p>
        </p:txBody>
      </p:sp>
      <p:sp>
        <p:nvSpPr>
          <p:cNvPr id="101" name="Rectangle 14"/>
          <p:cNvSpPr/>
          <p:nvPr/>
        </p:nvSpPr>
        <p:spPr bwMode="auto">
          <a:xfrm>
            <a:off x="4419600" y="5105400"/>
            <a:ext cx="2232000" cy="1080120"/>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dirty="0" smtClean="0">
                <a:ln>
                  <a:noFill/>
                </a:ln>
                <a:solidFill>
                  <a:schemeClr val="tx2"/>
                </a:solidFill>
                <a:effectLst/>
                <a:latin typeface="Trebuchet MS" pitchFamily="-65" charset="0"/>
              </a:rPr>
              <a:t>All </a:t>
            </a:r>
            <a:r>
              <a:rPr kumimoji="0" lang="de-DE" sz="1800" b="1" i="0" u="none" strike="noStrike" cap="none" normalizeH="0" baseline="0" dirty="0" err="1" smtClean="0">
                <a:ln>
                  <a:noFill/>
                </a:ln>
                <a:solidFill>
                  <a:schemeClr val="tx2"/>
                </a:solidFill>
                <a:effectLst/>
                <a:latin typeface="Trebuchet MS" pitchFamily="-65" charset="0"/>
              </a:rPr>
              <a:t>peptides</a:t>
            </a:r>
            <a:r>
              <a:rPr kumimoji="0" lang="de-DE" sz="1800" b="1" i="0" u="none" strike="noStrike" cap="none" normalizeH="0" baseline="0" dirty="0" smtClean="0">
                <a:ln>
                  <a:noFill/>
                </a:ln>
                <a:solidFill>
                  <a:schemeClr val="tx2"/>
                </a:solidFill>
                <a:effectLst/>
                <a:latin typeface="Trebuchet MS" pitchFamily="-65" charset="0"/>
              </a:rPr>
              <a:t> </a:t>
            </a:r>
            <a:r>
              <a:rPr kumimoji="0" lang="de-DE" sz="1800" b="1" i="0" u="none" strike="noStrike" cap="none" normalizeH="0" baseline="0" dirty="0" err="1" smtClean="0">
                <a:ln>
                  <a:noFill/>
                </a:ln>
                <a:solidFill>
                  <a:schemeClr val="tx2"/>
                </a:solidFill>
                <a:effectLst/>
                <a:latin typeface="Trebuchet MS" pitchFamily="-65" charset="0"/>
              </a:rPr>
              <a:t>for</a:t>
            </a:r>
            <a:r>
              <a:rPr kumimoji="0" lang="de-DE" sz="1800" b="1" i="0" u="none" strike="noStrike" cap="none" normalizeH="0" baseline="0" dirty="0" smtClean="0">
                <a:ln>
                  <a:noFill/>
                </a:ln>
                <a:solidFill>
                  <a:schemeClr val="tx2"/>
                </a:solidFill>
                <a:effectLst/>
                <a:latin typeface="Trebuchet MS" pitchFamily="-65" charset="0"/>
              </a:rPr>
              <a:t> a </a:t>
            </a:r>
            <a:r>
              <a:rPr kumimoji="0" lang="de-DE" sz="1800" b="1" i="0" u="none" strike="noStrike" cap="none" normalizeH="0" baseline="0" dirty="0" err="1" smtClean="0">
                <a:ln>
                  <a:noFill/>
                </a:ln>
                <a:solidFill>
                  <a:schemeClr val="tx2"/>
                </a:solidFill>
                <a:effectLst/>
                <a:latin typeface="Trebuchet MS" pitchFamily="-65" charset="0"/>
              </a:rPr>
              <a:t>given</a:t>
            </a:r>
            <a:r>
              <a:rPr lang="de-DE" sz="1800" dirty="0">
                <a:latin typeface="Trebuchet MS" pitchFamily="-65" charset="0"/>
              </a:rPr>
              <a:t> </a:t>
            </a:r>
            <a:r>
              <a:rPr lang="de-DE" sz="1800" dirty="0" err="1" smtClean="0">
                <a:latin typeface="Trebuchet MS" pitchFamily="-65" charset="0"/>
              </a:rPr>
              <a:t>precursor</a:t>
            </a:r>
            <a:r>
              <a:rPr lang="de-DE" sz="1800" dirty="0" smtClean="0">
                <a:latin typeface="Trebuchet MS" pitchFamily="-65" charset="0"/>
              </a:rPr>
              <a:t> </a:t>
            </a:r>
            <a:r>
              <a:rPr lang="de-DE" sz="1800" dirty="0" err="1" smtClean="0">
                <a:latin typeface="Trebuchet MS" pitchFamily="-65" charset="0"/>
              </a:rPr>
              <a:t>mass</a:t>
            </a:r>
            <a:r>
              <a:rPr lang="de-DE" sz="1800" dirty="0" smtClean="0">
                <a:latin typeface="Trebuchet MS" pitchFamily="-65" charset="0"/>
              </a:rPr>
              <a:t>?</a:t>
            </a:r>
            <a:endParaRPr kumimoji="0" lang="de-DE" sz="1800" b="1" i="0" u="none" strike="noStrike" cap="none" normalizeH="0" baseline="0" dirty="0">
              <a:ln>
                <a:noFill/>
              </a:ln>
              <a:solidFill>
                <a:schemeClr val="tx2"/>
              </a:solidFill>
              <a:effectLst/>
              <a:latin typeface="Trebuchet MS" pitchFamily="-65" charset="0"/>
            </a:endParaRPr>
          </a:p>
        </p:txBody>
      </p:sp>
      <p:cxnSp>
        <p:nvCxnSpPr>
          <p:cNvPr id="112" name="Straight Arrow Connector 64"/>
          <p:cNvCxnSpPr>
            <a:stCxn id="93" idx="0"/>
          </p:cNvCxnSpPr>
          <p:nvPr/>
        </p:nvCxnSpPr>
        <p:spPr bwMode="auto">
          <a:xfrm flipV="1">
            <a:off x="5478760" y="4191000"/>
            <a:ext cx="7640" cy="609600"/>
          </a:xfrm>
          <a:prstGeom prst="straightConnector1">
            <a:avLst/>
          </a:prstGeom>
          <a:no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9941929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ANTELOPE</a:t>
            </a:r>
            <a:endParaRPr lang="en-US" dirty="0"/>
          </a:p>
        </p:txBody>
      </p:sp>
      <p:sp>
        <p:nvSpPr>
          <p:cNvPr id="3" name="Inhaltsplatzhalter 2"/>
          <p:cNvSpPr>
            <a:spLocks noGrp="1"/>
          </p:cNvSpPr>
          <p:nvPr>
            <p:ph idx="1"/>
          </p:nvPr>
        </p:nvSpPr>
        <p:spPr>
          <a:xfrm>
            <a:off x="155448" y="838200"/>
            <a:ext cx="8836152" cy="5410200"/>
          </a:xfrm>
        </p:spPr>
        <p:txBody>
          <a:bodyPr/>
          <a:lstStyle/>
          <a:p>
            <a:pPr marL="0" indent="0">
              <a:buNone/>
            </a:pPr>
            <a:r>
              <a:rPr lang="en-US" sz="2800" dirty="0" smtClean="0"/>
              <a:t>…that form a path from </a:t>
            </a:r>
            <a:r>
              <a:rPr lang="en-US" sz="2800" i="1" dirty="0" smtClean="0"/>
              <a:t>s</a:t>
            </a:r>
            <a:r>
              <a:rPr lang="en-US" sz="2800" dirty="0" smtClean="0"/>
              <a:t> to </a:t>
            </a:r>
            <a:r>
              <a:rPr lang="en-US" sz="2800" i="1" dirty="0" smtClean="0"/>
              <a:t>t</a:t>
            </a:r>
            <a:r>
              <a:rPr lang="en-US" sz="2800" dirty="0" smtClean="0"/>
              <a:t>…</a:t>
            </a:r>
            <a:endParaRPr lang="en-US" sz="2800" dirty="0"/>
          </a:p>
        </p:txBody>
      </p:sp>
      <p:pic>
        <p:nvPicPr>
          <p:cNvPr id="6" name="Bild 5"/>
          <p:cNvPicPr>
            <a:picLocks noChangeAspect="1"/>
          </p:cNvPicPr>
          <p:nvPr/>
        </p:nvPicPr>
        <p:blipFill rotWithShape="1">
          <a:blip r:embed="rId2"/>
          <a:srcRect l="15067" t="16827" r="13790" b="8259"/>
          <a:stretch/>
        </p:blipFill>
        <p:spPr>
          <a:xfrm>
            <a:off x="1231180" y="2839984"/>
            <a:ext cx="5895728" cy="3768031"/>
          </a:xfrm>
          <a:prstGeom prst="rect">
            <a:avLst/>
          </a:prstGeom>
        </p:spPr>
      </p:pic>
      <p:sp>
        <p:nvSpPr>
          <p:cNvPr id="7" name="Rechteck 6"/>
          <p:cNvSpPr/>
          <p:nvPr/>
        </p:nvSpPr>
        <p:spPr bwMode="auto">
          <a:xfrm>
            <a:off x="457200" y="4836546"/>
            <a:ext cx="6781800" cy="76200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8" name="Textfeld 7"/>
          <p:cNvSpPr txBox="1"/>
          <p:nvPr/>
        </p:nvSpPr>
        <p:spPr>
          <a:xfrm>
            <a:off x="3276600" y="1645384"/>
            <a:ext cx="5715000" cy="163121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l"/>
            <a:r>
              <a:rPr lang="en-US" sz="2000" b="0" dirty="0" smtClean="0"/>
              <a:t>Internal nodes of any path from </a:t>
            </a:r>
            <a:r>
              <a:rPr lang="en-US" sz="2000" b="0" i="1" dirty="0" smtClean="0"/>
              <a:t>s</a:t>
            </a:r>
            <a:r>
              <a:rPr lang="en-US" sz="2000" b="0" dirty="0" smtClean="0"/>
              <a:t> to </a:t>
            </a:r>
            <a:r>
              <a:rPr lang="en-US" sz="2000" b="0" i="1" dirty="0" smtClean="0"/>
              <a:t>t</a:t>
            </a:r>
            <a:r>
              <a:rPr lang="en-US" sz="2000" b="0" dirty="0" smtClean="0"/>
              <a:t> need to have exactly one incoming and one outgoing edge in any node they pass through. For nodes that are not part of the path, the number of incoming and outgoing edges has to be zero.</a:t>
            </a:r>
            <a:endParaRPr lang="en-US" sz="2000" b="0" dirty="0"/>
          </a:p>
        </p:txBody>
      </p:sp>
    </p:spTree>
    <p:extLst>
      <p:ext uri="{BB962C8B-B14F-4D97-AF65-F5344CB8AC3E}">
        <p14:creationId xmlns:p14="http://schemas.microsoft.com/office/powerpoint/2010/main" val="40588947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ANTILOPE</a:t>
            </a:r>
            <a:endParaRPr lang="en-US" dirty="0"/>
          </a:p>
        </p:txBody>
      </p:sp>
      <p:sp>
        <p:nvSpPr>
          <p:cNvPr id="3" name="Inhaltsplatzhalter 2"/>
          <p:cNvSpPr>
            <a:spLocks noGrp="1"/>
          </p:cNvSpPr>
          <p:nvPr>
            <p:ph idx="1"/>
          </p:nvPr>
        </p:nvSpPr>
        <p:spPr>
          <a:xfrm>
            <a:off x="155448" y="838200"/>
            <a:ext cx="8836152" cy="5410200"/>
          </a:xfrm>
        </p:spPr>
        <p:txBody>
          <a:bodyPr/>
          <a:lstStyle/>
          <a:p>
            <a:pPr marL="0" indent="0">
              <a:buNone/>
            </a:pPr>
            <a:r>
              <a:rPr lang="en-US" sz="2800" dirty="0" smtClean="0"/>
              <a:t>…and are </a:t>
            </a:r>
            <a:r>
              <a:rPr lang="en-US" sz="2800" dirty="0" err="1" smtClean="0"/>
              <a:t>antisymmetric</a:t>
            </a:r>
            <a:r>
              <a:rPr lang="en-US" sz="2800" dirty="0" smtClean="0"/>
              <a:t>.</a:t>
            </a:r>
            <a:endParaRPr lang="en-US" sz="2800" dirty="0"/>
          </a:p>
        </p:txBody>
      </p:sp>
      <p:pic>
        <p:nvPicPr>
          <p:cNvPr id="6" name="Bild 5"/>
          <p:cNvPicPr>
            <a:picLocks noChangeAspect="1"/>
          </p:cNvPicPr>
          <p:nvPr/>
        </p:nvPicPr>
        <p:blipFill rotWithShape="1">
          <a:blip r:embed="rId3"/>
          <a:srcRect l="15067" t="16827" r="13790" b="8259"/>
          <a:stretch/>
        </p:blipFill>
        <p:spPr>
          <a:xfrm>
            <a:off x="1143000" y="2667000"/>
            <a:ext cx="5895728" cy="3768031"/>
          </a:xfrm>
          <a:prstGeom prst="rect">
            <a:avLst/>
          </a:prstGeom>
        </p:spPr>
      </p:pic>
      <p:sp>
        <p:nvSpPr>
          <p:cNvPr id="8" name="Textfeld 7"/>
          <p:cNvSpPr txBox="1"/>
          <p:nvPr/>
        </p:nvSpPr>
        <p:spPr>
          <a:xfrm>
            <a:off x="3276600" y="1524000"/>
            <a:ext cx="5715000" cy="101566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l"/>
            <a:r>
              <a:rPr lang="en-US" sz="2000" b="0" dirty="0" smtClean="0"/>
              <a:t>Two nodes that are connected by an undirected edge </a:t>
            </a:r>
            <a:r>
              <a:rPr lang="en-US" sz="2000" b="0" i="1" dirty="0" smtClean="0"/>
              <a:t>e</a:t>
            </a:r>
            <a:r>
              <a:rPr lang="en-US" sz="2000" b="0" dirty="0" smtClean="0">
                <a:latin typeface="+mj-lt"/>
              </a:rPr>
              <a:t> </a:t>
            </a:r>
            <a:r>
              <a:rPr lang="en-US" sz="2000" b="0" dirty="0" smtClean="0">
                <a:latin typeface="+mj-lt"/>
                <a:ea typeface="cmsy10"/>
                <a:cs typeface="cmsy10"/>
              </a:rPr>
              <a:t>in</a:t>
            </a:r>
            <a:r>
              <a:rPr lang="en-US" sz="2000" b="0" dirty="0" smtClean="0">
                <a:latin typeface="+mj-lt"/>
              </a:rPr>
              <a:t> </a:t>
            </a:r>
            <a:r>
              <a:rPr lang="en-US" sz="2000" b="0" i="1" dirty="0" smtClean="0">
                <a:latin typeface="Calibri"/>
              </a:rPr>
              <a:t>E</a:t>
            </a:r>
            <a:r>
              <a:rPr lang="en-US" sz="2000" b="0" i="1" baseline="-25000" dirty="0" smtClean="0">
                <a:latin typeface="Trebuchet MS"/>
              </a:rPr>
              <a:t>U</a:t>
            </a:r>
            <a:r>
              <a:rPr lang="en-US" sz="2000" b="0" dirty="0" smtClean="0"/>
              <a:t> may not be selected at the same time.</a:t>
            </a:r>
            <a:endParaRPr lang="en-US" sz="2000" b="0" dirty="0"/>
          </a:p>
        </p:txBody>
      </p:sp>
      <p:sp>
        <p:nvSpPr>
          <p:cNvPr id="9" name="Textfeld 8"/>
          <p:cNvSpPr txBox="1"/>
          <p:nvPr/>
        </p:nvSpPr>
        <p:spPr>
          <a:xfrm>
            <a:off x="0" y="6611779"/>
            <a:ext cx="3139639" cy="246221"/>
          </a:xfrm>
          <a:prstGeom prst="rect">
            <a:avLst/>
          </a:prstGeom>
          <a:noFill/>
        </p:spPr>
        <p:txBody>
          <a:bodyPr wrap="none" rtlCol="0">
            <a:spAutoFit/>
          </a:bodyPr>
          <a:lstStyle/>
          <a:p>
            <a:r>
              <a:rPr lang="en-US" sz="1000" b="0" dirty="0" err="1" smtClean="0">
                <a:solidFill>
                  <a:schemeClr val="tx1"/>
                </a:solidFill>
              </a:rPr>
              <a:t>Andreotti</a:t>
            </a:r>
            <a:r>
              <a:rPr lang="en-US" sz="1000" b="0" dirty="0" smtClean="0">
                <a:solidFill>
                  <a:schemeClr val="tx1"/>
                </a:solidFill>
              </a:rPr>
              <a:t>, </a:t>
            </a:r>
            <a:r>
              <a:rPr lang="en-US" sz="1000" b="0" dirty="0" err="1" smtClean="0">
                <a:solidFill>
                  <a:schemeClr val="tx1"/>
                </a:solidFill>
              </a:rPr>
              <a:t>Klau</a:t>
            </a:r>
            <a:r>
              <a:rPr lang="en-US" sz="1000" b="0" dirty="0" smtClean="0">
                <a:solidFill>
                  <a:schemeClr val="tx1"/>
                </a:solidFill>
              </a:rPr>
              <a:t>, </a:t>
            </a:r>
            <a:r>
              <a:rPr lang="en-US" sz="1000" b="0" dirty="0" err="1" smtClean="0">
                <a:solidFill>
                  <a:schemeClr val="tx1"/>
                </a:solidFill>
              </a:rPr>
              <a:t>Reinert</a:t>
            </a:r>
            <a:r>
              <a:rPr lang="en-US" sz="1000" b="0" dirty="0" smtClean="0">
                <a:solidFill>
                  <a:schemeClr val="tx1"/>
                </a:solidFill>
              </a:rPr>
              <a:t>, IEEE TCCB (2011), 99, 159</a:t>
            </a:r>
            <a:endParaRPr lang="en-US" sz="1000" b="0" dirty="0">
              <a:solidFill>
                <a:schemeClr val="tx1"/>
              </a:solidFill>
            </a:endParaRPr>
          </a:p>
        </p:txBody>
      </p:sp>
    </p:spTree>
    <p:extLst>
      <p:ext uri="{BB962C8B-B14F-4D97-AF65-F5344CB8AC3E}">
        <p14:creationId xmlns:p14="http://schemas.microsoft.com/office/powerpoint/2010/main" val="35887341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ANTILOPE – Solving the ILP</a:t>
            </a:r>
            <a:endParaRPr lang="en-US" dirty="0"/>
          </a:p>
        </p:txBody>
      </p:sp>
      <p:sp>
        <p:nvSpPr>
          <p:cNvPr id="3" name="Inhaltsplatzhalter 2"/>
          <p:cNvSpPr>
            <a:spLocks noGrp="1"/>
          </p:cNvSpPr>
          <p:nvPr>
            <p:ph idx="1"/>
          </p:nvPr>
        </p:nvSpPr>
        <p:spPr/>
        <p:txBody>
          <a:bodyPr/>
          <a:lstStyle/>
          <a:p>
            <a:r>
              <a:rPr lang="en-US" sz="2800" dirty="0" smtClean="0"/>
              <a:t>ANTILOPE uses </a:t>
            </a:r>
            <a:r>
              <a:rPr lang="en-US" sz="2800" dirty="0" err="1"/>
              <a:t>L</a:t>
            </a:r>
            <a:r>
              <a:rPr lang="en-US" sz="2800" dirty="0" err="1" smtClean="0"/>
              <a:t>agrangian</a:t>
            </a:r>
            <a:r>
              <a:rPr lang="en-US" sz="2800" dirty="0" smtClean="0"/>
              <a:t> relaxation to solve the ILP</a:t>
            </a:r>
          </a:p>
          <a:p>
            <a:endParaRPr lang="en-US" dirty="0"/>
          </a:p>
        </p:txBody>
      </p:sp>
      <p:pic>
        <p:nvPicPr>
          <p:cNvPr id="4" name="Picture 3"/>
          <p:cNvPicPr>
            <a:picLocks noChangeAspect="1"/>
          </p:cNvPicPr>
          <p:nvPr/>
        </p:nvPicPr>
        <p:blipFill>
          <a:blip r:embed="rId2"/>
          <a:stretch>
            <a:fillRect/>
          </a:stretch>
        </p:blipFill>
        <p:spPr>
          <a:xfrm>
            <a:off x="-51782" y="2286000"/>
            <a:ext cx="8509982" cy="4091120"/>
          </a:xfrm>
          <a:prstGeom prst="rect">
            <a:avLst/>
          </a:prstGeom>
        </p:spPr>
      </p:pic>
      <p:grpSp>
        <p:nvGrpSpPr>
          <p:cNvPr id="8" name="Group 7"/>
          <p:cNvGrpSpPr/>
          <p:nvPr/>
        </p:nvGrpSpPr>
        <p:grpSpPr>
          <a:xfrm>
            <a:off x="304800" y="2382520"/>
            <a:ext cx="8077200" cy="4495800"/>
            <a:chOff x="0" y="2133600"/>
            <a:chExt cx="8077200" cy="4495800"/>
          </a:xfrm>
        </p:grpSpPr>
        <p:sp>
          <p:nvSpPr>
            <p:cNvPr id="7" name="Rectangle 6"/>
            <p:cNvSpPr/>
            <p:nvPr/>
          </p:nvSpPr>
          <p:spPr bwMode="auto">
            <a:xfrm>
              <a:off x="0" y="2133600"/>
              <a:ext cx="8077200" cy="449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pic>
          <p:nvPicPr>
            <p:cNvPr id="5" name="Bild 5"/>
            <p:cNvPicPr>
              <a:picLocks noChangeAspect="1"/>
            </p:cNvPicPr>
            <p:nvPr/>
          </p:nvPicPr>
          <p:blipFill rotWithShape="1">
            <a:blip r:embed="rId3"/>
            <a:srcRect l="15067" t="16827" r="13790" b="8259"/>
            <a:stretch/>
          </p:blipFill>
          <p:spPr>
            <a:xfrm>
              <a:off x="1249680" y="2413000"/>
              <a:ext cx="6288708" cy="4019189"/>
            </a:xfrm>
            <a:prstGeom prst="rect">
              <a:avLst/>
            </a:prstGeom>
          </p:spPr>
        </p:pic>
      </p:grpSp>
      <p:sp>
        <p:nvSpPr>
          <p:cNvPr id="6" name="Rectangle 5"/>
          <p:cNvSpPr/>
          <p:nvPr/>
        </p:nvSpPr>
        <p:spPr bwMode="auto">
          <a:xfrm>
            <a:off x="304800" y="3429000"/>
            <a:ext cx="9144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Tree>
    <p:extLst>
      <p:ext uri="{BB962C8B-B14F-4D97-AF65-F5344CB8AC3E}">
        <p14:creationId xmlns:p14="http://schemas.microsoft.com/office/powerpoint/2010/main" val="6302027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ANTILOPE – Scoring</a:t>
            </a:r>
            <a:endParaRPr lang="en-US" dirty="0"/>
          </a:p>
        </p:txBody>
      </p:sp>
      <p:sp>
        <p:nvSpPr>
          <p:cNvPr id="3" name="Inhaltsplatzhalter 2"/>
          <p:cNvSpPr>
            <a:spLocks noGrp="1"/>
          </p:cNvSpPr>
          <p:nvPr>
            <p:ph idx="1"/>
          </p:nvPr>
        </p:nvSpPr>
        <p:spPr/>
        <p:txBody>
          <a:bodyPr/>
          <a:lstStyle/>
          <a:p>
            <a:r>
              <a:rPr lang="en-US" dirty="0" smtClean="0"/>
              <a:t>ANTILOPE uses a Bayesian network to score nodes</a:t>
            </a:r>
          </a:p>
          <a:p>
            <a:r>
              <a:rPr lang="en-US" dirty="0" smtClean="0"/>
              <a:t>Idea</a:t>
            </a:r>
          </a:p>
          <a:p>
            <a:pPr lvl="1"/>
            <a:r>
              <a:rPr lang="en-US" dirty="0" smtClean="0"/>
              <a:t>Fragmentation events are not independent </a:t>
            </a:r>
          </a:p>
          <a:p>
            <a:pPr lvl="1"/>
            <a:r>
              <a:rPr lang="en-US" dirty="0" smtClean="0"/>
              <a:t>Learn intensities for a specific ion type in the spectrum using a Bayes network (a machine learning method)</a:t>
            </a:r>
          </a:p>
          <a:p>
            <a:pPr lvl="1"/>
            <a:r>
              <a:rPr lang="en-US" dirty="0" smtClean="0"/>
              <a:t>Learning is based on </a:t>
            </a:r>
            <a:r>
              <a:rPr lang="en-US" dirty="0"/>
              <a:t>identified peptide </a:t>
            </a:r>
            <a:r>
              <a:rPr lang="en-US" dirty="0" smtClean="0"/>
              <a:t>spectra (e.g., through database search) </a:t>
            </a:r>
          </a:p>
          <a:p>
            <a:r>
              <a:rPr lang="en-US" dirty="0" smtClean="0"/>
              <a:t>Details of the scoring are beyond the scope of this lecture</a:t>
            </a:r>
          </a:p>
          <a:p>
            <a:endParaRPr lang="en-US" dirty="0"/>
          </a:p>
        </p:txBody>
      </p:sp>
    </p:spTree>
    <p:extLst>
      <p:ext uri="{BB962C8B-B14F-4D97-AF65-F5344CB8AC3E}">
        <p14:creationId xmlns:p14="http://schemas.microsoft.com/office/powerpoint/2010/main" val="10500882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Performance</a:t>
            </a:r>
            <a:endParaRPr lang="en-US" dirty="0"/>
          </a:p>
        </p:txBody>
      </p:sp>
      <p:sp>
        <p:nvSpPr>
          <p:cNvPr id="3" name="Inhaltsplatzhalter 2"/>
          <p:cNvSpPr>
            <a:spLocks noGrp="1"/>
          </p:cNvSpPr>
          <p:nvPr>
            <p:ph idx="1"/>
          </p:nvPr>
        </p:nvSpPr>
        <p:spPr/>
        <p:txBody>
          <a:bodyPr/>
          <a:lstStyle/>
          <a:p>
            <a:r>
              <a:rPr lang="en-US" dirty="0" smtClean="0"/>
              <a:t>De novo peptide sequencing has still (even with high-resolution data) </a:t>
            </a:r>
          </a:p>
          <a:p>
            <a:pPr lvl="1"/>
            <a:r>
              <a:rPr lang="en-US" dirty="0" smtClean="0"/>
              <a:t>Very low reliability</a:t>
            </a:r>
          </a:p>
          <a:p>
            <a:pPr lvl="1"/>
            <a:r>
              <a:rPr lang="en-US" dirty="0" smtClean="0"/>
              <a:t>Large runtimes compared to database search</a:t>
            </a:r>
          </a:p>
          <a:p>
            <a:r>
              <a:rPr lang="en-US" dirty="0" smtClean="0"/>
              <a:t>It is usually employed as a method of last resort</a:t>
            </a:r>
          </a:p>
          <a:p>
            <a:pPr lvl="1"/>
            <a:r>
              <a:rPr lang="en-US" dirty="0" smtClean="0"/>
              <a:t>If no genome/proteome sequence of an organism is known</a:t>
            </a:r>
          </a:p>
          <a:p>
            <a:pPr lvl="1"/>
            <a:r>
              <a:rPr lang="en-US" dirty="0" smtClean="0"/>
              <a:t>For peptides that are not encoded genetically</a:t>
            </a:r>
          </a:p>
          <a:p>
            <a:r>
              <a:rPr lang="en-US" dirty="0" smtClean="0"/>
              <a:t>Top ranked hits are rarely correct, but usually contain correct subsequences</a:t>
            </a:r>
          </a:p>
        </p:txBody>
      </p:sp>
    </p:spTree>
    <p:extLst>
      <p:ext uri="{BB962C8B-B14F-4D97-AF65-F5344CB8AC3E}">
        <p14:creationId xmlns:p14="http://schemas.microsoft.com/office/powerpoint/2010/main" val="25588118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200" dirty="0" smtClean="0"/>
              <a:t>Performance of De Novo </a:t>
            </a:r>
            <a:r>
              <a:rPr lang="en-US" sz="3200" dirty="0" smtClean="0"/>
              <a:t>Sequencing</a:t>
            </a:r>
            <a:endParaRPr lang="en-US" sz="3200" dirty="0"/>
          </a:p>
        </p:txBody>
      </p:sp>
      <p:pic>
        <p:nvPicPr>
          <p:cNvPr id="6" name="Inhaltsplatzhalter 5"/>
          <p:cNvPicPr>
            <a:picLocks noGrp="1" noChangeAspect="1"/>
          </p:cNvPicPr>
          <p:nvPr>
            <p:ph idx="1"/>
          </p:nvPr>
        </p:nvPicPr>
        <p:blipFill rotWithShape="1">
          <a:blip r:embed="rId2"/>
          <a:srcRect l="5547" t="21111" r="1985" b="9571"/>
          <a:stretch/>
        </p:blipFill>
        <p:spPr>
          <a:xfrm>
            <a:off x="115390" y="1600200"/>
            <a:ext cx="8876210" cy="4038600"/>
          </a:xfrm>
        </p:spPr>
      </p:pic>
      <p:sp>
        <p:nvSpPr>
          <p:cNvPr id="5" name="Textfeld 7"/>
          <p:cNvSpPr txBox="1"/>
          <p:nvPr/>
        </p:nvSpPr>
        <p:spPr>
          <a:xfrm>
            <a:off x="21180" y="6611779"/>
            <a:ext cx="3139639" cy="246221"/>
          </a:xfrm>
          <a:prstGeom prst="rect">
            <a:avLst/>
          </a:prstGeom>
          <a:noFill/>
        </p:spPr>
        <p:txBody>
          <a:bodyPr wrap="none" rtlCol="0">
            <a:spAutoFit/>
          </a:bodyPr>
          <a:lstStyle/>
          <a:p>
            <a:pPr algn="l"/>
            <a:r>
              <a:rPr lang="en-US" sz="1000" b="0" dirty="0" err="1" smtClean="0">
                <a:solidFill>
                  <a:schemeClr val="tx1"/>
                </a:solidFill>
              </a:rPr>
              <a:t>Andreotti</a:t>
            </a:r>
            <a:r>
              <a:rPr lang="en-US" sz="1000" b="0" dirty="0" smtClean="0">
                <a:solidFill>
                  <a:schemeClr val="tx1"/>
                </a:solidFill>
              </a:rPr>
              <a:t>, </a:t>
            </a:r>
            <a:r>
              <a:rPr lang="en-US" sz="1000" b="0" dirty="0" err="1" smtClean="0">
                <a:solidFill>
                  <a:schemeClr val="tx1"/>
                </a:solidFill>
              </a:rPr>
              <a:t>Klau</a:t>
            </a:r>
            <a:r>
              <a:rPr lang="en-US" sz="1000" b="0" dirty="0" smtClean="0">
                <a:solidFill>
                  <a:schemeClr val="tx1"/>
                </a:solidFill>
              </a:rPr>
              <a:t>, </a:t>
            </a:r>
            <a:r>
              <a:rPr lang="en-US" sz="1000" b="0" dirty="0" err="1" smtClean="0">
                <a:solidFill>
                  <a:schemeClr val="tx1"/>
                </a:solidFill>
              </a:rPr>
              <a:t>Reinert</a:t>
            </a:r>
            <a:r>
              <a:rPr lang="en-US" sz="1000" b="0" dirty="0" smtClean="0">
                <a:solidFill>
                  <a:schemeClr val="tx1"/>
                </a:solidFill>
              </a:rPr>
              <a:t>, IEEE TCCB (2011), 99, 159</a:t>
            </a:r>
            <a:endParaRPr lang="en-US" sz="1000" b="0" dirty="0">
              <a:solidFill>
                <a:schemeClr val="tx1"/>
              </a:solidFill>
            </a:endParaRPr>
          </a:p>
        </p:txBody>
      </p:sp>
    </p:spTree>
    <p:extLst>
      <p:ext uri="{BB962C8B-B14F-4D97-AF65-F5344CB8AC3E}">
        <p14:creationId xmlns:p14="http://schemas.microsoft.com/office/powerpoint/2010/main" val="22379934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Multisequences</a:t>
            </a:r>
            <a:endParaRPr lang="en-US" dirty="0"/>
          </a:p>
        </p:txBody>
      </p:sp>
      <p:sp>
        <p:nvSpPr>
          <p:cNvPr id="3" name="Inhaltsplatzhalter 2"/>
          <p:cNvSpPr>
            <a:spLocks noGrp="1"/>
          </p:cNvSpPr>
          <p:nvPr>
            <p:ph idx="1"/>
          </p:nvPr>
        </p:nvSpPr>
        <p:spPr/>
        <p:txBody>
          <a:bodyPr/>
          <a:lstStyle/>
          <a:p>
            <a:r>
              <a:rPr lang="en-US" sz="2800" dirty="0" smtClean="0"/>
              <a:t>The lack of completeness of CID fragmentation makes de novo sequencing difficult</a:t>
            </a:r>
          </a:p>
          <a:p>
            <a:r>
              <a:rPr lang="en-US" sz="2800" dirty="0" smtClean="0"/>
              <a:t>In most cases, we thus obtain </a:t>
            </a:r>
            <a:r>
              <a:rPr lang="en-US" sz="2800" b="1" dirty="0" err="1" smtClean="0">
                <a:solidFill>
                  <a:srgbClr val="D06B20"/>
                </a:solidFill>
              </a:rPr>
              <a:t>multisequences</a:t>
            </a:r>
            <a:r>
              <a:rPr lang="en-US" sz="2800" dirty="0" smtClean="0">
                <a:solidFill>
                  <a:srgbClr val="D06B20"/>
                </a:solidFill>
              </a:rPr>
              <a:t> </a:t>
            </a:r>
            <a:r>
              <a:rPr lang="en-US" sz="2800" dirty="0" smtClean="0"/>
              <a:t>for parts with missing peaks</a:t>
            </a:r>
          </a:p>
          <a:p>
            <a:r>
              <a:rPr lang="en-US" sz="2800" dirty="0" smtClean="0"/>
              <a:t>Example:</a:t>
            </a:r>
          </a:p>
          <a:p>
            <a:pPr lvl="1"/>
            <a:r>
              <a:rPr lang="en-US" dirty="0" smtClean="0"/>
              <a:t>S(GA|AG|V)K is a </a:t>
            </a:r>
            <a:r>
              <a:rPr lang="en-US" dirty="0" err="1" smtClean="0"/>
              <a:t>multisequence</a:t>
            </a:r>
            <a:r>
              <a:rPr lang="en-US" dirty="0" smtClean="0"/>
              <a:t> corresponding to one of the isobaric sequences SGAK, SAGK, or SVK</a:t>
            </a:r>
          </a:p>
          <a:p>
            <a:pPr lvl="1"/>
            <a:r>
              <a:rPr lang="en-US" dirty="0" smtClean="0"/>
              <a:t>If no fragment ion between the second and third amino acid is observed, the three options cannot be kept apart</a:t>
            </a:r>
          </a:p>
          <a:p>
            <a:pPr lvl="1"/>
            <a:r>
              <a:rPr lang="en-US" dirty="0" smtClean="0"/>
              <a:t>Similarly, I and L and (depending on the resolution) Q and L are isobaric</a:t>
            </a:r>
          </a:p>
        </p:txBody>
      </p:sp>
    </p:spTree>
    <p:extLst>
      <p:ext uri="{BB962C8B-B14F-4D97-AF65-F5344CB8AC3E}">
        <p14:creationId xmlns:p14="http://schemas.microsoft.com/office/powerpoint/2010/main" val="9778560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722313" y="3505200"/>
            <a:ext cx="7772400" cy="2590800"/>
          </a:xfrm>
        </p:spPr>
        <p:txBody>
          <a:bodyPr/>
          <a:lstStyle/>
          <a:p>
            <a:pPr marL="342900" indent="-342900">
              <a:buFont typeface="Arial"/>
              <a:buChar char="•"/>
            </a:pPr>
            <a:r>
              <a:rPr lang="en-US" dirty="0" smtClean="0"/>
              <a:t>Electron transfer dissociation (ETD)</a:t>
            </a:r>
          </a:p>
          <a:p>
            <a:pPr marL="342900" indent="-342900">
              <a:buFont typeface="Arial"/>
              <a:buChar char="•"/>
            </a:pPr>
            <a:r>
              <a:rPr lang="en-US" dirty="0" smtClean="0"/>
              <a:t>Comparison fragmentation statistics of ETD and CID</a:t>
            </a:r>
          </a:p>
          <a:p>
            <a:pPr marL="342900" indent="-342900">
              <a:buFont typeface="Arial"/>
              <a:buChar char="•"/>
            </a:pPr>
            <a:r>
              <a:rPr lang="en-US" dirty="0" err="1" smtClean="0"/>
              <a:t>CompNovo</a:t>
            </a:r>
            <a:r>
              <a:rPr lang="en-US" dirty="0" smtClean="0"/>
              <a:t> algorithm</a:t>
            </a:r>
            <a:endParaRPr lang="en-US" dirty="0"/>
          </a:p>
        </p:txBody>
      </p:sp>
      <p:sp>
        <p:nvSpPr>
          <p:cNvPr id="6" name="Title 5"/>
          <p:cNvSpPr>
            <a:spLocks noGrp="1"/>
          </p:cNvSpPr>
          <p:nvPr>
            <p:ph type="title"/>
          </p:nvPr>
        </p:nvSpPr>
        <p:spPr/>
        <p:txBody>
          <a:bodyPr/>
          <a:lstStyle/>
          <a:p>
            <a:r>
              <a:rPr lang="en-US" dirty="0" smtClean="0"/>
              <a:t>Learning Unit 8D</a:t>
            </a:r>
            <a:br>
              <a:rPr lang="en-US" dirty="0" smtClean="0"/>
            </a:br>
            <a:r>
              <a:rPr lang="en-US" dirty="0" smtClean="0"/>
              <a:t>Complementary Fragmentation for de novo ID</a:t>
            </a:r>
            <a:endParaRPr lang="en-US" dirty="0"/>
          </a:p>
        </p:txBody>
      </p:sp>
    </p:spTree>
    <p:extLst>
      <p:ext uri="{BB962C8B-B14F-4D97-AF65-F5344CB8AC3E}">
        <p14:creationId xmlns:p14="http://schemas.microsoft.com/office/powerpoint/2010/main" val="9251251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Complementary Fragmentation</a:t>
            </a:r>
            <a:endParaRPr lang="en-US" dirty="0"/>
          </a:p>
        </p:txBody>
      </p:sp>
      <p:sp>
        <p:nvSpPr>
          <p:cNvPr id="3" name="Inhaltsplatzhalter 2"/>
          <p:cNvSpPr>
            <a:spLocks noGrp="1"/>
          </p:cNvSpPr>
          <p:nvPr>
            <p:ph idx="1"/>
          </p:nvPr>
        </p:nvSpPr>
        <p:spPr/>
        <p:txBody>
          <a:bodyPr/>
          <a:lstStyle/>
          <a:p>
            <a:r>
              <a:rPr lang="en-US" sz="2400" dirty="0" smtClean="0"/>
              <a:t>The issue of missing information/peaks cannot be addressed by computational means</a:t>
            </a:r>
          </a:p>
          <a:p>
            <a:r>
              <a:rPr lang="en-US" sz="2400" dirty="0" smtClean="0"/>
              <a:t>One way to address this problem is the use of complementary fragmentation methods:</a:t>
            </a:r>
          </a:p>
          <a:p>
            <a:pPr lvl="1"/>
            <a:r>
              <a:rPr lang="en-US" sz="2000" dirty="0" smtClean="0"/>
              <a:t>Fragment the eluting peptide with two different methods (e.g., CID and ETD)</a:t>
            </a:r>
          </a:p>
          <a:p>
            <a:pPr lvl="1"/>
            <a:r>
              <a:rPr lang="en-US" sz="2000" dirty="0" smtClean="0"/>
              <a:t>The different methods have different preferences for fragmentation and chances are that missing peaks will be at different backbone positions in both spectra</a:t>
            </a:r>
          </a:p>
          <a:p>
            <a:pPr lvl="1"/>
            <a:r>
              <a:rPr lang="en-US" sz="2000" dirty="0" smtClean="0"/>
              <a:t>The search algorithm then has to deal with two types of spectra and needs to be adapted accordingly</a:t>
            </a:r>
          </a:p>
          <a:p>
            <a:r>
              <a:rPr lang="en-US" sz="2400" dirty="0" smtClean="0"/>
              <a:t>Disadvantages</a:t>
            </a:r>
          </a:p>
          <a:p>
            <a:pPr lvl="1"/>
            <a:r>
              <a:rPr lang="en-US" sz="2000" dirty="0" smtClean="0"/>
              <a:t>Only few mass spectrometers are equipped to record complementary fragmentation types </a:t>
            </a:r>
          </a:p>
          <a:p>
            <a:pPr lvl="1"/>
            <a:r>
              <a:rPr lang="en-US" sz="2000" dirty="0" smtClean="0"/>
              <a:t>Recording twice as many spectra reduces the total number of peptides fragmented</a:t>
            </a:r>
          </a:p>
        </p:txBody>
      </p:sp>
    </p:spTree>
    <p:extLst>
      <p:ext uri="{BB962C8B-B14F-4D97-AF65-F5344CB8AC3E}">
        <p14:creationId xmlns:p14="http://schemas.microsoft.com/office/powerpoint/2010/main" val="35003389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200" dirty="0" smtClean="0"/>
              <a:t>Electron Transfer Dissociation (ETD)</a:t>
            </a:r>
            <a:endParaRPr lang="en-US" sz="3200" dirty="0"/>
          </a:p>
        </p:txBody>
      </p:sp>
      <p:sp>
        <p:nvSpPr>
          <p:cNvPr id="6" name="Inhaltsplatzhalter 5"/>
          <p:cNvSpPr>
            <a:spLocks noGrp="1"/>
          </p:cNvSpPr>
          <p:nvPr>
            <p:ph sz="half" idx="1"/>
          </p:nvPr>
        </p:nvSpPr>
        <p:spPr/>
        <p:txBody>
          <a:bodyPr/>
          <a:lstStyle/>
          <a:p>
            <a:r>
              <a:rPr lang="en-US" sz="2000" dirty="0" smtClean="0"/>
              <a:t>Electron Transfer Dissociation (ETD) uses an organic compound (usually </a:t>
            </a:r>
            <a:r>
              <a:rPr lang="en-US" sz="2000" dirty="0" err="1" smtClean="0"/>
              <a:t>anthracene</a:t>
            </a:r>
            <a:r>
              <a:rPr lang="en-US" sz="2000" dirty="0" smtClean="0"/>
              <a:t>) as a charge transfer agent</a:t>
            </a:r>
          </a:p>
          <a:p>
            <a:r>
              <a:rPr lang="en-US" sz="2000" dirty="0" err="1" smtClean="0"/>
              <a:t>Anthracene</a:t>
            </a:r>
            <a:r>
              <a:rPr lang="en-US" sz="2000" dirty="0" smtClean="0"/>
              <a:t> is (negatively) charged and transfers an electron to multiply charged peptides in the collision cell</a:t>
            </a:r>
          </a:p>
          <a:p>
            <a:r>
              <a:rPr lang="en-US" sz="2000" dirty="0" smtClean="0"/>
              <a:t>The resulting fragmentation mechanism differs from the fragmentation observed in CID</a:t>
            </a:r>
          </a:p>
          <a:p>
            <a:r>
              <a:rPr lang="en-US" sz="2000" dirty="0" smtClean="0"/>
              <a:t>Consequently, different ion series are observed</a:t>
            </a:r>
          </a:p>
          <a:p>
            <a:r>
              <a:rPr lang="en-US" sz="2000" dirty="0" smtClean="0"/>
              <a:t>ETD produces mostly c and z ions</a:t>
            </a:r>
          </a:p>
          <a:p>
            <a:endParaRPr lang="en-US" sz="2000" dirty="0"/>
          </a:p>
        </p:txBody>
      </p:sp>
      <p:pic>
        <p:nvPicPr>
          <p:cNvPr id="13" name="Inhaltsplatzhalter 12"/>
          <p:cNvPicPr>
            <a:picLocks noGrp="1" noChangeAspect="1"/>
          </p:cNvPicPr>
          <p:nvPr>
            <p:ph sz="half" idx="2"/>
          </p:nvPr>
        </p:nvPicPr>
        <p:blipFill>
          <a:blip r:embed="rId2"/>
          <a:srcRect l="-31364" r="-31364"/>
          <a:stretch>
            <a:fillRect/>
          </a:stretch>
        </p:blipFill>
        <p:spPr>
          <a:xfrm>
            <a:off x="4267200" y="838200"/>
            <a:ext cx="4724400" cy="5999522"/>
          </a:xfrm>
        </p:spPr>
      </p:pic>
      <p:sp>
        <p:nvSpPr>
          <p:cNvPr id="11" name="Textfeld 10"/>
          <p:cNvSpPr txBox="1"/>
          <p:nvPr/>
        </p:nvSpPr>
        <p:spPr>
          <a:xfrm>
            <a:off x="0" y="6611779"/>
            <a:ext cx="2237198" cy="246221"/>
          </a:xfrm>
          <a:prstGeom prst="rect">
            <a:avLst/>
          </a:prstGeom>
          <a:noFill/>
        </p:spPr>
        <p:txBody>
          <a:bodyPr wrap="none" rtlCol="0">
            <a:spAutoFit/>
          </a:bodyPr>
          <a:lstStyle/>
          <a:p>
            <a:r>
              <a:rPr lang="en-US" sz="1000" b="0" dirty="0" err="1" smtClean="0"/>
              <a:t>Borman</a:t>
            </a:r>
            <a:r>
              <a:rPr lang="en-US" sz="1000" b="0" dirty="0"/>
              <a:t>, C&amp;</a:t>
            </a:r>
            <a:r>
              <a:rPr lang="en-US" sz="1000" b="0" dirty="0" smtClean="0"/>
              <a:t>EN (2004), 82(28):22</a:t>
            </a:r>
            <a:r>
              <a:rPr lang="en-US" sz="1000" b="0" dirty="0"/>
              <a:t>-23</a:t>
            </a:r>
          </a:p>
        </p:txBody>
      </p:sp>
    </p:spTree>
    <p:extLst>
      <p:ext uri="{BB962C8B-B14F-4D97-AF65-F5344CB8AC3E}">
        <p14:creationId xmlns:p14="http://schemas.microsoft.com/office/powerpoint/2010/main" val="29340599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De Novo Sequencing Problem</a:t>
            </a:r>
            <a:endParaRPr lang="en-US" dirty="0"/>
          </a:p>
        </p:txBody>
      </p:sp>
      <p:sp>
        <p:nvSpPr>
          <p:cNvPr id="3" name="Inhaltsplatzhalter 2"/>
          <p:cNvSpPr>
            <a:spLocks noGrp="1"/>
          </p:cNvSpPr>
          <p:nvPr>
            <p:ph idx="1"/>
          </p:nvPr>
        </p:nvSpPr>
        <p:spPr/>
        <p:txBody>
          <a:bodyPr/>
          <a:lstStyle/>
          <a:p>
            <a:r>
              <a:rPr lang="en-US" sz="2800" b="1" dirty="0" smtClean="0">
                <a:solidFill>
                  <a:srgbClr val="D06B20"/>
                </a:solidFill>
              </a:rPr>
              <a:t>Given</a:t>
            </a:r>
          </a:p>
          <a:p>
            <a:pPr lvl="1"/>
            <a:r>
              <a:rPr lang="en-US" sz="2400" dirty="0" smtClean="0"/>
              <a:t>A tandem MS spectrum </a:t>
            </a:r>
            <a:r>
              <a:rPr lang="en-US" sz="2400" i="1" dirty="0" smtClean="0"/>
              <a:t>s</a:t>
            </a:r>
          </a:p>
          <a:p>
            <a:pPr lvl="1"/>
            <a:r>
              <a:rPr lang="en-US" sz="2400" dirty="0" smtClean="0"/>
              <a:t>A (precursor) peptide mass </a:t>
            </a:r>
            <a:r>
              <a:rPr lang="en-US" sz="2400" i="1" dirty="0" smtClean="0"/>
              <a:t>M</a:t>
            </a:r>
          </a:p>
          <a:p>
            <a:pPr lvl="1"/>
            <a:r>
              <a:rPr lang="en-US" sz="2400" dirty="0" smtClean="0"/>
              <a:t>A scoring function </a:t>
            </a:r>
            <a:r>
              <a:rPr lang="en-US" sz="2400" i="1" dirty="0" smtClean="0"/>
              <a:t>f(s, p)</a:t>
            </a:r>
            <a:r>
              <a:rPr lang="en-US" sz="2400" dirty="0" smtClean="0"/>
              <a:t> scoring a peptide sequence </a:t>
            </a:r>
            <a:br>
              <a:rPr lang="en-US" sz="2400" dirty="0" smtClean="0"/>
            </a:br>
            <a:r>
              <a:rPr lang="en-US" sz="2400" i="1" dirty="0" smtClean="0"/>
              <a:t>p</a:t>
            </a:r>
            <a:r>
              <a:rPr lang="en-US" sz="2400" dirty="0" smtClean="0"/>
              <a:t> = </a:t>
            </a:r>
            <a:r>
              <a:rPr lang="en-US" sz="2400" i="1" dirty="0" smtClean="0">
                <a:latin typeface="Calibri"/>
              </a:rPr>
              <a:t>a</a:t>
            </a:r>
            <a:r>
              <a:rPr lang="en-US" sz="2400" baseline="-25000" dirty="0" smtClean="0">
                <a:latin typeface="Calibri"/>
              </a:rPr>
              <a:t>1</a:t>
            </a:r>
            <a:r>
              <a:rPr lang="en-US" sz="2400" i="1" dirty="0" smtClean="0">
                <a:latin typeface="Calibri"/>
              </a:rPr>
              <a:t>a</a:t>
            </a:r>
            <a:r>
              <a:rPr lang="en-US" sz="2400" i="1" baseline="-25000" dirty="0" smtClean="0">
                <a:latin typeface="Calibri"/>
              </a:rPr>
              <a:t>2</a:t>
            </a:r>
            <a:r>
              <a:rPr lang="en-US" sz="2400" i="1" dirty="0" smtClean="0"/>
              <a:t>…</a:t>
            </a:r>
            <a:r>
              <a:rPr lang="en-US" sz="2400" i="1" dirty="0" smtClean="0">
                <a:latin typeface="Calibri"/>
              </a:rPr>
              <a:t>a</a:t>
            </a:r>
            <a:r>
              <a:rPr lang="en-US" sz="2400" i="1" baseline="-25000" dirty="0" smtClean="0">
                <a:latin typeface="Calibri"/>
              </a:rPr>
              <a:t>n</a:t>
            </a:r>
            <a:r>
              <a:rPr lang="en-US" sz="2400" dirty="0" smtClean="0"/>
              <a:t> against the spectrum </a:t>
            </a:r>
            <a:r>
              <a:rPr lang="en-US" sz="2400" i="1" dirty="0" smtClean="0"/>
              <a:t>s</a:t>
            </a:r>
          </a:p>
          <a:p>
            <a:pPr lvl="1"/>
            <a:endParaRPr lang="en-US" sz="2400" i="1" dirty="0" smtClean="0"/>
          </a:p>
          <a:p>
            <a:r>
              <a:rPr lang="en-US" sz="2800" b="1" dirty="0" smtClean="0">
                <a:solidFill>
                  <a:schemeClr val="accent5"/>
                </a:solidFill>
              </a:rPr>
              <a:t>Find</a:t>
            </a:r>
          </a:p>
          <a:p>
            <a:pPr lvl="1"/>
            <a:r>
              <a:rPr lang="en-US" sz="2400" dirty="0" smtClean="0"/>
              <a:t>The amino acid sequence </a:t>
            </a:r>
            <a:r>
              <a:rPr lang="en-US" sz="2400" i="1" dirty="0" smtClean="0"/>
              <a:t>p</a:t>
            </a:r>
            <a:r>
              <a:rPr lang="en-US" sz="2400" baseline="30000" dirty="0" smtClean="0"/>
              <a:t>*</a:t>
            </a:r>
            <a:r>
              <a:rPr lang="en-US" sz="2400" dirty="0" smtClean="0"/>
              <a:t> with mass </a:t>
            </a:r>
            <a:r>
              <a:rPr lang="en-US" sz="2400" i="1" dirty="0" smtClean="0"/>
              <a:t>M </a:t>
            </a:r>
            <a:r>
              <a:rPr lang="en-US" sz="2400" dirty="0" smtClean="0"/>
              <a:t>maximizing the score </a:t>
            </a:r>
            <a:r>
              <a:rPr lang="en-US" sz="2400" i="1" dirty="0" smtClean="0"/>
              <a:t>f(s, p</a:t>
            </a:r>
            <a:r>
              <a:rPr lang="en-US" sz="2400" i="1" baseline="30000" dirty="0" smtClean="0"/>
              <a:t>*</a:t>
            </a:r>
            <a:r>
              <a:rPr lang="en-US" sz="2400" i="1" dirty="0" smtClean="0"/>
              <a:t>)</a:t>
            </a:r>
          </a:p>
          <a:p>
            <a:pPr marL="457200" lvl="1" indent="0">
              <a:buNone/>
            </a:pPr>
            <a:endParaRPr lang="en-US" sz="2400" i="1" dirty="0"/>
          </a:p>
        </p:txBody>
      </p:sp>
    </p:spTree>
    <p:extLst>
      <p:ext uri="{BB962C8B-B14F-4D97-AF65-F5344CB8AC3E}">
        <p14:creationId xmlns:p14="http://schemas.microsoft.com/office/powerpoint/2010/main" val="32407831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200" dirty="0" smtClean="0"/>
              <a:t>Electron Transfer Dissociation (ETD)</a:t>
            </a:r>
            <a:endParaRPr lang="en-US" sz="3200" dirty="0"/>
          </a:p>
        </p:txBody>
      </p:sp>
      <p:sp>
        <p:nvSpPr>
          <p:cNvPr id="6" name="Inhaltsplatzhalter 5"/>
          <p:cNvSpPr>
            <a:spLocks noGrp="1"/>
          </p:cNvSpPr>
          <p:nvPr>
            <p:ph sz="half" idx="1"/>
          </p:nvPr>
        </p:nvSpPr>
        <p:spPr/>
        <p:txBody>
          <a:bodyPr/>
          <a:lstStyle/>
          <a:p>
            <a:r>
              <a:rPr lang="en-US" sz="2400" dirty="0" smtClean="0"/>
              <a:t>ETD leads to a different fragmentation pattern as CID/CAD</a:t>
            </a:r>
          </a:p>
          <a:p>
            <a:r>
              <a:rPr lang="en-US" sz="2400" dirty="0" smtClean="0"/>
              <a:t>The example on the right shows fragmentation patterns of the same peptide for CAD and ETD</a:t>
            </a:r>
          </a:p>
          <a:p>
            <a:r>
              <a:rPr lang="en-US" sz="2400" dirty="0" smtClean="0"/>
              <a:t>In particular for modified peptides (</a:t>
            </a:r>
            <a:r>
              <a:rPr lang="en-US" sz="2400" dirty="0" err="1" smtClean="0"/>
              <a:t>phosphopeptides</a:t>
            </a:r>
            <a:r>
              <a:rPr lang="en-US" sz="2400" dirty="0" smtClean="0"/>
              <a:t>) ETD produces more complete fragmentation patterns than CID</a:t>
            </a:r>
          </a:p>
          <a:p>
            <a:endParaRPr lang="en-US" sz="2400" dirty="0" smtClean="0"/>
          </a:p>
          <a:p>
            <a:endParaRPr lang="en-US" sz="2400" dirty="0"/>
          </a:p>
        </p:txBody>
      </p:sp>
      <p:pic>
        <p:nvPicPr>
          <p:cNvPr id="4" name="Inhaltsplatzhalter 3"/>
          <p:cNvPicPr>
            <a:picLocks noGrp="1" noChangeAspect="1"/>
          </p:cNvPicPr>
          <p:nvPr>
            <p:ph sz="half" idx="2"/>
          </p:nvPr>
        </p:nvPicPr>
        <p:blipFill rotWithShape="1">
          <a:blip r:embed="rId2"/>
          <a:srcRect l="43082" t="13874" r="9124" b="8320"/>
          <a:stretch/>
        </p:blipFill>
        <p:spPr>
          <a:xfrm>
            <a:off x="4575175" y="1577219"/>
            <a:ext cx="4187825" cy="4137781"/>
          </a:xfrm>
        </p:spPr>
      </p:pic>
      <p:sp>
        <p:nvSpPr>
          <p:cNvPr id="11" name="Textfeld 10"/>
          <p:cNvSpPr txBox="1"/>
          <p:nvPr/>
        </p:nvSpPr>
        <p:spPr>
          <a:xfrm>
            <a:off x="0" y="6611779"/>
            <a:ext cx="3924046" cy="246221"/>
          </a:xfrm>
          <a:prstGeom prst="rect">
            <a:avLst/>
          </a:prstGeom>
          <a:noFill/>
        </p:spPr>
        <p:txBody>
          <a:bodyPr wrap="none" rtlCol="0">
            <a:spAutoFit/>
          </a:bodyPr>
          <a:lstStyle/>
          <a:p>
            <a:r>
              <a:rPr lang="en-US" sz="1000" b="0" dirty="0" err="1" smtClean="0"/>
              <a:t>Syka</a:t>
            </a:r>
            <a:r>
              <a:rPr lang="en-US" sz="1000" b="0" dirty="0" smtClean="0"/>
              <a:t> et al., </a:t>
            </a:r>
            <a:r>
              <a:rPr lang="fr-FR" sz="1000" b="0" dirty="0"/>
              <a:t>Proc </a:t>
            </a:r>
            <a:r>
              <a:rPr lang="fr-FR" sz="1000" b="0" dirty="0" err="1"/>
              <a:t>Natl</a:t>
            </a:r>
            <a:r>
              <a:rPr lang="fr-FR" sz="1000" b="0" dirty="0"/>
              <a:t> </a:t>
            </a:r>
            <a:r>
              <a:rPr lang="fr-FR" sz="1000" b="0" dirty="0" err="1"/>
              <a:t>Acad</a:t>
            </a:r>
            <a:r>
              <a:rPr lang="fr-FR" sz="1000" b="0" dirty="0"/>
              <a:t> </a:t>
            </a:r>
            <a:r>
              <a:rPr lang="fr-FR" sz="1000" b="0" dirty="0" err="1"/>
              <a:t>Sci</a:t>
            </a:r>
            <a:r>
              <a:rPr lang="fr-FR" sz="1000" b="0" dirty="0"/>
              <a:t> U S A. </a:t>
            </a:r>
            <a:r>
              <a:rPr lang="fr-FR" sz="1000" b="0" dirty="0" smtClean="0"/>
              <a:t>(2004), 101</a:t>
            </a:r>
            <a:r>
              <a:rPr lang="fr-FR" sz="1000" b="0" dirty="0"/>
              <a:t>(26): 9528–9533.</a:t>
            </a:r>
            <a:endParaRPr lang="en-US" sz="1000" b="0" dirty="0"/>
          </a:p>
        </p:txBody>
      </p:sp>
    </p:spTree>
    <p:extLst>
      <p:ext uri="{BB962C8B-B14F-4D97-AF65-F5344CB8AC3E}">
        <p14:creationId xmlns:p14="http://schemas.microsoft.com/office/powerpoint/2010/main" val="9666498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Complementary Fragmentation</a:t>
            </a:r>
            <a:endParaRPr lang="en-US" dirty="0"/>
          </a:p>
        </p:txBody>
      </p:sp>
      <p:sp>
        <p:nvSpPr>
          <p:cNvPr id="8" name="Inhaltsplatzhalter 7"/>
          <p:cNvSpPr>
            <a:spLocks noGrp="1"/>
          </p:cNvSpPr>
          <p:nvPr>
            <p:ph idx="1"/>
          </p:nvPr>
        </p:nvSpPr>
        <p:spPr>
          <a:xfrm>
            <a:off x="155448" y="4267200"/>
            <a:ext cx="8836152" cy="2133600"/>
          </a:xfrm>
        </p:spPr>
        <p:txBody>
          <a:bodyPr/>
          <a:lstStyle/>
          <a:p>
            <a:pPr>
              <a:lnSpc>
                <a:spcPct val="110000"/>
              </a:lnSpc>
            </a:pPr>
            <a:r>
              <a:rPr lang="en-US" sz="1800" dirty="0" smtClean="0"/>
              <a:t>CID spectra preferentially produce b/y ions, whereas ETD spectra produce mostly c/z ions</a:t>
            </a:r>
          </a:p>
          <a:p>
            <a:pPr>
              <a:lnSpc>
                <a:spcPct val="110000"/>
              </a:lnSpc>
            </a:pPr>
            <a:r>
              <a:rPr lang="en-US" sz="1800" dirty="0" smtClean="0"/>
              <a:t>As can be seen on the left, CID spectra fragment preferentially around the middle of the peptide</a:t>
            </a:r>
          </a:p>
          <a:p>
            <a:pPr>
              <a:lnSpc>
                <a:spcPct val="110000"/>
              </a:lnSpc>
            </a:pPr>
            <a:r>
              <a:rPr lang="en-US" sz="1800" dirty="0" smtClean="0"/>
              <a:t>ETD spectra preferentially fragment asymmetrically with a higher likelihood of forming fragments towards the ends</a:t>
            </a:r>
          </a:p>
          <a:p>
            <a:pPr>
              <a:lnSpc>
                <a:spcPct val="110000"/>
              </a:lnSpc>
            </a:pPr>
            <a:r>
              <a:rPr lang="en-US" sz="1800" dirty="0" smtClean="0"/>
              <a:t>The two fragmentation techniques thus produce nicely complementary information</a:t>
            </a:r>
            <a:endParaRPr lang="en-US" sz="1800" dirty="0"/>
          </a:p>
        </p:txBody>
      </p:sp>
      <p:sp>
        <p:nvSpPr>
          <p:cNvPr id="6" name="Textfeld 5"/>
          <p:cNvSpPr txBox="1"/>
          <p:nvPr/>
        </p:nvSpPr>
        <p:spPr>
          <a:xfrm>
            <a:off x="19050" y="6583204"/>
            <a:ext cx="3497998" cy="246221"/>
          </a:xfrm>
          <a:prstGeom prst="rect">
            <a:avLst/>
          </a:prstGeom>
          <a:noFill/>
        </p:spPr>
        <p:txBody>
          <a:bodyPr wrap="none" rtlCol="0">
            <a:spAutoFit/>
          </a:bodyPr>
          <a:lstStyle/>
          <a:p>
            <a:pPr marL="0" lvl="1"/>
            <a:r>
              <a:rPr lang="en-US" sz="1000" b="0" dirty="0" err="1" smtClean="0">
                <a:solidFill>
                  <a:schemeClr val="tx1"/>
                </a:solidFill>
              </a:rPr>
              <a:t>Bertsch</a:t>
            </a:r>
            <a:r>
              <a:rPr lang="en-US" sz="1000" b="0" dirty="0" smtClean="0">
                <a:solidFill>
                  <a:schemeClr val="tx1"/>
                </a:solidFill>
              </a:rPr>
              <a:t> et al., </a:t>
            </a:r>
            <a:r>
              <a:rPr lang="en-US" sz="1000" b="0" dirty="0">
                <a:solidFill>
                  <a:schemeClr val="tx1"/>
                </a:solidFill>
              </a:rPr>
              <a:t>Electrophoresis (2009), 30(21), 3736-3747. </a:t>
            </a:r>
          </a:p>
        </p:txBody>
      </p:sp>
      <p:pic>
        <p:nvPicPr>
          <p:cNvPr id="9" name="Inhaltsplatzhalter 6"/>
          <p:cNvPicPr>
            <a:picLocks noChangeAspect="1"/>
          </p:cNvPicPr>
          <p:nvPr/>
        </p:nvPicPr>
        <p:blipFill rotWithShape="1">
          <a:blip r:embed="rId2"/>
          <a:srcRect l="6353" t="24655" r="5883" b="19536"/>
          <a:stretch/>
        </p:blipFill>
        <p:spPr bwMode="auto">
          <a:xfrm>
            <a:off x="228600" y="838200"/>
            <a:ext cx="8687059"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Tree>
    <p:extLst>
      <p:ext uri="{BB962C8B-B14F-4D97-AF65-F5344CB8AC3E}">
        <p14:creationId xmlns:p14="http://schemas.microsoft.com/office/powerpoint/2010/main" val="19023110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Complementary Fragmentation</a:t>
            </a:r>
            <a:endParaRPr lang="en-US" dirty="0"/>
          </a:p>
        </p:txBody>
      </p:sp>
      <p:sp>
        <p:nvSpPr>
          <p:cNvPr id="8" name="Inhaltsplatzhalter 7"/>
          <p:cNvSpPr>
            <a:spLocks noGrp="1"/>
          </p:cNvSpPr>
          <p:nvPr>
            <p:ph idx="1"/>
          </p:nvPr>
        </p:nvSpPr>
        <p:spPr>
          <a:xfrm>
            <a:off x="155448" y="4267200"/>
            <a:ext cx="8836152" cy="2133600"/>
          </a:xfrm>
        </p:spPr>
        <p:txBody>
          <a:bodyPr/>
          <a:lstStyle/>
          <a:p>
            <a:pPr>
              <a:lnSpc>
                <a:spcPct val="110000"/>
              </a:lnSpc>
            </a:pPr>
            <a:r>
              <a:rPr lang="en-US" sz="2000" dirty="0" smtClean="0"/>
              <a:t>The complementarity is also obvious when looking at fragmentation frequencies observed as a function of the backbone position (ion trap data)</a:t>
            </a:r>
          </a:p>
          <a:p>
            <a:pPr>
              <a:lnSpc>
                <a:spcPct val="110000"/>
              </a:lnSpc>
            </a:pPr>
            <a:r>
              <a:rPr lang="en-US" sz="2000" dirty="0" smtClean="0"/>
              <a:t>ETD yields information for the C and N terminus and CID provides more information in the middle of the peptide</a:t>
            </a:r>
          </a:p>
          <a:p>
            <a:pPr>
              <a:lnSpc>
                <a:spcPct val="110000"/>
              </a:lnSpc>
            </a:pPr>
            <a:r>
              <a:rPr lang="en-US" sz="2000" dirty="0" smtClean="0"/>
              <a:t>Together a larger coverage of the whole peptide sequence is achieved</a:t>
            </a:r>
            <a:endParaRPr lang="en-US" sz="2000" dirty="0"/>
          </a:p>
        </p:txBody>
      </p:sp>
      <p:sp>
        <p:nvSpPr>
          <p:cNvPr id="6" name="Textfeld 5"/>
          <p:cNvSpPr txBox="1"/>
          <p:nvPr/>
        </p:nvSpPr>
        <p:spPr>
          <a:xfrm>
            <a:off x="0" y="6630829"/>
            <a:ext cx="3497998" cy="246221"/>
          </a:xfrm>
          <a:prstGeom prst="rect">
            <a:avLst/>
          </a:prstGeom>
          <a:noFill/>
        </p:spPr>
        <p:txBody>
          <a:bodyPr wrap="none" rtlCol="0">
            <a:spAutoFit/>
          </a:bodyPr>
          <a:lstStyle/>
          <a:p>
            <a:pPr marL="0" lvl="1"/>
            <a:r>
              <a:rPr lang="en-US" sz="1000" b="0" dirty="0" err="1" smtClean="0">
                <a:solidFill>
                  <a:schemeClr val="tx1"/>
                </a:solidFill>
              </a:rPr>
              <a:t>Bertsch</a:t>
            </a:r>
            <a:r>
              <a:rPr lang="en-US" sz="1000" b="0" dirty="0" smtClean="0">
                <a:solidFill>
                  <a:schemeClr val="tx1"/>
                </a:solidFill>
              </a:rPr>
              <a:t> et al., </a:t>
            </a:r>
            <a:r>
              <a:rPr lang="en-US" sz="1000" b="0" dirty="0">
                <a:solidFill>
                  <a:schemeClr val="tx1"/>
                </a:solidFill>
              </a:rPr>
              <a:t>Electrophoresis (2009), 30(21), 3736-3747. </a:t>
            </a:r>
          </a:p>
        </p:txBody>
      </p:sp>
      <p:pic>
        <p:nvPicPr>
          <p:cNvPr id="3" name="Bild 2"/>
          <p:cNvPicPr>
            <a:picLocks noChangeAspect="1"/>
          </p:cNvPicPr>
          <p:nvPr/>
        </p:nvPicPr>
        <p:blipFill rotWithShape="1">
          <a:blip r:embed="rId2"/>
          <a:srcRect l="8778" t="22224" r="12086" b="30712"/>
          <a:stretch/>
        </p:blipFill>
        <p:spPr>
          <a:xfrm>
            <a:off x="228600" y="1143000"/>
            <a:ext cx="8443995" cy="3048000"/>
          </a:xfrm>
          <a:prstGeom prst="rect">
            <a:avLst/>
          </a:prstGeom>
        </p:spPr>
      </p:pic>
    </p:spTree>
    <p:extLst>
      <p:ext uri="{BB962C8B-B14F-4D97-AF65-F5344CB8AC3E}">
        <p14:creationId xmlns:p14="http://schemas.microsoft.com/office/powerpoint/2010/main" val="9332675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CompNovo</a:t>
            </a:r>
            <a:endParaRPr lang="en-US" dirty="0"/>
          </a:p>
        </p:txBody>
      </p:sp>
      <p:sp>
        <p:nvSpPr>
          <p:cNvPr id="10" name="Inhaltsplatzhalter 9"/>
          <p:cNvSpPr>
            <a:spLocks noGrp="1"/>
          </p:cNvSpPr>
          <p:nvPr>
            <p:ph sz="half" idx="1"/>
          </p:nvPr>
        </p:nvSpPr>
        <p:spPr>
          <a:xfrm>
            <a:off x="228600" y="990600"/>
            <a:ext cx="4495800" cy="5318125"/>
          </a:xfrm>
        </p:spPr>
        <p:txBody>
          <a:bodyPr/>
          <a:lstStyle/>
          <a:p>
            <a:r>
              <a:rPr lang="en-US" sz="2000" b="1" dirty="0" err="1">
                <a:solidFill>
                  <a:srgbClr val="D06B20"/>
                </a:solidFill>
              </a:rPr>
              <a:t>CompNovo</a:t>
            </a:r>
            <a:r>
              <a:rPr lang="en-US" sz="2000" b="1" dirty="0">
                <a:solidFill>
                  <a:srgbClr val="D06B20"/>
                </a:solidFill>
              </a:rPr>
              <a:t> </a:t>
            </a:r>
            <a:r>
              <a:rPr lang="en-US" sz="2000" dirty="0"/>
              <a:t>(</a:t>
            </a:r>
            <a:r>
              <a:rPr lang="en-US" sz="2000" dirty="0" err="1"/>
              <a:t>Bertsch</a:t>
            </a:r>
            <a:r>
              <a:rPr lang="en-US" sz="2000" dirty="0"/>
              <a:t> et al., 2009) uses pairs of CID and ETD spectra (</a:t>
            </a:r>
            <a:r>
              <a:rPr lang="en-US" sz="2000" b="1" dirty="0"/>
              <a:t>Comp</a:t>
            </a:r>
            <a:r>
              <a:rPr lang="en-US" sz="2000" dirty="0"/>
              <a:t>lementary fragmentation methods, hence the name)</a:t>
            </a:r>
          </a:p>
          <a:p>
            <a:r>
              <a:rPr lang="en-US" sz="2000" dirty="0" smtClean="0"/>
              <a:t>The spectrum is decomposed in a divide-and-conquer approach into smaller parts</a:t>
            </a:r>
          </a:p>
          <a:p>
            <a:r>
              <a:rPr lang="en-US" sz="2000" dirty="0" smtClean="0"/>
              <a:t>For each part of the spectrum below a certain threshold (450 Da), we use a rapid mass decomposition (introduced later for metabolomics) to enumerate all possible sequences</a:t>
            </a:r>
          </a:p>
          <a:p>
            <a:r>
              <a:rPr lang="en-US" sz="2000" dirty="0" smtClean="0"/>
              <a:t>Possible subsequences are combined and then scored against the experimental spectra</a:t>
            </a:r>
          </a:p>
          <a:p>
            <a:endParaRPr lang="en-US" sz="2000" dirty="0"/>
          </a:p>
        </p:txBody>
      </p:sp>
      <p:pic>
        <p:nvPicPr>
          <p:cNvPr id="14" name="Inhaltsplatzhalter 7"/>
          <p:cNvPicPr>
            <a:picLocks noGrp="1" noChangeAspect="1"/>
          </p:cNvPicPr>
          <p:nvPr>
            <p:ph sz="half" idx="2"/>
          </p:nvPr>
        </p:nvPicPr>
        <p:blipFill rotWithShape="1">
          <a:blip r:embed="rId2"/>
          <a:srcRect l="28784" t="9433" r="26103" b="1612"/>
          <a:stretch/>
        </p:blipFill>
        <p:spPr>
          <a:xfrm>
            <a:off x="4648200" y="990600"/>
            <a:ext cx="4393262" cy="5257800"/>
          </a:xfrm>
        </p:spPr>
      </p:pic>
      <p:sp>
        <p:nvSpPr>
          <p:cNvPr id="6" name="Textfeld 5"/>
          <p:cNvSpPr txBox="1"/>
          <p:nvPr/>
        </p:nvSpPr>
        <p:spPr>
          <a:xfrm>
            <a:off x="3175" y="6599079"/>
            <a:ext cx="3497998" cy="246221"/>
          </a:xfrm>
          <a:prstGeom prst="rect">
            <a:avLst/>
          </a:prstGeom>
          <a:noFill/>
        </p:spPr>
        <p:txBody>
          <a:bodyPr wrap="none" rtlCol="0">
            <a:spAutoFit/>
          </a:bodyPr>
          <a:lstStyle/>
          <a:p>
            <a:pPr marL="0" lvl="1"/>
            <a:r>
              <a:rPr lang="en-US" sz="1000" b="0" dirty="0" err="1" smtClean="0">
                <a:solidFill>
                  <a:schemeClr val="tx1"/>
                </a:solidFill>
              </a:rPr>
              <a:t>Bertsch</a:t>
            </a:r>
            <a:r>
              <a:rPr lang="en-US" sz="1000" b="0" dirty="0" smtClean="0">
                <a:solidFill>
                  <a:schemeClr val="tx1"/>
                </a:solidFill>
              </a:rPr>
              <a:t> et al., </a:t>
            </a:r>
            <a:r>
              <a:rPr lang="en-US" sz="1000" b="0" dirty="0">
                <a:solidFill>
                  <a:schemeClr val="tx1"/>
                </a:solidFill>
              </a:rPr>
              <a:t>Electrophoresis (2009), 30(21), 3736-3747. </a:t>
            </a:r>
          </a:p>
        </p:txBody>
      </p:sp>
    </p:spTree>
    <p:extLst>
      <p:ext uri="{BB962C8B-B14F-4D97-AF65-F5344CB8AC3E}">
        <p14:creationId xmlns:p14="http://schemas.microsoft.com/office/powerpoint/2010/main" val="22085336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CompNovo</a:t>
            </a:r>
            <a:r>
              <a:rPr lang="en-US" dirty="0" smtClean="0"/>
              <a:t> - Performance</a:t>
            </a:r>
            <a:endParaRPr lang="en-US" dirty="0"/>
          </a:p>
        </p:txBody>
      </p:sp>
      <p:sp>
        <p:nvSpPr>
          <p:cNvPr id="11" name="Inhaltsplatzhalter 10"/>
          <p:cNvSpPr>
            <a:spLocks noGrp="1"/>
          </p:cNvSpPr>
          <p:nvPr>
            <p:ph idx="1"/>
          </p:nvPr>
        </p:nvSpPr>
        <p:spPr>
          <a:xfrm>
            <a:off x="155448" y="3505200"/>
            <a:ext cx="8836152" cy="2895600"/>
          </a:xfrm>
        </p:spPr>
        <p:txBody>
          <a:bodyPr/>
          <a:lstStyle/>
          <a:p>
            <a:r>
              <a:rPr lang="en-US" sz="2400" dirty="0" smtClean="0"/>
              <a:t>Not surprisingly, </a:t>
            </a:r>
            <a:r>
              <a:rPr lang="en-US" sz="2400" dirty="0" err="1" smtClean="0"/>
              <a:t>CompNovo</a:t>
            </a:r>
            <a:r>
              <a:rPr lang="en-US" sz="2400" dirty="0" smtClean="0"/>
              <a:t> achieves drastically improved identification rates than other de novo sequencing tools</a:t>
            </a:r>
          </a:p>
          <a:p>
            <a:r>
              <a:rPr lang="en-US" sz="2400" dirty="0" smtClean="0"/>
              <a:t>Note the the other tools cannot use information from the ETD spectra</a:t>
            </a:r>
          </a:p>
          <a:p>
            <a:r>
              <a:rPr lang="en-US" sz="2400" dirty="0" err="1" smtClean="0"/>
              <a:t>CompNovoCID</a:t>
            </a:r>
            <a:r>
              <a:rPr lang="en-US" sz="2400" dirty="0" smtClean="0"/>
              <a:t> is a version of </a:t>
            </a:r>
            <a:r>
              <a:rPr lang="en-US" sz="2400" dirty="0" err="1" smtClean="0"/>
              <a:t>CompNovo</a:t>
            </a:r>
            <a:r>
              <a:rPr lang="en-US" sz="2400" dirty="0" smtClean="0"/>
              <a:t> using only CID spectra</a:t>
            </a:r>
          </a:p>
          <a:p>
            <a:r>
              <a:rPr lang="en-US" sz="2400" dirty="0" smtClean="0"/>
              <a:t>Only inclusion of the complementary fragmentation information can yield good identification rates</a:t>
            </a:r>
          </a:p>
        </p:txBody>
      </p:sp>
      <p:pic>
        <p:nvPicPr>
          <p:cNvPr id="13" name="Inhaltsplatzhalter 9"/>
          <p:cNvPicPr>
            <a:picLocks noChangeAspect="1"/>
          </p:cNvPicPr>
          <p:nvPr/>
        </p:nvPicPr>
        <p:blipFill rotWithShape="1">
          <a:blip r:embed="rId2"/>
          <a:srcRect l="11594" t="11145" r="7899" b="56522"/>
          <a:stretch/>
        </p:blipFill>
        <p:spPr bwMode="auto">
          <a:xfrm>
            <a:off x="76200" y="990600"/>
            <a:ext cx="9065244"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
        <p:nvSpPr>
          <p:cNvPr id="7" name="Textfeld 6"/>
          <p:cNvSpPr txBox="1"/>
          <p:nvPr/>
        </p:nvSpPr>
        <p:spPr>
          <a:xfrm>
            <a:off x="5692560" y="6434957"/>
            <a:ext cx="3497998" cy="246221"/>
          </a:xfrm>
          <a:prstGeom prst="rect">
            <a:avLst/>
          </a:prstGeom>
          <a:noFill/>
        </p:spPr>
        <p:txBody>
          <a:bodyPr wrap="none" rtlCol="0">
            <a:spAutoFit/>
          </a:bodyPr>
          <a:lstStyle/>
          <a:p>
            <a:pPr marL="0" lvl="1"/>
            <a:r>
              <a:rPr lang="en-US" sz="1000" b="0" dirty="0" err="1" smtClean="0">
                <a:solidFill>
                  <a:schemeClr val="tx1"/>
                </a:solidFill>
              </a:rPr>
              <a:t>Bertsch</a:t>
            </a:r>
            <a:r>
              <a:rPr lang="en-US" sz="1000" b="0" dirty="0" smtClean="0">
                <a:solidFill>
                  <a:schemeClr val="tx1"/>
                </a:solidFill>
              </a:rPr>
              <a:t> et al., </a:t>
            </a:r>
            <a:r>
              <a:rPr lang="en-US" sz="1000" b="0" dirty="0">
                <a:solidFill>
                  <a:schemeClr val="tx1"/>
                </a:solidFill>
              </a:rPr>
              <a:t>Electrophoresis (2009), 30(21), 3736-3747. </a:t>
            </a:r>
          </a:p>
        </p:txBody>
      </p:sp>
    </p:spTree>
    <p:extLst>
      <p:ext uri="{BB962C8B-B14F-4D97-AF65-F5344CB8AC3E}">
        <p14:creationId xmlns:p14="http://schemas.microsoft.com/office/powerpoint/2010/main" val="40043806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CompNovo</a:t>
            </a:r>
            <a:r>
              <a:rPr lang="en-US" dirty="0" smtClean="0"/>
              <a:t> - Performance</a:t>
            </a:r>
            <a:endParaRPr lang="en-US" dirty="0"/>
          </a:p>
        </p:txBody>
      </p:sp>
      <p:pic>
        <p:nvPicPr>
          <p:cNvPr id="10" name="Inhaltsplatzhalter 9"/>
          <p:cNvPicPr>
            <a:picLocks noGrp="1" noChangeAspect="1"/>
          </p:cNvPicPr>
          <p:nvPr>
            <p:ph idx="1"/>
          </p:nvPr>
        </p:nvPicPr>
        <p:blipFill rotWithShape="1">
          <a:blip r:embed="rId2"/>
          <a:srcRect l="11594" t="44143" r="49967" b="1157"/>
          <a:stretch/>
        </p:blipFill>
        <p:spPr>
          <a:xfrm>
            <a:off x="1066800" y="914400"/>
            <a:ext cx="6553200" cy="5660198"/>
          </a:xfrm>
        </p:spPr>
      </p:pic>
      <p:sp>
        <p:nvSpPr>
          <p:cNvPr id="6" name="Textfeld 5"/>
          <p:cNvSpPr txBox="1"/>
          <p:nvPr/>
        </p:nvSpPr>
        <p:spPr>
          <a:xfrm>
            <a:off x="5692560" y="6434957"/>
            <a:ext cx="3497998" cy="246221"/>
          </a:xfrm>
          <a:prstGeom prst="rect">
            <a:avLst/>
          </a:prstGeom>
          <a:noFill/>
        </p:spPr>
        <p:txBody>
          <a:bodyPr wrap="none" rtlCol="0">
            <a:spAutoFit/>
          </a:bodyPr>
          <a:lstStyle/>
          <a:p>
            <a:pPr marL="0" lvl="1"/>
            <a:r>
              <a:rPr lang="en-US" sz="1000" b="0" dirty="0" err="1" smtClean="0">
                <a:solidFill>
                  <a:schemeClr val="tx1"/>
                </a:solidFill>
              </a:rPr>
              <a:t>Bertsch</a:t>
            </a:r>
            <a:r>
              <a:rPr lang="en-US" sz="1000" b="0" dirty="0" smtClean="0">
                <a:solidFill>
                  <a:schemeClr val="tx1"/>
                </a:solidFill>
              </a:rPr>
              <a:t> et al., </a:t>
            </a:r>
            <a:r>
              <a:rPr lang="en-US" sz="1000" b="0" dirty="0">
                <a:solidFill>
                  <a:schemeClr val="tx1"/>
                </a:solidFill>
              </a:rPr>
              <a:t>Electrophoresis (2009), 30(21), 3736-3747. </a:t>
            </a:r>
          </a:p>
        </p:txBody>
      </p:sp>
    </p:spTree>
    <p:extLst>
      <p:ext uri="{BB962C8B-B14F-4D97-AF65-F5344CB8AC3E}">
        <p14:creationId xmlns:p14="http://schemas.microsoft.com/office/powerpoint/2010/main" val="17405534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Materials</a:t>
            </a:r>
            <a:endParaRPr lang="en-US" dirty="0"/>
          </a:p>
        </p:txBody>
      </p:sp>
      <p:sp>
        <p:nvSpPr>
          <p:cNvPr id="3" name="Content Placeholder 2"/>
          <p:cNvSpPr>
            <a:spLocks noGrp="1"/>
          </p:cNvSpPr>
          <p:nvPr>
            <p:ph idx="1"/>
          </p:nvPr>
        </p:nvSpPr>
        <p:spPr/>
        <p:txBody>
          <a:bodyPr/>
          <a:lstStyle/>
          <a:p>
            <a:r>
              <a:rPr lang="en-US" dirty="0" smtClean="0"/>
              <a:t>Learning Units 8A-D</a:t>
            </a:r>
            <a:endParaRPr lang="en-US" dirty="0"/>
          </a:p>
        </p:txBody>
      </p:sp>
    </p:spTree>
    <p:extLst>
      <p:ext uri="{BB962C8B-B14F-4D97-AF65-F5344CB8AC3E}">
        <p14:creationId xmlns:p14="http://schemas.microsoft.com/office/powerpoint/2010/main" val="13784072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References</a:t>
            </a:r>
            <a:endParaRPr lang="en-US"/>
          </a:p>
        </p:txBody>
      </p:sp>
      <p:sp>
        <p:nvSpPr>
          <p:cNvPr id="6" name="Inhaltsplatzhalter 5"/>
          <p:cNvSpPr>
            <a:spLocks noGrp="1"/>
          </p:cNvSpPr>
          <p:nvPr>
            <p:ph idx="1"/>
          </p:nvPr>
        </p:nvSpPr>
        <p:spPr/>
        <p:txBody>
          <a:bodyPr/>
          <a:lstStyle/>
          <a:p>
            <a:pPr>
              <a:lnSpc>
                <a:spcPct val="90000"/>
              </a:lnSpc>
            </a:pPr>
            <a:r>
              <a:rPr lang="en-US" sz="2000" b="1" dirty="0" smtClean="0"/>
              <a:t>Manual interpretation</a:t>
            </a:r>
          </a:p>
          <a:p>
            <a:pPr lvl="1">
              <a:lnSpc>
                <a:spcPct val="90000"/>
              </a:lnSpc>
            </a:pPr>
            <a:r>
              <a:rPr lang="en-US" sz="1800" dirty="0" err="1" smtClean="0"/>
              <a:t>Seidler</a:t>
            </a:r>
            <a:r>
              <a:rPr lang="en-US" sz="1800" dirty="0" smtClean="0"/>
              <a:t> et al., De novo sequencing of peptides by MS/MS, Proteomics (2010), 10:634-649</a:t>
            </a:r>
          </a:p>
          <a:p>
            <a:pPr>
              <a:lnSpc>
                <a:spcPct val="90000"/>
              </a:lnSpc>
            </a:pPr>
            <a:r>
              <a:rPr lang="en-US" sz="2000" b="1" dirty="0" smtClean="0"/>
              <a:t>Definition of </a:t>
            </a:r>
            <a:r>
              <a:rPr lang="en-US" sz="2000" b="1" dirty="0" err="1" smtClean="0"/>
              <a:t>antisymmetric</a:t>
            </a:r>
            <a:r>
              <a:rPr lang="en-US" sz="2000" b="1" dirty="0" smtClean="0"/>
              <a:t> paths</a:t>
            </a:r>
          </a:p>
          <a:p>
            <a:pPr lvl="1">
              <a:lnSpc>
                <a:spcPct val="90000"/>
              </a:lnSpc>
            </a:pPr>
            <a:r>
              <a:rPr lang="en-US" sz="1800" dirty="0"/>
              <a:t>C. Liu, Y. Song, B. Yan, Y. </a:t>
            </a:r>
            <a:r>
              <a:rPr lang="en-US" sz="1800" dirty="0" err="1"/>
              <a:t>Xu</a:t>
            </a:r>
            <a:r>
              <a:rPr lang="en-US" sz="1800" dirty="0"/>
              <a:t>, and L. </a:t>
            </a:r>
            <a:r>
              <a:rPr lang="en-US" sz="1800" dirty="0" err="1"/>
              <a:t>Cai</a:t>
            </a:r>
            <a:r>
              <a:rPr lang="en-US" sz="1800" dirty="0"/>
              <a:t>, </a:t>
            </a:r>
            <a:r>
              <a:rPr lang="en-US" sz="1800" dirty="0" smtClean="0"/>
              <a:t>Fast </a:t>
            </a:r>
            <a:r>
              <a:rPr lang="en-US" sz="1800" dirty="0"/>
              <a:t>de novo </a:t>
            </a:r>
            <a:r>
              <a:rPr lang="en-US" sz="1800" dirty="0" smtClean="0"/>
              <a:t>peptide sequencing </a:t>
            </a:r>
            <a:r>
              <a:rPr lang="en-US" sz="1800" dirty="0"/>
              <a:t>and spectral alignment via tree </a:t>
            </a:r>
            <a:r>
              <a:rPr lang="en-US" sz="1800" dirty="0" smtClean="0"/>
              <a:t>decomposition, </a:t>
            </a:r>
            <a:r>
              <a:rPr lang="en-US" sz="1800" dirty="0"/>
              <a:t>in Proc. </a:t>
            </a:r>
            <a:r>
              <a:rPr lang="en-US" sz="1800" dirty="0" smtClean="0"/>
              <a:t>11</a:t>
            </a:r>
            <a:r>
              <a:rPr lang="en-US" sz="1800" baseline="30000" dirty="0" smtClean="0"/>
              <a:t>th</a:t>
            </a:r>
            <a:r>
              <a:rPr lang="en-US" sz="1800" dirty="0" smtClean="0"/>
              <a:t> Pacific </a:t>
            </a:r>
            <a:r>
              <a:rPr lang="en-US" sz="1800" dirty="0" err="1"/>
              <a:t>Symp</a:t>
            </a:r>
            <a:r>
              <a:rPr lang="en-US" sz="1800" dirty="0"/>
              <a:t> </a:t>
            </a:r>
            <a:r>
              <a:rPr lang="en-US" sz="1800" dirty="0" err="1"/>
              <a:t>Biocomp</a:t>
            </a:r>
            <a:r>
              <a:rPr lang="en-US" sz="1800" dirty="0"/>
              <a:t> (PSB). World Scientific, 2006, pp. 255–266</a:t>
            </a:r>
            <a:r>
              <a:rPr lang="en-US" sz="1800" dirty="0" smtClean="0"/>
              <a:t>.</a:t>
            </a:r>
          </a:p>
          <a:p>
            <a:pPr marL="457200" lvl="1" indent="0">
              <a:lnSpc>
                <a:spcPct val="90000"/>
              </a:lnSpc>
              <a:buNone/>
            </a:pPr>
            <a:r>
              <a:rPr lang="en-US" sz="1800" dirty="0"/>
              <a:t> </a:t>
            </a:r>
            <a:r>
              <a:rPr lang="en-US" sz="1800" dirty="0" smtClean="0"/>
              <a:t>      http://helix</a:t>
            </a:r>
            <a:r>
              <a:rPr lang="en-US" sz="1800" dirty="0"/>
              <a:t>-</a:t>
            </a:r>
            <a:r>
              <a:rPr lang="en-US" sz="1800" dirty="0" err="1"/>
              <a:t>web.stanford.edu</a:t>
            </a:r>
            <a:r>
              <a:rPr lang="en-US" sz="1800" dirty="0"/>
              <a:t>/psb06/</a:t>
            </a:r>
            <a:r>
              <a:rPr lang="en-US" sz="1800" dirty="0" err="1"/>
              <a:t>liu.pdf</a:t>
            </a:r>
            <a:endParaRPr lang="en-US" sz="1800" dirty="0" smtClean="0"/>
          </a:p>
          <a:p>
            <a:pPr>
              <a:lnSpc>
                <a:spcPct val="90000"/>
              </a:lnSpc>
            </a:pPr>
            <a:r>
              <a:rPr lang="en-US" sz="2000" b="1" dirty="0" smtClean="0"/>
              <a:t>ANTILOPE</a:t>
            </a:r>
          </a:p>
          <a:p>
            <a:pPr lvl="1">
              <a:lnSpc>
                <a:spcPct val="90000"/>
              </a:lnSpc>
            </a:pPr>
            <a:r>
              <a:rPr lang="en-US" sz="1800" dirty="0"/>
              <a:t>S. </a:t>
            </a:r>
            <a:r>
              <a:rPr lang="en-US" sz="1800" dirty="0" err="1"/>
              <a:t>Andreotti</a:t>
            </a:r>
            <a:r>
              <a:rPr lang="en-US" sz="1800" dirty="0"/>
              <a:t>, G. </a:t>
            </a:r>
            <a:r>
              <a:rPr lang="en-US" sz="1800" dirty="0" err="1"/>
              <a:t>Klau</a:t>
            </a:r>
            <a:r>
              <a:rPr lang="en-US" sz="1800" dirty="0"/>
              <a:t>, and K. </a:t>
            </a:r>
            <a:r>
              <a:rPr lang="en-US" sz="1800" dirty="0" err="1"/>
              <a:t>Reinert</a:t>
            </a:r>
            <a:r>
              <a:rPr lang="en-US" sz="1800" dirty="0"/>
              <a:t>, “</a:t>
            </a:r>
            <a:r>
              <a:rPr lang="en-US" sz="1800" dirty="0" err="1"/>
              <a:t>Antilope</a:t>
            </a:r>
            <a:r>
              <a:rPr lang="en-US" sz="1800" dirty="0"/>
              <a:t> – A </a:t>
            </a:r>
            <a:r>
              <a:rPr lang="en-US" sz="1800" dirty="0" err="1"/>
              <a:t>Lagrangian</a:t>
            </a:r>
            <a:r>
              <a:rPr lang="en-US" sz="1800" dirty="0"/>
              <a:t> Relaxation Approach to the de novo Peptide Sequencing Problem,” IEEE/ACM Transactions on Computational Biology and Bioinformatics, 2011, 99:159. </a:t>
            </a:r>
            <a:endParaRPr lang="en-US" sz="1800" dirty="0" smtClean="0"/>
          </a:p>
          <a:p>
            <a:pPr marL="457200" lvl="1" indent="0">
              <a:lnSpc>
                <a:spcPct val="90000"/>
              </a:lnSpc>
              <a:buNone/>
            </a:pPr>
            <a:r>
              <a:rPr lang="en-US" sz="1800" dirty="0" smtClean="0"/>
              <a:t>      </a:t>
            </a:r>
            <a:r>
              <a:rPr lang="en-US" sz="1800" dirty="0" smtClean="0">
                <a:hlinkClick r:id="rId2"/>
              </a:rPr>
              <a:t>http</a:t>
            </a:r>
            <a:r>
              <a:rPr lang="en-US" sz="1800" dirty="0">
                <a:hlinkClick r:id="rId2"/>
              </a:rPr>
              <a:t>://doi.ieeecomputersociety.org/10.1109/TCBB.</a:t>
            </a:r>
            <a:r>
              <a:rPr lang="en-US" sz="1800" dirty="0" smtClean="0">
                <a:hlinkClick r:id="rId2"/>
              </a:rPr>
              <a:t>2011.59</a:t>
            </a:r>
            <a:r>
              <a:rPr lang="en-US" sz="1800" dirty="0" smtClean="0"/>
              <a:t> </a:t>
            </a:r>
          </a:p>
          <a:p>
            <a:pPr marL="457200" lvl="1" indent="0">
              <a:lnSpc>
                <a:spcPct val="90000"/>
              </a:lnSpc>
              <a:buNone/>
            </a:pPr>
            <a:r>
              <a:rPr lang="en-US" sz="1800" dirty="0"/>
              <a:t> </a:t>
            </a:r>
            <a:r>
              <a:rPr lang="en-US" sz="1800" dirty="0" smtClean="0"/>
              <a:t>     </a:t>
            </a:r>
            <a:r>
              <a:rPr lang="da-DK" sz="1800" dirty="0" smtClean="0"/>
              <a:t>http</a:t>
            </a:r>
            <a:r>
              <a:rPr lang="da-DK" sz="1800" dirty="0"/>
              <a:t>://</a:t>
            </a:r>
            <a:r>
              <a:rPr lang="da-DK" sz="1800" dirty="0" err="1"/>
              <a:t>arxiv.org</a:t>
            </a:r>
            <a:r>
              <a:rPr lang="da-DK" sz="1800" dirty="0"/>
              <a:t>/pdf/1102.4016v1</a:t>
            </a:r>
            <a:endParaRPr lang="en-US" sz="1800" dirty="0" smtClean="0"/>
          </a:p>
          <a:p>
            <a:pPr>
              <a:lnSpc>
                <a:spcPct val="90000"/>
              </a:lnSpc>
            </a:pPr>
            <a:r>
              <a:rPr lang="en-US" sz="2000" b="1" dirty="0" err="1" smtClean="0"/>
              <a:t>CompNovo</a:t>
            </a:r>
            <a:endParaRPr lang="en-US" sz="2000" b="1" dirty="0" smtClean="0"/>
          </a:p>
          <a:p>
            <a:pPr lvl="1">
              <a:lnSpc>
                <a:spcPct val="90000"/>
              </a:lnSpc>
            </a:pPr>
            <a:r>
              <a:rPr lang="en-US" sz="1800" dirty="0"/>
              <a:t>A. </a:t>
            </a:r>
            <a:r>
              <a:rPr lang="en-US" sz="1800" dirty="0" err="1"/>
              <a:t>Bertsch</a:t>
            </a:r>
            <a:r>
              <a:rPr lang="en-US" sz="1800" dirty="0"/>
              <a:t>, A. </a:t>
            </a:r>
            <a:r>
              <a:rPr lang="en-US" sz="1800" dirty="0" err="1"/>
              <a:t>Leinenbach</a:t>
            </a:r>
            <a:r>
              <a:rPr lang="en-US" sz="1800" dirty="0"/>
              <a:t>, A. </a:t>
            </a:r>
            <a:r>
              <a:rPr lang="en-US" sz="1800" dirty="0" err="1"/>
              <a:t>Pervukhin</a:t>
            </a:r>
            <a:r>
              <a:rPr lang="en-US" sz="1800" dirty="0"/>
              <a:t>, M. </a:t>
            </a:r>
            <a:r>
              <a:rPr lang="en-US" sz="1800" dirty="0" err="1"/>
              <a:t>Lubeck</a:t>
            </a:r>
            <a:r>
              <a:rPr lang="en-US" sz="1800" dirty="0"/>
              <a:t>, R. </a:t>
            </a:r>
            <a:r>
              <a:rPr lang="en-US" sz="1800" dirty="0" err="1"/>
              <a:t>Hartmer</a:t>
            </a:r>
            <a:r>
              <a:rPr lang="en-US" sz="1800" dirty="0"/>
              <a:t>, C. </a:t>
            </a:r>
            <a:r>
              <a:rPr lang="en-US" sz="1800" dirty="0" err="1"/>
              <a:t>Baessmann</a:t>
            </a:r>
            <a:r>
              <a:rPr lang="en-US" sz="1800" dirty="0"/>
              <a:t>, Y. A. </a:t>
            </a:r>
            <a:r>
              <a:rPr lang="en-US" sz="1800" dirty="0" err="1"/>
              <a:t>Elnakady</a:t>
            </a:r>
            <a:r>
              <a:rPr lang="en-US" sz="1800" dirty="0"/>
              <a:t>, R. Müller, S. </a:t>
            </a:r>
            <a:r>
              <a:rPr lang="en-US" sz="1800" dirty="0" err="1"/>
              <a:t>Böcker</a:t>
            </a:r>
            <a:r>
              <a:rPr lang="en-US" sz="1800" dirty="0"/>
              <a:t>, C. Huber, and </a:t>
            </a:r>
            <a:r>
              <a:rPr lang="en-US" sz="1800" dirty="0" smtClean="0"/>
              <a:t>Oliver Kohlbacher</a:t>
            </a:r>
            <a:r>
              <a:rPr lang="en-US" sz="1800" dirty="0"/>
              <a:t>, “De novo peptide sequencing by tandem MS using complementary CID and electron transfer dissociation,” </a:t>
            </a:r>
            <a:r>
              <a:rPr lang="en-US" sz="1800" dirty="0" smtClean="0"/>
              <a:t>Electrophoresis (2009), 30(21), 3736</a:t>
            </a:r>
            <a:r>
              <a:rPr lang="en-US" sz="1800" dirty="0"/>
              <a:t>-</a:t>
            </a:r>
            <a:r>
              <a:rPr lang="en-US" sz="1800" dirty="0" smtClean="0"/>
              <a:t>3747. </a:t>
            </a:r>
          </a:p>
        </p:txBody>
      </p:sp>
    </p:spTree>
    <p:extLst>
      <p:ext uri="{BB962C8B-B14F-4D97-AF65-F5344CB8AC3E}">
        <p14:creationId xmlns:p14="http://schemas.microsoft.com/office/powerpoint/2010/main" val="22329022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De Novo Statistics</a:t>
            </a:r>
            <a:endParaRPr lang="en-US" dirty="0"/>
          </a:p>
        </p:txBody>
      </p:sp>
      <p:sp>
        <p:nvSpPr>
          <p:cNvPr id="3" name="Inhaltsplatzhalter 2"/>
          <p:cNvSpPr>
            <a:spLocks noGrp="1"/>
          </p:cNvSpPr>
          <p:nvPr>
            <p:ph idx="1"/>
          </p:nvPr>
        </p:nvSpPr>
        <p:spPr/>
        <p:txBody>
          <a:bodyPr/>
          <a:lstStyle/>
          <a:p>
            <a:r>
              <a:rPr lang="en-US" dirty="0" smtClean="0"/>
              <a:t>How many peptides are there for a given mass?</a:t>
            </a:r>
          </a:p>
          <a:p>
            <a:pPr lvl="1"/>
            <a:r>
              <a:rPr lang="en-US" dirty="0" smtClean="0"/>
              <a:t>Without the restriction of the database search, all potential sequences need to be searched</a:t>
            </a:r>
          </a:p>
          <a:p>
            <a:pPr lvl="1"/>
            <a:r>
              <a:rPr lang="en-US" dirty="0" smtClean="0"/>
              <a:t>Peptides with the same composition (i.e., same number of of residues from each amino acid) will have the same mass</a:t>
            </a:r>
          </a:p>
          <a:p>
            <a:pPr lvl="1"/>
            <a:r>
              <a:rPr lang="en-US" dirty="0" smtClean="0"/>
              <a:t>The number of potential peptides of the same composition rises with the peptide length </a:t>
            </a:r>
            <a:r>
              <a:rPr lang="en-US" i="1" dirty="0" smtClean="0"/>
              <a:t>n</a:t>
            </a:r>
            <a:r>
              <a:rPr lang="en-US" dirty="0" smtClean="0"/>
              <a:t> (and thus the mass) as </a:t>
            </a:r>
            <a:r>
              <a:rPr lang="en-US" i="1" dirty="0" smtClean="0"/>
              <a:t>n!</a:t>
            </a:r>
          </a:p>
          <a:p>
            <a:pPr lvl="1"/>
            <a:endParaRPr lang="en-US" dirty="0"/>
          </a:p>
        </p:txBody>
      </p:sp>
    </p:spTree>
    <p:extLst>
      <p:ext uri="{BB962C8B-B14F-4D97-AF65-F5344CB8AC3E}">
        <p14:creationId xmlns:p14="http://schemas.microsoft.com/office/powerpoint/2010/main" val="11929589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Fragmentation</a:t>
            </a:r>
            <a:endParaRPr lang="en-US" dirty="0"/>
          </a:p>
        </p:txBody>
      </p:sp>
      <p:sp>
        <p:nvSpPr>
          <p:cNvPr id="5" name="Inhaltsplatzhalter 2"/>
          <p:cNvSpPr>
            <a:spLocks noGrp="1"/>
          </p:cNvSpPr>
          <p:nvPr>
            <p:ph idx="1"/>
          </p:nvPr>
        </p:nvSpPr>
        <p:spPr>
          <a:xfrm>
            <a:off x="152400" y="990600"/>
            <a:ext cx="4038600" cy="5410200"/>
          </a:xfrm>
        </p:spPr>
        <p:txBody>
          <a:bodyPr/>
          <a:lstStyle/>
          <a:p>
            <a:r>
              <a:rPr lang="en-US" sz="2400" dirty="0" smtClean="0"/>
              <a:t>As discussed earlier, fragmentation gives rise to ion series (b, y most of all)</a:t>
            </a:r>
          </a:p>
          <a:p>
            <a:r>
              <a:rPr lang="en-US" sz="2400" dirty="0" smtClean="0"/>
              <a:t>De novo sequencing requires </a:t>
            </a:r>
            <a:r>
              <a:rPr lang="en-US" sz="2400" b="1" i="1" dirty="0" smtClean="0">
                <a:solidFill>
                  <a:srgbClr val="A51E37"/>
                </a:solidFill>
              </a:rPr>
              <a:t>complete</a:t>
            </a:r>
            <a:r>
              <a:rPr lang="en-US" sz="2400" b="1" dirty="0">
                <a:solidFill>
                  <a:srgbClr val="A51E37"/>
                </a:solidFill>
              </a:rPr>
              <a:t> </a:t>
            </a:r>
            <a:r>
              <a:rPr lang="en-US" sz="2400" b="1" dirty="0" smtClean="0">
                <a:solidFill>
                  <a:srgbClr val="A51E37"/>
                </a:solidFill>
              </a:rPr>
              <a:t>ion series </a:t>
            </a:r>
            <a:r>
              <a:rPr lang="en-US" sz="2400" dirty="0" smtClean="0"/>
              <a:t>(ladders)</a:t>
            </a:r>
          </a:p>
          <a:p>
            <a:r>
              <a:rPr lang="en-US" sz="2400" dirty="0" smtClean="0"/>
              <a:t>Incomplete ladders, missing peaks imply that the true sequence can usually not be identified</a:t>
            </a:r>
          </a:p>
          <a:p>
            <a:r>
              <a:rPr lang="en-US" sz="2400" dirty="0" smtClean="0"/>
              <a:t>Apart from the </a:t>
            </a:r>
            <a:r>
              <a:rPr lang="en-US" sz="2400" dirty="0" err="1" smtClean="0"/>
              <a:t>abc</a:t>
            </a:r>
            <a:r>
              <a:rPr lang="en-US" sz="2400" dirty="0" smtClean="0"/>
              <a:t>/xyz series, </a:t>
            </a:r>
            <a:r>
              <a:rPr lang="en-US" sz="2400" b="1" dirty="0" smtClean="0">
                <a:solidFill>
                  <a:srgbClr val="A51E37"/>
                </a:solidFill>
              </a:rPr>
              <a:t>neutral losses </a:t>
            </a:r>
            <a:r>
              <a:rPr lang="en-US" sz="2400" dirty="0" smtClean="0"/>
              <a:t>and </a:t>
            </a:r>
            <a:r>
              <a:rPr lang="en-US" sz="2400" b="1" dirty="0" smtClean="0">
                <a:solidFill>
                  <a:srgbClr val="A51E37"/>
                </a:solidFill>
              </a:rPr>
              <a:t>internal fragments</a:t>
            </a:r>
            <a:r>
              <a:rPr lang="en-US" sz="2400" dirty="0" smtClean="0"/>
              <a:t> play an important role as well</a:t>
            </a:r>
            <a:endParaRPr lang="en-US" sz="1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895350"/>
            <a:ext cx="4731359" cy="54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eck 3"/>
          <p:cNvSpPr/>
          <p:nvPr/>
        </p:nvSpPr>
        <p:spPr bwMode="auto">
          <a:xfrm>
            <a:off x="4267200" y="1143000"/>
            <a:ext cx="762000" cy="762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7" name="Rechteck 6"/>
          <p:cNvSpPr/>
          <p:nvPr/>
        </p:nvSpPr>
        <p:spPr>
          <a:xfrm>
            <a:off x="2295425" y="6611779"/>
            <a:ext cx="4572000" cy="246221"/>
          </a:xfrm>
          <a:prstGeom prst="rect">
            <a:avLst/>
          </a:prstGeom>
        </p:spPr>
        <p:txBody>
          <a:bodyPr wrap="square">
            <a:spAutoFit/>
          </a:bodyPr>
          <a:lstStyle/>
          <a:p>
            <a:pPr algn="ctr"/>
            <a:r>
              <a:rPr lang="en-US" sz="1000" smtClean="0"/>
              <a:t>Steen and Mann. Nature Reviews, Molecular Cell Biology, Vol. 5 2004</a:t>
            </a:r>
            <a:endParaRPr lang="en-US" sz="1000"/>
          </a:p>
        </p:txBody>
      </p:sp>
    </p:spTree>
    <p:extLst>
      <p:ext uri="{BB962C8B-B14F-4D97-AF65-F5344CB8AC3E}">
        <p14:creationId xmlns:p14="http://schemas.microsoft.com/office/powerpoint/2010/main" val="14768421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Manual Sequencing</a:t>
            </a:r>
            <a:endParaRPr lang="en-US" dirty="0"/>
          </a:p>
        </p:txBody>
      </p:sp>
      <p:pic>
        <p:nvPicPr>
          <p:cNvPr id="6" name="Inhaltsplatzhalter 5"/>
          <p:cNvPicPr>
            <a:picLocks noGrp="1" noChangeAspect="1"/>
          </p:cNvPicPr>
          <p:nvPr>
            <p:ph idx="1"/>
          </p:nvPr>
        </p:nvPicPr>
        <p:blipFill rotWithShape="1">
          <a:blip r:embed="rId2"/>
          <a:srcRect l="24229" t="10038" r="22549" b="61506"/>
          <a:stretch/>
        </p:blipFill>
        <p:spPr>
          <a:xfrm>
            <a:off x="304800" y="990601"/>
            <a:ext cx="8763000" cy="2843652"/>
          </a:xfrm>
        </p:spPr>
      </p:pic>
      <p:sp>
        <p:nvSpPr>
          <p:cNvPr id="7" name="Textfeld 6"/>
          <p:cNvSpPr txBox="1"/>
          <p:nvPr/>
        </p:nvSpPr>
        <p:spPr>
          <a:xfrm>
            <a:off x="6216821" y="6400800"/>
            <a:ext cx="2927179" cy="246221"/>
          </a:xfrm>
          <a:prstGeom prst="rect">
            <a:avLst/>
          </a:prstGeom>
          <a:noFill/>
        </p:spPr>
        <p:txBody>
          <a:bodyPr wrap="none" rtlCol="0">
            <a:spAutoFit/>
          </a:bodyPr>
          <a:lstStyle/>
          <a:p>
            <a:pPr marL="0" lvl="1"/>
            <a:r>
              <a:rPr lang="en-US" sz="1000" dirty="0" err="1">
                <a:solidFill>
                  <a:schemeClr val="tx1"/>
                </a:solidFill>
              </a:rPr>
              <a:t>Seidler</a:t>
            </a:r>
            <a:r>
              <a:rPr lang="en-US" sz="1000" dirty="0">
                <a:solidFill>
                  <a:schemeClr val="tx1"/>
                </a:solidFill>
              </a:rPr>
              <a:t> et al</a:t>
            </a:r>
            <a:r>
              <a:rPr lang="en-US" sz="1000" dirty="0" smtClean="0">
                <a:solidFill>
                  <a:schemeClr val="tx1"/>
                </a:solidFill>
              </a:rPr>
              <a:t>., </a:t>
            </a:r>
            <a:r>
              <a:rPr lang="en-US" sz="1000" dirty="0">
                <a:solidFill>
                  <a:schemeClr val="tx1"/>
                </a:solidFill>
              </a:rPr>
              <a:t>Proteomics (2010), 10:634-</a:t>
            </a:r>
            <a:r>
              <a:rPr lang="en-US" sz="1000" dirty="0" smtClean="0">
                <a:solidFill>
                  <a:schemeClr val="tx1"/>
                </a:solidFill>
              </a:rPr>
              <a:t>649</a:t>
            </a:r>
            <a:endParaRPr lang="en-US" sz="1000" dirty="0">
              <a:solidFill>
                <a:schemeClr val="tx1"/>
              </a:solidFill>
            </a:endParaRPr>
          </a:p>
        </p:txBody>
      </p:sp>
      <p:sp>
        <p:nvSpPr>
          <p:cNvPr id="8" name="Inhaltsplatzhalter 2"/>
          <p:cNvSpPr txBox="1">
            <a:spLocks/>
          </p:cNvSpPr>
          <p:nvPr/>
        </p:nvSpPr>
        <p:spPr bwMode="auto">
          <a:xfrm>
            <a:off x="155448" y="3810000"/>
            <a:ext cx="8836152"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a:solidFill>
                  <a:schemeClr val="tx1"/>
                </a:solidFill>
                <a:latin typeface="Calibri" pitchFamily="34" charset="0"/>
                <a:ea typeface="ヒラギノ角ゴ Pro W3" charset="0"/>
                <a:cs typeface="ヒラギノ角ゴ Pro W3" charset="0"/>
              </a:defRPr>
            </a:lvl1pPr>
            <a:lvl2pPr marL="742950" indent="-285750" algn="l" rtl="0" eaLnBrk="1" fontAlgn="base" hangingPunct="1">
              <a:spcBef>
                <a:spcPct val="20000"/>
              </a:spcBef>
              <a:spcAft>
                <a:spcPct val="0"/>
              </a:spcAft>
              <a:buFont typeface="Arial" charset="0"/>
              <a:buChar char="•"/>
              <a:defRPr sz="2800">
                <a:solidFill>
                  <a:schemeClr val="tx1"/>
                </a:solidFill>
                <a:latin typeface="Calibri" pitchFamily="34" charset="0"/>
                <a:ea typeface="ＭＳ Ｐゴシック" pitchFamily="-65" charset="-128"/>
                <a:cs typeface="ＭＳ Ｐゴシック" charset="0"/>
              </a:defRPr>
            </a:lvl2pPr>
            <a:lvl3pPr marL="1143000" indent="-228600" algn="l" rtl="0" eaLnBrk="1" fontAlgn="base" hangingPunct="1">
              <a:spcBef>
                <a:spcPct val="20000"/>
              </a:spcBef>
              <a:spcAft>
                <a:spcPct val="0"/>
              </a:spcAft>
              <a:buFont typeface="Arial" charset="0"/>
              <a:buChar char="•"/>
              <a:defRPr sz="2400">
                <a:solidFill>
                  <a:schemeClr val="tx1"/>
                </a:solidFill>
                <a:latin typeface="Calibri" pitchFamily="34" charset="0"/>
                <a:ea typeface="ＭＳ Ｐゴシック" pitchFamily="-65" charset="-128"/>
              </a:defRPr>
            </a:lvl3pPr>
            <a:lvl4pPr marL="1600200" indent="-228600" algn="l" rtl="0" eaLnBrk="1" fontAlgn="base" hangingPunct="1">
              <a:spcBef>
                <a:spcPct val="20000"/>
              </a:spcBef>
              <a:spcAft>
                <a:spcPct val="0"/>
              </a:spcAft>
              <a:buFont typeface="Arial" charset="0"/>
              <a:buChar char="•"/>
              <a:defRPr sz="2000">
                <a:solidFill>
                  <a:schemeClr val="tx1"/>
                </a:solidFill>
                <a:latin typeface="Calibri" pitchFamily="34" charset="0"/>
                <a:ea typeface="ＭＳ Ｐゴシック" pitchFamily="-65" charset="-128"/>
              </a:defRPr>
            </a:lvl4pPr>
            <a:lvl5pPr marL="2057400" indent="-228600" algn="l" rtl="0" eaLnBrk="1" fontAlgn="base" hangingPunct="1">
              <a:spcBef>
                <a:spcPct val="20000"/>
              </a:spcBef>
              <a:spcAft>
                <a:spcPct val="0"/>
              </a:spcAft>
              <a:buFont typeface="Arial" charset="0"/>
              <a:buChar char="•"/>
              <a:defRPr sz="2000">
                <a:solidFill>
                  <a:schemeClr val="tx1"/>
                </a:solidFill>
                <a:latin typeface="Calibri" pitchFamily="34" charset="0"/>
                <a:ea typeface="ＭＳ Ｐゴシック" pitchFamily="-65"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9pPr>
          </a:lstStyle>
          <a:p>
            <a:pPr>
              <a:lnSpc>
                <a:spcPct val="90000"/>
              </a:lnSpc>
            </a:pPr>
            <a:r>
              <a:rPr lang="en-US" sz="2400" b="0" dirty="0" smtClean="0"/>
              <a:t>Q-TOF CID spectrum of the </a:t>
            </a:r>
            <a:r>
              <a:rPr lang="en-US" sz="2400" b="0" dirty="0" err="1" smtClean="0"/>
              <a:t>tryptic</a:t>
            </a:r>
            <a:r>
              <a:rPr lang="en-US" sz="2400" b="0" dirty="0" smtClean="0"/>
              <a:t> peptide SNTDANQ[L|I]WT[L|I]K</a:t>
            </a:r>
          </a:p>
          <a:p>
            <a:pPr>
              <a:lnSpc>
                <a:spcPct val="90000"/>
              </a:lnSpc>
            </a:pPr>
            <a:r>
              <a:rPr lang="en-US" sz="2400" b="0" dirty="0" smtClean="0"/>
              <a:t>The graph shows the complete spectrum with annotated b and y ion series</a:t>
            </a:r>
          </a:p>
          <a:p>
            <a:pPr>
              <a:lnSpc>
                <a:spcPct val="90000"/>
              </a:lnSpc>
            </a:pPr>
            <a:r>
              <a:rPr lang="en-US" sz="2400" b="0" dirty="0" smtClean="0"/>
              <a:t>Differences between the masses of adjacent ions of the same series permit the identification of the sequence at this position</a:t>
            </a:r>
          </a:p>
          <a:p>
            <a:pPr>
              <a:lnSpc>
                <a:spcPct val="90000"/>
              </a:lnSpc>
            </a:pPr>
            <a:r>
              <a:rPr lang="en-US" sz="2400" b="0" dirty="0" smtClean="0"/>
              <a:t>y ion series contains suffix ions (from the N terminus)</a:t>
            </a:r>
          </a:p>
          <a:p>
            <a:pPr>
              <a:lnSpc>
                <a:spcPct val="90000"/>
              </a:lnSpc>
            </a:pPr>
            <a:r>
              <a:rPr lang="en-US" sz="2400" b="0" dirty="0" smtClean="0"/>
              <a:t>b ion series contains prefix ions (from the C terminus)</a:t>
            </a:r>
            <a:endParaRPr lang="en-US" sz="2400" b="0" dirty="0"/>
          </a:p>
        </p:txBody>
      </p:sp>
      <p:cxnSp>
        <p:nvCxnSpPr>
          <p:cNvPr id="10" name="Gerade Verbindung mit Pfeil 9"/>
          <p:cNvCxnSpPr/>
          <p:nvPr/>
        </p:nvCxnSpPr>
        <p:spPr bwMode="auto">
          <a:xfrm>
            <a:off x="2590800" y="2438400"/>
            <a:ext cx="1066800" cy="0"/>
          </a:xfrm>
          <a:prstGeom prst="straightConnector1">
            <a:avLst/>
          </a:prstGeom>
          <a:ln>
            <a:headEnd type="arrow"/>
            <a:tailEnd type="arrow"/>
          </a:ln>
        </p:spPr>
        <p:style>
          <a:lnRef idx="1">
            <a:schemeClr val="accent3"/>
          </a:lnRef>
          <a:fillRef idx="0">
            <a:schemeClr val="accent3"/>
          </a:fillRef>
          <a:effectRef idx="0">
            <a:schemeClr val="accent3"/>
          </a:effectRef>
          <a:fontRef idx="minor">
            <a:schemeClr val="tx1"/>
          </a:fontRef>
        </p:style>
      </p:cxnSp>
      <p:sp>
        <p:nvSpPr>
          <p:cNvPr id="13" name="Textfeld 12"/>
          <p:cNvSpPr txBox="1"/>
          <p:nvPr/>
        </p:nvSpPr>
        <p:spPr>
          <a:xfrm>
            <a:off x="2539024" y="2057400"/>
            <a:ext cx="1120820" cy="553998"/>
          </a:xfrm>
          <a:prstGeom prst="rect">
            <a:avLst/>
          </a:prstGeom>
          <a:noFill/>
        </p:spPr>
        <p:txBody>
          <a:bodyPr wrap="none" rtlCol="0">
            <a:spAutoFit/>
          </a:bodyPr>
          <a:lstStyle/>
          <a:p>
            <a:pPr algn="ctr"/>
            <a:r>
              <a:rPr lang="en-US" sz="1000" dirty="0" smtClean="0">
                <a:latin typeface="cmmi10"/>
                <a:ea typeface="cmmi10"/>
                <a:cs typeface="cmmi10"/>
              </a:rPr>
              <a:t>¢</a:t>
            </a:r>
            <a:r>
              <a:rPr lang="en-US" sz="1000" dirty="0" smtClean="0"/>
              <a:t> M = 547.4 Da</a:t>
            </a:r>
          </a:p>
          <a:p>
            <a:pPr algn="ctr"/>
            <a:r>
              <a:rPr lang="en-US" sz="1000" dirty="0" smtClean="0"/>
              <a:t> – 361.3 Da </a:t>
            </a:r>
          </a:p>
          <a:p>
            <a:pPr algn="ctr"/>
            <a:r>
              <a:rPr lang="en-US" sz="1000" dirty="0" smtClean="0"/>
              <a:t>= 186.1 Da </a:t>
            </a:r>
            <a:endParaRPr lang="en-US" sz="1000" dirty="0"/>
          </a:p>
        </p:txBody>
      </p:sp>
    </p:spTree>
    <p:extLst>
      <p:ext uri="{BB962C8B-B14F-4D97-AF65-F5344CB8AC3E}">
        <p14:creationId xmlns:p14="http://schemas.microsoft.com/office/powerpoint/2010/main" val="22841153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Manual Sequencing</a:t>
            </a:r>
            <a:endParaRPr lang="en-US" dirty="0"/>
          </a:p>
        </p:txBody>
      </p:sp>
      <p:pic>
        <p:nvPicPr>
          <p:cNvPr id="6" name="Inhaltsplatzhalter 5"/>
          <p:cNvPicPr>
            <a:picLocks noGrp="1" noChangeAspect="1"/>
          </p:cNvPicPr>
          <p:nvPr>
            <p:ph idx="1"/>
          </p:nvPr>
        </p:nvPicPr>
        <p:blipFill rotWithShape="1">
          <a:blip r:embed="rId2"/>
          <a:srcRect l="24229" t="10038" r="22549" b="61506"/>
          <a:stretch/>
        </p:blipFill>
        <p:spPr>
          <a:xfrm>
            <a:off x="304800" y="838200"/>
            <a:ext cx="8763000" cy="2843652"/>
          </a:xfrm>
        </p:spPr>
      </p:pic>
      <p:sp>
        <p:nvSpPr>
          <p:cNvPr id="7" name="Textfeld 6"/>
          <p:cNvSpPr txBox="1"/>
          <p:nvPr/>
        </p:nvSpPr>
        <p:spPr>
          <a:xfrm>
            <a:off x="6216821" y="6400800"/>
            <a:ext cx="2927179" cy="246221"/>
          </a:xfrm>
          <a:prstGeom prst="rect">
            <a:avLst/>
          </a:prstGeom>
          <a:noFill/>
        </p:spPr>
        <p:txBody>
          <a:bodyPr wrap="none" rtlCol="0">
            <a:spAutoFit/>
          </a:bodyPr>
          <a:lstStyle/>
          <a:p>
            <a:pPr marL="0" lvl="1"/>
            <a:r>
              <a:rPr lang="en-US" sz="1000" dirty="0" err="1">
                <a:solidFill>
                  <a:schemeClr val="tx1"/>
                </a:solidFill>
              </a:rPr>
              <a:t>Seidler</a:t>
            </a:r>
            <a:r>
              <a:rPr lang="en-US" sz="1000" dirty="0">
                <a:solidFill>
                  <a:schemeClr val="tx1"/>
                </a:solidFill>
              </a:rPr>
              <a:t> et al</a:t>
            </a:r>
            <a:r>
              <a:rPr lang="en-US" sz="1000" dirty="0" smtClean="0">
                <a:solidFill>
                  <a:schemeClr val="tx1"/>
                </a:solidFill>
              </a:rPr>
              <a:t>., </a:t>
            </a:r>
            <a:r>
              <a:rPr lang="en-US" sz="1000" dirty="0">
                <a:solidFill>
                  <a:schemeClr val="tx1"/>
                </a:solidFill>
              </a:rPr>
              <a:t>Proteomics (2010), 10:634-</a:t>
            </a:r>
            <a:r>
              <a:rPr lang="en-US" sz="1000" dirty="0" smtClean="0">
                <a:solidFill>
                  <a:schemeClr val="tx1"/>
                </a:solidFill>
              </a:rPr>
              <a:t>649</a:t>
            </a:r>
            <a:endParaRPr lang="en-US" sz="1000" dirty="0">
              <a:solidFill>
                <a:schemeClr val="tx1"/>
              </a:solidFill>
            </a:endParaRPr>
          </a:p>
        </p:txBody>
      </p:sp>
      <p:sp>
        <p:nvSpPr>
          <p:cNvPr id="8" name="Inhaltsplatzhalter 2"/>
          <p:cNvSpPr txBox="1">
            <a:spLocks/>
          </p:cNvSpPr>
          <p:nvPr/>
        </p:nvSpPr>
        <p:spPr bwMode="auto">
          <a:xfrm>
            <a:off x="155448" y="3657600"/>
            <a:ext cx="8836152"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a:solidFill>
                  <a:schemeClr val="tx1"/>
                </a:solidFill>
                <a:latin typeface="Calibri" pitchFamily="34" charset="0"/>
                <a:ea typeface="ヒラギノ角ゴ Pro W3" charset="0"/>
                <a:cs typeface="ヒラギノ角ゴ Pro W3" charset="0"/>
              </a:defRPr>
            </a:lvl1pPr>
            <a:lvl2pPr marL="742950" indent="-285750" algn="l" rtl="0" eaLnBrk="1" fontAlgn="base" hangingPunct="1">
              <a:spcBef>
                <a:spcPct val="20000"/>
              </a:spcBef>
              <a:spcAft>
                <a:spcPct val="0"/>
              </a:spcAft>
              <a:buFont typeface="Arial" charset="0"/>
              <a:buChar char="•"/>
              <a:defRPr sz="2800">
                <a:solidFill>
                  <a:schemeClr val="tx1"/>
                </a:solidFill>
                <a:latin typeface="Calibri" pitchFamily="34" charset="0"/>
                <a:ea typeface="ＭＳ Ｐゴシック" pitchFamily="-65" charset="-128"/>
                <a:cs typeface="ＭＳ Ｐゴシック" charset="0"/>
              </a:defRPr>
            </a:lvl2pPr>
            <a:lvl3pPr marL="1143000" indent="-228600" algn="l" rtl="0" eaLnBrk="1" fontAlgn="base" hangingPunct="1">
              <a:spcBef>
                <a:spcPct val="20000"/>
              </a:spcBef>
              <a:spcAft>
                <a:spcPct val="0"/>
              </a:spcAft>
              <a:buFont typeface="Arial" charset="0"/>
              <a:buChar char="•"/>
              <a:defRPr sz="2400">
                <a:solidFill>
                  <a:schemeClr val="tx1"/>
                </a:solidFill>
                <a:latin typeface="Calibri" pitchFamily="34" charset="0"/>
                <a:ea typeface="ＭＳ Ｐゴシック" pitchFamily="-65" charset="-128"/>
              </a:defRPr>
            </a:lvl3pPr>
            <a:lvl4pPr marL="1600200" indent="-228600" algn="l" rtl="0" eaLnBrk="1" fontAlgn="base" hangingPunct="1">
              <a:spcBef>
                <a:spcPct val="20000"/>
              </a:spcBef>
              <a:spcAft>
                <a:spcPct val="0"/>
              </a:spcAft>
              <a:buFont typeface="Arial" charset="0"/>
              <a:buChar char="•"/>
              <a:defRPr sz="2000">
                <a:solidFill>
                  <a:schemeClr val="tx1"/>
                </a:solidFill>
                <a:latin typeface="Calibri" pitchFamily="34" charset="0"/>
                <a:ea typeface="ＭＳ Ｐゴシック" pitchFamily="-65" charset="-128"/>
              </a:defRPr>
            </a:lvl4pPr>
            <a:lvl5pPr marL="2057400" indent="-228600" algn="l" rtl="0" eaLnBrk="1" fontAlgn="base" hangingPunct="1">
              <a:spcBef>
                <a:spcPct val="20000"/>
              </a:spcBef>
              <a:spcAft>
                <a:spcPct val="0"/>
              </a:spcAft>
              <a:buFont typeface="Arial" charset="0"/>
              <a:buChar char="•"/>
              <a:defRPr sz="2000">
                <a:solidFill>
                  <a:schemeClr val="tx1"/>
                </a:solidFill>
                <a:latin typeface="Calibri" pitchFamily="34" charset="0"/>
                <a:ea typeface="ＭＳ Ｐゴシック" pitchFamily="-65"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9pPr>
          </a:lstStyle>
          <a:p>
            <a:pPr>
              <a:lnSpc>
                <a:spcPct val="90000"/>
              </a:lnSpc>
            </a:pPr>
            <a:r>
              <a:rPr lang="en-US" sz="2400" b="0" dirty="0" smtClean="0"/>
              <a:t>Corresponding b/y ion pairs should add up to the precursor mass </a:t>
            </a:r>
          </a:p>
          <a:p>
            <a:pPr lvl="1">
              <a:lnSpc>
                <a:spcPct val="90000"/>
              </a:lnSpc>
            </a:pPr>
            <a:r>
              <a:rPr lang="en-US" sz="2000" b="0" dirty="0" smtClean="0"/>
              <a:t>m(</a:t>
            </a:r>
            <a:r>
              <a:rPr lang="en-US" sz="2000" b="0" dirty="0" smtClean="0">
                <a:latin typeface="Calibri"/>
              </a:rPr>
              <a:t>b</a:t>
            </a:r>
            <a:r>
              <a:rPr lang="en-US" sz="2000" b="0" baseline="-25000" dirty="0" smtClean="0">
                <a:latin typeface="Calibri"/>
              </a:rPr>
              <a:t>2</a:t>
            </a:r>
            <a:r>
              <a:rPr lang="en-US" sz="2000" b="0" dirty="0" smtClean="0"/>
              <a:t>) + m(</a:t>
            </a:r>
            <a:r>
              <a:rPr lang="en-US" sz="2000" b="0" dirty="0" smtClean="0">
                <a:latin typeface="Calibri"/>
              </a:rPr>
              <a:t>y</a:t>
            </a:r>
            <a:r>
              <a:rPr lang="en-US" sz="2000" b="0" baseline="-25000" dirty="0" smtClean="0">
                <a:latin typeface="Calibri"/>
              </a:rPr>
              <a:t>10</a:t>
            </a:r>
            <a:r>
              <a:rPr lang="en-US" sz="2000" b="0" dirty="0" smtClean="0"/>
              <a:t>) = </a:t>
            </a:r>
            <a:r>
              <a:rPr lang="en-US" sz="2000" b="0" dirty="0"/>
              <a:t>202.1 </a:t>
            </a:r>
            <a:r>
              <a:rPr lang="en-US" sz="2000" b="0" dirty="0" smtClean="0"/>
              <a:t>Da + 1189.7 Da = 1391.8 Da</a:t>
            </a:r>
          </a:p>
          <a:p>
            <a:pPr lvl="1">
              <a:lnSpc>
                <a:spcPct val="90000"/>
              </a:lnSpc>
            </a:pPr>
            <a:r>
              <a:rPr lang="en-US" sz="2000" b="0" dirty="0" smtClean="0"/>
              <a:t>m(</a:t>
            </a:r>
            <a:r>
              <a:rPr lang="en-US" sz="2000" b="0" dirty="0" smtClean="0">
                <a:latin typeface="Calibri"/>
              </a:rPr>
              <a:t>b</a:t>
            </a:r>
            <a:r>
              <a:rPr lang="en-US" sz="2000" b="0" baseline="-25000" dirty="0" smtClean="0">
                <a:latin typeface="Calibri"/>
              </a:rPr>
              <a:t>3</a:t>
            </a:r>
            <a:r>
              <a:rPr lang="en-US" sz="2000" b="0" dirty="0" smtClean="0"/>
              <a:t>) + m(</a:t>
            </a:r>
            <a:r>
              <a:rPr lang="en-US" sz="2000" b="0" dirty="0" smtClean="0">
                <a:latin typeface="Calibri"/>
              </a:rPr>
              <a:t>y</a:t>
            </a:r>
            <a:r>
              <a:rPr lang="en-US" sz="2000" b="0" baseline="-25000" dirty="0" smtClean="0">
                <a:latin typeface="Calibri"/>
              </a:rPr>
              <a:t>9</a:t>
            </a:r>
            <a:r>
              <a:rPr lang="en-US" sz="2000" b="0" dirty="0" smtClean="0"/>
              <a:t>) = 303.1 Da + 1088.6 Da = 1391.7 Da</a:t>
            </a:r>
          </a:p>
          <a:p>
            <a:pPr lvl="1">
              <a:lnSpc>
                <a:spcPct val="90000"/>
              </a:lnSpc>
            </a:pPr>
            <a:r>
              <a:rPr lang="en-US" sz="2000" b="0" dirty="0" smtClean="0"/>
              <a:t>m(</a:t>
            </a:r>
            <a:r>
              <a:rPr lang="en-US" sz="2000" b="0" dirty="0" smtClean="0">
                <a:latin typeface="Calibri"/>
              </a:rPr>
              <a:t>b</a:t>
            </a:r>
            <a:r>
              <a:rPr lang="en-US" sz="2000" b="0" baseline="-25000" dirty="0" smtClean="0">
                <a:latin typeface="Calibri"/>
              </a:rPr>
              <a:t>4</a:t>
            </a:r>
            <a:r>
              <a:rPr lang="en-US" sz="2000" b="0" dirty="0" smtClean="0"/>
              <a:t>) + m(</a:t>
            </a:r>
            <a:r>
              <a:rPr lang="en-US" sz="2000" b="0" dirty="0" smtClean="0">
                <a:latin typeface="Calibri"/>
              </a:rPr>
              <a:t>y</a:t>
            </a:r>
            <a:r>
              <a:rPr lang="en-US" sz="2000" b="0" baseline="-25000" dirty="0" smtClean="0">
                <a:latin typeface="Calibri"/>
              </a:rPr>
              <a:t>8</a:t>
            </a:r>
            <a:r>
              <a:rPr lang="en-US" sz="2000" b="0" dirty="0" smtClean="0"/>
              <a:t>) = 418.2 Da + 973.6 Da = 1391.8 Da</a:t>
            </a:r>
          </a:p>
          <a:p>
            <a:pPr lvl="1">
              <a:lnSpc>
                <a:spcPct val="90000"/>
              </a:lnSpc>
            </a:pPr>
            <a:r>
              <a:rPr lang="en-US" sz="2000" b="0" dirty="0" smtClean="0"/>
              <a:t>…</a:t>
            </a:r>
          </a:p>
          <a:p>
            <a:pPr>
              <a:lnSpc>
                <a:spcPct val="90000"/>
              </a:lnSpc>
            </a:pPr>
            <a:r>
              <a:rPr lang="en-US" sz="2400" b="0" dirty="0" smtClean="0"/>
              <a:t>Absent</a:t>
            </a:r>
            <a:r>
              <a:rPr lang="en-US" sz="2400" b="0" smtClean="0"/>
              <a:t>: </a:t>
            </a:r>
            <a:r>
              <a:rPr lang="en-US" sz="2400" b="0" smtClean="0">
                <a:latin typeface="Calibri"/>
              </a:rPr>
              <a:t>y</a:t>
            </a:r>
            <a:r>
              <a:rPr lang="en-US" sz="2400" b="0" baseline="-25000" smtClean="0">
                <a:latin typeface="Calibri"/>
              </a:rPr>
              <a:t>11</a:t>
            </a:r>
            <a:r>
              <a:rPr lang="en-US" sz="2400" b="0" smtClean="0"/>
              <a:t> and </a:t>
            </a:r>
            <a:r>
              <a:rPr lang="en-US" sz="2400" b="0" smtClean="0">
                <a:latin typeface="Calibri"/>
              </a:rPr>
              <a:t>b</a:t>
            </a:r>
            <a:r>
              <a:rPr lang="en-US" sz="2400" b="0" baseline="-25000" smtClean="0">
                <a:latin typeface="Calibri"/>
              </a:rPr>
              <a:t>1</a:t>
            </a:r>
            <a:r>
              <a:rPr lang="en-US" sz="2400" b="0" smtClean="0"/>
              <a:t> </a:t>
            </a:r>
            <a:r>
              <a:rPr lang="en-US" sz="2400" b="0" dirty="0" smtClean="0"/>
              <a:t>– C terminal sequence can be SN or NS from its mass, no information in b/y ion series on the order</a:t>
            </a:r>
            <a:endParaRPr lang="en-US" sz="2400" b="0" dirty="0"/>
          </a:p>
          <a:p>
            <a:pPr>
              <a:lnSpc>
                <a:spcPct val="90000"/>
              </a:lnSpc>
            </a:pPr>
            <a:r>
              <a:rPr lang="en-US" sz="2400" b="0" dirty="0" smtClean="0"/>
              <a:t>Theoretical mass of the sequence: 1390.6961 Da</a:t>
            </a:r>
            <a:endParaRPr lang="en-US" sz="2400" b="0" dirty="0"/>
          </a:p>
        </p:txBody>
      </p:sp>
    </p:spTree>
    <p:extLst>
      <p:ext uri="{BB962C8B-B14F-4D97-AF65-F5344CB8AC3E}">
        <p14:creationId xmlns:p14="http://schemas.microsoft.com/office/powerpoint/2010/main" val="5673373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SVEN@YFUFPMRFUVWXY5L9" val="4307"/>
  <p:tag name="DEFAULTDISPLAYSOURCE" val="\documentclass{article}\pagestyle{empty}&#10;\begin{document}&#10;&#10;\end{document}&#10;"/>
  <p:tag name="EMBEDFONTS" val="1"/>
</p:tagLst>
</file>

<file path=ppt/theme/theme1.xml><?xml version="1.0" encoding="utf-8"?>
<a:theme xmlns:a="http://schemas.openxmlformats.org/drawingml/2006/main" name="CPM_Theme_2014">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SBS_white_en">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4400" b="1" i="0" u="none" strike="noStrike" cap="none" normalizeH="0" baseline="0">
            <a:ln>
              <a:noFill/>
            </a:ln>
            <a:solidFill>
              <a:schemeClr val="tx2"/>
            </a:solidFill>
            <a:effectLst/>
            <a:latin typeface="Trebuchet MS" pitchFamily="-65"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4400" b="1" i="0" u="none" strike="noStrike" cap="none" normalizeH="0" baseline="0">
            <a:ln>
              <a:noFill/>
            </a:ln>
            <a:solidFill>
              <a:schemeClr val="tx2"/>
            </a:solidFill>
            <a:effectLst/>
            <a:latin typeface="Trebuchet MS" pitchFamily="-65" charset="0"/>
          </a:defRPr>
        </a:defPPr>
      </a:lstStyle>
    </a:lnDef>
  </a:objectDefaults>
  <a:extraClrSchemeLst>
    <a:extraClrScheme>
      <a:clrScheme name="SBS_white_e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BS_white_e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BS_white_e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BS_white_e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BS_white_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BS_white_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BS_white_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CPM_Theme_2014.thmx</Template>
  <TotalTime>0</TotalTime>
  <Words>4403</Words>
  <Application>Microsoft Macintosh PowerPoint</Application>
  <PresentationFormat>On-screen Show (4:3)</PresentationFormat>
  <Paragraphs>726</Paragraphs>
  <Slides>57</Slides>
  <Notes>3</Notes>
  <HiddenSlides>1</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CPM_Theme_2014</vt:lpstr>
      <vt:lpstr>Computational Proteomics and Metabolomics</vt:lpstr>
      <vt:lpstr>LEARNING UNIT 8A Concepts of de novo ID</vt:lpstr>
      <vt:lpstr>Database Search</vt:lpstr>
      <vt:lpstr>De Novo Sequencing?</vt:lpstr>
      <vt:lpstr>De Novo Sequencing Problem</vt:lpstr>
      <vt:lpstr>De Novo Statistics</vt:lpstr>
      <vt:lpstr>Fragmentation</vt:lpstr>
      <vt:lpstr>Manual Sequencing</vt:lpstr>
      <vt:lpstr>Manual Sequencing</vt:lpstr>
      <vt:lpstr>Manual Sequencing</vt:lpstr>
      <vt:lpstr>Manual Sequencing</vt:lpstr>
      <vt:lpstr>Learning Unit 8B Algorithmic Concepts</vt:lpstr>
      <vt:lpstr>What’s the Problem?</vt:lpstr>
      <vt:lpstr>Formal Models</vt:lpstr>
      <vt:lpstr>Formal Models</vt:lpstr>
      <vt:lpstr>Spectrum Graph – Example</vt:lpstr>
      <vt:lpstr>Spectrum Graph – Example</vt:lpstr>
      <vt:lpstr>Spectrum Graph – Example</vt:lpstr>
      <vt:lpstr>Spectrum Graph – Example</vt:lpstr>
      <vt:lpstr>Spectrum Graph – Example</vt:lpstr>
      <vt:lpstr>Spectrum Graph – Example</vt:lpstr>
      <vt:lpstr>Formal Models</vt:lpstr>
      <vt:lpstr>Extended Spectrum Graph</vt:lpstr>
      <vt:lpstr>Extended Spectrum Graph – Example</vt:lpstr>
      <vt:lpstr>Extended Spectrum Graph – Example</vt:lpstr>
      <vt:lpstr>Extended Spectrum Graph – Example</vt:lpstr>
      <vt:lpstr>Extended Spectrum Graph – Example</vt:lpstr>
      <vt:lpstr>Extended Spectrum Graph – Ion types</vt:lpstr>
      <vt:lpstr>Scoring</vt:lpstr>
      <vt:lpstr>Precursor Mass Correction</vt:lpstr>
      <vt:lpstr>Precursor Mass Correction</vt:lpstr>
      <vt:lpstr>Precursor Mass Correction</vt:lpstr>
      <vt:lpstr>Precursor Mass Correction</vt:lpstr>
      <vt:lpstr>Learning Unit 8C De novo ID with ANTELOPE</vt:lpstr>
      <vt:lpstr>ANTILOPE</vt:lpstr>
      <vt:lpstr>ANTILOPE</vt:lpstr>
      <vt:lpstr>ANTILOPE</vt:lpstr>
      <vt:lpstr>ANTILOPE</vt:lpstr>
      <vt:lpstr>ANTILOPE</vt:lpstr>
      <vt:lpstr>ANTELOPE</vt:lpstr>
      <vt:lpstr>ANTILOPE</vt:lpstr>
      <vt:lpstr>ANTILOPE – Solving the ILP</vt:lpstr>
      <vt:lpstr>ANTILOPE – Scoring</vt:lpstr>
      <vt:lpstr>Performance</vt:lpstr>
      <vt:lpstr>Performance of De Novo Sequencing</vt:lpstr>
      <vt:lpstr>Multisequences</vt:lpstr>
      <vt:lpstr>Learning Unit 8D Complementary Fragmentation for de novo ID</vt:lpstr>
      <vt:lpstr>Complementary Fragmentation</vt:lpstr>
      <vt:lpstr>Electron Transfer Dissociation (ETD)</vt:lpstr>
      <vt:lpstr>Electron Transfer Dissociation (ETD)</vt:lpstr>
      <vt:lpstr>Complementary Fragmentation</vt:lpstr>
      <vt:lpstr>Complementary Fragmentation</vt:lpstr>
      <vt:lpstr>CompNovo</vt:lpstr>
      <vt:lpstr>CompNovo - Performance</vt:lpstr>
      <vt:lpstr>CompNovo - Performance</vt:lpstr>
      <vt:lpstr>Online Materials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Proteinstruktur und -modellierung</dc:title>
  <dc:creator/>
  <cp:lastModifiedBy/>
  <cp:revision>17</cp:revision>
  <cp:lastPrinted>1900-12-31T22:00:00Z</cp:lastPrinted>
  <dcterms:created xsi:type="dcterms:W3CDTF">2010-04-12T07:26:14Z</dcterms:created>
  <dcterms:modified xsi:type="dcterms:W3CDTF">2014-12-16T12:03:57Z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