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7"/>
  </p:notesMasterIdLst>
  <p:sldIdLst>
    <p:sldId id="729" r:id="rId2"/>
    <p:sldId id="265" r:id="rId3"/>
    <p:sldId id="722" r:id="rId4"/>
    <p:sldId id="723" r:id="rId5"/>
    <p:sldId id="268" r:id="rId6"/>
    <p:sldId id="730" r:id="rId7"/>
    <p:sldId id="287" r:id="rId8"/>
    <p:sldId id="728" r:id="rId9"/>
    <p:sldId id="692" r:id="rId10"/>
    <p:sldId id="724" r:id="rId11"/>
    <p:sldId id="266" r:id="rId12"/>
    <p:sldId id="258" r:id="rId13"/>
    <p:sldId id="261" r:id="rId14"/>
    <p:sldId id="732" r:id="rId15"/>
    <p:sldId id="733" r:id="rId16"/>
    <p:sldId id="734" r:id="rId17"/>
    <p:sldId id="735" r:id="rId18"/>
    <p:sldId id="286" r:id="rId19"/>
    <p:sldId id="270" r:id="rId20"/>
    <p:sldId id="277" r:id="rId21"/>
    <p:sldId id="278" r:id="rId22"/>
    <p:sldId id="280" r:id="rId23"/>
    <p:sldId id="731" r:id="rId24"/>
    <p:sldId id="279" r:id="rId25"/>
    <p:sldId id="283" r:id="rId26"/>
    <p:sldId id="284" r:id="rId27"/>
    <p:sldId id="285" r:id="rId28"/>
    <p:sldId id="351" r:id="rId29"/>
    <p:sldId id="273" r:id="rId30"/>
    <p:sldId id="274" r:id="rId31"/>
    <p:sldId id="631" r:id="rId32"/>
    <p:sldId id="653" r:id="rId33"/>
    <p:sldId id="689" r:id="rId34"/>
    <p:sldId id="634" r:id="rId35"/>
    <p:sldId id="337" r:id="rId3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0"/>
    <p:restoredTop sz="95077"/>
  </p:normalViewPr>
  <p:slideViewPr>
    <p:cSldViewPr snapToGrid="0" snapToObjects="1">
      <p:cViewPr varScale="1">
        <p:scale>
          <a:sx n="117" d="100"/>
          <a:sy n="117" d="100"/>
        </p:scale>
        <p:origin x="1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E0812-29D5-B844-AF68-D54E6F313E1D}" type="datetimeFigureOut">
              <a:rPr lang="de-DE" smtClean="0"/>
              <a:t>24.02.20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508D0-8320-F247-884C-E248F4B755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246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TODO: </a:t>
            </a:r>
            <a:r>
              <a:rPr lang="de-DE" dirty="0" err="1"/>
              <a:t>add</a:t>
            </a:r>
            <a:r>
              <a:rPr lang="de-DE" dirty="0"/>
              <a:t> IST </a:t>
            </a:r>
            <a:r>
              <a:rPr lang="de-DE" dirty="0" err="1"/>
              <a:t>equation</a:t>
            </a:r>
            <a:r>
              <a:rPr lang="de-DE" dirty="0"/>
              <a:t>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508D0-8320-F247-884C-E248F4B755D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0502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508D0-8320-F247-884C-E248F4B755DB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9636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508D0-8320-F247-884C-E248F4B755DB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5059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Transition </a:t>
            </a:r>
            <a:r>
              <a:rPr lang="de-DE" dirty="0" err="1"/>
              <a:t>network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508D0-8320-F247-884C-E248F4B755DB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3689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TODO: </a:t>
            </a:r>
            <a:r>
              <a:rPr lang="de-DE" dirty="0" err="1"/>
              <a:t>correct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/>
              <a:t>transposes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6DB2D-96B5-384D-B7AF-6CE2107AA81A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1487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Essentially</a:t>
            </a:r>
            <a:r>
              <a:rPr lang="de-DE" dirty="0"/>
              <a:t> </a:t>
            </a:r>
            <a:r>
              <a:rPr lang="de-DE" dirty="0" err="1"/>
              <a:t>found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velocity</a:t>
            </a:r>
            <a:r>
              <a:rPr lang="de-DE" dirty="0"/>
              <a:t> </a:t>
            </a:r>
            <a:r>
              <a:rPr lang="de-DE" dirty="0" err="1"/>
              <a:t>verlet</a:t>
            </a:r>
            <a:r>
              <a:rPr lang="de-DE" dirty="0"/>
              <a:t>, </a:t>
            </a:r>
            <a:r>
              <a:rPr lang="de-DE" dirty="0" err="1"/>
              <a:t>by</a:t>
            </a:r>
            <a:r>
              <a:rPr lang="de-DE" baseline="0" dirty="0"/>
              <a:t> </a:t>
            </a:r>
            <a:r>
              <a:rPr lang="de-DE" baseline="0" dirty="0" err="1"/>
              <a:t>replacing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force</a:t>
            </a:r>
            <a:r>
              <a:rPr lang="de-DE" baseline="0" dirty="0"/>
              <a:t> </a:t>
            </a:r>
            <a:r>
              <a:rPr lang="de-DE" baseline="0" dirty="0" err="1"/>
              <a:t>with</a:t>
            </a:r>
            <a:r>
              <a:rPr lang="de-DE" baseline="0" dirty="0"/>
              <a:t> </a:t>
            </a:r>
            <a:r>
              <a:rPr lang="de-DE" dirty="0"/>
              <a:t>F-m*</a:t>
            </a:r>
            <a:r>
              <a:rPr lang="de-DE" dirty="0" err="1"/>
              <a:t>gamma</a:t>
            </a:r>
            <a:r>
              <a:rPr lang="de-DE" dirty="0"/>
              <a:t>*v </a:t>
            </a:r>
            <a:r>
              <a:rPr lang="de-DE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adding</a:t>
            </a:r>
            <a:r>
              <a:rPr lang="de-DE" baseline="0" dirty="0"/>
              <a:t> </a:t>
            </a:r>
            <a:r>
              <a:rPr lang="de-DE" baseline="0" dirty="0" err="1"/>
              <a:t>noise</a:t>
            </a:r>
            <a:r>
              <a:rPr lang="de-DE" baseline="0" dirty="0"/>
              <a:t> in </a:t>
            </a:r>
            <a:r>
              <a:rPr lang="de-DE" baseline="0" dirty="0" err="1"/>
              <a:t>every</a:t>
            </a:r>
            <a:r>
              <a:rPr lang="de-DE" baseline="0" dirty="0"/>
              <a:t> update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momenta</a:t>
            </a:r>
            <a:r>
              <a:rPr lang="de-DE" baseline="0" dirty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28FF2-F079-4240-BA32-FA1958CDA737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287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TODO:</a:t>
            </a:r>
            <a:r>
              <a:rPr lang="de-DE" baseline="0" dirty="0"/>
              <a:t> </a:t>
            </a:r>
            <a:r>
              <a:rPr lang="de-DE" baseline="0" dirty="0" err="1"/>
              <a:t>rewrite</a:t>
            </a:r>
            <a:r>
              <a:rPr lang="de-DE" baseline="0" dirty="0"/>
              <a:t> </a:t>
            </a:r>
            <a:r>
              <a:rPr lang="de-DE" baseline="0" dirty="0" err="1"/>
              <a:t>with</a:t>
            </a:r>
            <a:r>
              <a:rPr lang="de-DE" baseline="0" dirty="0"/>
              <a:t> </a:t>
            </a:r>
            <a:r>
              <a:rPr lang="de-DE" baseline="0" dirty="0" err="1"/>
              <a:t>transfer</a:t>
            </a:r>
            <a:r>
              <a:rPr lang="de-DE" baseline="0" dirty="0"/>
              <a:t> </a:t>
            </a:r>
            <a:r>
              <a:rPr lang="de-DE" baseline="0" dirty="0" err="1"/>
              <a:t>operator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28FF2-F079-4240-BA32-FA1958CDA737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580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9C9A-4106-A249-9C85-9229DB4E08B6}" type="datetimeFigureOut">
              <a:rPr lang="de-DE" smtClean="0"/>
              <a:t>24.02.20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4194-8FE3-8745-B74C-CDBAA54238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590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9C9A-4106-A249-9C85-9229DB4E08B6}" type="datetimeFigureOut">
              <a:rPr lang="de-DE" smtClean="0"/>
              <a:t>24.02.20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4194-8FE3-8745-B74C-CDBAA54238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917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9C9A-4106-A249-9C85-9229DB4E08B6}" type="datetimeFigureOut">
              <a:rPr lang="de-DE" smtClean="0"/>
              <a:t>24.02.20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4194-8FE3-8745-B74C-CDBAA54238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417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9C9A-4106-A249-9C85-9229DB4E08B6}" type="datetimeFigureOut">
              <a:rPr lang="de-DE" smtClean="0"/>
              <a:t>24.02.20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4194-8FE3-8745-B74C-CDBAA54238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8675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9C9A-4106-A249-9C85-9229DB4E08B6}" type="datetimeFigureOut">
              <a:rPr lang="de-DE" smtClean="0"/>
              <a:t>24.02.20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4194-8FE3-8745-B74C-CDBAA54238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981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9C9A-4106-A249-9C85-9229DB4E08B6}" type="datetimeFigureOut">
              <a:rPr lang="de-DE" smtClean="0"/>
              <a:t>24.02.20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4194-8FE3-8745-B74C-CDBAA54238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9692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9C9A-4106-A249-9C85-9229DB4E08B6}" type="datetimeFigureOut">
              <a:rPr lang="de-DE" smtClean="0"/>
              <a:t>24.02.20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4194-8FE3-8745-B74C-CDBAA54238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73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9C9A-4106-A249-9C85-9229DB4E08B6}" type="datetimeFigureOut">
              <a:rPr lang="de-DE" smtClean="0"/>
              <a:t>24.02.20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4194-8FE3-8745-B74C-CDBAA54238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0989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9C9A-4106-A249-9C85-9229DB4E08B6}" type="datetimeFigureOut">
              <a:rPr lang="de-DE" smtClean="0"/>
              <a:t>24.02.20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4194-8FE3-8745-B74C-CDBAA54238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0374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9C9A-4106-A249-9C85-9229DB4E08B6}" type="datetimeFigureOut">
              <a:rPr lang="de-DE" smtClean="0"/>
              <a:t>24.02.20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4194-8FE3-8745-B74C-CDBAA54238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5933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9C9A-4106-A249-9C85-9229DB4E08B6}" type="datetimeFigureOut">
              <a:rPr lang="de-DE" smtClean="0"/>
              <a:t>24.02.20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4194-8FE3-8745-B74C-CDBAA54238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5672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39C9A-4106-A249-9C85-9229DB4E08B6}" type="datetimeFigureOut">
              <a:rPr lang="de-DE" smtClean="0"/>
              <a:t>24.02.20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C4194-8FE3-8745-B74C-CDBAA54238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739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tiff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0" Type="http://schemas.microsoft.com/office/2007/relationships/hdphoto" Target="../media/hdphoto2.wdp"/><Relationship Id="rId4" Type="http://schemas.openxmlformats.org/officeDocument/2006/relationships/image" Target="../media/image30.tiff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2.png"/><Relationship Id="rId3" Type="http://schemas.openxmlformats.org/officeDocument/2006/relationships/image" Target="../media/image221.pn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231.png"/><Relationship Id="rId9" Type="http://schemas.openxmlformats.org/officeDocument/2006/relationships/image" Target="../media/image28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1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80.png"/><Relationship Id="rId10" Type="http://schemas.openxmlformats.org/officeDocument/2006/relationships/image" Target="../media/image19.png"/><Relationship Id="rId4" Type="http://schemas.openxmlformats.org/officeDocument/2006/relationships/image" Target="../media/image270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6F616A1F-BE0F-B94A-A604-A9DFC37D03F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9B2357-C38A-A340-A078-D7AC566DD4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85648"/>
            <a:ext cx="7772400" cy="2387600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chemeClr val="bg1"/>
                </a:solidFill>
              </a:rPr>
              <a:t>Variational Approach to Markov Processes </a:t>
            </a:r>
            <a:r>
              <a:rPr lang="en-US" sz="4000" dirty="0">
                <a:solidFill>
                  <a:schemeClr val="bg1"/>
                </a:solidFill>
              </a:rPr>
              <a:t>(VAMP)</a:t>
            </a:r>
            <a:br>
              <a:rPr lang="en-US" sz="4000" dirty="0">
                <a:solidFill>
                  <a:schemeClr val="bg1"/>
                </a:solidFill>
              </a:rPr>
            </a:b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Identification of molecular order parameters and states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from nonreversible MD simulations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3C549F6-0612-7E4A-8EFB-A71664EA22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4298723"/>
            <a:ext cx="6858000" cy="1655762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Fabian Paul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Computer Tutorial in Markov Modeling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18-FEB-2020</a:t>
            </a:r>
          </a:p>
        </p:txBody>
      </p:sp>
    </p:spTree>
    <p:extLst>
      <p:ext uri="{BB962C8B-B14F-4D97-AF65-F5344CB8AC3E}">
        <p14:creationId xmlns:p14="http://schemas.microsoft.com/office/powerpoint/2010/main" val="1610776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36BCF5-9DE9-9943-8B68-D057CF065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Gradient-based optimization of </a:t>
            </a:r>
            <a:br>
              <a:rPr lang="en-US" sz="3600" dirty="0"/>
            </a:br>
            <a:r>
              <a:rPr lang="en-US" sz="3600" dirty="0"/>
              <a:t>function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968E664-2D50-B149-BF4F-33C8ADD2AF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90689"/>
                <a:ext cx="7886700" cy="123326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Parameters </a:t>
                </a:r>
                <a14:m>
                  <m:oMath xmlns:m="http://schemas.openxmlformats.org/officeDocument/2006/math">
                    <m:r>
                      <a:rPr lang="de-DE" sz="2000" b="1">
                        <a:latin typeface="Cambria Math" panose="02040503050406030204" pitchFamily="18" charset="0"/>
                      </a:rPr>
                      <m:t>𝐩</m:t>
                    </m:r>
                  </m:oMath>
                </a14:m>
                <a:r>
                  <a:rPr lang="en-US" sz="20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test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de-DE" sz="2000" b="1"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</m:d>
                    <m:r>
                      <a:rPr lang="de-DE" sz="2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can be optimized with gradient-based techniques. Make use of the gradient of the VAC or VAMP score, the gradient of the test function and off-the-shelf optimizers such as ADAM or BFGS. </a:t>
                </a:r>
                <a:endParaRPr lang="de-DE" sz="2000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968E664-2D50-B149-BF4F-33C8ADD2AF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90689"/>
                <a:ext cx="7886700" cy="1233261"/>
              </a:xfrm>
              <a:blipFill>
                <a:blip r:embed="rId4"/>
                <a:stretch>
                  <a:fillRect l="-804" t="-5102" r="-482" b="-510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vamp" descr="vamp">
            <a:hlinkClick r:id="" action="ppaction://media"/>
            <a:extLst>
              <a:ext uri="{FF2B5EF4-FFF2-40B4-BE49-F238E27FC236}">
                <a16:creationId xmlns:a16="http://schemas.microsoft.com/office/drawing/2014/main" id="{4058B4F0-A0BE-6744-A9FF-01AFDC66937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02014" y="2506662"/>
            <a:ext cx="65278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7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3B4749-BB67-0E49-B00E-20934EE4F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Reversible dynamics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DF00717-524D-4842-B341-3C98C3F408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200" b="1" dirty="0"/>
                  <a:t>In equilibrium</a:t>
                </a:r>
                <a:r>
                  <a:rPr lang="en-US" sz="2200" dirty="0"/>
                  <a:t>, every trajectory is as probable as its time-reversed copy</a:t>
                </a:r>
              </a:p>
              <a:p>
                <a:pPr marL="0" indent="0">
                  <a:buNone/>
                </a:pPr>
                <a:br>
                  <a:rPr lang="en-US" sz="2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DE" sz="22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and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DE" sz="22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and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br>
                  <a:rPr lang="de-DE" sz="2200" dirty="0"/>
                </a:br>
                <a:endParaRPr lang="en-US" sz="2200" dirty="0"/>
              </a:p>
              <a:p>
                <a:pPr marL="0" indent="0">
                  <a:buNone/>
                </a:pPr>
                <a:endParaRPr lang="en-US" sz="1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de-D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de-DE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∣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de-D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de-D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sSub>
                        <m:sSubPr>
                          <m:ctrlPr>
                            <a:rPr lang="de-DE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eq</m:t>
                          </m:r>
                        </m:sub>
                      </m:sSub>
                      <m:r>
                        <a:rPr lang="de-DE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de-DE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de-D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DE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de-DE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de-D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∣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de-D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de-D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sSub>
                        <m:sSubPr>
                          <m:ctrlPr>
                            <a:rPr lang="de-D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eq</m:t>
                          </m:r>
                        </m:sub>
                      </m:sSub>
                      <m:r>
                        <a:rPr lang="de-DE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de-DE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de-D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DE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de-DE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de-DE" sz="2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</m:oMath>
                  </m:oMathPara>
                </a14:m>
                <a:br>
                  <a:rPr lang="de-DE" sz="2200" dirty="0"/>
                </a:br>
                <a:endParaRPr lang="en-US" sz="2200" dirty="0"/>
              </a:p>
              <a:p>
                <a:r>
                  <a:rPr lang="en-US" sz="2200" dirty="0"/>
                  <a:t>In mathematician’s notation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b="1" i="0"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2200" b="1" i="0">
                                <a:latin typeface="Cambria Math" panose="02040503050406030204" pitchFamily="18" charset="0"/>
                              </a:rPr>
                              <m:t>𝐓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b="1" i="0"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b="1" i="0"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2200" b="1" i="0">
                                <a:latin typeface="Cambria Math" panose="02040503050406030204" pitchFamily="18" charset="0"/>
                              </a:rPr>
                              <m:t>𝐓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b="1" i="0"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br>
                  <a:rPr lang="de-DE" sz="2200" dirty="0"/>
                </a:br>
                <a:r>
                  <a:rPr lang="en-US" sz="22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2200" b="1" i="0" smtClean="0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</m:d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de-DE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200" dirty="0"/>
              </a:p>
              <a:p>
                <a14:m>
                  <m:oMath xmlns:m="http://schemas.openxmlformats.org/officeDocument/2006/math">
                    <m:r>
                      <a:rPr lang="en-US" sz="2200" b="1" i="0" dirty="0" smtClean="0">
                        <a:latin typeface="Cambria Math" panose="02040503050406030204" pitchFamily="18" charset="0"/>
                      </a:rPr>
                      <m:t>𝐓</m:t>
                    </m:r>
                  </m:oMath>
                </a14:m>
                <a:r>
                  <a:rPr lang="en-US" sz="2200" dirty="0"/>
                  <a:t> is a symmetric matrix </a:t>
                </a:r>
                <a:r>
                  <a:rPr lang="en-US" sz="2200" dirty="0" err="1"/>
                  <a:t>w.r.t</a:t>
                </a:r>
                <a:r>
                  <a:rPr lang="en-US" sz="2200" dirty="0"/>
                  <a:t>. to a non-standard scalar product.</a:t>
                </a:r>
              </a:p>
              <a:p>
                <a14:m>
                  <m:oMath xmlns:m="http://schemas.openxmlformats.org/officeDocument/2006/math">
                    <m:r>
                      <a:rPr lang="en-US" sz="2200" b="1" i="0" dirty="0" smtClean="0">
                        <a:latin typeface="Cambria Math" panose="02040503050406030204" pitchFamily="18" charset="0"/>
                      </a:rPr>
                      <m:t>𝐓</m:t>
                    </m:r>
                  </m:oMath>
                </a14:m>
                <a:r>
                  <a:rPr lang="en-US" sz="2200" dirty="0"/>
                  <a:t> has real eigenvalues and eigenvectors (linear algebra I).</a:t>
                </a:r>
              </a:p>
              <a:p>
                <a:endParaRPr lang="de-DE" sz="2200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DF00717-524D-4842-B341-3C98C3F408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4" t="-2632" r="-14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4">
            <a:extLst>
              <a:ext uri="{FF2B5EF4-FFF2-40B4-BE49-F238E27FC236}">
                <a16:creationId xmlns:a16="http://schemas.microsoft.com/office/drawing/2014/main" id="{914320A6-F2C4-184E-B6C7-A80F855C8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48042"/>
            <a:ext cx="3552873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Prinz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., </a:t>
            </a:r>
            <a:r>
              <a:rPr lang="en-US" sz="1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J. Chem. Phys.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134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174105  (2011)</a:t>
            </a:r>
          </a:p>
        </p:txBody>
      </p:sp>
      <p:sp>
        <p:nvSpPr>
          <p:cNvPr id="6" name="Freihandform 5">
            <a:extLst>
              <a:ext uri="{FF2B5EF4-FFF2-40B4-BE49-F238E27FC236}">
                <a16:creationId xmlns:a16="http://schemas.microsoft.com/office/drawing/2014/main" id="{D30D0353-8143-2647-986F-528027DC189F}"/>
              </a:ext>
            </a:extLst>
          </p:cNvPr>
          <p:cNvSpPr/>
          <p:nvPr/>
        </p:nvSpPr>
        <p:spPr>
          <a:xfrm>
            <a:off x="6302502" y="817921"/>
            <a:ext cx="2212848" cy="636625"/>
          </a:xfrm>
          <a:custGeom>
            <a:avLst/>
            <a:gdLst>
              <a:gd name="connsiteX0" fmla="*/ 0 w 2258568"/>
              <a:gd name="connsiteY0" fmla="*/ 54864 h 531002"/>
              <a:gd name="connsiteX1" fmla="*/ 146304 w 2258568"/>
              <a:gd name="connsiteY1" fmla="*/ 475488 h 531002"/>
              <a:gd name="connsiteX2" fmla="*/ 502920 w 2258568"/>
              <a:gd name="connsiteY2" fmla="*/ 484632 h 531002"/>
              <a:gd name="connsiteX3" fmla="*/ 1051560 w 2258568"/>
              <a:gd name="connsiteY3" fmla="*/ 91440 h 531002"/>
              <a:gd name="connsiteX4" fmla="*/ 1600200 w 2258568"/>
              <a:gd name="connsiteY4" fmla="*/ 512064 h 531002"/>
              <a:gd name="connsiteX5" fmla="*/ 1993392 w 2258568"/>
              <a:gd name="connsiteY5" fmla="*/ 393192 h 531002"/>
              <a:gd name="connsiteX6" fmla="*/ 2258568 w 2258568"/>
              <a:gd name="connsiteY6" fmla="*/ 0 h 531002"/>
              <a:gd name="connsiteX0" fmla="*/ 0 w 2258568"/>
              <a:gd name="connsiteY0" fmla="*/ 54864 h 534779"/>
              <a:gd name="connsiteX1" fmla="*/ 146304 w 2258568"/>
              <a:gd name="connsiteY1" fmla="*/ 475488 h 534779"/>
              <a:gd name="connsiteX2" fmla="*/ 502920 w 2258568"/>
              <a:gd name="connsiteY2" fmla="*/ 484632 h 534779"/>
              <a:gd name="connsiteX3" fmla="*/ 1200886 w 2258568"/>
              <a:gd name="connsiteY3" fmla="*/ 33958 h 534779"/>
              <a:gd name="connsiteX4" fmla="*/ 1600200 w 2258568"/>
              <a:gd name="connsiteY4" fmla="*/ 512064 h 534779"/>
              <a:gd name="connsiteX5" fmla="*/ 1993392 w 2258568"/>
              <a:gd name="connsiteY5" fmla="*/ 393192 h 534779"/>
              <a:gd name="connsiteX6" fmla="*/ 2258568 w 2258568"/>
              <a:gd name="connsiteY6" fmla="*/ 0 h 534779"/>
              <a:gd name="connsiteX0" fmla="*/ 0 w 2258568"/>
              <a:gd name="connsiteY0" fmla="*/ 54864 h 534779"/>
              <a:gd name="connsiteX1" fmla="*/ 146304 w 2258568"/>
              <a:gd name="connsiteY1" fmla="*/ 475488 h 534779"/>
              <a:gd name="connsiteX2" fmla="*/ 502920 w 2258568"/>
              <a:gd name="connsiteY2" fmla="*/ 484632 h 534779"/>
              <a:gd name="connsiteX3" fmla="*/ 1200886 w 2258568"/>
              <a:gd name="connsiteY3" fmla="*/ 33958 h 534779"/>
              <a:gd name="connsiteX4" fmla="*/ 1646864 w 2258568"/>
              <a:gd name="connsiteY4" fmla="*/ 380677 h 534779"/>
              <a:gd name="connsiteX5" fmla="*/ 1993392 w 2258568"/>
              <a:gd name="connsiteY5" fmla="*/ 393192 h 534779"/>
              <a:gd name="connsiteX6" fmla="*/ 2258568 w 2258568"/>
              <a:gd name="connsiteY6" fmla="*/ 0 h 534779"/>
              <a:gd name="connsiteX0" fmla="*/ 0 w 2258568"/>
              <a:gd name="connsiteY0" fmla="*/ 54864 h 588946"/>
              <a:gd name="connsiteX1" fmla="*/ 146304 w 2258568"/>
              <a:gd name="connsiteY1" fmla="*/ 475488 h 588946"/>
              <a:gd name="connsiteX2" fmla="*/ 708244 w 2258568"/>
              <a:gd name="connsiteY2" fmla="*/ 558538 h 588946"/>
              <a:gd name="connsiteX3" fmla="*/ 1200886 w 2258568"/>
              <a:gd name="connsiteY3" fmla="*/ 33958 h 588946"/>
              <a:gd name="connsiteX4" fmla="*/ 1646864 w 2258568"/>
              <a:gd name="connsiteY4" fmla="*/ 380677 h 588946"/>
              <a:gd name="connsiteX5" fmla="*/ 1993392 w 2258568"/>
              <a:gd name="connsiteY5" fmla="*/ 393192 h 588946"/>
              <a:gd name="connsiteX6" fmla="*/ 2258568 w 2258568"/>
              <a:gd name="connsiteY6" fmla="*/ 0 h 588946"/>
              <a:gd name="connsiteX0" fmla="*/ 0 w 2258568"/>
              <a:gd name="connsiteY0" fmla="*/ 54864 h 556861"/>
              <a:gd name="connsiteX1" fmla="*/ 146304 w 2258568"/>
              <a:gd name="connsiteY1" fmla="*/ 475488 h 556861"/>
              <a:gd name="connsiteX2" fmla="*/ 698911 w 2258568"/>
              <a:gd name="connsiteY2" fmla="*/ 517480 h 556861"/>
              <a:gd name="connsiteX3" fmla="*/ 1200886 w 2258568"/>
              <a:gd name="connsiteY3" fmla="*/ 33958 h 556861"/>
              <a:gd name="connsiteX4" fmla="*/ 1646864 w 2258568"/>
              <a:gd name="connsiteY4" fmla="*/ 380677 h 556861"/>
              <a:gd name="connsiteX5" fmla="*/ 1993392 w 2258568"/>
              <a:gd name="connsiteY5" fmla="*/ 393192 h 556861"/>
              <a:gd name="connsiteX6" fmla="*/ 2258568 w 2258568"/>
              <a:gd name="connsiteY6" fmla="*/ 0 h 556861"/>
              <a:gd name="connsiteX0" fmla="*/ 0 w 2258568"/>
              <a:gd name="connsiteY0" fmla="*/ 54864 h 571715"/>
              <a:gd name="connsiteX1" fmla="*/ 267632 w 2258568"/>
              <a:gd name="connsiteY1" fmla="*/ 508335 h 571715"/>
              <a:gd name="connsiteX2" fmla="*/ 698911 w 2258568"/>
              <a:gd name="connsiteY2" fmla="*/ 517480 h 571715"/>
              <a:gd name="connsiteX3" fmla="*/ 1200886 w 2258568"/>
              <a:gd name="connsiteY3" fmla="*/ 33958 h 571715"/>
              <a:gd name="connsiteX4" fmla="*/ 1646864 w 2258568"/>
              <a:gd name="connsiteY4" fmla="*/ 380677 h 571715"/>
              <a:gd name="connsiteX5" fmla="*/ 1993392 w 2258568"/>
              <a:gd name="connsiteY5" fmla="*/ 393192 h 571715"/>
              <a:gd name="connsiteX6" fmla="*/ 2258568 w 2258568"/>
              <a:gd name="connsiteY6" fmla="*/ 0 h 57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8568" h="571715">
                <a:moveTo>
                  <a:pt x="0" y="54864"/>
                </a:moveTo>
                <a:cubicBezTo>
                  <a:pt x="31242" y="229362"/>
                  <a:pt x="151147" y="431232"/>
                  <a:pt x="267632" y="508335"/>
                </a:cubicBezTo>
                <a:cubicBezTo>
                  <a:pt x="384117" y="585438"/>
                  <a:pt x="543369" y="596543"/>
                  <a:pt x="698911" y="517480"/>
                </a:cubicBezTo>
                <a:cubicBezTo>
                  <a:pt x="854453" y="438417"/>
                  <a:pt x="1042894" y="56758"/>
                  <a:pt x="1200886" y="33958"/>
                </a:cubicBezTo>
                <a:cubicBezTo>
                  <a:pt x="1358878" y="11158"/>
                  <a:pt x="1514780" y="320805"/>
                  <a:pt x="1646864" y="380677"/>
                </a:cubicBezTo>
                <a:cubicBezTo>
                  <a:pt x="1778948" y="440549"/>
                  <a:pt x="1891441" y="456638"/>
                  <a:pt x="1993392" y="393192"/>
                </a:cubicBezTo>
                <a:cubicBezTo>
                  <a:pt x="2095343" y="329746"/>
                  <a:pt x="2180844" y="153924"/>
                  <a:pt x="2258568" y="0"/>
                </a:cubicBezTo>
              </a:path>
            </a:pathLst>
          </a:cu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Gebogener Pfeil 3">
            <a:extLst>
              <a:ext uri="{FF2B5EF4-FFF2-40B4-BE49-F238E27FC236}">
                <a16:creationId xmlns:a16="http://schemas.microsoft.com/office/drawing/2014/main" id="{01C24080-5CB7-3340-A3B1-FAAC16BF2D6B}"/>
              </a:ext>
            </a:extLst>
          </p:cNvPr>
          <p:cNvSpPr/>
          <p:nvPr/>
        </p:nvSpPr>
        <p:spPr>
          <a:xfrm>
            <a:off x="6965678" y="575624"/>
            <a:ext cx="1066800" cy="689919"/>
          </a:xfrm>
          <a:prstGeom prst="circularArrow">
            <a:avLst>
              <a:gd name="adj1" fmla="val 4268"/>
              <a:gd name="adj2" fmla="val 1056510"/>
              <a:gd name="adj3" fmla="val 20218015"/>
              <a:gd name="adj4" fmla="val 11769553"/>
              <a:gd name="adj5" fmla="val 185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Gebogener Pfeil 7">
            <a:extLst>
              <a:ext uri="{FF2B5EF4-FFF2-40B4-BE49-F238E27FC236}">
                <a16:creationId xmlns:a16="http://schemas.microsoft.com/office/drawing/2014/main" id="{63AAAD99-A9B1-4543-B251-D2F644164A23}"/>
              </a:ext>
            </a:extLst>
          </p:cNvPr>
          <p:cNvSpPr/>
          <p:nvPr/>
        </p:nvSpPr>
        <p:spPr>
          <a:xfrm flipH="1">
            <a:off x="6965678" y="415721"/>
            <a:ext cx="1115815" cy="689919"/>
          </a:xfrm>
          <a:prstGeom prst="circularArrow">
            <a:avLst>
              <a:gd name="adj1" fmla="val 4268"/>
              <a:gd name="adj2" fmla="val 1056510"/>
              <a:gd name="adj3" fmla="val 20218015"/>
              <a:gd name="adj4" fmla="val 11769553"/>
              <a:gd name="adj5" fmla="val 185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556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860FE2-4742-C34D-A7CF-465575E3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problem with nonreversible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AE2188F-1803-A345-825A-EEBAE8EB47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de-DE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are the true eigenvalues.</a:t>
                </a:r>
                <a:endParaRPr lang="en-US" sz="2200" i="1" dirty="0">
                  <a:latin typeface="Cambria Math" panose="02040503050406030204" pitchFamily="18" charset="0"/>
                </a:endParaRPr>
              </a:p>
              <a:p>
                <a:r>
                  <a:rPr lang="en-US" sz="2200" dirty="0"/>
                  <a:t>For nonreversible dynamics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0"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1" i="0">
                                <a:latin typeface="Cambria Math" panose="02040503050406030204" pitchFamily="18" charset="0"/>
                              </a:rPr>
                              <m:t>𝐓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0"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0"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1" i="0">
                                <a:latin typeface="Cambria Math" panose="02040503050406030204" pitchFamily="18" charset="0"/>
                              </a:rPr>
                              <m:t>𝐓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0"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There might not even be a well-defined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Eigenvalues and eigenvectors will be complex.</a:t>
                </a:r>
              </a:p>
              <a:p>
                <a:r>
                  <a:rPr lang="en-US" sz="2200" dirty="0"/>
                  <a:t>Variational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principle doesn’t work.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0" smtClean="0">
                        <a:latin typeface="Cambria Math" panose="02040503050406030204" pitchFamily="18" charset="0"/>
                      </a:rPr>
                      <m:t>acf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)≤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  <m:r>
                      <a:rPr lang="de-D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∈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ℂ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makes no sense. One can’t order complex numbers on a line.</a:t>
                </a:r>
              </a:p>
              <a:p>
                <a:pPr lvl="1"/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Optimization of models not possible </a:t>
                </a:r>
              </a:p>
              <a:p>
                <a:pPr lvl="1"/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Feature selection not possible</a:t>
                </a:r>
              </a:p>
              <a:p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there any way to fix this? Can we maybe find some other operator that is related to dynamics and that is symmetric?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AE2188F-1803-A345-825A-EEBAE8EB47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4" t="-11404" b="-46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6420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BB858B-F3AA-D94E-82C8-61E10D5C5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 possible solution: VAMP</a:t>
            </a:r>
            <a:br>
              <a:rPr lang="en-US" dirty="0"/>
            </a:br>
            <a:r>
              <a:rPr lang="en-US" sz="3000" dirty="0"/>
              <a:t>Variational approach to Markov processes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B5C564C8-2233-7643-8A68-F08099E4C9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1821" y="1570947"/>
                <a:ext cx="8515350" cy="435133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Introduce the “backward” transition matrix </a:t>
                </a:r>
                <a:b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:=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𝐂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𝐂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b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i.e. estimate MSM/TICA from time-reversed data, where </a:t>
                </a:r>
                <a:br>
                  <a:rPr lang="de-DE" sz="20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:=</m:t>
                    </m:r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de-D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</m:e>
                        </m:d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nary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de-DE" sz="20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:=</m:t>
                    </m:r>
                    <m:nary>
                      <m:naryPr>
                        <m:chr m:val="∑"/>
                        <m:limLoc m:val="subSup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de-D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nary>
                  </m:oMath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Introduce the forward-backward transition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m:rPr>
                            <m:sty m:val="p"/>
                          </m:rPr>
                          <a:rPr lang="en-US" sz="2000" i="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𝐓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bf</m:t>
                        </m:r>
                      </m:sub>
                    </m:sSub>
                    <m:r>
                      <a:rPr lang="en-US" sz="20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:=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de-DE" sz="2000" b="1" i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𝐓</m:t>
                    </m:r>
                  </m:oMath>
                </a14:m>
                <a:endParaRPr lang="en-US" sz="2000" b="1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Can show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0">
                            <a:latin typeface="Cambria Math" panose="02040503050406030204" pitchFamily="18" charset="0"/>
                          </a:rPr>
                          <m:t>fb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0">
                            <a:latin typeface="Cambria Math" panose="02040503050406030204" pitchFamily="18" charset="0"/>
                          </a:rPr>
                          <m:t>bf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are symmetric </a:t>
                </a:r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without any reference to a stationary vector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(symmetry is built into the matrices).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Eigenvalues and eigenvectors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𝑓𝑏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𝑏𝑓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are real.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They fulfill a variational principle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de-DE" sz="2000" b="1" i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𝐂</m:t>
                            </m:r>
                          </m:e>
                          <m:sup>
                            <m:r>
                              <a:rPr lang="de-DE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−1/2</m:t>
                            </m:r>
                          </m:sup>
                        </m:sSup>
                        <m:d>
                          <m:d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e>
                        </m:d>
                        <m:r>
                          <a:rPr lang="de-DE" sz="2000" b="1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𝐂</m:t>
                        </m:r>
                        <m:d>
                          <m:d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𝜏</m:t>
                            </m:r>
                          </m:e>
                        </m:d>
                        <m:r>
                          <a:rPr lang="de-DE" sz="2000" b="1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𝐂</m:t>
                        </m:r>
                        <m:sSup>
                          <m:sSup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sz="2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de-DE" sz="2000" b="0" i="0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N</m:t>
                                </m:r>
                              </m:e>
                            </m:d>
                          </m:e>
                          <m:sup>
                            <m:r>
                              <a:rPr lang="de-DE" sz="2000" b="0" i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−1/2</m:t>
                            </m:r>
                          </m:sup>
                        </m:sSup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𝑅</m:t>
                    </m:r>
                  </m:oMath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B5C564C8-2233-7643-8A68-F08099E4C9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1821" y="1570947"/>
                <a:ext cx="8515350" cy="4351338"/>
              </a:xfrm>
              <a:blipFill>
                <a:blip r:embed="rId2"/>
                <a:stretch>
                  <a:fillRect l="-446" t="-583" r="-1190" b="-1020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eck 6">
            <a:extLst>
              <a:ext uri="{FF2B5EF4-FFF2-40B4-BE49-F238E27FC236}">
                <a16:creationId xmlns:a16="http://schemas.microsoft.com/office/drawing/2014/main" id="{76EEDB61-BDF8-1C42-A2B8-B838D1C89F2C}"/>
              </a:ext>
            </a:extLst>
          </p:cNvPr>
          <p:cNvSpPr/>
          <p:nvPr/>
        </p:nvSpPr>
        <p:spPr>
          <a:xfrm>
            <a:off x="0" y="6555211"/>
            <a:ext cx="80880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Wu, </a:t>
            </a:r>
            <a:r>
              <a:rPr lang="en-US" sz="1400" dirty="0" err="1"/>
              <a:t>Noé</a:t>
            </a:r>
            <a:r>
              <a:rPr lang="en-US" sz="1400" dirty="0"/>
              <a:t>, </a:t>
            </a:r>
            <a:r>
              <a:rPr lang="en-US" sz="1400" i="1" dirty="0"/>
              <a:t>J. Nonlinear Sci.</a:t>
            </a:r>
            <a:r>
              <a:rPr lang="en-US" sz="1400" dirty="0"/>
              <a:t> </a:t>
            </a:r>
            <a:r>
              <a:rPr lang="en-US" sz="1400" b="1" dirty="0"/>
              <a:t>30</a:t>
            </a:r>
            <a:r>
              <a:rPr lang="en-US" sz="1400" dirty="0"/>
              <a:t>, 23 (2020)</a:t>
            </a:r>
            <a:r>
              <a:rPr lang="en-US" sz="1400" i="1" dirty="0"/>
              <a:t> </a:t>
            </a:r>
            <a:r>
              <a:rPr lang="en-US" sz="1400" dirty="0"/>
              <a:t>		</a:t>
            </a:r>
            <a:r>
              <a:rPr lang="en-US" sz="1400" dirty="0" err="1"/>
              <a:t>Klus</a:t>
            </a:r>
            <a:r>
              <a:rPr lang="en-US" sz="1400" dirty="0"/>
              <a:t>, S. </a:t>
            </a:r>
            <a:r>
              <a:rPr lang="en-US" sz="1400" i="1" dirty="0"/>
              <a:t>et al, J. Nonlinear Sci., </a:t>
            </a:r>
            <a:r>
              <a:rPr lang="en-US" sz="1400" b="1" dirty="0"/>
              <a:t>28</a:t>
            </a:r>
            <a:r>
              <a:rPr lang="en-US" sz="1400" dirty="0"/>
              <a:t>, 1 (2018)</a:t>
            </a:r>
          </a:p>
        </p:txBody>
      </p:sp>
    </p:spTree>
    <p:extLst>
      <p:ext uri="{BB962C8B-B14F-4D97-AF65-F5344CB8AC3E}">
        <p14:creationId xmlns:p14="http://schemas.microsoft.com/office/powerpoint/2010/main" val="3974873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1A6188-6E31-F24C-BFCD-96FE56207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Cross-validation</a:t>
            </a:r>
          </a:p>
        </p:txBody>
      </p:sp>
      <p:pic>
        <p:nvPicPr>
          <p:cNvPr id="4" name="vamp" descr="vamp">
            <a:hlinkClick r:id="" action="ppaction://media"/>
            <a:extLst>
              <a:ext uri="{FF2B5EF4-FFF2-40B4-BE49-F238E27FC236}">
                <a16:creationId xmlns:a16="http://schemas.microsoft.com/office/drawing/2014/main" id="{2915A729-3BFB-A04D-8D45-A37ED7B39B4B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02214" y="2021567"/>
            <a:ext cx="6527800" cy="4351338"/>
          </a:xfrm>
        </p:spPr>
      </p:pic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F7F6F64-565F-9940-A482-5755734CE155}"/>
              </a:ext>
            </a:extLst>
          </p:cNvPr>
          <p:cNvSpPr txBox="1">
            <a:spLocks/>
          </p:cNvSpPr>
          <p:nvPr/>
        </p:nvSpPr>
        <p:spPr>
          <a:xfrm>
            <a:off x="326570" y="2684343"/>
            <a:ext cx="3320143" cy="3688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Didn’t we say that the eigenfunctions and eigenvalues were an intrinsic property of the molecular system?</a:t>
            </a:r>
          </a:p>
          <a:p>
            <a:r>
              <a:rPr lang="en-US" sz="2000" dirty="0"/>
              <a:t>So the eigenfunctions should be the same if we repeat the analysis with a second simulation of the same system. 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5DB8B37-5C9E-6E46-A580-FF2CE6EA966E}"/>
              </a:ext>
            </a:extLst>
          </p:cNvPr>
          <p:cNvSpPr/>
          <p:nvPr/>
        </p:nvSpPr>
        <p:spPr>
          <a:xfrm>
            <a:off x="326570" y="1532963"/>
            <a:ext cx="76308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model parameters (in this example parameters of the line and steepness of the transition) were optimized for a particular realization of the dynamics.</a:t>
            </a:r>
          </a:p>
        </p:txBody>
      </p:sp>
    </p:spTree>
    <p:extLst>
      <p:ext uri="{BB962C8B-B14F-4D97-AF65-F5344CB8AC3E}">
        <p14:creationId xmlns:p14="http://schemas.microsoft.com/office/powerpoint/2010/main" val="294480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F9C2CF-33B0-B440-87CA-EA9BB612D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Cross-validation</a:t>
            </a:r>
          </a:p>
        </p:txBody>
      </p:sp>
      <p:pic>
        <p:nvPicPr>
          <p:cNvPr id="8" name="Inhaltsplatzhalter 6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A822366F-FA04-9B49-B6B2-72219106F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214" y="2021567"/>
            <a:ext cx="6527800" cy="4351866"/>
          </a:xfrm>
          <a:prstGeom prst="rect">
            <a:avLst/>
          </a:prstGeom>
        </p:spPr>
      </p:pic>
      <p:sp>
        <p:nvSpPr>
          <p:cNvPr id="11" name="Inhaltsplatzhalter 6">
            <a:extLst>
              <a:ext uri="{FF2B5EF4-FFF2-40B4-BE49-F238E27FC236}">
                <a16:creationId xmlns:a16="http://schemas.microsoft.com/office/drawing/2014/main" id="{755C8285-8568-8042-9B90-390FB5A99B41}"/>
              </a:ext>
            </a:extLst>
          </p:cNvPr>
          <p:cNvSpPr txBox="1">
            <a:spLocks/>
          </p:cNvSpPr>
          <p:nvPr/>
        </p:nvSpPr>
        <p:spPr>
          <a:xfrm>
            <a:off x="326570" y="2684343"/>
            <a:ext cx="3320143" cy="3270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Didn’t we say that the eigenfunctions and eigenvalues were an intrinsic property of the molecular system?</a:t>
            </a:r>
          </a:p>
          <a:p>
            <a:r>
              <a:rPr lang="en-US" sz="2000" dirty="0"/>
              <a:t>So the eigenfunctions should be the same if we repeat the analysis with a second simulation of the same system. 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695636D-9102-8D49-9D1C-34D4A8F617A9}"/>
              </a:ext>
            </a:extLst>
          </p:cNvPr>
          <p:cNvSpPr/>
          <p:nvPr/>
        </p:nvSpPr>
        <p:spPr>
          <a:xfrm>
            <a:off x="326570" y="1532963"/>
            <a:ext cx="76308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model parameters (in this example parameters of the line and steepness of the transition) were optimized for a particular realization of the dynamics.</a:t>
            </a:r>
          </a:p>
        </p:txBody>
      </p:sp>
    </p:spTree>
    <p:extLst>
      <p:ext uri="{BB962C8B-B14F-4D97-AF65-F5344CB8AC3E}">
        <p14:creationId xmlns:p14="http://schemas.microsoft.com/office/powerpoint/2010/main" val="1112120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F9C2CF-33B0-B440-87CA-EA9BB612D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Cross-validation</a:t>
            </a:r>
          </a:p>
        </p:txBody>
      </p:sp>
      <p:pic>
        <p:nvPicPr>
          <p:cNvPr id="8" name="Inhaltsplatzhalter 6">
            <a:extLst>
              <a:ext uri="{FF2B5EF4-FFF2-40B4-BE49-F238E27FC236}">
                <a16:creationId xmlns:a16="http://schemas.microsoft.com/office/drawing/2014/main" id="{A822366F-FA04-9B49-B6B2-72219106F1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02214" y="2021567"/>
            <a:ext cx="6527799" cy="4351866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CFD1C004-FDE8-F745-B248-EDD0CAE99FCE}"/>
              </a:ext>
            </a:extLst>
          </p:cNvPr>
          <p:cNvSpPr/>
          <p:nvPr/>
        </p:nvSpPr>
        <p:spPr>
          <a:xfrm>
            <a:off x="326570" y="1532963"/>
            <a:ext cx="76308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Ideally, we want to tell if the solution is robust at a single glance by measuring the robustness with one number.</a:t>
            </a:r>
          </a:p>
        </p:txBody>
      </p:sp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D70F7E7B-C027-6844-89B5-8FA4A9E49524}"/>
              </a:ext>
            </a:extLst>
          </p:cNvPr>
          <p:cNvSpPr txBox="1">
            <a:spLocks/>
          </p:cNvSpPr>
          <p:nvPr/>
        </p:nvSpPr>
        <p:spPr>
          <a:xfrm>
            <a:off x="326570" y="2297157"/>
            <a:ext cx="3320143" cy="40199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The VAMP score or VAC score (also called GRMQ</a:t>
            </a:r>
            <a:r>
              <a:rPr lang="en-US" sz="2000" baseline="30000" dirty="0"/>
              <a:t>1</a:t>
            </a:r>
            <a:r>
              <a:rPr lang="en-US" sz="2000" dirty="0"/>
              <a:t>) lends itself to this task.</a:t>
            </a:r>
          </a:p>
          <a:p>
            <a:r>
              <a:rPr lang="en-US" sz="2000" dirty="0"/>
              <a:t>Keep all the </a:t>
            </a:r>
            <a:r>
              <a:rPr lang="en-US" sz="2000" b="1" dirty="0"/>
              <a:t>trained</a:t>
            </a:r>
            <a:r>
              <a:rPr lang="en-US" sz="2000" dirty="0"/>
              <a:t> model parameters fixed (here the line parameters and the steepness of the transition), plug in new data and recompute the </a:t>
            </a:r>
            <a:r>
              <a:rPr lang="en-US" sz="2000" b="1" dirty="0"/>
              <a:t>test</a:t>
            </a:r>
            <a:r>
              <a:rPr lang="en-US" sz="2000" dirty="0"/>
              <a:t> autocorrelation.</a:t>
            </a:r>
          </a:p>
          <a:p>
            <a:r>
              <a:rPr lang="en-US" sz="2000" dirty="0"/>
              <a:t>The </a:t>
            </a:r>
            <a:r>
              <a:rPr lang="en-US" sz="2000" b="1" dirty="0"/>
              <a:t>test</a:t>
            </a:r>
            <a:r>
              <a:rPr lang="en-US" sz="2000" dirty="0"/>
              <a:t> autocorrelation will be lower in general, which means that the original model was fit to noise (</a:t>
            </a:r>
            <a:r>
              <a:rPr lang="en-US" sz="2000" b="1" dirty="0"/>
              <a:t>overfit</a:t>
            </a:r>
            <a:r>
              <a:rPr lang="en-US" sz="2000" dirty="0"/>
              <a:t>).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B1C5ACB-1AC2-DB4C-BFEE-A5921ABAF5A0}"/>
              </a:ext>
            </a:extLst>
          </p:cNvPr>
          <p:cNvSpPr/>
          <p:nvPr/>
        </p:nvSpPr>
        <p:spPr>
          <a:xfrm>
            <a:off x="0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/>
              <a:t> [</a:t>
            </a:r>
            <a:r>
              <a:rPr lang="de-DE" sz="1200"/>
              <a:t>1] McGibbon</a:t>
            </a:r>
            <a:r>
              <a:rPr lang="de-DE" sz="1200" dirty="0"/>
              <a:t>, </a:t>
            </a:r>
            <a:r>
              <a:rPr lang="de-DE" sz="1200" dirty="0" err="1"/>
              <a:t>Pande</a:t>
            </a:r>
            <a:r>
              <a:rPr lang="de-DE" sz="1200" dirty="0"/>
              <a:t>, </a:t>
            </a:r>
            <a:r>
              <a:rPr lang="de-DE" sz="1200" i="1" dirty="0"/>
              <a:t>J </a:t>
            </a:r>
            <a:r>
              <a:rPr lang="de-DE" sz="1200" i="1" dirty="0" err="1"/>
              <a:t>Chem</a:t>
            </a:r>
            <a:r>
              <a:rPr lang="de-DE" sz="1200" i="1" dirty="0"/>
              <a:t> Phys., </a:t>
            </a:r>
            <a:r>
              <a:rPr lang="de-DE" sz="1200" b="1" dirty="0"/>
              <a:t>142</a:t>
            </a:r>
            <a:r>
              <a:rPr lang="de-DE" sz="1200" dirty="0"/>
              <a:t> 124105 (2015)</a:t>
            </a:r>
          </a:p>
        </p:txBody>
      </p:sp>
    </p:spTree>
    <p:extLst>
      <p:ext uri="{BB962C8B-B14F-4D97-AF65-F5344CB8AC3E}">
        <p14:creationId xmlns:p14="http://schemas.microsoft.com/office/powerpoint/2010/main" val="846095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C6F5D1-D997-FE42-BC37-60C35621B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Cross-validation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E7D2E4-8D8A-FB4F-9534-0822D3A4B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9054"/>
            <a:ext cx="7886700" cy="3192689"/>
          </a:xfrm>
        </p:spPr>
        <p:txBody>
          <a:bodyPr>
            <a:normAutofit/>
          </a:bodyPr>
          <a:lstStyle/>
          <a:p>
            <a:r>
              <a:rPr lang="en-US" sz="2000" dirty="0"/>
              <a:t>Reporting a test-score that was computed from independent realizations is the gold standard.</a:t>
            </a:r>
          </a:p>
          <a:p>
            <a:r>
              <a:rPr lang="en-US" sz="2000" dirty="0"/>
              <a:t>Independent realizations can be expensive to sample.</a:t>
            </a:r>
          </a:p>
          <a:p>
            <a:r>
              <a:rPr lang="en-US" sz="2000" dirty="0"/>
              <a:t> Do the approximate </a:t>
            </a:r>
            <a:r>
              <a:rPr lang="en-US" sz="2000" i="1" dirty="0"/>
              <a:t>k</a:t>
            </a:r>
            <a:r>
              <a:rPr lang="en-US" sz="2000" dirty="0"/>
              <a:t>-fold (hold-out) cross-validation.</a:t>
            </a:r>
          </a:p>
          <a:p>
            <a:pPr lvl="1"/>
            <a:r>
              <a:rPr lang="en-US" sz="1800" dirty="0"/>
              <a:t>Split all data into </a:t>
            </a:r>
            <a:r>
              <a:rPr lang="en-US" sz="1800" b="1" dirty="0"/>
              <a:t>training</a:t>
            </a:r>
            <a:r>
              <a:rPr lang="en-US" sz="1800" dirty="0"/>
              <a:t> set and </a:t>
            </a:r>
            <a:r>
              <a:rPr lang="en-US" sz="1800" b="1" dirty="0"/>
              <a:t>test</a:t>
            </a:r>
            <a:r>
              <a:rPr lang="en-US" sz="1800" dirty="0"/>
              <a:t> sets.</a:t>
            </a:r>
          </a:p>
          <a:p>
            <a:pPr lvl="1"/>
            <a:r>
              <a:rPr lang="en-US" sz="1800" dirty="0"/>
              <a:t>Optimize the model parameters with the training set and test the parameters with test sets.</a:t>
            </a:r>
          </a:p>
          <a:p>
            <a:pPr lvl="1"/>
            <a:r>
              <a:rPr lang="en-US" sz="1800" dirty="0"/>
              <a:t>Repeat for </a:t>
            </a:r>
            <a:r>
              <a:rPr lang="en-US" sz="1800" i="1" dirty="0"/>
              <a:t>k</a:t>
            </a:r>
            <a:r>
              <a:rPr lang="en-US" sz="1800" dirty="0"/>
              <a:t> different divisions of the data.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350DBA3-D6E5-C746-9095-CC160982B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813" y="4013571"/>
            <a:ext cx="4468028" cy="2213057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70BBC3B7-A233-1D47-89F0-33EBBC8BF6C8}"/>
              </a:ext>
            </a:extLst>
          </p:cNvPr>
          <p:cNvSpPr/>
          <p:nvPr/>
        </p:nvSpPr>
        <p:spPr>
          <a:xfrm>
            <a:off x="628650" y="6085116"/>
            <a:ext cx="7513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k</a:t>
            </a:r>
            <a:r>
              <a:rPr lang="en-US" sz="2000" dirty="0"/>
              <a:t>-fold cross-validation can be tricky with highly autocorrelated time series data!</a:t>
            </a:r>
          </a:p>
        </p:txBody>
      </p:sp>
    </p:spTree>
    <p:extLst>
      <p:ext uri="{BB962C8B-B14F-4D97-AF65-F5344CB8AC3E}">
        <p14:creationId xmlns:p14="http://schemas.microsoft.com/office/powerpoint/2010/main" val="3220744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C346BD-C9CE-2147-996F-06EB4652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62" y="2593976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872545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4C6E1C-63D9-7049-9A5A-27E97CD0D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Application: feature selection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5E592A-3EDB-A249-90D9-D22121314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variational principle: the higher the score the better</a:t>
            </a:r>
          </a:p>
          <a:p>
            <a:r>
              <a:rPr lang="en-US" sz="2600" dirty="0"/>
              <a:t>Compare </a:t>
            </a:r>
            <a:r>
              <a:rPr lang="en-US" sz="2600" b="1" dirty="0"/>
              <a:t>test</a:t>
            </a:r>
            <a:r>
              <a:rPr lang="en-US" sz="2600" dirty="0"/>
              <a:t> scores for different selections of molecular features. Which selection gives best score?</a:t>
            </a:r>
          </a:p>
          <a:p>
            <a:pPr marL="0" indent="0">
              <a:buNone/>
            </a:pPr>
            <a:endParaRPr lang="en-US" sz="2600" dirty="0"/>
          </a:p>
        </p:txBody>
      </p:sp>
      <p:pic>
        <p:nvPicPr>
          <p:cNvPr id="6" name="Bild 3">
            <a:extLst>
              <a:ext uri="{FF2B5EF4-FFF2-40B4-BE49-F238E27FC236}">
                <a16:creationId xmlns:a16="http://schemas.microsoft.com/office/drawing/2014/main" id="{25571D57-2BBC-AD4B-8664-C102D41B4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60" y="3136851"/>
            <a:ext cx="1882092" cy="1526837"/>
          </a:xfrm>
          <a:prstGeom prst="rect">
            <a:avLst/>
          </a:prstGeom>
        </p:spPr>
      </p:pic>
      <p:pic>
        <p:nvPicPr>
          <p:cNvPr id="8" name="Bild 7">
            <a:extLst>
              <a:ext uri="{FF2B5EF4-FFF2-40B4-BE49-F238E27FC236}">
                <a16:creationId xmlns:a16="http://schemas.microsoft.com/office/drawing/2014/main" id="{9640B277-DB0C-B841-B839-BE89B3E9F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5414" y="4763004"/>
            <a:ext cx="2955867" cy="1719229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77BCC9A9-2701-0043-8B57-9A41F64A54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7"/>
          <a:stretch/>
        </p:blipFill>
        <p:spPr>
          <a:xfrm>
            <a:off x="4764578" y="3435098"/>
            <a:ext cx="2174226" cy="884468"/>
          </a:xfrm>
          <a:prstGeom prst="rect">
            <a:avLst/>
          </a:prstGeom>
        </p:spPr>
      </p:pic>
      <p:pic>
        <p:nvPicPr>
          <p:cNvPr id="10" name="Bild 9">
            <a:extLst>
              <a:ext uri="{FF2B5EF4-FFF2-40B4-BE49-F238E27FC236}">
                <a16:creationId xmlns:a16="http://schemas.microsoft.com/office/drawing/2014/main" id="{EBB36C86-5037-6D48-B010-5651473F58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2021" y1="80627" x2="42021" y2="80627"/>
                        <a14:foregroundMark x1="52660" y1="76068" x2="52660" y2="76068"/>
                        <a14:foregroundMark x1="71543" y1="82051" x2="71543" y2="82051"/>
                        <a14:foregroundMark x1="86436" y1="82051" x2="86436" y2="82051"/>
                        <a14:foregroundMark x1="97074" y1="73219" x2="97074" y2="73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0528" y="3365740"/>
            <a:ext cx="1471506" cy="1373666"/>
          </a:xfrm>
          <a:prstGeom prst="rect">
            <a:avLst/>
          </a:prstGeom>
        </p:spPr>
      </p:pic>
      <p:pic>
        <p:nvPicPr>
          <p:cNvPr id="11" name="Bild 10">
            <a:extLst>
              <a:ext uri="{FF2B5EF4-FFF2-40B4-BE49-F238E27FC236}">
                <a16:creationId xmlns:a16="http://schemas.microsoft.com/office/drawing/2014/main" id="{DDA4C0BC-967E-4F4D-A4DB-8B495749E4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2236" y="3294777"/>
            <a:ext cx="2398285" cy="1346578"/>
          </a:xfrm>
          <a:prstGeom prst="rect">
            <a:avLst/>
          </a:prstGeom>
        </p:spPr>
      </p:pic>
      <p:sp>
        <p:nvSpPr>
          <p:cNvPr id="12" name="Pfeil nach rechts 11">
            <a:extLst>
              <a:ext uri="{FF2B5EF4-FFF2-40B4-BE49-F238E27FC236}">
                <a16:creationId xmlns:a16="http://schemas.microsoft.com/office/drawing/2014/main" id="{BCDE089E-3D73-9646-A1DD-13C9A5CC2127}"/>
              </a:ext>
            </a:extLst>
          </p:cNvPr>
          <p:cNvSpPr/>
          <p:nvPr/>
        </p:nvSpPr>
        <p:spPr>
          <a:xfrm>
            <a:off x="6904257" y="3757742"/>
            <a:ext cx="404320" cy="133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rechts 12">
            <a:extLst>
              <a:ext uri="{FF2B5EF4-FFF2-40B4-BE49-F238E27FC236}">
                <a16:creationId xmlns:a16="http://schemas.microsoft.com/office/drawing/2014/main" id="{07A32281-1A52-8F4F-9DD6-743F8F6AC2B0}"/>
              </a:ext>
            </a:extLst>
          </p:cNvPr>
          <p:cNvSpPr/>
          <p:nvPr/>
        </p:nvSpPr>
        <p:spPr>
          <a:xfrm flipH="1">
            <a:off x="6877259" y="4086575"/>
            <a:ext cx="428022" cy="146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Bild 5">
            <a:extLst>
              <a:ext uri="{FF2B5EF4-FFF2-40B4-BE49-F238E27FC236}">
                <a16:creationId xmlns:a16="http://schemas.microsoft.com/office/drawing/2014/main" id="{419850D9-89A8-4A4F-9042-BFC8E8631F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7276" l="9353" r="8453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0894" y="4998317"/>
            <a:ext cx="1682799" cy="1555681"/>
          </a:xfrm>
          <a:prstGeom prst="rect">
            <a:avLst/>
          </a:prstGeom>
        </p:spPr>
      </p:pic>
      <p:pic>
        <p:nvPicPr>
          <p:cNvPr id="15" name="Bild 6">
            <a:extLst>
              <a:ext uri="{FF2B5EF4-FFF2-40B4-BE49-F238E27FC236}">
                <a16:creationId xmlns:a16="http://schemas.microsoft.com/office/drawing/2014/main" id="{68731DE2-55F9-8D42-A706-154580FC1D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6798" y="4707151"/>
            <a:ext cx="1253034" cy="1863486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B21E64D5-1675-5540-B4FF-D44CC016E7EC}"/>
              </a:ext>
            </a:extLst>
          </p:cNvPr>
          <p:cNvSpPr/>
          <p:nvPr/>
        </p:nvSpPr>
        <p:spPr>
          <a:xfrm>
            <a:off x="908114" y="4748402"/>
            <a:ext cx="1078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contacts?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0E4B2FDE-F652-CB49-A8F6-7AC74A63AC10}"/>
              </a:ext>
            </a:extLst>
          </p:cNvPr>
          <p:cNvSpPr/>
          <p:nvPr/>
        </p:nvSpPr>
        <p:spPr>
          <a:xfrm>
            <a:off x="3254888" y="4380027"/>
            <a:ext cx="1154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dihedrals?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FFDA1EB4-E2A5-A44D-BA95-C5788E23A844}"/>
              </a:ext>
            </a:extLst>
          </p:cNvPr>
          <p:cNvSpPr/>
          <p:nvPr/>
        </p:nvSpPr>
        <p:spPr>
          <a:xfrm>
            <a:off x="3051440" y="6465799"/>
            <a:ext cx="2650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rigid body approximation?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CC4844B-8686-544D-A28E-CA25C7550907}"/>
              </a:ext>
            </a:extLst>
          </p:cNvPr>
          <p:cNvSpPr/>
          <p:nvPr/>
        </p:nvSpPr>
        <p:spPr>
          <a:xfrm>
            <a:off x="6357042" y="4283059"/>
            <a:ext cx="1163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distances?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EA5A184-AF1B-184D-ABDF-D99E401EDBE9}"/>
              </a:ext>
            </a:extLst>
          </p:cNvPr>
          <p:cNvSpPr/>
          <p:nvPr/>
        </p:nvSpPr>
        <p:spPr>
          <a:xfrm>
            <a:off x="6357042" y="6440731"/>
            <a:ext cx="1667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side chain flips?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E5AF74A9-B40C-8543-80D8-5C4666BB3E5B}"/>
              </a:ext>
            </a:extLst>
          </p:cNvPr>
          <p:cNvSpPr/>
          <p:nvPr/>
        </p:nvSpPr>
        <p:spPr>
          <a:xfrm>
            <a:off x="863330" y="6482233"/>
            <a:ext cx="1972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chemical intuition?</a:t>
            </a:r>
          </a:p>
        </p:txBody>
      </p:sp>
    </p:spTree>
    <p:extLst>
      <p:ext uri="{BB962C8B-B14F-4D97-AF65-F5344CB8AC3E}">
        <p14:creationId xmlns:p14="http://schemas.microsoft.com/office/powerpoint/2010/main" val="1131201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2D50E2-6F97-3C49-98B2-CFD0F217F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Recap: the spectral theory of MSMs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6CE05AF-F974-8A46-8019-FE27895C40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 Markov state model consists of:</a:t>
                </a:r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 set of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de-DE" sz="2200" i="1">
                            <a:latin typeface="Cambria Math" charset="0"/>
                          </a:rPr>
                          <m:t>𝑖</m:t>
                        </m:r>
                        <m:r>
                          <a:rPr lang="de-DE" sz="2200" i="1">
                            <a:latin typeface="Cambria Math" charset="0"/>
                          </a:rPr>
                          <m:t>=1,…</m:t>
                        </m:r>
                        <m:r>
                          <a:rPr lang="de-DE" sz="2200" i="1">
                            <a:latin typeface="Cambria Math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(conditional) transition probabilities between these states</a:t>
                </a:r>
                <a:b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b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de-DE" sz="2200" i="1">
                            <a:latin typeface="Cambria Math" charset="0"/>
                          </a:rPr>
                          <m:t>𝑖𝑗</m:t>
                        </m:r>
                      </m:sub>
                    </m:sSub>
                    <m:r>
                      <a:rPr lang="de-DE" sz="2200" i="1">
                        <a:latin typeface="Cambria Math" charset="0"/>
                      </a:rPr>
                      <m:t>=</m:t>
                    </m:r>
                    <m:r>
                      <a:rPr lang="de-DE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ℙ</m:t>
                    </m:r>
                    <m:r>
                      <a:rPr lang="de-DE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de-DE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𝑠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  <m:r>
                          <a:rPr lang="de-DE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r>
                          <a:rPr lang="de-DE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𝜏</m:t>
                        </m:r>
                      </m:e>
                    </m:d>
                    <m:r>
                      <a:rPr lang="de-DE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de-DE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𝑗</m:t>
                    </m:r>
                    <m:r>
                      <a:rPr lang="de-DE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∣</m:t>
                    </m:r>
                    <m:r>
                      <a:rPr lang="de-DE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𝑠</m:t>
                    </m:r>
                    <m:r>
                      <a:rPr lang="de-DE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de-DE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𝑡</m:t>
                    </m:r>
                    <m:r>
                      <a:rPr lang="de-DE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)=</m:t>
                    </m:r>
                    <m:r>
                      <a:rPr lang="de-DE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de-DE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6CE05AF-F974-8A46-8019-FE27895C40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4" t="-20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25">
            <a:extLst>
              <a:ext uri="{FF2B5EF4-FFF2-40B4-BE49-F238E27FC236}">
                <a16:creationId xmlns:a16="http://schemas.microsoft.com/office/drawing/2014/main" id="{E15C0520-1384-AD4D-9DCE-28E13AC3680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611216" y="5017154"/>
            <a:ext cx="130173" cy="40338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Arrow Connector 25">
            <a:extLst>
              <a:ext uri="{FF2B5EF4-FFF2-40B4-BE49-F238E27FC236}">
                <a16:creationId xmlns:a16="http://schemas.microsoft.com/office/drawing/2014/main" id="{F9CCF606-85BB-254D-BE57-2BF537AC8E9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58610" y="4755273"/>
            <a:ext cx="393724" cy="33212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Arrow Connector 25">
            <a:extLst>
              <a:ext uri="{FF2B5EF4-FFF2-40B4-BE49-F238E27FC236}">
                <a16:creationId xmlns:a16="http://schemas.microsoft.com/office/drawing/2014/main" id="{76E76B1E-95BB-CF49-BE0C-D958793A7B6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001678" y="5632189"/>
            <a:ext cx="611634" cy="19344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Gruppierung 18">
            <a:extLst>
              <a:ext uri="{FF2B5EF4-FFF2-40B4-BE49-F238E27FC236}">
                <a16:creationId xmlns:a16="http://schemas.microsoft.com/office/drawing/2014/main" id="{07B7EC7A-D1AC-EA4F-8767-D195A697EB19}"/>
              </a:ext>
            </a:extLst>
          </p:cNvPr>
          <p:cNvGrpSpPr/>
          <p:nvPr/>
        </p:nvGrpSpPr>
        <p:grpSpPr>
          <a:xfrm>
            <a:off x="4672582" y="4950592"/>
            <a:ext cx="992612" cy="992612"/>
            <a:chOff x="4629719" y="5036317"/>
            <a:chExt cx="992612" cy="992612"/>
          </a:xfrm>
        </p:grpSpPr>
        <p:pic>
          <p:nvPicPr>
            <p:cNvPr id="8" name="Picture 6" descr="C:\Users\paul_l\Desktop\mirror\workshop\figures\PMI\5.png">
              <a:extLst>
                <a:ext uri="{FF2B5EF4-FFF2-40B4-BE49-F238E27FC236}">
                  <a16:creationId xmlns:a16="http://schemas.microsoft.com/office/drawing/2014/main" id="{6D8613EA-4896-FB42-A3A8-B1A827E7D7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7021" y="5216403"/>
              <a:ext cx="729864" cy="657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A9CBAC9-B5A7-C14F-9AD7-9235EBAC50AB}"/>
                </a:ext>
              </a:extLst>
            </p:cNvPr>
            <p:cNvSpPr/>
            <p:nvPr/>
          </p:nvSpPr>
          <p:spPr>
            <a:xfrm>
              <a:off x="4629719" y="5036317"/>
              <a:ext cx="992612" cy="99261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0" name="Gruppierung 16">
            <a:extLst>
              <a:ext uri="{FF2B5EF4-FFF2-40B4-BE49-F238E27FC236}">
                <a16:creationId xmlns:a16="http://schemas.microsoft.com/office/drawing/2014/main" id="{C927EC6B-E53A-9E48-A7A4-C6B30B69F4D7}"/>
              </a:ext>
            </a:extLst>
          </p:cNvPr>
          <p:cNvGrpSpPr/>
          <p:nvPr/>
        </p:nvGrpSpPr>
        <p:grpSpPr>
          <a:xfrm>
            <a:off x="3395141" y="3996031"/>
            <a:ext cx="992612" cy="992612"/>
            <a:chOff x="3352278" y="4081756"/>
            <a:chExt cx="992612" cy="992612"/>
          </a:xfrm>
        </p:grpSpPr>
        <p:pic>
          <p:nvPicPr>
            <p:cNvPr id="11" name="Picture 2" descr="C:\Users\paul_l\Desktop\mirror\workshop\figures\PMI\1.png">
              <a:extLst>
                <a:ext uri="{FF2B5EF4-FFF2-40B4-BE49-F238E27FC236}">
                  <a16:creationId xmlns:a16="http://schemas.microsoft.com/office/drawing/2014/main" id="{CC20FF77-1C97-FA44-9C69-0AAACDB487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1700" y="4172618"/>
              <a:ext cx="722932" cy="758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9957E1C-D24C-9746-9238-88B82E8A398B}"/>
                </a:ext>
              </a:extLst>
            </p:cNvPr>
            <p:cNvSpPr/>
            <p:nvPr/>
          </p:nvSpPr>
          <p:spPr>
            <a:xfrm>
              <a:off x="3352278" y="4081756"/>
              <a:ext cx="992612" cy="99261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3" name="Gruppierung 19">
            <a:extLst>
              <a:ext uri="{FF2B5EF4-FFF2-40B4-BE49-F238E27FC236}">
                <a16:creationId xmlns:a16="http://schemas.microsoft.com/office/drawing/2014/main" id="{919C940C-D6C8-4043-B062-92BB4A7C5DB2}"/>
              </a:ext>
            </a:extLst>
          </p:cNvPr>
          <p:cNvGrpSpPr/>
          <p:nvPr/>
        </p:nvGrpSpPr>
        <p:grpSpPr>
          <a:xfrm>
            <a:off x="5358382" y="3789555"/>
            <a:ext cx="992612" cy="992612"/>
            <a:chOff x="5315519" y="3875280"/>
            <a:chExt cx="992612" cy="99261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F230DB-84F4-994F-801D-E6120F84D803}"/>
                </a:ext>
              </a:extLst>
            </p:cNvPr>
            <p:cNvSpPr/>
            <p:nvPr/>
          </p:nvSpPr>
          <p:spPr>
            <a:xfrm>
              <a:off x="5315519" y="3875280"/>
              <a:ext cx="992612" cy="99261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78F73173-250D-0C4A-9B8F-63FE66EDBA6F}"/>
                </a:ext>
              </a:extLst>
            </p:cNvPr>
            <p:cNvSpPr/>
            <p:nvPr/>
          </p:nvSpPr>
          <p:spPr>
            <a:xfrm>
              <a:off x="5604076" y="4178112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s-IS" dirty="0">
                  <a:solidFill>
                    <a:srgbClr val="FF0000"/>
                  </a:solidFill>
                  <a:latin typeface="Helvetica" charset="0"/>
                </a:rPr>
                <a:t>…</a:t>
              </a:r>
              <a:endParaRPr lang="is-IS" dirty="0">
                <a:solidFill>
                  <a:srgbClr val="FF0000"/>
                </a:solidFill>
                <a:effectLst/>
                <a:latin typeface="Helvetica" charset="0"/>
              </a:endParaRPr>
            </a:p>
          </p:txBody>
        </p:sp>
      </p:grpSp>
      <p:cxnSp>
        <p:nvCxnSpPr>
          <p:cNvPr id="16" name="Straight Arrow Connector 25">
            <a:extLst>
              <a:ext uri="{FF2B5EF4-FFF2-40B4-BE49-F238E27FC236}">
                <a16:creationId xmlns:a16="http://schemas.microsoft.com/office/drawing/2014/main" id="{6CAAA049-D323-A641-876D-D51CD7D86BD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466471" y="4778439"/>
            <a:ext cx="129879" cy="21020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25">
            <a:extLst>
              <a:ext uri="{FF2B5EF4-FFF2-40B4-BE49-F238E27FC236}">
                <a16:creationId xmlns:a16="http://schemas.microsoft.com/office/drawing/2014/main" id="{8170175F-F041-9A49-911C-BF5749F0188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482464" y="4347999"/>
            <a:ext cx="795660" cy="7259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8" name="Gruppierung 17">
            <a:extLst>
              <a:ext uri="{FF2B5EF4-FFF2-40B4-BE49-F238E27FC236}">
                <a16:creationId xmlns:a16="http://schemas.microsoft.com/office/drawing/2014/main" id="{076D3613-BE90-FD43-835C-2F97EB26AEB0}"/>
              </a:ext>
            </a:extLst>
          </p:cNvPr>
          <p:cNvGrpSpPr/>
          <p:nvPr/>
        </p:nvGrpSpPr>
        <p:grpSpPr>
          <a:xfrm>
            <a:off x="2985510" y="5448434"/>
            <a:ext cx="992612" cy="1032919"/>
            <a:chOff x="2942647" y="5534159"/>
            <a:chExt cx="992612" cy="1032919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581E7EB-FE44-614E-AB95-64E0E5C3E701}"/>
                </a:ext>
              </a:extLst>
            </p:cNvPr>
            <p:cNvSpPr/>
            <p:nvPr/>
          </p:nvSpPr>
          <p:spPr>
            <a:xfrm>
              <a:off x="2942647" y="5574466"/>
              <a:ext cx="992612" cy="99261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0" name="Picture 4" descr="C:\Users\paul_l\Desktop\mirror\workshop\figures\PMI\3.png">
              <a:extLst>
                <a:ext uri="{FF2B5EF4-FFF2-40B4-BE49-F238E27FC236}">
                  <a16:creationId xmlns:a16="http://schemas.microsoft.com/office/drawing/2014/main" id="{6ECED765-9B90-9843-968D-DE7B6BA6A7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069" y="5534159"/>
              <a:ext cx="886034" cy="1016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1707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4DB4695D-FDFD-A44B-8A1D-D844C013E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024" y="1934760"/>
            <a:ext cx="6767103" cy="478474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4E1D86C-A347-6844-8EAD-17FB2EE09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Application: feature selection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8095B12-0EF3-3845-B380-28124CDE997A}"/>
              </a:ext>
            </a:extLst>
          </p:cNvPr>
          <p:cNvSpPr/>
          <p:nvPr/>
        </p:nvSpPr>
        <p:spPr>
          <a:xfrm>
            <a:off x="0" y="6581001"/>
            <a:ext cx="31438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Scherer </a:t>
            </a:r>
            <a:r>
              <a:rPr lang="de-DE" sz="1200" i="1" dirty="0"/>
              <a:t>et al J. Chem. Phys. </a:t>
            </a:r>
            <a:r>
              <a:rPr lang="de-DE" sz="1200" b="1" dirty="0"/>
              <a:t>150</a:t>
            </a:r>
            <a:r>
              <a:rPr lang="de-DE" sz="1200" dirty="0"/>
              <a:t>, 194108 (2019)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7474FA0-226B-A94A-B2D6-A705CE1F7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39" y="2495253"/>
            <a:ext cx="16573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258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F4EA1-E792-9744-B095-D4543D68E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Application: ion channel non-equilibrium MD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BEAB79-1534-1641-87EA-D73E42E89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F9D0A7E-C4F9-F34E-A21B-6D07A9651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61" y="1731553"/>
            <a:ext cx="4660980" cy="299801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9884109-C67B-CD4C-9733-F5CEF1A90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770434"/>
            <a:ext cx="9144000" cy="1912574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A54A0673-639E-C842-89A5-BA2A3540A7CB}"/>
              </a:ext>
            </a:extLst>
          </p:cNvPr>
          <p:cNvSpPr/>
          <p:nvPr/>
        </p:nvSpPr>
        <p:spPr>
          <a:xfrm>
            <a:off x="4975305" y="1877085"/>
            <a:ext cx="385436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Analysis of MD simulation data of the "controversial” direct-knock-on conduction mechanism in the </a:t>
            </a:r>
            <a:r>
              <a:rPr lang="en-US" sz="2200" dirty="0" err="1"/>
              <a:t>KcsA</a:t>
            </a:r>
            <a:r>
              <a:rPr lang="en-US" sz="2200" dirty="0"/>
              <a:t> potassium channel.</a:t>
            </a:r>
          </a:p>
          <a:p>
            <a:r>
              <a:rPr lang="en-US" sz="2200" dirty="0"/>
              <a:t>Ions a constantly inserted at one side of the membrane and deleted at the other side.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B206931-0726-F54B-89F0-03164EA66ECA}"/>
              </a:ext>
            </a:extLst>
          </p:cNvPr>
          <p:cNvSpPr/>
          <p:nvPr/>
        </p:nvSpPr>
        <p:spPr>
          <a:xfrm>
            <a:off x="5110524" y="6569983"/>
            <a:ext cx="40334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Fig1 and data: </a:t>
            </a:r>
            <a:r>
              <a:rPr lang="en-US" sz="1400" dirty="0" err="1"/>
              <a:t>Köpfer</a:t>
            </a:r>
            <a:r>
              <a:rPr lang="en-US" sz="1400" dirty="0"/>
              <a:t> </a:t>
            </a:r>
            <a:r>
              <a:rPr lang="en-US" sz="1400" i="1" dirty="0"/>
              <a:t>et al., Science</a:t>
            </a:r>
            <a:r>
              <a:rPr lang="en-US" sz="1400" dirty="0"/>
              <a:t>, </a:t>
            </a:r>
            <a:r>
              <a:rPr lang="en-US" sz="1400" b="1" dirty="0"/>
              <a:t>346</a:t>
            </a:r>
            <a:r>
              <a:rPr lang="en-US" sz="1400" dirty="0"/>
              <a:t>, 352 (2014).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4CDF984-D920-8742-920C-691B31F96DD7}"/>
              </a:ext>
            </a:extLst>
          </p:cNvPr>
          <p:cNvSpPr/>
          <p:nvPr/>
        </p:nvSpPr>
        <p:spPr>
          <a:xfrm>
            <a:off x="-2" y="656998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Paul </a:t>
            </a:r>
            <a:r>
              <a:rPr lang="de-DE" sz="1400" i="1" dirty="0"/>
              <a:t>et al</a:t>
            </a:r>
            <a:r>
              <a:rPr lang="de-DE" sz="1400" dirty="0"/>
              <a:t>, </a:t>
            </a:r>
            <a:r>
              <a:rPr lang="de-DE" sz="1400" i="1" dirty="0"/>
              <a:t>J. Chem. Phys.</a:t>
            </a:r>
            <a:r>
              <a:rPr lang="de-DE" sz="1400" dirty="0"/>
              <a:t> </a:t>
            </a:r>
            <a:r>
              <a:rPr lang="de-DE" sz="1400" b="1" dirty="0"/>
              <a:t>MMMK</a:t>
            </a:r>
            <a:r>
              <a:rPr lang="de-DE" sz="1400" dirty="0"/>
              <a:t>, 164120 (2019).</a:t>
            </a:r>
          </a:p>
        </p:txBody>
      </p:sp>
    </p:spTree>
    <p:extLst>
      <p:ext uri="{BB962C8B-B14F-4D97-AF65-F5344CB8AC3E}">
        <p14:creationId xmlns:p14="http://schemas.microsoft.com/office/powerpoint/2010/main" val="649243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0AD9D56-377B-094A-9B40-E99F7915F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2" y="1380293"/>
            <a:ext cx="2763958" cy="292822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5C49E89-F498-E046-957D-BA24982AF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 dirty="0"/>
              <a:t>Application: </a:t>
            </a:r>
            <a:r>
              <a:rPr lang="en-US" sz="4000" dirty="0"/>
              <a:t>ion channel</a:t>
            </a:r>
            <a:r>
              <a:rPr lang="en-US" sz="3800" dirty="0"/>
              <a:t> non-equilibrium MD</a:t>
            </a:r>
            <a:endParaRPr lang="de-DE" sz="3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2D17C9-19B6-2A4C-96D3-507085454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310" y="1927058"/>
            <a:ext cx="4914900" cy="3389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By clustering in the VAMP space, we identified 15 different states that differ structurally near the selectivity filter and differ in their conductivity.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4BDA908-24E8-7940-B4B2-8FF578ACA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790" y="3199121"/>
            <a:ext cx="4944560" cy="341345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0B09860-FD88-CD43-8E74-1E53E1057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082" y="4219617"/>
            <a:ext cx="2892848" cy="254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05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0F133E-2F38-1248-A800-53B04BD60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conclusion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1CF202-7429-6042-9CE2-C373AB1A0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VAC and VAMP are two variational principles that allow to approximate the true eigenfunctions of the dynamical system (VAC) or its restricted singular functions (VAMP) by using optimization.</a:t>
            </a:r>
          </a:p>
          <a:p>
            <a:r>
              <a:rPr lang="en-US" dirty="0"/>
              <a:t>VAMP even works in non-equilibrium settings, if the dynamics is driven by external forces or if the sampling is so limited, that transitions in both the forward and backward directions are not available.</a:t>
            </a:r>
          </a:p>
          <a:p>
            <a:r>
              <a:rPr lang="en-US" dirty="0"/>
              <a:t>VAMP can be used for feature selection and to model the slow reaction coordinates with enormously complicated functions (see talk tomorrow).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61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A8346F-1B33-4C47-B4CE-1D46293C0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70357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Chapman-Kolmogorov test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D80EAA7-A519-5940-861D-7EDB5332B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8217"/>
            <a:ext cx="9144000" cy="4797287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64328B2-0F17-3C4F-947B-BE5AB91D0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7318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E8F59E-E05B-0440-8E75-C5BB74533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From order parameters to states to MSMs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501EC8AB-F649-694A-BE7A-4F1B71C6CF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PCCA = </a:t>
                </a:r>
                <a:r>
                  <a:rPr lang="en-US" sz="2000" dirty="0" err="1"/>
                  <a:t>Perron</a:t>
                </a:r>
                <a:r>
                  <a:rPr lang="en-US" sz="2000" dirty="0"/>
                  <a:t>-cluster cluster analysis</a:t>
                </a:r>
              </a:p>
              <a:p>
                <a:r>
                  <a:rPr lang="en-US" sz="2000" dirty="0"/>
                  <a:t>Motivating observation:</a:t>
                </a:r>
                <a:br>
                  <a:rPr lang="en-US" sz="2000" dirty="0"/>
                </a:br>
                <a:r>
                  <a:rPr lang="en-US" sz="2000" dirty="0"/>
                  <a:t>the set of all MD data projected onto the</a:t>
                </a:r>
                <a:br>
                  <a:rPr lang="en-US" sz="2000" dirty="0"/>
                </a:br>
                <a:r>
                  <a:rPr lang="en-US" sz="2000" dirty="0"/>
                  <a:t>dominant eigenvectors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sepChr m:val="∣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data</m:t>
                        </m:r>
                      </m:e>
                    </m:d>
                  </m:oMath>
                </a14:m>
                <a:br>
                  <a:rPr lang="en-US" sz="2000" dirty="0"/>
                </a:br>
                <a:r>
                  <a:rPr lang="en-US" sz="2000" dirty="0"/>
                  <a:t>form a simplex</a:t>
                </a:r>
              </a:p>
              <a:p>
                <a:r>
                  <a:rPr lang="en-US" sz="2000" dirty="0"/>
                  <a:t>In 2-D simplex=triangle</a:t>
                </a:r>
                <a:br>
                  <a:rPr lang="en-US" sz="2000" dirty="0"/>
                </a:br>
                <a:r>
                  <a:rPr lang="en-US" sz="2000" dirty="0"/>
                  <a:t>In 3-D simplex=tetrahedron </a:t>
                </a:r>
                <a:br>
                  <a:rPr lang="en-US" sz="2000" dirty="0"/>
                </a:br>
                <a:r>
                  <a:rPr lang="en-US" sz="2000" dirty="0"/>
                  <a:t>... 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501EC8AB-F649-694A-BE7A-4F1B71C6CF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3" t="-17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Bild 3">
            <a:extLst>
              <a:ext uri="{FF2B5EF4-FFF2-40B4-BE49-F238E27FC236}">
                <a16:creationId xmlns:a16="http://schemas.microsoft.com/office/drawing/2014/main" id="{47E37688-104B-7C49-ADCB-ACBEEA302E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813"/>
          <a:stretch/>
        </p:blipFill>
        <p:spPr>
          <a:xfrm>
            <a:off x="5257974" y="1860790"/>
            <a:ext cx="3441134" cy="4997210"/>
          </a:xfrm>
          <a:prstGeom prst="rect">
            <a:avLst/>
          </a:prstGeom>
        </p:spPr>
      </p:pic>
      <p:pic>
        <p:nvPicPr>
          <p:cNvPr id="5" name="Bild 4">
            <a:extLst>
              <a:ext uri="{FF2B5EF4-FFF2-40B4-BE49-F238E27FC236}">
                <a16:creationId xmlns:a16="http://schemas.microsoft.com/office/drawing/2014/main" id="{EDC53B78-099A-A048-A0F6-2A503744C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443" y="4448088"/>
            <a:ext cx="1852864" cy="1828800"/>
          </a:xfrm>
          <a:prstGeom prst="rect">
            <a:avLst/>
          </a:prstGeom>
        </p:spPr>
      </p:pic>
      <p:pic>
        <p:nvPicPr>
          <p:cNvPr id="6" name="Bild 5">
            <a:extLst>
              <a:ext uri="{FF2B5EF4-FFF2-40B4-BE49-F238E27FC236}">
                <a16:creationId xmlns:a16="http://schemas.microsoft.com/office/drawing/2014/main" id="{1505A23D-286E-AA45-B9D9-74B2CD4414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7311" y="4389089"/>
            <a:ext cx="2112907" cy="194679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2FA79F2B-5568-1440-A461-7ED573D99776}"/>
              </a:ext>
            </a:extLst>
          </p:cNvPr>
          <p:cNvSpPr/>
          <p:nvPr/>
        </p:nvSpPr>
        <p:spPr>
          <a:xfrm>
            <a:off x="31688" y="63347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 err="1"/>
              <a:t>Deuflhard</a:t>
            </a:r>
            <a:r>
              <a:rPr lang="de-DE" sz="1400" dirty="0"/>
              <a:t>, Weber. </a:t>
            </a:r>
            <a:r>
              <a:rPr lang="de-DE" sz="1400" i="1" dirty="0"/>
              <a:t>Linear Algebra </a:t>
            </a:r>
            <a:r>
              <a:rPr lang="de-DE" sz="1400" i="1" dirty="0" err="1"/>
              <a:t>Appl</a:t>
            </a:r>
            <a:r>
              <a:rPr lang="de-DE" sz="1400" i="1" dirty="0"/>
              <a:t>., </a:t>
            </a:r>
            <a:r>
              <a:rPr lang="de-DE" sz="1400" dirty="0"/>
              <a:t>398 </a:t>
            </a:r>
            <a:r>
              <a:rPr lang="de-DE" sz="1400" b="1" dirty="0"/>
              <a:t>161</a:t>
            </a:r>
            <a:r>
              <a:rPr lang="de-DE" sz="1400" dirty="0"/>
              <a:t>, (2005).</a:t>
            </a:r>
          </a:p>
          <a:p>
            <a:r>
              <a:rPr lang="de-DE" sz="1400" dirty="0"/>
              <a:t>Weber, </a:t>
            </a:r>
            <a:r>
              <a:rPr lang="de-DE" sz="1400" dirty="0" err="1"/>
              <a:t>Galliat</a:t>
            </a:r>
            <a:r>
              <a:rPr lang="de-DE" sz="1400" dirty="0"/>
              <a:t>. Tech. Rep. </a:t>
            </a:r>
            <a:r>
              <a:rPr lang="de-DE" sz="1400" b="1" dirty="0"/>
              <a:t>02-12</a:t>
            </a:r>
            <a:r>
              <a:rPr lang="de-DE" sz="1400" dirty="0"/>
              <a:t>, </a:t>
            </a:r>
            <a:r>
              <a:rPr lang="de-DE" sz="1400" i="1" dirty="0"/>
              <a:t>KZZ</a:t>
            </a:r>
            <a:r>
              <a:rPr lang="de-DE" sz="1400" dirty="0"/>
              <a:t> (2002).</a:t>
            </a:r>
          </a:p>
        </p:txBody>
      </p:sp>
    </p:spTree>
    <p:extLst>
      <p:ext uri="{BB962C8B-B14F-4D97-AF65-F5344CB8AC3E}">
        <p14:creationId xmlns:p14="http://schemas.microsoft.com/office/powerpoint/2010/main" val="961975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6AEA05-95C3-3F4C-94D7-B9C60E443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From order parameters to states to MSMs</a:t>
            </a:r>
            <a:endParaRPr lang="de-DE" sz="3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D6EF20-10D9-6340-9493-05CDF0BDF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506" y="1690689"/>
            <a:ext cx="5667436" cy="5026024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2400" dirty="0"/>
              <a:t>I:  PCCA only needs the eigenvectors</a:t>
            </a:r>
          </a:p>
          <a:p>
            <a:pPr marL="342900" indent="-342900"/>
            <a:r>
              <a:rPr lang="en-US" sz="2400" dirty="0"/>
              <a:t>II: TICA (and VAMP) provide eigenvectors</a:t>
            </a:r>
          </a:p>
          <a:p>
            <a:pPr marL="342900" indent="-342900"/>
            <a:r>
              <a:rPr lang="en-US" sz="2400" dirty="0"/>
              <a:t>I&amp;II → We can do PCCA in TICA or VAMP space. 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Steps of the PCCA algorithm: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Find the N-1 most distant points (the </a:t>
            </a:r>
            <a:r>
              <a:rPr lang="en-US" sz="2400" i="1" dirty="0"/>
              <a:t>vertices</a:t>
            </a:r>
            <a:r>
              <a:rPr lang="en-US" sz="2400" dirty="0"/>
              <a:t>) in the N-dimensional </a:t>
            </a:r>
            <a:r>
              <a:rPr lang="en-US" sz="2400" dirty="0" err="1"/>
              <a:t>eigenspace</a:t>
            </a:r>
            <a:r>
              <a:rPr lang="en-US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Compute </a:t>
            </a:r>
            <a:r>
              <a:rPr lang="en-US" sz="2400" dirty="0" err="1"/>
              <a:t>barycentric</a:t>
            </a:r>
            <a:r>
              <a:rPr lang="en-US" sz="2400" dirty="0"/>
              <a:t> coordinates of every MD frame with respect to the N-1 vertices.</a:t>
            </a:r>
          </a:p>
          <a:p>
            <a:endParaRPr lang="en-US" sz="2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F304AF2-6DF7-9E49-A1FE-30A1AE4C2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942" y="4464450"/>
            <a:ext cx="2886075" cy="2007704"/>
          </a:xfrm>
          <a:prstGeom prst="rect">
            <a:avLst/>
          </a:prstGeom>
        </p:spPr>
      </p:pic>
      <p:pic>
        <p:nvPicPr>
          <p:cNvPr id="6" name="Picture 3" descr="C:\Users\paul_l\Desktop\report\exemplary-projection.png">
            <a:extLst>
              <a:ext uri="{FF2B5EF4-FFF2-40B4-BE49-F238E27FC236}">
                <a16:creationId xmlns:a16="http://schemas.microsoft.com/office/drawing/2014/main" id="{F0943C1E-9F30-EB4A-86E9-87FC9AF407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39"/>
          <a:stretch/>
        </p:blipFill>
        <p:spPr bwMode="auto">
          <a:xfrm>
            <a:off x="6082342" y="1301752"/>
            <a:ext cx="2804864" cy="302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70C594CD-977F-3940-A59C-CDDDE54529A8}"/>
              </a:ext>
            </a:extLst>
          </p:cNvPr>
          <p:cNvSpPr/>
          <p:nvPr/>
        </p:nvSpPr>
        <p:spPr>
          <a:xfrm>
            <a:off x="-6412" y="65502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Weber, </a:t>
            </a:r>
            <a:r>
              <a:rPr lang="en-US" sz="1400" dirty="0" err="1"/>
              <a:t>Galliat</a:t>
            </a:r>
            <a:r>
              <a:rPr lang="en-US" sz="1400" dirty="0"/>
              <a:t>, Tech. Rep. </a:t>
            </a:r>
            <a:r>
              <a:rPr lang="en-US" sz="1400" b="1" dirty="0"/>
              <a:t>02-12</a:t>
            </a:r>
            <a:r>
              <a:rPr lang="en-US" sz="1400" dirty="0"/>
              <a:t>, </a:t>
            </a:r>
            <a:r>
              <a:rPr lang="en-US" sz="1400" i="1" dirty="0"/>
              <a:t>KZZ</a:t>
            </a:r>
            <a:r>
              <a:rPr lang="en-US" sz="1400" dirty="0"/>
              <a:t> (2002).</a:t>
            </a:r>
          </a:p>
        </p:txBody>
      </p:sp>
    </p:spTree>
    <p:extLst>
      <p:ext uri="{BB962C8B-B14F-4D97-AF65-F5344CB8AC3E}">
        <p14:creationId xmlns:p14="http://schemas.microsoft.com/office/powerpoint/2010/main" val="2210956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4BAF48-E681-B94D-B050-122E3DF74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FAC101A-F5E5-7247-8B35-9BB95EB12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70902" y="3131072"/>
            <a:ext cx="3662620" cy="368617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C51155B-5DCA-4B4C-B46A-376156F08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8306"/>
            <a:ext cx="4089250" cy="317759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B040293-86CA-DE41-AC81-81ED3DEF49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910" y="3685898"/>
            <a:ext cx="4109069" cy="313134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310BEE1-F2FD-BB4C-9C00-8514352EC0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492303" y="365126"/>
            <a:ext cx="2324899" cy="246307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0508939-97AE-6C45-AC90-086F0E1DFD4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859"/>
          <a:stretch/>
        </p:blipFill>
        <p:spPr>
          <a:xfrm>
            <a:off x="6947610" y="518100"/>
            <a:ext cx="2196390" cy="238556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024538E-7770-3746-89EC-59E23951E0D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208"/>
          <a:stretch/>
        </p:blipFill>
        <p:spPr>
          <a:xfrm>
            <a:off x="4387289" y="520388"/>
            <a:ext cx="2560321" cy="2383279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7A76CDE6-1D41-464C-B3BE-3FC3F7228E87}"/>
              </a:ext>
            </a:extLst>
          </p:cNvPr>
          <p:cNvSpPr/>
          <p:nvPr/>
        </p:nvSpPr>
        <p:spPr>
          <a:xfrm>
            <a:off x="4346148" y="3226625"/>
            <a:ext cx="2004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Transition network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296F0A3-B9F1-FC4F-A5C2-E6A7F9730241}"/>
              </a:ext>
            </a:extLst>
          </p:cNvPr>
          <p:cNvSpPr/>
          <p:nvPr/>
        </p:nvSpPr>
        <p:spPr>
          <a:xfrm>
            <a:off x="0" y="148768"/>
            <a:ext cx="4301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Projections to VAMP space, colored by state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5D59E2D6-9CC7-2349-BC9B-3D33D8E03DBB}"/>
              </a:ext>
            </a:extLst>
          </p:cNvPr>
          <p:cNvSpPr/>
          <p:nvPr/>
        </p:nvSpPr>
        <p:spPr>
          <a:xfrm>
            <a:off x="5348217" y="148768"/>
            <a:ext cx="2847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Ensembles of conformations</a:t>
            </a:r>
          </a:p>
        </p:txBody>
      </p:sp>
    </p:spTree>
    <p:extLst>
      <p:ext uri="{BB962C8B-B14F-4D97-AF65-F5344CB8AC3E}">
        <p14:creationId xmlns:p14="http://schemas.microsoft.com/office/powerpoint/2010/main" val="3211230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96A3A89-46DA-484D-A178-2AAC9ACBCBFC}"/>
              </a:ext>
            </a:extLst>
          </p:cNvPr>
          <p:cNvSpPr/>
          <p:nvPr/>
        </p:nvSpPr>
        <p:spPr>
          <a:xfrm>
            <a:off x="1126435" y="840085"/>
            <a:ext cx="7771416" cy="850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BCFF134-5973-E448-BEC1-B30E5654A034}"/>
              </a:ext>
            </a:extLst>
          </p:cNvPr>
          <p:cNvSpPr/>
          <p:nvPr/>
        </p:nvSpPr>
        <p:spPr>
          <a:xfrm>
            <a:off x="7896353" y="4168261"/>
            <a:ext cx="821634" cy="8479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</a:t>
            </a:r>
            <a:endParaRPr lang="de-DE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0FA309F1-77F3-6746-A7E9-C91490776116}"/>
                  </a:ext>
                </a:extLst>
              </p:cNvPr>
              <p:cNvSpPr txBox="1"/>
              <p:nvPr/>
            </p:nvSpPr>
            <p:spPr>
              <a:xfrm>
                <a:off x="495377" y="4362730"/>
                <a:ext cx="4796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0FA309F1-77F3-6746-A7E9-C91490776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77" y="4362730"/>
                <a:ext cx="47961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5DC277B2-8DFE-C94D-936B-52D5075D7F98}"/>
                  </a:ext>
                </a:extLst>
              </p:cNvPr>
              <p:cNvSpPr txBox="1"/>
              <p:nvPr/>
            </p:nvSpPr>
            <p:spPr>
              <a:xfrm>
                <a:off x="3014259" y="5255922"/>
                <a:ext cx="3477042" cy="3667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b="1" i="0" smtClean="0">
                        <a:latin typeface="Cambria Math" panose="02040503050406030204" pitchFamily="18" charset="0"/>
                      </a:rPr>
                      <m:t>𝐊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b="1" i="0" smtClean="0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de-DE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  <m:r>
                              <a:rPr lang="de-DE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</m:d>
                      </m:e>
                      <m:sup>
                        <m:r>
                          <a:rPr lang="de-DE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de-DE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de-DE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1" i="0" smtClean="0">
                        <a:latin typeface="Cambria Math" panose="02040503050406030204" pitchFamily="18" charset="0"/>
                      </a:rPr>
                      <m:t>𝐘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de-DE" b="1" i="0" smtClean="0">
                        <a:latin typeface="Cambria Math" panose="02040503050406030204" pitchFamily="18" charset="0"/>
                      </a:rPr>
                      <m:t>𝐂</m:t>
                    </m:r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  <m:sup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de-DE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1" i="0" smtClean="0">
                        <a:latin typeface="Cambria Math" panose="02040503050406030204" pitchFamily="18" charset="0"/>
                      </a:rPr>
                      <m:t>𝐂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</a:t>
                </a:r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5DC277B2-8DFE-C94D-936B-52D5075D7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259" y="5255922"/>
                <a:ext cx="3477042" cy="366767"/>
              </a:xfrm>
              <a:prstGeom prst="rect">
                <a:avLst/>
              </a:prstGeom>
              <a:blipFill>
                <a:blip r:embed="rId4"/>
                <a:stretch>
                  <a:fillRect l="-2182" r="-2182" b="-3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038BA5D8-2668-D345-93BC-EFB4E4F731DE}"/>
                  </a:ext>
                </a:extLst>
              </p:cNvPr>
              <p:cNvSpPr txBox="1"/>
              <p:nvPr/>
            </p:nvSpPr>
            <p:spPr>
              <a:xfrm>
                <a:off x="3014259" y="5808162"/>
                <a:ext cx="33695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0" smtClean="0">
                          <a:latin typeface="Cambria Math" panose="02040503050406030204" pitchFamily="18" charset="0"/>
                        </a:rPr>
                        <m:t>𝐊</m:t>
                      </m:r>
                      <m:r>
                        <a:rPr lang="de-DE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1" i="0" smtClean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de-DE" i="0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lit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de-DE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1" i="0" smtClean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de-DE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1" i="0" smtClean="0"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de-DE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de-DE" i="0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de-DE" b="1" i="0" smtClean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de-DE" i="0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de-DE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1" i="0" smtClean="0"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de-DE" i="0" smtClean="0">
                          <a:latin typeface="Cambria Math" panose="02040503050406030204" pitchFamily="18" charset="0"/>
                        </a:rPr>
                        <m:t>(0) </m:t>
                      </m:r>
                      <m:r>
                        <a:rPr lang="de-DE" b="1" i="0" smtClean="0">
                          <a:latin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de-DE" b="1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038BA5D8-2668-D345-93BC-EFB4E4F73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259" y="5808162"/>
                <a:ext cx="3369577" cy="276999"/>
              </a:xfrm>
              <a:prstGeom prst="rect">
                <a:avLst/>
              </a:prstGeom>
              <a:blipFill>
                <a:blip r:embed="rId5"/>
                <a:stretch>
                  <a:fillRect l="-1124" t="-4348" r="-375" b="-3478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Geschweifte Klammer links 11">
            <a:extLst>
              <a:ext uri="{FF2B5EF4-FFF2-40B4-BE49-F238E27FC236}">
                <a16:creationId xmlns:a16="http://schemas.microsoft.com/office/drawing/2014/main" id="{C600A97A-E123-E64D-969B-8F25EC34B9C2}"/>
              </a:ext>
            </a:extLst>
          </p:cNvPr>
          <p:cNvSpPr/>
          <p:nvPr/>
        </p:nvSpPr>
        <p:spPr>
          <a:xfrm rot="5400000">
            <a:off x="4882684" y="-3256753"/>
            <a:ext cx="258918" cy="7771416"/>
          </a:xfrm>
          <a:prstGeom prst="leftBrace">
            <a:avLst>
              <a:gd name="adj1" fmla="val 30246"/>
              <a:gd name="adj2" fmla="val 4952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C930C71C-0DB5-BD40-B5C5-1A3813750F4D}"/>
                  </a:ext>
                </a:extLst>
              </p:cNvPr>
              <p:cNvSpPr txBox="1"/>
              <p:nvPr/>
            </p:nvSpPr>
            <p:spPr>
              <a:xfrm>
                <a:off x="4336894" y="128661"/>
                <a:ext cx="1350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time steps</a:t>
                </a:r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C930C71C-0DB5-BD40-B5C5-1A3813750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894" y="128661"/>
                <a:ext cx="1350498" cy="369332"/>
              </a:xfrm>
              <a:prstGeom prst="rect">
                <a:avLst/>
              </a:prstGeom>
              <a:blipFill>
                <a:blip r:embed="rId6"/>
                <a:stretch>
                  <a:fillRect t="-3333" r="-1852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eschweifte Klammer links 14">
            <a:extLst>
              <a:ext uri="{FF2B5EF4-FFF2-40B4-BE49-F238E27FC236}">
                <a16:creationId xmlns:a16="http://schemas.microsoft.com/office/drawing/2014/main" id="{B705B426-0AB3-E04B-9724-DB312FCCC5A7}"/>
              </a:ext>
            </a:extLst>
          </p:cNvPr>
          <p:cNvSpPr/>
          <p:nvPr/>
        </p:nvSpPr>
        <p:spPr>
          <a:xfrm>
            <a:off x="915489" y="863009"/>
            <a:ext cx="134023" cy="804755"/>
          </a:xfrm>
          <a:prstGeom prst="leftBrace">
            <a:avLst>
              <a:gd name="adj1" fmla="val 30246"/>
              <a:gd name="adj2" fmla="val 4952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8D02837B-3DC5-1942-8508-F8BC37654943}"/>
                  </a:ext>
                </a:extLst>
              </p:cNvPr>
              <p:cNvSpPr txBox="1"/>
              <p:nvPr/>
            </p:nvSpPr>
            <p:spPr>
              <a:xfrm>
                <a:off x="18163" y="959220"/>
                <a:ext cx="9544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features</a:t>
                </a:r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8D02837B-3DC5-1942-8508-F8BC37654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3" y="959220"/>
                <a:ext cx="954428" cy="646331"/>
              </a:xfrm>
              <a:prstGeom prst="rect">
                <a:avLst/>
              </a:prstGeom>
              <a:blipFill>
                <a:blip r:embed="rId7"/>
                <a:stretch>
                  <a:fillRect l="-2597" r="-2597" b="-137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C7087388-57D8-7D4C-9D69-764D3C8D9EDB}"/>
              </a:ext>
            </a:extLst>
          </p:cNvPr>
          <p:cNvGrpSpPr/>
          <p:nvPr/>
        </p:nvGrpSpPr>
        <p:grpSpPr>
          <a:xfrm>
            <a:off x="2289403" y="1978704"/>
            <a:ext cx="6634518" cy="1421834"/>
            <a:chOff x="2289403" y="1978704"/>
            <a:chExt cx="6634518" cy="1421834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4255F3A5-A85A-B84F-AD9C-E862626E5139}"/>
                </a:ext>
              </a:extLst>
            </p:cNvPr>
            <p:cNvSpPr/>
            <p:nvPr/>
          </p:nvSpPr>
          <p:spPr>
            <a:xfrm>
              <a:off x="2289403" y="2549934"/>
              <a:ext cx="6618478" cy="8506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Y</a:t>
              </a:r>
            </a:p>
          </p:txBody>
        </p:sp>
        <p:sp>
          <p:nvSpPr>
            <p:cNvPr id="17" name="Geschweifte Klammer links 16">
              <a:extLst>
                <a:ext uri="{FF2B5EF4-FFF2-40B4-BE49-F238E27FC236}">
                  <a16:creationId xmlns:a16="http://schemas.microsoft.com/office/drawing/2014/main" id="{209E4B8C-58D3-BB4D-A90E-DE7B0C321A01}"/>
                </a:ext>
              </a:extLst>
            </p:cNvPr>
            <p:cNvSpPr/>
            <p:nvPr/>
          </p:nvSpPr>
          <p:spPr>
            <a:xfrm rot="5400000">
              <a:off x="5477840" y="-926958"/>
              <a:ext cx="273686" cy="6618477"/>
            </a:xfrm>
            <a:prstGeom prst="leftBrace">
              <a:avLst>
                <a:gd name="adj1" fmla="val 30246"/>
                <a:gd name="adj2" fmla="val 49527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hteck 18">
                  <a:extLst>
                    <a:ext uri="{FF2B5EF4-FFF2-40B4-BE49-F238E27FC236}">
                      <a16:creationId xmlns:a16="http://schemas.microsoft.com/office/drawing/2014/main" id="{550C8757-8455-7540-A18A-3C5AD0DF241E}"/>
                    </a:ext>
                  </a:extLst>
                </p:cNvPr>
                <p:cNvSpPr/>
                <p:nvPr/>
              </p:nvSpPr>
              <p:spPr>
                <a:xfrm>
                  <a:off x="4792778" y="1978704"/>
                  <a:ext cx="216879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last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/>
                    <a:t> time steps</a:t>
                  </a:r>
                </a:p>
              </p:txBody>
            </p:sp>
          </mc:Choice>
          <mc:Fallback xmlns="">
            <p:sp>
              <p:nvSpPr>
                <p:cNvPr id="19" name="Rechteck 18">
                  <a:extLst>
                    <a:ext uri="{FF2B5EF4-FFF2-40B4-BE49-F238E27FC236}">
                      <a16:creationId xmlns:a16="http://schemas.microsoft.com/office/drawing/2014/main" id="{550C8757-8455-7540-A18A-3C5AD0DF241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2778" y="1978704"/>
                  <a:ext cx="2168799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744" t="-10345" r="-1163" b="-2413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ACD27282-1629-9545-9688-DA4B153239DC}"/>
              </a:ext>
            </a:extLst>
          </p:cNvPr>
          <p:cNvGrpSpPr/>
          <p:nvPr/>
        </p:nvGrpSpPr>
        <p:grpSpPr>
          <a:xfrm>
            <a:off x="1126435" y="3529436"/>
            <a:ext cx="6620312" cy="1489429"/>
            <a:chOff x="1126435" y="3529436"/>
            <a:chExt cx="6620312" cy="1489429"/>
          </a:xfrm>
        </p:grpSpPr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20A7CECB-A396-594D-BD4D-ECB055102AFD}"/>
                </a:ext>
              </a:extLst>
            </p:cNvPr>
            <p:cNvSpPr/>
            <p:nvPr/>
          </p:nvSpPr>
          <p:spPr>
            <a:xfrm>
              <a:off x="1126435" y="4168261"/>
              <a:ext cx="6618478" cy="8506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X</a:t>
              </a:r>
            </a:p>
          </p:txBody>
        </p:sp>
        <p:sp>
          <p:nvSpPr>
            <p:cNvPr id="20" name="Geschweifte Klammer links 19">
              <a:extLst>
                <a:ext uri="{FF2B5EF4-FFF2-40B4-BE49-F238E27FC236}">
                  <a16:creationId xmlns:a16="http://schemas.microsoft.com/office/drawing/2014/main" id="{592BC56F-3290-F74B-A139-CE82A5323966}"/>
                </a:ext>
              </a:extLst>
            </p:cNvPr>
            <p:cNvSpPr/>
            <p:nvPr/>
          </p:nvSpPr>
          <p:spPr>
            <a:xfrm rot="5400000">
              <a:off x="4300666" y="671893"/>
              <a:ext cx="273686" cy="6618477"/>
            </a:xfrm>
            <a:prstGeom prst="leftBrace">
              <a:avLst>
                <a:gd name="adj1" fmla="val 30246"/>
                <a:gd name="adj2" fmla="val 49527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hteck 20">
                  <a:extLst>
                    <a:ext uri="{FF2B5EF4-FFF2-40B4-BE49-F238E27FC236}">
                      <a16:creationId xmlns:a16="http://schemas.microsoft.com/office/drawing/2014/main" id="{19FE8F03-FEB1-5740-AB37-54EEE7873A5E}"/>
                    </a:ext>
                  </a:extLst>
                </p:cNvPr>
                <p:cNvSpPr/>
                <p:nvPr/>
              </p:nvSpPr>
              <p:spPr>
                <a:xfrm>
                  <a:off x="3680299" y="3529436"/>
                  <a:ext cx="220489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first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/>
                    <a:t> time steps</a:t>
                  </a:r>
                </a:p>
              </p:txBody>
            </p:sp>
          </mc:Choice>
          <mc:Fallback xmlns="">
            <p:sp>
              <p:nvSpPr>
                <p:cNvPr id="21" name="Rechteck 20">
                  <a:extLst>
                    <a:ext uri="{FF2B5EF4-FFF2-40B4-BE49-F238E27FC236}">
                      <a16:creationId xmlns:a16="http://schemas.microsoft.com/office/drawing/2014/main" id="{19FE8F03-FEB1-5740-AB37-54EEE7873A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0299" y="3529436"/>
                  <a:ext cx="2204899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2299" t="-3333" r="-1149" b="-2333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Rechteck 21">
            <a:extLst>
              <a:ext uri="{FF2B5EF4-FFF2-40B4-BE49-F238E27FC236}">
                <a16:creationId xmlns:a16="http://schemas.microsoft.com/office/drawing/2014/main" id="{DE7CC057-628E-7C41-8E0A-CC903D4349CF}"/>
              </a:ext>
            </a:extLst>
          </p:cNvPr>
          <p:cNvSpPr/>
          <p:nvPr/>
        </p:nvSpPr>
        <p:spPr>
          <a:xfrm>
            <a:off x="18163" y="1970242"/>
            <a:ext cx="1497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Separate into: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273A721-A844-1A41-953E-96CC3E7E37D3}"/>
              </a:ext>
            </a:extLst>
          </p:cNvPr>
          <p:cNvSpPr/>
          <p:nvPr/>
        </p:nvSpPr>
        <p:spPr>
          <a:xfrm>
            <a:off x="1126435" y="6270634"/>
            <a:ext cx="7252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Do a dimensionality reduction by keeping only the dominant eigenmodes.</a:t>
            </a:r>
          </a:p>
        </p:txBody>
      </p:sp>
    </p:spTree>
    <p:extLst>
      <p:ext uri="{BB962C8B-B14F-4D97-AF65-F5344CB8AC3E}">
        <p14:creationId xmlns:p14="http://schemas.microsoft.com/office/powerpoint/2010/main" val="58715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/>
      <p:bldP spid="22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343A9-F1F3-654C-BD1E-7672DDE70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4C70F0-6645-1143-91D9-3C2A51E33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7B93976-BE2B-8446-9C4B-95B6C26DD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0415"/>
            <a:ext cx="9144000" cy="587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35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state models: estimation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226339-B1C1-374A-83BD-2655FA3954E6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0" y="6334780"/>
            <a:ext cx="5089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latin typeface="Calibri" panose="020F0502020204030204" pitchFamily="34" charset="0"/>
                <a:ea typeface="Tahoma" charset="0"/>
                <a:cs typeface="Calibri" panose="020F0502020204030204" pitchFamily="34" charset="0"/>
              </a:rPr>
              <a:t>[1] Prinz </a:t>
            </a:r>
            <a:r>
              <a:rPr lang="de-DE" sz="1400" i="1" dirty="0">
                <a:latin typeface="Calibri" panose="020F0502020204030204" pitchFamily="34" charset="0"/>
                <a:ea typeface="Tahoma" charset="0"/>
                <a:cs typeface="Calibri" panose="020F0502020204030204" pitchFamily="34" charset="0"/>
              </a:rPr>
              <a:t>et al</a:t>
            </a:r>
            <a:r>
              <a:rPr lang="de-DE" sz="1400" dirty="0">
                <a:latin typeface="Calibri" panose="020F0502020204030204" pitchFamily="34" charset="0"/>
                <a:ea typeface="Tahoma" charset="0"/>
                <a:cs typeface="Calibri" panose="020F0502020204030204" pitchFamily="34" charset="0"/>
              </a:rPr>
              <a:t>., </a:t>
            </a:r>
            <a:r>
              <a:rPr lang="de-DE" sz="1400" i="1" dirty="0">
                <a:latin typeface="Calibri" panose="020F0502020204030204" pitchFamily="34" charset="0"/>
                <a:ea typeface="Tahoma" charset="0"/>
                <a:cs typeface="Calibri" panose="020F0502020204030204" pitchFamily="34" charset="0"/>
              </a:rPr>
              <a:t>J. Chem. Phys. </a:t>
            </a:r>
            <a:r>
              <a:rPr lang="de-DE" sz="1400" b="1" dirty="0">
                <a:latin typeface="Calibri" panose="020F0502020204030204" pitchFamily="34" charset="0"/>
                <a:ea typeface="Tahoma" charset="0"/>
                <a:cs typeface="Calibri" panose="020F0502020204030204" pitchFamily="34" charset="0"/>
              </a:rPr>
              <a:t>134</a:t>
            </a:r>
            <a:r>
              <a:rPr lang="de-DE" sz="1400" dirty="0">
                <a:latin typeface="Calibri" panose="020F0502020204030204" pitchFamily="34" charset="0"/>
                <a:ea typeface="Tahoma" charset="0"/>
                <a:cs typeface="Calibri" panose="020F0502020204030204" pitchFamily="34" charset="0"/>
              </a:rPr>
              <a:t>, 174105 (2011)</a:t>
            </a:r>
          </a:p>
          <a:p>
            <a:r>
              <a:rPr lang="de-DE" sz="1400" dirty="0">
                <a:latin typeface="Calibri" panose="020F0502020204030204" pitchFamily="34" charset="0"/>
                <a:ea typeface="Tahoma" charset="0"/>
                <a:cs typeface="Calibri" panose="020F0502020204030204" pitchFamily="34" charset="0"/>
              </a:rPr>
              <a:t>[2]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Pérez-Hernández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Paul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et al.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J. Chem. Phys.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139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015102 (2013) </a:t>
            </a:r>
            <a:endParaRPr lang="en-US" sz="1400" dirty="0">
              <a:latin typeface="Calibri" panose="020F0502020204030204" pitchFamily="34" charset="0"/>
              <a:ea typeface="Tahoma" charset="0"/>
              <a:cs typeface="Calibri" panose="020F050202020403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71177" y="1286438"/>
            <a:ext cx="8401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/>
              <a:t>Markov model estimation starts with:</a:t>
            </a:r>
            <a:br>
              <a:rPr lang="en-US" sz="2000" dirty="0"/>
            </a:br>
            <a:r>
              <a:rPr lang="en-US" sz="2000" dirty="0"/>
              <a:t>grouping of geometrically</a:t>
            </a:r>
            <a:r>
              <a:rPr lang="en-US" sz="2000" baseline="30000" dirty="0"/>
              <a:t>[1]</a:t>
            </a:r>
            <a:r>
              <a:rPr lang="en-US" sz="2000" dirty="0"/>
              <a:t> or kinetically</a:t>
            </a:r>
            <a:r>
              <a:rPr lang="en-US" sz="2000" baseline="30000" dirty="0"/>
              <a:t>[2]</a:t>
            </a:r>
            <a:r>
              <a:rPr lang="en-US" sz="2000" dirty="0"/>
              <a:t> related conformations into </a:t>
            </a:r>
            <a:r>
              <a:rPr lang="en-US" sz="2000" i="1" dirty="0"/>
              <a:t>clusters</a:t>
            </a:r>
            <a:r>
              <a:rPr lang="en-US" sz="2000" dirty="0"/>
              <a:t> or </a:t>
            </a:r>
            <a:r>
              <a:rPr lang="en-US" sz="2000" i="1" dirty="0"/>
              <a:t>microstates</a:t>
            </a:r>
            <a:r>
              <a:rPr lang="en-US" sz="2000" dirty="0"/>
              <a:t> </a:t>
            </a:r>
          </a:p>
        </p:txBody>
      </p:sp>
      <p:sp>
        <p:nvSpPr>
          <p:cNvPr id="8" name="Rectangle 105"/>
          <p:cNvSpPr>
            <a:spLocks noChangeArrowheads="1"/>
          </p:cNvSpPr>
          <p:nvPr/>
        </p:nvSpPr>
        <p:spPr bwMode="auto">
          <a:xfrm>
            <a:off x="760529" y="2254054"/>
            <a:ext cx="7798680" cy="382337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9" name="Picture 6" descr="C:\Users\paul_l\Desktop\mirror\workshop\figures\PMI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55" y="2917623"/>
            <a:ext cx="1883523" cy="169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paul_l\Desktop\mirror\workshop\figures\PMI\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909" y="3793011"/>
            <a:ext cx="2106685" cy="213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paul_l\Desktop\mirror\workshop\figures\PMI\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8637">
            <a:off x="7444675" y="3095059"/>
            <a:ext cx="1263943" cy="205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aul_l\Desktop\mirror\workshop\figures\PMI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58" y="2926944"/>
            <a:ext cx="3042139" cy="15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paul_l\Desktop\mirror\workshop\figures\PMI\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160" y="3726230"/>
            <a:ext cx="1676006" cy="192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paul_l\Desktop\mirror\workshop\figures\PMI\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364" y="2433749"/>
            <a:ext cx="1471001" cy="15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/>
          <p:cNvSpPr/>
          <p:nvPr/>
        </p:nvSpPr>
        <p:spPr>
          <a:xfrm>
            <a:off x="847072" y="2784042"/>
            <a:ext cx="2842137" cy="286438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796925" y="2344025"/>
            <a:ext cx="1652989" cy="177150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6"/>
          <p:cNvSpPr/>
          <p:nvPr/>
        </p:nvSpPr>
        <p:spPr>
          <a:xfrm>
            <a:off x="5507727" y="2547610"/>
            <a:ext cx="2989270" cy="33785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3655384" y="5292470"/>
            <a:ext cx="16440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>
                <a:latin typeface="Tahoma" charset="0"/>
                <a:ea typeface="Tahoma" charset="0"/>
                <a:cs typeface="Tahoma" charset="0"/>
              </a:rPr>
              <a:t>microstates</a:t>
            </a:r>
          </a:p>
        </p:txBody>
      </p:sp>
      <p:sp>
        <p:nvSpPr>
          <p:cNvPr id="19" name="Rectangle 3"/>
          <p:cNvSpPr/>
          <p:nvPr/>
        </p:nvSpPr>
        <p:spPr>
          <a:xfrm>
            <a:off x="4780995" y="2638546"/>
            <a:ext cx="3123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0" name="Rectangle 28"/>
          <p:cNvSpPr/>
          <p:nvPr/>
        </p:nvSpPr>
        <p:spPr>
          <a:xfrm>
            <a:off x="3234181" y="4433615"/>
            <a:ext cx="3014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1" name="Rectangle 29"/>
          <p:cNvSpPr/>
          <p:nvPr/>
        </p:nvSpPr>
        <p:spPr>
          <a:xfrm>
            <a:off x="6836036" y="5410392"/>
            <a:ext cx="3123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rgbClr val="C0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0771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F97A0D-06AE-D747-986A-1117B1CD7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00BEFA-B614-FD4F-A09E-3504378BE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CE23ED2-ED18-E347-90CF-86AF4EC0A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73"/>
            <a:ext cx="9144000" cy="417341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C915BBC-4813-C14C-83A8-DB815351C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52156"/>
            <a:ext cx="9144000" cy="260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901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005376"/>
            <a:ext cx="7772400" cy="1500187"/>
          </a:xfrm>
        </p:spPr>
        <p:txBody>
          <a:bodyPr/>
          <a:lstStyle/>
          <a:p>
            <a:pPr algn="ctr"/>
            <a:r>
              <a:rPr lang="en-US" sz="3400" dirty="0"/>
              <a:t>Markov state models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226339-B1C1-374A-83BD-2655FA3954E6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98595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MSM theory : propagator and generator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2000" dirty="0"/>
                  <a:t>Langevin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 charset="0"/>
                            </a:rPr>
                            <m:t>𝒙</m:t>
                          </m:r>
                        </m:e>
                      </m:acc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de-DE" sz="2000" b="1" i="1" smtClean="0">
                          <a:latin typeface="Cambria Math" charset="0"/>
                        </a:rPr>
                        <m:t>𝑭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charset="0"/>
                            </a:rPr>
                            <m:t>𝒙</m:t>
                          </m:r>
                        </m:e>
                      </m:d>
                      <m:r>
                        <a:rPr lang="de-DE" sz="2000" b="0" i="1" smtClean="0">
                          <a:latin typeface="Cambria Math" charset="0"/>
                        </a:rPr>
                        <m:t>/</m:t>
                      </m:r>
                      <m:r>
                        <a:rPr lang="de-DE" sz="2000" b="0" i="1" smtClean="0">
                          <a:latin typeface="Cambria Math" charset="0"/>
                        </a:rPr>
                        <m:t>𝑚</m:t>
                      </m:r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r>
                        <a:rPr lang="de-DE" sz="2000" b="0" i="1" smtClean="0">
                          <a:latin typeface="Cambria Math" charset="0"/>
                        </a:rPr>
                        <m:t>𝛾</m:t>
                      </m:r>
                      <m:acc>
                        <m:accPr>
                          <m:chr m:val="̇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 charset="0"/>
                            </a:rPr>
                            <m:t>𝒙</m:t>
                          </m:r>
                        </m:e>
                      </m:acc>
                      <m:r>
                        <a:rPr lang="en-US" sz="2000" b="0" i="1" smtClean="0">
                          <a:latin typeface="Cambria Math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latin typeface="Cambria Math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i="1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de-DE" sz="20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de-DE" sz="2000" i="1">
                              <a:latin typeface="Cambria Math" charset="0"/>
                            </a:rPr>
                            <m:t>𝑇</m:t>
                          </m:r>
                          <m:r>
                            <a:rPr lang="de-DE" sz="2000" b="0" i="1" smtClean="0">
                              <a:latin typeface="Cambria Math" charset="0"/>
                            </a:rPr>
                            <m:t>𝛾</m:t>
                          </m:r>
                          <m:r>
                            <a:rPr lang="de-DE" sz="2000" b="0" i="1" smtClean="0">
                              <a:latin typeface="Cambria Math" charset="0"/>
                            </a:rPr>
                            <m:t>/</m:t>
                          </m:r>
                          <m:r>
                            <a:rPr lang="de-DE" sz="2000" b="0" i="1" smtClean="0">
                              <a:latin typeface="Cambria Math" charset="0"/>
                            </a:rPr>
                            <m:t>𝑚</m:t>
                          </m:r>
                        </m:e>
                      </m:rad>
                      <m:r>
                        <a:rPr lang="de-DE" sz="2000" i="1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charset="0"/>
                            </a:rPr>
                            <m:t>𝜼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>
                  <a:buFont typeface="Arial" charset="0"/>
                  <a:buChar char="•"/>
                </a:pPr>
                <a:r>
                  <a:rPr lang="en-US" sz="2000" dirty="0"/>
                  <a:t>Fokker-Planck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charset="0"/>
                            </a:rPr>
                            <m:t>𝜕</m:t>
                          </m:r>
                          <m:r>
                            <a:rPr lang="en-US" sz="2000" i="1">
                              <a:latin typeface="Cambria Math" charset="0"/>
                            </a:rPr>
                            <m:t>𝑝</m:t>
                          </m:r>
                          <m:r>
                            <a:rPr lang="en-US" sz="2000" i="1">
                              <a:latin typeface="Cambria Math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charset="0"/>
                            </a:rPr>
                            <m:t>𝒑</m:t>
                          </m:r>
                          <m:r>
                            <a:rPr lang="en-US" sz="2000" i="1">
                              <a:latin typeface="Cambria Math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charset="0"/>
                            </a:rPr>
                            <m:t>𝒙</m:t>
                          </m:r>
                          <m:r>
                            <a:rPr lang="en-US" sz="2000" i="1"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i="1">
                              <a:latin typeface="Cambria Math" charset="0"/>
                            </a:rPr>
                            <m:t>𝜕</m:t>
                          </m:r>
                          <m:r>
                            <a:rPr lang="en-US" sz="2000" i="1">
                              <a:latin typeface="Cambria Math" charset="0"/>
                            </a:rPr>
                            <m:t>𝑡</m:t>
                          </m:r>
                        </m:den>
                      </m:f>
                      <m:r>
                        <a:rPr lang="en-US" sz="2000" i="1">
                          <a:latin typeface="Cambria Math" charset="0"/>
                        </a:rPr>
                        <m:t>=</m:t>
                      </m:r>
                      <m:groupChr>
                        <m:groupChrPr>
                          <m:chr m:val="⏟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bg-BG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000" b="1" i="1">
                                      <a:latin typeface="Cambria Math" charset="0"/>
                                    </a:rPr>
                                    <m:t>𝒑</m:t>
                                  </m:r>
                                </m:num>
                                <m:den>
                                  <m:r>
                                    <a:rPr lang="de-DE" sz="2000" b="0" i="1" smtClean="0">
                                      <a:latin typeface="Cambria Math" charset="0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lang="en-US" sz="2000" i="1">
                                  <a:latin typeface="Cambria Math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>
                                      <a:latin typeface="Cambria Math" charset="0"/>
                                    </a:rPr>
                                    <m:t>𝛁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de-DE" sz="2000" b="0" i="1" smtClean="0">
                                  <a:latin typeface="Cambria Math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>
                                      <a:latin typeface="Cambria Math" charset="0"/>
                                    </a:rPr>
                                    <m:t>𝛁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de-DE" sz="2000" b="0" i="1" smtClean="0">
                                  <a:latin typeface="Cambria Math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i="1">
                                      <a:latin typeface="Cambria Math" charset="0"/>
                                    </a:rPr>
                                    <m:t>𝛾</m:t>
                                  </m:r>
                                  <m:r>
                                    <a:rPr lang="de-DE" sz="2000" b="1" i="1" smtClean="0">
                                      <a:latin typeface="Cambria Math" charset="0"/>
                                    </a:rPr>
                                    <m:t>𝒑</m:t>
                                  </m:r>
                                  <m:r>
                                    <a:rPr lang="de-DE" sz="2000" b="0" i="1" smtClean="0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lang="de-DE" sz="2000" b="1" i="1">
                                      <a:latin typeface="Cambria Math" charset="0"/>
                                    </a:rPr>
                                    <m:t>𝑭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latin typeface="Cambria Math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000" i="1"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lang="de-DE" sz="2000" i="1">
                                  <a:latin typeface="Cambria Math" charset="0"/>
                                </a:rPr>
                                <m:t>𝛾</m:t>
                              </m:r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latin typeface="Cambria Math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de-DE" sz="2000" i="1">
                                  <a:latin typeface="Cambria Math" charset="0"/>
                                </a:rPr>
                                <m:t>𝑇</m:t>
                              </m:r>
                              <m:r>
                                <a:rPr lang="de-DE" sz="2000" b="0" i="1" smtClean="0">
                                  <a:latin typeface="Cambria Math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e>
                      </m:groupChr>
                      <m:r>
                        <a:rPr lang="en-US" sz="2000" i="1">
                          <a:latin typeface="Cambria Math" charset="0"/>
                        </a:rPr>
                        <m:t>𝑝</m:t>
                      </m:r>
                      <m:r>
                        <a:rPr lang="en-US" sz="2000" i="1">
                          <a:latin typeface="Cambria Math" charset="0"/>
                        </a:rPr>
                        <m:t>(</m:t>
                      </m:r>
                      <m:r>
                        <a:rPr lang="en-US" sz="2000" i="1">
                          <a:latin typeface="Cambria Math" charset="0"/>
                        </a:rPr>
                        <m:t>𝑡</m:t>
                      </m:r>
                      <m:r>
                        <a:rPr lang="en-US" sz="2000" i="1">
                          <a:latin typeface="Cambria Math" charset="0"/>
                        </a:rPr>
                        <m:t>,</m:t>
                      </m:r>
                      <m:r>
                        <a:rPr lang="en-US" sz="2000" b="1" i="1">
                          <a:latin typeface="Cambria Math" charset="0"/>
                        </a:rPr>
                        <m:t>𝒑</m:t>
                      </m:r>
                      <m:r>
                        <a:rPr lang="en-US" sz="2000" i="1">
                          <a:latin typeface="Cambria Math" charset="0"/>
                        </a:rPr>
                        <m:t>,</m:t>
                      </m:r>
                      <m:r>
                        <a:rPr lang="en-US" sz="2000" b="1" i="1">
                          <a:latin typeface="Cambria Math" charset="0"/>
                        </a:rPr>
                        <m:t>𝒙</m:t>
                      </m:r>
                      <m:r>
                        <a:rPr lang="en-US" sz="2000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  <a:p>
                <a:pPr>
                  <a:buFont typeface="Arial" charset="0"/>
                  <a:buChar char="•"/>
                </a:pPr>
                <a:r>
                  <a:rPr lang="en-US" sz="2000" dirty="0"/>
                  <a:t>Propagator (operator)</a:t>
                </a:r>
                <a:br>
                  <a:rPr lang="en-US" sz="2000" dirty="0"/>
                </a:br>
                <a:r>
                  <a:rPr lang="en-US" sz="2000" dirty="0"/>
                  <a:t>define </a:t>
                </a:r>
                <a14:m>
                  <m:oMath xmlns:m="http://schemas.openxmlformats.org/officeDocument/2006/math">
                    <m:r>
                      <a:rPr lang="de-DE" sz="2000" b="1" i="1">
                        <a:latin typeface="Cambria Math" charset="0"/>
                      </a:rPr>
                      <m:t>𝑿</m:t>
                    </m:r>
                    <m:r>
                      <a:rPr lang="de-DE" sz="2000" i="1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1" i="1">
                            <a:latin typeface="Cambria Math" charset="0"/>
                          </a:rPr>
                          <m:t>𝒑</m:t>
                        </m:r>
                        <m:r>
                          <a:rPr lang="de-DE" sz="2000" i="1">
                            <a:latin typeface="Cambria Math" charset="0"/>
                          </a:rPr>
                          <m:t>,</m:t>
                        </m:r>
                        <m:r>
                          <a:rPr lang="de-DE" sz="2000" b="1" i="1">
                            <a:latin typeface="Cambria Math" charset="0"/>
                          </a:rPr>
                          <m:t>𝒙</m:t>
                        </m:r>
                      </m:e>
                    </m:d>
                    <m:r>
                      <a:rPr lang="de-DE" sz="2000" i="1">
                        <a:latin typeface="Cambria Math" charset="0"/>
                      </a:rPr>
                      <m:t> </m:t>
                    </m:r>
                  </m:oMath>
                </a14:m>
                <a:br>
                  <a:rPr lang="en-US" sz="2000" dirty="0"/>
                </a:br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𝒫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charset="0"/>
                            </a:rPr>
                            <m:t>𝜏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latin typeface="Cambria Math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charset="0"/>
                                </a:rPr>
                                <m:t>𝑡</m:t>
                              </m:r>
                              <m:r>
                                <a:rPr lang="de-DE" sz="2000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sz="2000" b="1" i="1" smtClean="0">
                                  <a:latin typeface="Cambria Math" charset="0"/>
                                </a:rPr>
                                <m:t>.</m:t>
                              </m:r>
                            </m:e>
                          </m:d>
                        </m:e>
                      </m:d>
                      <m:r>
                        <a:rPr lang="de-DE" sz="2000" b="0" i="1" smtClean="0">
                          <a:latin typeface="Cambria Math" charset="0"/>
                        </a:rPr>
                        <m:t>(</m:t>
                      </m:r>
                      <m:r>
                        <a:rPr lang="de-DE" sz="2000" b="1" i="1">
                          <a:latin typeface="Cambria Math" charset="0"/>
                        </a:rPr>
                        <m:t>𝑿</m:t>
                      </m:r>
                      <m:r>
                        <a:rPr lang="de-DE" sz="2000" b="0" i="1" smtClean="0">
                          <a:latin typeface="Cambria Math" charset="0"/>
                        </a:rPr>
                        <m:t>)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charset="0"/>
                                </a:rPr>
                                <m:t>𝜏</m:t>
                              </m:r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charset="0"/>
                                </a:rPr>
                                <m:t>𝑡</m:t>
                              </m:r>
                              <m:r>
                                <a:rPr lang="de-DE" sz="2000" b="0" i="1" smtClean="0">
                                  <a:latin typeface="Cambria Math" charset="0"/>
                                </a:rPr>
                                <m:t>,.</m:t>
                              </m:r>
                            </m:e>
                          </m:d>
                        </m:e>
                      </m:func>
                      <m:r>
                        <a:rPr lang="de-DE" sz="2000" b="0" i="1" smtClean="0">
                          <a:latin typeface="Cambria Math" charset="0"/>
                        </a:rPr>
                        <m:t>=</m:t>
                      </m:r>
                      <m:r>
                        <a:rPr lang="de-DE" sz="2000" b="0" i="1" smtClean="0">
                          <a:latin typeface="Cambria Math" charset="0"/>
                        </a:rPr>
                        <m:t>𝑝</m:t>
                      </m:r>
                      <m:r>
                        <a:rPr lang="de-DE" sz="2000" b="0" i="1" smtClean="0">
                          <a:latin typeface="Cambria Math" charset="0"/>
                        </a:rPr>
                        <m:t>(</m:t>
                      </m:r>
                      <m:r>
                        <a:rPr lang="de-DE" sz="2000" b="0" i="1" smtClean="0">
                          <a:latin typeface="Cambria Math" charset="0"/>
                        </a:rPr>
                        <m:t>𝑡</m:t>
                      </m:r>
                      <m:r>
                        <a:rPr lang="de-DE" sz="2000" b="0" i="1" smtClean="0">
                          <a:latin typeface="Cambria Math" charset="0"/>
                        </a:rPr>
                        <m:t>+</m:t>
                      </m:r>
                      <m:r>
                        <a:rPr lang="de-DE" sz="2000" b="0" i="1" smtClean="0">
                          <a:latin typeface="Cambria Math" charset="0"/>
                        </a:rPr>
                        <m:t>𝜏</m:t>
                      </m:r>
                      <m:r>
                        <a:rPr lang="de-DE" sz="2000" b="0" i="1" smtClean="0">
                          <a:latin typeface="Cambria Math" charset="0"/>
                        </a:rPr>
                        <m:t>,</m:t>
                      </m:r>
                      <m:r>
                        <a:rPr lang="de-DE" sz="2000" b="1" i="1">
                          <a:latin typeface="Cambria Math" charset="0"/>
                        </a:rPr>
                        <m:t>𝑿</m:t>
                      </m:r>
                      <m:r>
                        <a:rPr lang="de-DE" sz="20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bg-BG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de-DE" sz="2000" i="1" smtClean="0">
                              <a:latin typeface="Cambria Math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charset="0"/>
                                </a:rPr>
                                <m:t>𝑡</m:t>
                              </m:r>
                              <m:r>
                                <a:rPr lang="de-DE" sz="2000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sz="2000" b="1">
                                  <a:latin typeface="Cambria Math" charset="0"/>
                                </a:rPr>
                                <m:t>𝐘</m:t>
                              </m:r>
                            </m:e>
                          </m:d>
                          <m:r>
                            <a:rPr lang="de-DE" sz="2000" i="1">
                              <a:latin typeface="Cambria Math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1">
                                  <a:latin typeface="Cambria Math" charset="0"/>
                                </a:rPr>
                                <m:t>𝐘</m:t>
                              </m:r>
                              <m:r>
                                <a:rPr lang="is-I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→</m:t>
                              </m:r>
                              <m:r>
                                <a:rPr lang="de-DE" sz="2000" b="1">
                                  <a:latin typeface="Cambria Math" charset="0"/>
                                </a:rPr>
                                <m:t>𝐗</m:t>
                              </m:r>
                              <m:r>
                                <a:rPr lang="de-DE" sz="2000" i="1">
                                  <a:latin typeface="Cambria Math" charset="0"/>
                                </a:rPr>
                                <m:t>;</m:t>
                              </m:r>
                              <m:r>
                                <a:rPr lang="de-DE" sz="2000" i="1">
                                  <a:latin typeface="Cambria Math" charset="0"/>
                                </a:rPr>
                                <m:t>𝜏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de-DE" sz="2000">
                              <a:latin typeface="Cambria Math" charset="0"/>
                            </a:rPr>
                            <m:t>d</m:t>
                          </m:r>
                          <m:r>
                            <a:rPr lang="de-DE" sz="2000" b="0" i="1" smtClean="0">
                              <a:latin typeface="Cambria Math" charset="0"/>
                            </a:rPr>
                            <m:t>𝑌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>
                  <a:buFont typeface="Arial" charset="0"/>
                  <a:buChar char="•"/>
                </a:pPr>
                <a:r>
                  <a:rPr lang="en-US" sz="2000" dirty="0"/>
                  <a:t>Transfer operator</a:t>
                </a:r>
                <a:br>
                  <a:rPr lang="en-US" sz="2000" dirty="0"/>
                </a:br>
                <a:r>
                  <a:rPr lang="en-US" sz="2000" dirty="0"/>
                  <a:t>define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charset="0"/>
                      </a:rPr>
                      <m:t>𝑝</m:t>
                    </m:r>
                    <m:d>
                      <m:d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de-DE" sz="2000" b="0" i="1" smtClean="0">
                            <a:latin typeface="Cambria Math" charset="0"/>
                          </a:rPr>
                          <m:t>,</m:t>
                        </m:r>
                        <m:r>
                          <a:rPr lang="de-DE" sz="2000" b="1" i="1">
                            <a:latin typeface="Cambria Math" charset="0"/>
                          </a:rPr>
                          <m:t>𝑿</m:t>
                        </m:r>
                      </m:e>
                    </m:d>
                    <m:r>
                      <a:rPr lang="de-DE" sz="2000" b="0" i="1" smtClean="0">
                        <a:latin typeface="Cambria Math" charset="0"/>
                      </a:rPr>
                      <m:t>=</m:t>
                    </m:r>
                    <m:r>
                      <a:rPr lang="de-DE" sz="2000" b="0" i="1" smtClean="0">
                        <a:latin typeface="Cambria Math" charset="0"/>
                      </a:rPr>
                      <m:t>𝑢</m:t>
                    </m:r>
                    <m:r>
                      <a:rPr lang="de-DE" sz="2000" b="0" i="1" smtClean="0">
                        <a:latin typeface="Cambria Math" charset="0"/>
                      </a:rPr>
                      <m:t>(</m:t>
                    </m:r>
                    <m:r>
                      <a:rPr lang="de-DE" sz="2000" b="0" i="1" smtClean="0">
                        <a:latin typeface="Cambria Math" charset="0"/>
                      </a:rPr>
                      <m:t>𝑡</m:t>
                    </m:r>
                    <m:r>
                      <a:rPr lang="de-DE" sz="2000" b="0" i="1" smtClean="0">
                        <a:latin typeface="Cambria Math" charset="0"/>
                      </a:rPr>
                      <m:t>,</m:t>
                    </m:r>
                    <m:r>
                      <a:rPr lang="de-DE" sz="2000" b="1" i="1">
                        <a:latin typeface="Cambria Math" charset="0"/>
                      </a:rPr>
                      <m:t>𝑿</m:t>
                    </m:r>
                    <m:r>
                      <a:rPr lang="de-DE" sz="2000" b="0" i="1" smtClean="0">
                        <a:latin typeface="Cambria Math" charset="0"/>
                      </a:rPr>
                      <m:t>)</m:t>
                    </m:r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de-DE" sz="2000" b="0" i="1" smtClean="0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de-DE" sz="2000" b="0" i="1" smtClean="0">
                        <a:latin typeface="Cambria Math" charset="0"/>
                      </a:rPr>
                      <m:t>(</m:t>
                    </m:r>
                    <m:r>
                      <a:rPr lang="de-DE" sz="2000" b="1" i="1">
                        <a:latin typeface="Cambria Math" charset="0"/>
                      </a:rPr>
                      <m:t>𝑿</m:t>
                    </m:r>
                    <m:r>
                      <a:rPr lang="de-DE" sz="20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𝒯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i="1">
                                  <a:latin typeface="Cambria Math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de-DE" sz="2000" i="1">
                                  <a:latin typeface="Cambria Math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de-DE" sz="2000" i="1">
                              <a:latin typeface="Cambria Math" charset="0"/>
                            </a:rPr>
                            <m:t>;</m:t>
                          </m:r>
                          <m:r>
                            <a:rPr lang="de-DE" sz="2000" i="1">
                              <a:latin typeface="Cambria Math" charset="0"/>
                            </a:rPr>
                            <m:t>𝜏</m:t>
                          </m:r>
                        </m:e>
                      </m:d>
                      <m:r>
                        <a:rPr lang="de-DE" sz="2000" i="1">
                          <a:latin typeface="Cambria Math" charset="0"/>
                        </a:rPr>
                        <m:t>(</m:t>
                      </m:r>
                      <m:r>
                        <a:rPr lang="de-DE" sz="2000" b="1" i="0" smtClean="0">
                          <a:latin typeface="Cambria Math" charset="0"/>
                        </a:rPr>
                        <m:t>𝐗</m:t>
                      </m:r>
                      <m:r>
                        <a:rPr lang="de-DE" sz="2000" i="1">
                          <a:latin typeface="Cambria Math" charset="0"/>
                        </a:rPr>
                        <m:t>):=</m:t>
                      </m:r>
                      <m:f>
                        <m:fPr>
                          <m:ctrlPr>
                            <a:rPr lang="bg-BG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i="1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i="1"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20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de-DE" sz="2000" i="1">
                              <a:latin typeface="Cambria Math" charset="0"/>
                            </a:rPr>
                            <m:t>(</m:t>
                          </m:r>
                          <m:r>
                            <a:rPr lang="de-DE" sz="2000" b="1" i="0" smtClean="0">
                              <a:latin typeface="Cambria Math" charset="0"/>
                            </a:rPr>
                            <m:t>𝐗</m:t>
                          </m:r>
                          <m:r>
                            <a:rPr lang="de-DE" sz="2000" i="1">
                              <a:latin typeface="Cambria Math" charset="0"/>
                            </a:rPr>
                            <m:t>)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bg-BG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i="1">
                                  <a:latin typeface="Cambria Math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de-DE" sz="2000" i="1">
                                  <a:latin typeface="Cambria Math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1" i="0" smtClean="0">
                                  <a:latin typeface="Cambria Math" charset="0"/>
                                </a:rPr>
                                <m:t>𝐘</m:t>
                              </m:r>
                            </m:e>
                          </m:d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i="1"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20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1" i="0" smtClean="0">
                                  <a:latin typeface="Cambria Math" charset="0"/>
                                </a:rPr>
                                <m:t>𝐘</m:t>
                              </m:r>
                            </m:e>
                          </m:d>
                          <m:r>
                            <a:rPr lang="de-DE" sz="2000" i="1">
                              <a:latin typeface="Cambria Math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1" i="0" smtClean="0">
                                  <a:latin typeface="Cambria Math" charset="0"/>
                                </a:rPr>
                                <m:t>𝐘</m:t>
                              </m:r>
                              <m:r>
                                <a:rPr lang="is-I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→</m:t>
                              </m:r>
                              <m:r>
                                <a:rPr lang="de-DE" sz="2000" b="1" i="0" smtClean="0">
                                  <a:latin typeface="Cambria Math" charset="0"/>
                                </a:rPr>
                                <m:t>𝐗</m:t>
                              </m:r>
                              <m:r>
                                <a:rPr lang="de-DE" sz="2000" i="1">
                                  <a:latin typeface="Cambria Math" charset="0"/>
                                </a:rPr>
                                <m:t>;</m:t>
                              </m:r>
                              <m:r>
                                <a:rPr lang="de-DE" sz="2000" i="1">
                                  <a:latin typeface="Cambria Math" charset="0"/>
                                </a:rPr>
                                <m:t>𝜏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de-DE" sz="2000">
                              <a:latin typeface="Cambria Math" charset="0"/>
                            </a:rPr>
                            <m:t>d</m:t>
                          </m:r>
                          <m:r>
                            <a:rPr lang="de-DE" sz="2000" b="0" i="1" smtClean="0">
                              <a:latin typeface="Cambria Math" charset="0"/>
                            </a:rPr>
                            <m:t>𝑌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22" t="-1754" b="-3070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4667069" y="3354794"/>
                <a:ext cx="2202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</a:rPr>
                        <m:t>𝐴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069" y="3354794"/>
                <a:ext cx="220252" cy="276999"/>
              </a:xfrm>
              <a:prstGeom prst="rect">
                <a:avLst/>
              </a:prstGeom>
              <a:blipFill>
                <a:blip r:embed="rId3"/>
                <a:stretch>
                  <a:fillRect l="-10526" r="-10526" b="-45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226339-B1C1-374A-83BD-2655FA3954E6}" type="slidenum">
              <a:rPr lang="de-DE" smtClean="0"/>
              <a:pPr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91731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of the equations of motion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0" y="3766818"/>
            <a:ext cx="7470740" cy="1985352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60" y="1824841"/>
            <a:ext cx="4751881" cy="1882017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975" y="690361"/>
            <a:ext cx="3564041" cy="496864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975" y="1096452"/>
            <a:ext cx="2350547" cy="67841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0" y="6550223"/>
            <a:ext cx="92189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ahoma" charset="0"/>
                <a:ea typeface="Tahoma" charset="0"/>
                <a:cs typeface="Tahoma" charset="0"/>
              </a:rPr>
              <a:t>cited from: </a:t>
            </a:r>
            <a:r>
              <a:rPr lang="en-US" sz="1400" i="1" dirty="0" err="1">
                <a:latin typeface="Tahoma" charset="0"/>
                <a:ea typeface="Tahoma" charset="0"/>
                <a:cs typeface="Tahoma" charset="0"/>
              </a:rPr>
              <a:t>Leimkuhler</a:t>
            </a:r>
            <a:r>
              <a:rPr lang="en-US" sz="1400" i="1" dirty="0">
                <a:latin typeface="Tahoma" charset="0"/>
                <a:ea typeface="Tahoma" charset="0"/>
                <a:cs typeface="Tahoma" charset="0"/>
              </a:rPr>
              <a:t>, Matthews, Applied Mathematics Research </a:t>
            </a:r>
            <a:r>
              <a:rPr lang="en-US" sz="1400" i="1" dirty="0" err="1">
                <a:latin typeface="Tahoma" charset="0"/>
                <a:ea typeface="Tahoma" charset="0"/>
                <a:cs typeface="Tahoma" charset="0"/>
              </a:rPr>
              <a:t>eXpress</a:t>
            </a:r>
            <a:r>
              <a:rPr lang="en-US" sz="1400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sz="1400" b="1" dirty="0">
                <a:latin typeface="Tahoma" charset="0"/>
                <a:ea typeface="Tahoma" charset="0"/>
                <a:cs typeface="Tahoma" charset="0"/>
              </a:rPr>
              <a:t>2013</a:t>
            </a:r>
            <a:r>
              <a:rPr lang="en-US" sz="1400" dirty="0">
                <a:latin typeface="Tahoma" charset="0"/>
                <a:ea typeface="Tahoma" charset="0"/>
                <a:cs typeface="Tahoma" charset="0"/>
              </a:rPr>
              <a:t>, 34 (2013) </a:t>
            </a:r>
            <a:endParaRPr lang="en-US" sz="1400" dirty="0">
              <a:effectLst/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528" y="6173367"/>
            <a:ext cx="5825032" cy="416766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910" y="5975962"/>
            <a:ext cx="2130476" cy="291347"/>
          </a:xfrm>
          <a:prstGeom prst="rect">
            <a:avLst/>
          </a:prstGeom>
        </p:spPr>
      </p:pic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226339-B1C1-374A-83BD-2655FA3954E6}" type="slidenum">
              <a:rPr lang="de-DE" smtClean="0"/>
              <a:pPr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36484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MSM theory : transfer operator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𝒯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latin typeface="Cambria Math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de-DE" sz="2200" b="0" i="1" smtClean="0">
                              <a:latin typeface="Cambria Math" charset="0"/>
                            </a:rPr>
                            <m:t>;</m:t>
                          </m:r>
                          <m:r>
                            <a:rPr lang="de-DE" sz="2200" b="0" i="1" smtClean="0">
                              <a:latin typeface="Cambria Math" charset="0"/>
                            </a:rPr>
                            <m:t>𝜏</m:t>
                          </m:r>
                        </m:e>
                      </m:d>
                      <m:r>
                        <a:rPr lang="de-DE" sz="2200" b="0" i="1" smtClean="0">
                          <a:latin typeface="Cambria Math" charset="0"/>
                        </a:rPr>
                        <m:t>(</m:t>
                      </m:r>
                      <m:r>
                        <a:rPr lang="de-DE" sz="2200" b="1" i="0" smtClean="0">
                          <a:latin typeface="Cambria Math" charset="0"/>
                        </a:rPr>
                        <m:t>𝐗</m:t>
                      </m:r>
                      <m:r>
                        <a:rPr lang="de-DE" sz="2200" b="0" i="1" smtClean="0">
                          <a:latin typeface="Cambria Math" charset="0"/>
                        </a:rPr>
                        <m:t>):=</m:t>
                      </m:r>
                      <m:f>
                        <m:fPr>
                          <m:ctrlPr>
                            <a:rPr lang="bg-BG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2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de-DE" sz="2200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de-DE" sz="2200" b="1" i="0" smtClean="0">
                              <a:latin typeface="Cambria Math" charset="0"/>
                            </a:rPr>
                            <m:t>𝐗</m:t>
                          </m:r>
                          <m:r>
                            <a:rPr lang="de-DE" sz="2200" b="0" i="1" smtClean="0">
                              <a:latin typeface="Cambria Math" charset="0"/>
                            </a:rPr>
                            <m:t>)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bg-BG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latin typeface="Cambria Math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b="1" i="0" smtClean="0">
                                  <a:latin typeface="Cambria Math" charset="0"/>
                                </a:rPr>
                                <m:t>𝐘</m:t>
                              </m:r>
                            </m:e>
                          </m:d>
                          <m:sSub>
                            <m:sSub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b="1" i="0" smtClean="0">
                                  <a:latin typeface="Cambria Math" charset="0"/>
                                </a:rPr>
                                <m:t>𝐘</m:t>
                              </m:r>
                            </m:e>
                          </m:d>
                          <m:r>
                            <a:rPr lang="de-DE" sz="2200" b="0" i="1" smtClean="0">
                              <a:latin typeface="Cambria Math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b="1" i="0" smtClean="0">
                                  <a:latin typeface="Cambria Math" charset="0"/>
                                </a:rPr>
                                <m:t>𝐘</m:t>
                              </m:r>
                              <m:r>
                                <a:rPr lang="is-I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→</m:t>
                              </m:r>
                              <m:r>
                                <a:rPr lang="de-DE" sz="2200" b="1" i="0" smtClean="0">
                                  <a:latin typeface="Cambria Math" charset="0"/>
                                </a:rPr>
                                <m:t>𝐗</m:t>
                              </m:r>
                              <m:r>
                                <a:rPr lang="de-DE" sz="2200" b="0" i="1" smtClean="0">
                                  <a:latin typeface="Cambria Math" charset="0"/>
                                </a:rPr>
                                <m:t>;</m:t>
                              </m:r>
                              <m:r>
                                <a:rPr lang="de-DE" sz="2200" b="0" i="1" smtClean="0">
                                  <a:latin typeface="Cambria Math" charset="0"/>
                                </a:rPr>
                                <m:t>𝜏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de-DE" sz="2200" b="0" i="0" smtClean="0">
                              <a:latin typeface="Cambria Math" charset="0"/>
                            </a:rPr>
                            <m:t>d</m:t>
                          </m:r>
                          <m:r>
                            <a:rPr lang="de-DE" sz="2200" b="0" i="1" smtClean="0">
                              <a:latin typeface="Cambria Math" charset="0"/>
                            </a:rPr>
                            <m:t>𝑦</m:t>
                          </m:r>
                        </m:e>
                      </m:nary>
                    </m:oMath>
                  </m:oMathPara>
                </a14:m>
                <a:endParaRPr lang="de-DE" sz="22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charset="0"/>
                            </a:rPr>
                            <m:t>𝑡</m:t>
                          </m:r>
                          <m:r>
                            <a:rPr lang="de-DE" sz="22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de-DE" sz="2200" b="0" i="1" smtClean="0">
                              <a:latin typeface="Cambria Math" charset="0"/>
                            </a:rPr>
                            <m:t>𝜏</m:t>
                          </m:r>
                        </m:sub>
                      </m:sSub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1" i="0" smtClean="0">
                              <a:latin typeface="Cambria Math" charset="0"/>
                            </a:rPr>
                            <m:t>𝐗</m:t>
                          </m:r>
                        </m:e>
                      </m:d>
                      <m:r>
                        <a:rPr lang="de-DE" sz="22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de-DE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2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slow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i="1">
                                  <a:latin typeface="Cambria Math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de-DE" sz="2200" i="1">
                                  <a:latin typeface="Cambria Math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de-DE" sz="2200" i="1">
                              <a:latin typeface="Cambria Math" charset="0"/>
                            </a:rPr>
                            <m:t>;</m:t>
                          </m:r>
                          <m:r>
                            <a:rPr lang="de-DE" sz="2200" i="1">
                              <a:latin typeface="Cambria Math" charset="0"/>
                            </a:rPr>
                            <m:t>𝜏</m:t>
                          </m:r>
                        </m:e>
                      </m:d>
                      <m:r>
                        <a:rPr lang="de-DE" sz="2200" b="0" i="1" smtClean="0">
                          <a:latin typeface="Cambria Math" charset="0"/>
                        </a:rPr>
                        <m:t>(</m:t>
                      </m:r>
                      <m:r>
                        <a:rPr lang="de-DE" sz="2200" b="1" i="0" smtClean="0">
                          <a:latin typeface="Cambria Math" charset="0"/>
                        </a:rPr>
                        <m:t>𝐗</m:t>
                      </m:r>
                      <m:r>
                        <a:rPr lang="de-DE" sz="2200" b="0" i="1" smtClean="0">
                          <a:latin typeface="Cambria Math" charset="0"/>
                        </a:rPr>
                        <m:t>)+</m:t>
                      </m:r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de-DE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2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fast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i="1">
                                  <a:latin typeface="Cambria Math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de-DE" sz="2200" i="1">
                                  <a:latin typeface="Cambria Math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de-DE" sz="2200" i="1">
                              <a:latin typeface="Cambria Math" charset="0"/>
                            </a:rPr>
                            <m:t>;</m:t>
                          </m:r>
                          <m:r>
                            <a:rPr lang="de-DE" sz="2200" i="1">
                              <a:latin typeface="Cambria Math" charset="0"/>
                            </a:rPr>
                            <m:t>𝜏</m:t>
                          </m:r>
                        </m:e>
                      </m:d>
                      <m:r>
                        <a:rPr lang="de-DE" sz="2200" i="1">
                          <a:latin typeface="Cambria Math" charset="0"/>
                        </a:rPr>
                        <m:t>(</m:t>
                      </m:r>
                      <m:r>
                        <a:rPr lang="de-DE" sz="2200" b="1" i="0" smtClean="0">
                          <a:latin typeface="Cambria Math" charset="0"/>
                        </a:rPr>
                        <m:t>𝐗</m:t>
                      </m:r>
                      <m:r>
                        <a:rPr lang="de-DE" sz="2200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de-DE" sz="22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de-DE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20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slow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i="1">
                                  <a:latin typeface="Cambria Math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de-DE" sz="2200" i="1">
                                  <a:latin typeface="Cambria Math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de-DE" sz="2200" i="1">
                              <a:latin typeface="Cambria Math" charset="0"/>
                            </a:rPr>
                            <m:t>;</m:t>
                          </m:r>
                          <m:r>
                            <a:rPr lang="de-DE" sz="2200" i="1">
                              <a:latin typeface="Cambria Math" charset="0"/>
                            </a:rPr>
                            <m:t>𝜏</m:t>
                          </m:r>
                        </m:e>
                      </m:d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1" i="0" smtClean="0">
                              <a:latin typeface="Cambria Math" charset="0"/>
                            </a:rPr>
                            <m:t>𝐗</m:t>
                          </m:r>
                        </m:e>
                      </m:d>
                      <m:r>
                        <a:rPr lang="de-DE" sz="22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de-DE" sz="2200" b="0" i="1" smtClean="0"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latin typeface="Cambria Math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b="0" i="1" smtClean="0">
                                  <a:latin typeface="Cambria Math" charset="0"/>
                                </a:rPr>
                                <m:t>𝜏</m:t>
                              </m:r>
                            </m:e>
                          </m:d>
                          <m:sSub>
                            <m:sSub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latin typeface="Cambria Math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2200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de-DE" sz="2200" b="1" i="0" smtClean="0">
                              <a:latin typeface="Cambria Math" charset="0"/>
                            </a:rPr>
                            <m:t>𝐗</m:t>
                          </m:r>
                          <m:r>
                            <a:rPr lang="de-DE" sz="2200" b="0" i="1" smtClean="0">
                              <a:latin typeface="Cambria Math" charset="0"/>
                            </a:rPr>
                            <m:t>)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200" b="0" i="1" smtClean="0">
                                      <a:latin typeface="Cambria Math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de-DE" sz="22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200" b="1" i="0" smtClean="0">
                                      <a:latin typeface="Cambria Math" charset="0"/>
                                    </a:rPr>
                                    <m:t>𝐘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200" b="0" i="1" smtClean="0"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sz="2200" b="0" i="1" smtClean="0">
                                      <a:latin typeface="Cambria Math" charset="0"/>
                                    </a:rPr>
                                    <m:t>𝐵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200" b="1" i="0" smtClean="0">
                                      <a:latin typeface="Cambria Math" charset="0"/>
                                    </a:rPr>
                                    <m:t>𝐘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200" b="0" i="1" smtClean="0">
                                      <a:latin typeface="Cambria Math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de-DE" sz="2200" b="0" i="1" smtClean="0">
                                      <a:latin typeface="Cambria Math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200" b="1" i="0" smtClean="0">
                                      <a:latin typeface="Cambria Math" charset="0"/>
                                    </a:rPr>
                                    <m:t>𝐘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de-DE" sz="2200" b="0" i="0" smtClean="0">
                                  <a:latin typeface="Cambria Math" charset="0"/>
                                </a:rPr>
                                <m:t>d</m:t>
                              </m:r>
                              <m:r>
                                <a:rPr lang="de-DE" sz="2200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</m:nary>
                        </m:e>
                      </m:nary>
                      <m:r>
                        <a:rPr lang="de-DE" sz="22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de-DE" sz="2200" i="1"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i="1">
                                  <a:latin typeface="Cambria Math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de-DE" sz="2200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i="1">
                                  <a:latin typeface="Cambria Math" charset="0"/>
                                </a:rPr>
                                <m:t>𝜏</m:t>
                              </m:r>
                            </m:e>
                          </m:d>
                          <m:sSub>
                            <m:sSub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i="1">
                                  <a:latin typeface="Cambria Math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de-DE" sz="2200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b="1" i="0" smtClean="0">
                                  <a:latin typeface="Cambria Math" charset="0"/>
                                </a:rPr>
                                <m:t>𝐗</m:t>
                              </m:r>
                            </m:e>
                          </m:d>
                          <m:sSub>
                            <m:sSub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de-DE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i="1">
                                          <a:latin typeface="Cambria Math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de-DE" sz="2200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sz="2200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i="1">
                                          <a:latin typeface="Cambria Math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de-DE" sz="2200" i="1">
                                          <a:latin typeface="Cambria Math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200" b="0" i="1" smtClean="0"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sz="2200" b="0" i="1" smtClean="0">
                                      <a:latin typeface="Cambria Math" charset="0"/>
                                    </a:rPr>
                                    <m:t>𝐵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</m:oMath>
                  </m:oMathPara>
                </a14:m>
                <a:endParaRPr lang="de-DE" sz="22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 charset="0"/>
                            </a:rPr>
                            <m:t>𝑇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charset="0"/>
                            </a:rPr>
                            <m:t>𝑖𝑗</m:t>
                          </m:r>
                        </m:sub>
                      </m:sSub>
                      <m:r>
                        <a:rPr lang="de-DE" sz="22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200" b="0" i="1" smtClean="0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𝜒</m:t>
                                      </m:r>
                                    </m:e>
                                    <m:sub>
                                      <m:r>
                                        <a:rPr lang="de-DE" sz="22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de-DE" sz="2200" i="1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de-DE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𝒯</m:t>
                                  </m:r>
                                  <m:r>
                                    <a:rPr lang="de-DE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[</m:t>
                                  </m:r>
                                  <m:sSub>
                                    <m:sSubPr>
                                      <m:ctrlPr>
                                        <a:rPr lang="de-DE" sz="2200" b="0" i="1" smtClean="0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𝜒</m:t>
                                      </m:r>
                                    </m:e>
                                    <m:sub>
                                      <m:r>
                                        <a:rPr lang="de-DE" sz="22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]</m:t>
                                  </m:r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200" i="1"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sz="2200" i="1">
                                      <a:latin typeface="Cambria Math" charset="0"/>
                                    </a:rPr>
                                    <m:t>𝐵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200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𝜒</m:t>
                                      </m:r>
                                    </m:e>
                                    <m:sub>
                                      <m:r>
                                        <a:rPr lang="de-DE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de-DE" sz="2200" i="1">
                                      <a:latin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sz="2200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𝜒</m:t>
                                      </m:r>
                                    </m:e>
                                    <m:sub>
                                      <m:r>
                                        <a:rPr lang="de-DE" sz="22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200" i="1"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sz="2200" i="1">
                                      <a:latin typeface="Cambria Math" charset="0"/>
                                    </a:rPr>
                                    <m:t>𝐵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de-DE" sz="22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∬"/>
                              <m:limLoc m:val="undOvr"/>
                              <m:subHide m:val="on"/>
                              <m:supHide m:val="on"/>
                              <m:ctrlPr>
                                <a:rPr lang="bg-BG" sz="22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200" b="0" i="1" smtClean="0">
                                      <a:latin typeface="Cambria Math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de-DE" sz="22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200" b="1" i="0" smtClean="0">
                                      <a:latin typeface="Cambria Math" charset="0"/>
                                    </a:rPr>
                                    <m:t>𝐱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200" i="1"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sz="2200" i="1">
                                      <a:latin typeface="Cambria Math" charset="0"/>
                                    </a:rPr>
                                    <m:t>𝐵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200" b="1" i="1" smtClean="0">
                                      <a:latin typeface="Cambria Math" charset="0"/>
                                    </a:rPr>
                                    <m:t>𝒀</m:t>
                                  </m:r>
                                </m:e>
                              </m:d>
                              <m:r>
                                <a:rPr lang="de-DE" sz="2200" i="1">
                                  <a:latin typeface="Cambria Math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200" b="1" i="0" smtClean="0">
                                      <a:latin typeface="Cambria Math" charset="0"/>
                                    </a:rPr>
                                    <m:t>𝐘</m:t>
                                  </m:r>
                                  <m:r>
                                    <a:rPr lang="is-I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→</m:t>
                                  </m:r>
                                  <m:r>
                                    <a:rPr lang="de-DE" sz="2200" b="1" i="0" smtClean="0">
                                      <a:latin typeface="Cambria Math" charset="0"/>
                                    </a:rPr>
                                    <m:t>𝐗</m:t>
                                  </m:r>
                                  <m:r>
                                    <a:rPr lang="de-DE" sz="2200" i="1">
                                      <a:latin typeface="Cambria Math" charset="0"/>
                                    </a:rPr>
                                    <m:t>;</m:t>
                                  </m:r>
                                  <m:r>
                                    <a:rPr lang="de-DE" sz="2200" i="1">
                                      <a:latin typeface="Cambria Math" charset="0"/>
                                    </a:rPr>
                                    <m:t>𝜏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200" b="0" i="1" smtClean="0">
                                      <a:latin typeface="Cambria Math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de-DE" sz="2200" b="0" i="1" smtClean="0"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200" b="1" i="0" smtClean="0">
                                      <a:latin typeface="Cambria Math" charset="0"/>
                                    </a:rPr>
                                    <m:t>𝐗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de-DE" sz="2200" b="0" i="0" smtClean="0">
                                  <a:latin typeface="Cambria Math" charset="0"/>
                                </a:rPr>
                                <m:t>d</m:t>
                              </m:r>
                              <m:r>
                                <a:rPr lang="de-DE" sz="2200" b="0" i="1" smtClean="0">
                                  <a:latin typeface="Cambria Math" charset="0"/>
                                </a:rPr>
                                <m:t>𝑥</m:t>
                              </m:r>
                              <m:r>
                                <m:rPr>
                                  <m:sty m:val="p"/>
                                </m:rPr>
                                <a:rPr lang="de-DE" sz="2200" b="0" i="0" smtClean="0">
                                  <a:latin typeface="Cambria Math" charset="0"/>
                                </a:rPr>
                                <m:t>d</m:t>
                              </m:r>
                              <m:r>
                                <a:rPr lang="de-DE" sz="2200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200" b="0" i="1" smtClean="0">
                                      <a:latin typeface="Cambria Math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de-DE" sz="2200" b="0" i="1" smtClean="0"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200" b="1" i="0" smtClean="0">
                                      <a:latin typeface="Cambria Math" charset="0"/>
                                    </a:rPr>
                                    <m:t>𝐗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200" i="1">
                                      <a:latin typeface="Cambria Math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de-DE" sz="22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200" b="1" i="0" smtClean="0">
                                      <a:latin typeface="Cambria Math" charset="0"/>
                                    </a:rPr>
                                    <m:t>𝐗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200" i="1"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sz="2200" i="1">
                                      <a:latin typeface="Cambria Math" charset="0"/>
                                    </a:rPr>
                                    <m:t>𝐵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200" b="1" i="0" smtClean="0">
                                      <a:latin typeface="Cambria Math" charset="0"/>
                                    </a:rPr>
                                    <m:t>𝐗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de-DE" sz="2200">
                                  <a:latin typeface="Cambria Math" charset="0"/>
                                </a:rPr>
                                <m:t>d</m:t>
                              </m:r>
                              <m:r>
                                <a:rPr lang="de-DE" sz="2200" i="1">
                                  <a:latin typeface="Cambria Math" charset="0"/>
                                </a:rPr>
                                <m:t>𝑦</m:t>
                              </m:r>
                            </m:e>
                          </m:nary>
                        </m:den>
                      </m:f>
                      <m:r>
                        <a:rPr lang="de-DE" sz="22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de-DE" sz="2200">
                              <a:latin typeface="Cambria Math" charset="0"/>
                            </a:rPr>
                            <m:t>cov</m:t>
                          </m:r>
                          <m:r>
                            <a:rPr lang="de-DE" sz="2200" i="1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sz="22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de-DE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de-DE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22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de-DE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;</m:t>
                          </m:r>
                          <m:r>
                            <a:rPr lang="de-DE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𝜏</m:t>
                          </m:r>
                          <m:r>
                            <a:rPr lang="de-DE" sz="2200" i="1"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de-DE" sz="2200">
                              <a:latin typeface="Cambria Math" charset="0"/>
                            </a:rPr>
                            <m:t>cov</m:t>
                          </m:r>
                          <m:r>
                            <a:rPr lang="de-DE" sz="2200" i="1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sz="22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22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de-DE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;0</m:t>
                          </m:r>
                          <m:r>
                            <a:rPr lang="de-DE" sz="2200" i="1">
                              <a:latin typeface="Cambria Math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de-DE" sz="22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de-DE" sz="22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60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8763" y="6346365"/>
            <a:ext cx="418266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 sz="1200" dirty="0">
                <a:solidFill>
                  <a:schemeClr val="tx1"/>
                </a:solidFill>
                <a:latin typeface="Arial" charset="0"/>
              </a:rPr>
              <a:t>Prinz </a:t>
            </a:r>
            <a:r>
              <a:rPr lang="de-DE" sz="1200" i="1" dirty="0">
                <a:solidFill>
                  <a:schemeClr val="tx1"/>
                </a:solidFill>
                <a:latin typeface="Arial" charset="0"/>
              </a:rPr>
              <a:t>et al</a:t>
            </a:r>
            <a:r>
              <a:rPr lang="de-DE" sz="1200" dirty="0">
                <a:solidFill>
                  <a:schemeClr val="tx1"/>
                </a:solidFill>
                <a:latin typeface="Arial" charset="0"/>
              </a:rPr>
              <a:t>. </a:t>
            </a:r>
            <a:r>
              <a:rPr lang="de-DE" sz="1200" i="1" dirty="0">
                <a:solidFill>
                  <a:schemeClr val="tx1"/>
                </a:solidFill>
                <a:latin typeface="Arial" charset="0"/>
              </a:rPr>
              <a:t>J. Chem. Phys.</a:t>
            </a:r>
            <a:r>
              <a:rPr lang="de-DE" sz="12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sz="1200" b="1" dirty="0">
                <a:solidFill>
                  <a:schemeClr val="tx1"/>
                </a:solidFill>
                <a:latin typeface="Arial" charset="0"/>
              </a:rPr>
              <a:t>134</a:t>
            </a:r>
            <a:r>
              <a:rPr lang="de-DE" sz="1200" dirty="0">
                <a:solidFill>
                  <a:schemeClr val="tx1"/>
                </a:solidFill>
                <a:latin typeface="Arial" charset="0"/>
              </a:rPr>
              <a:t>, 174105  (2011)</a:t>
            </a:r>
          </a:p>
          <a:p>
            <a:pPr>
              <a:buClrTx/>
              <a:buFontTx/>
              <a:buNone/>
            </a:pPr>
            <a:r>
              <a:rPr lang="it-IT" sz="1200" dirty="0" err="1">
                <a:solidFill>
                  <a:schemeClr val="tx1"/>
                </a:solidFill>
                <a:latin typeface="Arial" charset="0"/>
              </a:rPr>
              <a:t>Sarich</a:t>
            </a:r>
            <a:r>
              <a:rPr lang="it-IT" sz="12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it-IT" sz="1200" i="1" dirty="0">
                <a:solidFill>
                  <a:schemeClr val="tx1"/>
                </a:solidFill>
                <a:latin typeface="Arial" charset="0"/>
              </a:rPr>
              <a:t>et al SIAM </a:t>
            </a:r>
            <a:r>
              <a:rPr lang="it-IT" sz="1200" i="1" dirty="0" err="1">
                <a:solidFill>
                  <a:schemeClr val="tx1"/>
                </a:solidFill>
                <a:latin typeface="Arial" charset="0"/>
              </a:rPr>
              <a:t>Multiscale</a:t>
            </a:r>
            <a:r>
              <a:rPr lang="it-IT" sz="1200" i="1" dirty="0">
                <a:solidFill>
                  <a:schemeClr val="tx1"/>
                </a:solidFill>
                <a:latin typeface="Arial" charset="0"/>
              </a:rPr>
              <a:t> Model. </a:t>
            </a:r>
            <a:r>
              <a:rPr lang="it-IT" sz="1200" i="1" dirty="0" err="1">
                <a:solidFill>
                  <a:schemeClr val="tx1"/>
                </a:solidFill>
                <a:latin typeface="Arial" charset="0"/>
              </a:rPr>
              <a:t>Simul</a:t>
            </a:r>
            <a:r>
              <a:rPr lang="it-IT" sz="1200" dirty="0">
                <a:solidFill>
                  <a:schemeClr val="tx1"/>
                </a:solidFill>
                <a:latin typeface="Arial" charset="0"/>
              </a:rPr>
              <a:t>. </a:t>
            </a:r>
            <a:r>
              <a:rPr lang="it-IT" sz="1200" b="1" dirty="0">
                <a:solidFill>
                  <a:schemeClr val="tx1"/>
                </a:solidFill>
                <a:latin typeface="Arial" charset="0"/>
              </a:rPr>
              <a:t>8</a:t>
            </a:r>
            <a:r>
              <a:rPr lang="it-IT" sz="1200" dirty="0">
                <a:solidFill>
                  <a:schemeClr val="tx1"/>
                </a:solidFill>
                <a:latin typeface="Arial" charset="0"/>
              </a:rPr>
              <a:t>, 1154 (2010).</a:t>
            </a:r>
            <a:endParaRPr lang="de-DE" sz="1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226339-B1C1-374A-83BD-2655FA3954E6}" type="slidenum">
              <a:rPr lang="de-DE" smtClean="0"/>
              <a:pPr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80988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15217" y="1162496"/>
            <a:ext cx="829920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9pPr>
          </a:lstStyle>
          <a:p>
            <a:r>
              <a:rPr lang="en-US" sz="2000" dirty="0">
                <a:latin typeface="Arial" charset="0"/>
              </a:rPr>
              <a:t>time scales:			processes: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881" y="1464714"/>
            <a:ext cx="4808538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-65867" y="6394154"/>
            <a:ext cx="422594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200" dirty="0" err="1">
                <a:solidFill>
                  <a:schemeClr val="tx1"/>
                </a:solidFill>
                <a:latin typeface="Arial" charset="0"/>
              </a:rPr>
              <a:t>Prinz</a:t>
            </a:r>
            <a:r>
              <a:rPr lang="en-US" sz="12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200" i="1" dirty="0">
                <a:solidFill>
                  <a:schemeClr val="tx1"/>
                </a:solidFill>
                <a:latin typeface="Arial" charset="0"/>
              </a:rPr>
              <a:t>et al</a:t>
            </a:r>
            <a:r>
              <a:rPr lang="en-US" sz="1200" dirty="0">
                <a:solidFill>
                  <a:schemeClr val="tx1"/>
                </a:solidFill>
                <a:latin typeface="Arial" charset="0"/>
              </a:rPr>
              <a:t>., </a:t>
            </a:r>
            <a:r>
              <a:rPr lang="en-US" sz="1200" i="1" dirty="0">
                <a:solidFill>
                  <a:schemeClr val="tx1"/>
                </a:solidFill>
                <a:latin typeface="Arial" charset="0"/>
              </a:rPr>
              <a:t>J. Chem. Phys.</a:t>
            </a:r>
            <a:r>
              <a:rPr lang="en-US" sz="12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Arial" charset="0"/>
              </a:rPr>
              <a:t>134</a:t>
            </a:r>
            <a:r>
              <a:rPr lang="en-US" sz="1200" dirty="0">
                <a:solidFill>
                  <a:schemeClr val="tx1"/>
                </a:solidFill>
                <a:latin typeface="Arial" charset="0"/>
              </a:rPr>
              <a:t>, 174105  (2011)</a:t>
            </a:r>
          </a:p>
          <a:p>
            <a:pPr>
              <a:buClrTx/>
              <a:buFontTx/>
              <a:buNone/>
            </a:pPr>
            <a:r>
              <a:rPr lang="en-US" sz="1200" dirty="0" err="1">
                <a:solidFill>
                  <a:schemeClr val="tx1"/>
                </a:solidFill>
                <a:latin typeface="Arial" charset="0"/>
              </a:rPr>
              <a:t>Sarich</a:t>
            </a:r>
            <a:r>
              <a:rPr lang="en-US" sz="12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200" i="1" dirty="0">
                <a:solidFill>
                  <a:schemeClr val="tx1"/>
                </a:solidFill>
                <a:latin typeface="Arial" charset="0"/>
              </a:rPr>
              <a:t>et al., SIAM Multiscale Model. Simul</a:t>
            </a:r>
            <a:r>
              <a:rPr lang="en-US" sz="1200" dirty="0">
                <a:solidFill>
                  <a:schemeClr val="tx1"/>
                </a:solidFill>
                <a:latin typeface="Arial" charset="0"/>
              </a:rPr>
              <a:t>. </a:t>
            </a:r>
            <a:r>
              <a:rPr lang="en-US" sz="1200" b="1" dirty="0">
                <a:solidFill>
                  <a:schemeClr val="tx1"/>
                </a:solidFill>
                <a:latin typeface="Arial" charset="0"/>
              </a:rPr>
              <a:t>8</a:t>
            </a:r>
            <a:r>
              <a:rPr lang="en-US" sz="1200" dirty="0">
                <a:solidFill>
                  <a:schemeClr val="tx1"/>
                </a:solidFill>
                <a:latin typeface="Arial" charset="0"/>
              </a:rPr>
              <a:t>, 1154 (2010).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17" y="1673409"/>
            <a:ext cx="2960688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3999" y="5492538"/>
                <a:ext cx="3683124" cy="1041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r>
                  <a:rPr lang="en-US" dirty="0"/>
                  <a:t>f</a:t>
                </a:r>
                <a:r>
                  <a:rPr lang="en-US" b="0" dirty="0"/>
                  <a:t>or MSM: </a:t>
                </a:r>
                <a:br>
                  <a:rPr lang="en-US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charset="0"/>
                            </a:rPr>
                            <m:t>𝒑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𝜏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charset="0"/>
                                </a:rPr>
                                <m:t>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⋅</m:t>
                          </m:r>
                          <m:r>
                            <a:rPr lang="en-US" b="1" i="1" smtClean="0">
                              <a:latin typeface="Cambria Math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9" y="5492538"/>
                <a:ext cx="3683124" cy="1041567"/>
              </a:xfrm>
              <a:prstGeom prst="rect">
                <a:avLst/>
              </a:prstGeom>
              <a:blipFill rotWithShape="0">
                <a:blip r:embed="rId5"/>
                <a:stretch>
                  <a:fillRect l="-1490" t="-350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005447" y="5411601"/>
                <a:ext cx="388772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charset="0"/>
                          </a:rPr>
                          <m:t>𝜙</m:t>
                        </m:r>
                      </m:e>
                      <m:sub>
                        <m:r>
                          <a:rPr lang="de-DE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(left)		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(right)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5447" y="5411601"/>
                <a:ext cx="388772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13" t="-95000" b="-1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MSM: spectral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-238896" y="3595072"/>
                <a:ext cx="4572000" cy="217315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slow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de-DE" i="1">
                              <a:latin typeface="Cambria Math" charset="0"/>
                            </a:rPr>
                            <m:t>;</m:t>
                          </m:r>
                          <m:r>
                            <a:rPr lang="de-DE" i="1">
                              <a:latin typeface="Cambria Math" charset="0"/>
                            </a:rPr>
                            <m:t>𝜏</m:t>
                          </m:r>
                        </m:e>
                      </m:d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1">
                              <a:latin typeface="Cambria Math" charset="0"/>
                            </a:rPr>
                            <m:t>𝐗</m:t>
                          </m:r>
                        </m:e>
                      </m:d>
                      <m:r>
                        <a:rPr lang="de-DE" b="1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de-DE" i="1"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𝜏</m:t>
                              </m:r>
                            </m:e>
                          </m:d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1">
                                  <a:latin typeface="Cambria Math" charset="0"/>
                                </a:rPr>
                                <m:t>𝐗</m:t>
                              </m:r>
                            </m:e>
                          </m:d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</a:rPr>
                                    <m:t>𝐵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</m:oMath>
                  </m:oMathPara>
                </a14:m>
                <a:endParaRPr lang="de-DE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𝒯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∘…∘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𝒯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groupCh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sub>
                          </m:sSub>
                        </m:e>
                        <m:lim>
                          <m: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  <m: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times</m:t>
                          </m:r>
                        </m:lim>
                      </m:limLow>
                      <m:r>
                        <a:rPr lang="de-DE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de-DE" i="1"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𝜏</m:t>
                              </m:r>
                            </m:e>
                          </m:d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</a:rPr>
                                    <m:t>𝐵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</m:oMath>
                  </m:oMathPara>
                </a14:m>
                <a:endParaRPr lang="de-DE" dirty="0"/>
              </a:p>
              <a:p>
                <a:pPr>
                  <a:lnSpc>
                    <a:spcPct val="150000"/>
                  </a:lnSpc>
                </a:pPr>
                <a:endParaRPr lang="de-DE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8896" y="3595072"/>
                <a:ext cx="4572000" cy="217315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oliennummernplatzhalt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226339-B1C1-374A-83BD-2655FA3954E6}" type="slidenum">
              <a:rPr lang="de-DE" smtClean="0"/>
              <a:pPr/>
              <a:t>35</a:t>
            </a:fld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8AD328D-CB13-8F4E-85BD-63E80832F8FB}"/>
              </a:ext>
            </a:extLst>
          </p:cNvPr>
          <p:cNvSpPr txBox="1"/>
          <p:nvPr/>
        </p:nvSpPr>
        <p:spPr>
          <a:xfrm>
            <a:off x="-446314" y="13280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893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Markov state models: estimation</a:t>
            </a:r>
            <a:endParaRPr lang="de-DE" sz="4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226339-B1C1-374A-83BD-2655FA3954E6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0" y="6334780"/>
            <a:ext cx="5089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latin typeface="Calibri" panose="020F0502020204030204" pitchFamily="34" charset="0"/>
                <a:ea typeface="Tahoma" charset="0"/>
                <a:cs typeface="Calibri" panose="020F0502020204030204" pitchFamily="34" charset="0"/>
              </a:rPr>
              <a:t>[1] Prinz </a:t>
            </a:r>
            <a:r>
              <a:rPr lang="de-DE" sz="1400" i="1" dirty="0">
                <a:latin typeface="Calibri" panose="020F0502020204030204" pitchFamily="34" charset="0"/>
                <a:ea typeface="Tahoma" charset="0"/>
                <a:cs typeface="Calibri" panose="020F0502020204030204" pitchFamily="34" charset="0"/>
              </a:rPr>
              <a:t>et al</a:t>
            </a:r>
            <a:r>
              <a:rPr lang="de-DE" sz="1400" dirty="0">
                <a:latin typeface="Calibri" panose="020F0502020204030204" pitchFamily="34" charset="0"/>
                <a:ea typeface="Tahoma" charset="0"/>
                <a:cs typeface="Calibri" panose="020F0502020204030204" pitchFamily="34" charset="0"/>
              </a:rPr>
              <a:t>., </a:t>
            </a:r>
            <a:r>
              <a:rPr lang="de-DE" sz="1400" i="1" dirty="0">
                <a:latin typeface="Calibri" panose="020F0502020204030204" pitchFamily="34" charset="0"/>
                <a:ea typeface="Tahoma" charset="0"/>
                <a:cs typeface="Calibri" panose="020F0502020204030204" pitchFamily="34" charset="0"/>
              </a:rPr>
              <a:t>J. Chem. Phys. </a:t>
            </a:r>
            <a:r>
              <a:rPr lang="de-DE" sz="1400" b="1" dirty="0">
                <a:latin typeface="Calibri" panose="020F0502020204030204" pitchFamily="34" charset="0"/>
                <a:ea typeface="Tahoma" charset="0"/>
                <a:cs typeface="Calibri" panose="020F0502020204030204" pitchFamily="34" charset="0"/>
              </a:rPr>
              <a:t>134</a:t>
            </a:r>
            <a:r>
              <a:rPr lang="de-DE" sz="1400" dirty="0">
                <a:latin typeface="Calibri" panose="020F0502020204030204" pitchFamily="34" charset="0"/>
                <a:ea typeface="Tahoma" charset="0"/>
                <a:cs typeface="Calibri" panose="020F0502020204030204" pitchFamily="34" charset="0"/>
              </a:rPr>
              <a:t>, 174105 (2011)</a:t>
            </a:r>
          </a:p>
          <a:p>
            <a:r>
              <a:rPr lang="de-DE" sz="1400" dirty="0">
                <a:latin typeface="Calibri" panose="020F0502020204030204" pitchFamily="34" charset="0"/>
                <a:ea typeface="Tahoma" charset="0"/>
                <a:cs typeface="Calibri" panose="020F0502020204030204" pitchFamily="34" charset="0"/>
              </a:rPr>
              <a:t>[2]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Pérez-Hernández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Paul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et al.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J. Chem. Phys.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139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015102 (2013) </a:t>
            </a:r>
            <a:endParaRPr lang="en-US" sz="1400" dirty="0">
              <a:latin typeface="Calibri" panose="020F0502020204030204" pitchFamily="34" charset="0"/>
              <a:ea typeface="Tahoma" charset="0"/>
              <a:cs typeface="Calibri" panose="020F0502020204030204" pitchFamily="34" charset="0"/>
            </a:endParaRPr>
          </a:p>
        </p:txBody>
      </p:sp>
      <p:grpSp>
        <p:nvGrpSpPr>
          <p:cNvPr id="6" name="Gruppierung 5"/>
          <p:cNvGrpSpPr/>
          <p:nvPr/>
        </p:nvGrpSpPr>
        <p:grpSpPr>
          <a:xfrm>
            <a:off x="0" y="1695853"/>
            <a:ext cx="9144000" cy="2103438"/>
            <a:chOff x="0" y="1812687"/>
            <a:chExt cx="9144000" cy="2103438"/>
          </a:xfrm>
        </p:grpSpPr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2133600" y="1842850"/>
              <a:ext cx="5032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2000" dirty="0">
                  <a:latin typeface="Symbol" charset="0"/>
                </a:rPr>
                <a:t>t</a:t>
              </a:r>
            </a:p>
          </p:txBody>
        </p:sp>
        <p:sp>
          <p:nvSpPr>
            <p:cNvPr id="8" name="Text Box 31"/>
            <p:cNvSpPr txBox="1">
              <a:spLocks noChangeArrowheads="1"/>
            </p:cNvSpPr>
            <p:nvPr/>
          </p:nvSpPr>
          <p:spPr bwMode="auto">
            <a:xfrm>
              <a:off x="3063875" y="1842850"/>
              <a:ext cx="5032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2000"/>
                <a:t>2</a:t>
              </a:r>
              <a:r>
                <a:rPr lang="de-DE" sz="2000">
                  <a:latin typeface="Symbol" charset="0"/>
                </a:rPr>
                <a:t>t</a:t>
              </a:r>
              <a:endParaRPr lang="de-DE" sz="2000"/>
            </a:p>
          </p:txBody>
        </p:sp>
        <p:sp>
          <p:nvSpPr>
            <p:cNvPr id="9" name="Text Box 33"/>
            <p:cNvSpPr txBox="1">
              <a:spLocks noChangeArrowheads="1"/>
            </p:cNvSpPr>
            <p:nvPr/>
          </p:nvSpPr>
          <p:spPr bwMode="auto">
            <a:xfrm>
              <a:off x="4130675" y="1842850"/>
              <a:ext cx="5032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2000"/>
                <a:t>3</a:t>
              </a:r>
              <a:r>
                <a:rPr lang="de-DE" sz="2000">
                  <a:latin typeface="Symbol" charset="0"/>
                </a:rPr>
                <a:t>t</a:t>
              </a:r>
              <a:endParaRPr lang="de-DE" sz="2000"/>
            </a:p>
          </p:txBody>
        </p:sp>
        <p:sp>
          <p:nvSpPr>
            <p:cNvPr id="10" name="Text Box 34"/>
            <p:cNvSpPr txBox="1">
              <a:spLocks noChangeArrowheads="1"/>
            </p:cNvSpPr>
            <p:nvPr/>
          </p:nvSpPr>
          <p:spPr bwMode="auto">
            <a:xfrm>
              <a:off x="7285038" y="1842850"/>
              <a:ext cx="50323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2000"/>
                <a:t>6</a:t>
              </a:r>
              <a:r>
                <a:rPr lang="de-DE" sz="2000">
                  <a:latin typeface="Symbol" charset="0"/>
                </a:rPr>
                <a:t>t</a:t>
              </a:r>
              <a:endParaRPr lang="de-DE" sz="2000"/>
            </a:p>
          </p:txBody>
        </p:sp>
        <p:sp>
          <p:nvSpPr>
            <p:cNvPr id="11" name="Text Box 35"/>
            <p:cNvSpPr txBox="1">
              <a:spLocks noChangeArrowheads="1"/>
            </p:cNvSpPr>
            <p:nvPr/>
          </p:nvSpPr>
          <p:spPr bwMode="auto">
            <a:xfrm>
              <a:off x="5197475" y="1842850"/>
              <a:ext cx="5032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2000"/>
                <a:t>4</a:t>
              </a:r>
              <a:r>
                <a:rPr lang="de-DE" sz="2000">
                  <a:latin typeface="Symbol" charset="0"/>
                </a:rPr>
                <a:t>t</a:t>
              </a:r>
              <a:endParaRPr lang="de-DE" sz="2000"/>
            </a:p>
          </p:txBody>
        </p:sp>
        <p:sp>
          <p:nvSpPr>
            <p:cNvPr id="12" name="Text Box 36"/>
            <p:cNvSpPr txBox="1">
              <a:spLocks noChangeArrowheads="1"/>
            </p:cNvSpPr>
            <p:nvPr/>
          </p:nvSpPr>
          <p:spPr bwMode="auto">
            <a:xfrm>
              <a:off x="6264275" y="1842850"/>
              <a:ext cx="5032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2000"/>
                <a:t>5</a:t>
              </a:r>
              <a:r>
                <a:rPr lang="de-DE" sz="2000">
                  <a:latin typeface="Symbol" charset="0"/>
                </a:rPr>
                <a:t>t</a:t>
              </a:r>
              <a:endParaRPr lang="de-DE" sz="2000"/>
            </a:p>
          </p:txBody>
        </p:sp>
        <p:sp>
          <p:nvSpPr>
            <p:cNvPr id="13" name="Text Box 37"/>
            <p:cNvSpPr txBox="1">
              <a:spLocks noChangeArrowheads="1"/>
            </p:cNvSpPr>
            <p:nvPr/>
          </p:nvSpPr>
          <p:spPr bwMode="auto">
            <a:xfrm>
              <a:off x="8275638" y="1842850"/>
              <a:ext cx="50323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2000"/>
                <a:t>7</a:t>
              </a:r>
              <a:r>
                <a:rPr lang="de-DE" sz="2000">
                  <a:latin typeface="Symbol" charset="0"/>
                </a:rPr>
                <a:t>t</a:t>
              </a:r>
              <a:endParaRPr lang="de-DE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304799" y="1812687"/>
                  <a:ext cx="1101969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de-DE" sz="2000" dirty="0">
                      <a:latin typeface="Calibri" charset="0"/>
                      <a:ea typeface="Calibri" charset="0"/>
                      <a:cs typeface="Calibri" charset="0"/>
                    </a:rPr>
                    <a:t>time </a:t>
                  </a:r>
                  <a14:m>
                    <m:oMath xmlns:m="http://schemas.openxmlformats.org/officeDocument/2006/math">
                      <m:r>
                        <a:rPr lang="de-DE" sz="2000" i="1" dirty="0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𝑡</m:t>
                      </m:r>
                    </m:oMath>
                  </a14:m>
                  <a:r>
                    <a:rPr lang="de-DE" sz="2000" dirty="0">
                      <a:latin typeface="Calibri" charset="0"/>
                      <a:ea typeface="Calibri" charset="0"/>
                      <a:cs typeface="Calibri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8448" name="Text 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4799" y="1812687"/>
                  <a:ext cx="1101969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525" t="-7576" b="-2575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 Box 47"/>
            <p:cNvSpPr txBox="1">
              <a:spLocks noChangeArrowheads="1"/>
            </p:cNvSpPr>
            <p:nvPr/>
          </p:nvSpPr>
          <p:spPr bwMode="auto">
            <a:xfrm>
              <a:off x="76200" y="2574687"/>
              <a:ext cx="167198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trajectory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36514" y="3484325"/>
                  <a:ext cx="1687512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000" dirty="0">
                      <a:latin typeface="Calibri" charset="0"/>
                      <a:ea typeface="Calibri" charset="0"/>
                      <a:cs typeface="Calibri" charset="0"/>
                    </a:rPr>
                    <a:t>microstate </a:t>
                  </a:r>
                  <a14:m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𝑠</m:t>
                      </m:r>
                    </m:oMath>
                  </a14:m>
                  <a:endParaRPr lang="en-US" sz="2000" dirty="0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mc:Choice>
          <mc:Fallback xmlns="">
            <p:sp>
              <p:nvSpPr>
                <p:cNvPr id="18450" name="Text 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514" y="3484325"/>
                  <a:ext cx="1687512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971" t="-9231" b="-2769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 Box 49"/>
            <p:cNvSpPr txBox="1">
              <a:spLocks noChangeArrowheads="1"/>
            </p:cNvSpPr>
            <p:nvPr/>
          </p:nvSpPr>
          <p:spPr bwMode="auto">
            <a:xfrm>
              <a:off x="2133600" y="3489087"/>
              <a:ext cx="504825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2200" dirty="0">
                  <a:latin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18" name="Text Box 51"/>
            <p:cNvSpPr txBox="1">
              <a:spLocks noChangeArrowheads="1"/>
            </p:cNvSpPr>
            <p:nvPr/>
          </p:nvSpPr>
          <p:spPr bwMode="auto">
            <a:xfrm>
              <a:off x="3200400" y="3484325"/>
              <a:ext cx="504825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2200" dirty="0">
                  <a:latin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19" name="Text Box 52"/>
            <p:cNvSpPr txBox="1">
              <a:spLocks noChangeArrowheads="1"/>
            </p:cNvSpPr>
            <p:nvPr/>
          </p:nvSpPr>
          <p:spPr bwMode="auto">
            <a:xfrm>
              <a:off x="4206875" y="3484325"/>
              <a:ext cx="504825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2200" dirty="0">
                  <a:latin typeface="Helvetica" charset="0"/>
                  <a:cs typeface="Helvetica" charset="0"/>
                </a:rPr>
                <a:t>2</a:t>
              </a:r>
            </a:p>
          </p:txBody>
        </p:sp>
        <p:sp>
          <p:nvSpPr>
            <p:cNvPr id="20" name="Text Box 53"/>
            <p:cNvSpPr txBox="1">
              <a:spLocks noChangeArrowheads="1"/>
            </p:cNvSpPr>
            <p:nvPr/>
          </p:nvSpPr>
          <p:spPr bwMode="auto">
            <a:xfrm>
              <a:off x="7435850" y="3484325"/>
              <a:ext cx="504825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2200" dirty="0">
                  <a:latin typeface="Helvetica" charset="0"/>
                  <a:cs typeface="Helvetica" charset="0"/>
                </a:rPr>
                <a:t>2</a:t>
              </a:r>
            </a:p>
          </p:txBody>
        </p:sp>
        <p:sp>
          <p:nvSpPr>
            <p:cNvPr id="21" name="Text Box 54"/>
            <p:cNvSpPr txBox="1">
              <a:spLocks noChangeArrowheads="1"/>
            </p:cNvSpPr>
            <p:nvPr/>
          </p:nvSpPr>
          <p:spPr bwMode="auto">
            <a:xfrm>
              <a:off x="5273675" y="3484325"/>
              <a:ext cx="504825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2200" dirty="0">
                  <a:latin typeface="Helvetica" charset="0"/>
                  <a:cs typeface="Helvetica" charset="0"/>
                </a:rPr>
                <a:t>3</a:t>
              </a:r>
            </a:p>
          </p:txBody>
        </p:sp>
        <p:sp>
          <p:nvSpPr>
            <p:cNvPr id="22" name="Text Box 55"/>
            <p:cNvSpPr txBox="1">
              <a:spLocks noChangeArrowheads="1"/>
            </p:cNvSpPr>
            <p:nvPr/>
          </p:nvSpPr>
          <p:spPr bwMode="auto">
            <a:xfrm>
              <a:off x="6369050" y="3489087"/>
              <a:ext cx="504825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2200" dirty="0">
                  <a:latin typeface="Helvetica" charset="0"/>
                  <a:cs typeface="Helvetica" charset="0"/>
                </a:rPr>
                <a:t>3</a:t>
              </a:r>
            </a:p>
          </p:txBody>
        </p:sp>
        <p:sp>
          <p:nvSpPr>
            <p:cNvPr id="23" name="Text Box 56"/>
            <p:cNvSpPr txBox="1">
              <a:spLocks noChangeArrowheads="1"/>
            </p:cNvSpPr>
            <p:nvPr/>
          </p:nvSpPr>
          <p:spPr bwMode="auto">
            <a:xfrm>
              <a:off x="8350250" y="3484325"/>
              <a:ext cx="504825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2200" dirty="0">
                  <a:latin typeface="Helvetica" charset="0"/>
                  <a:cs typeface="Helvetica" charset="0"/>
                </a:rPr>
                <a:t>3</a:t>
              </a:r>
            </a:p>
          </p:txBody>
        </p:sp>
        <p:cxnSp>
          <p:nvCxnSpPr>
            <p:cNvPr id="24" name="Straight Connector 66"/>
            <p:cNvCxnSpPr>
              <a:cxnSpLocks noChangeShapeType="1"/>
            </p:cNvCxnSpPr>
            <p:nvPr/>
          </p:nvCxnSpPr>
          <p:spPr bwMode="auto">
            <a:xfrm>
              <a:off x="0" y="2315925"/>
              <a:ext cx="9144000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67"/>
            <p:cNvCxnSpPr>
              <a:cxnSpLocks noChangeShapeType="1"/>
            </p:cNvCxnSpPr>
            <p:nvPr/>
          </p:nvCxnSpPr>
          <p:spPr bwMode="auto">
            <a:xfrm>
              <a:off x="0" y="3457337"/>
              <a:ext cx="91440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73"/>
            <p:cNvCxnSpPr>
              <a:cxnSpLocks noChangeShapeType="1"/>
            </p:cNvCxnSpPr>
            <p:nvPr/>
          </p:nvCxnSpPr>
          <p:spPr bwMode="auto">
            <a:xfrm rot="5400000">
              <a:off x="572294" y="2886631"/>
              <a:ext cx="20574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7" name="Picture 2" descr="C:\Users\paul_l\Desktop\mirror\workshop\figures\PMI\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3775" y="2508327"/>
              <a:ext cx="722932" cy="758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C:\Users\paul_l\Desktop\mirror\workshop\figures\PMI\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2293" y="2508327"/>
              <a:ext cx="722932" cy="758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3" descr="C:\Users\paul_l\Desktop\mirror\workshop\figures\PMI\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291" y="2558506"/>
              <a:ext cx="1297184" cy="657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C:\Users\paul_l\Desktop\mirror\workshop\figures\PMI\5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162" y="2558506"/>
              <a:ext cx="729864" cy="657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C:\Users\paul_l\Desktop\mirror\workshop\figures\PMI\3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7083" y="2508327"/>
              <a:ext cx="661086" cy="758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C:\Users\paul_l\Desktop\mirror\workshop\figures\PMI\5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011" y="2586104"/>
              <a:ext cx="729864" cy="657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6" descr="C:\Users\paul_l\Desktop\mirror\workshop\figures\PMI\5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1044" y="2544525"/>
              <a:ext cx="729864" cy="657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Textfeld 33"/>
          <p:cNvSpPr txBox="1"/>
          <p:nvPr/>
        </p:nvSpPr>
        <p:spPr>
          <a:xfrm>
            <a:off x="352526" y="1377627"/>
            <a:ext cx="8368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/>
              <a:t>We then assign every conformation in a MD trajectory to a microstate.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11"/>
              <p:cNvSpPr>
                <a:spLocks noChangeArrowheads="1"/>
              </p:cNvSpPr>
              <p:nvPr/>
            </p:nvSpPr>
            <p:spPr bwMode="auto">
              <a:xfrm>
                <a:off x="352526" y="3845990"/>
                <a:ext cx="8426349" cy="2797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spcBef>
                    <a:spcPct val="30000"/>
                  </a:spcBef>
                  <a:buClr>
                    <a:schemeClr val="tx2"/>
                  </a:buClr>
                  <a:buFont typeface="Arial" charset="0"/>
                  <a:buChar char="•"/>
                </a:pPr>
                <a:r>
                  <a:rPr lang="en-US" sz="2000" dirty="0">
                    <a:latin typeface="Tahoma" charset="0"/>
                    <a:ea typeface="Tahoma" charset="0"/>
                    <a:cs typeface="Tahoma" charset="0"/>
                    <a:sym typeface="Symbol" charset="0"/>
                  </a:rPr>
                  <a:t>We count transitions between microstates and tabulate them in a count matrix </a:t>
                </a:r>
                <a14:m>
                  <m:oMath xmlns:m="http://schemas.openxmlformats.org/officeDocument/2006/math">
                    <m:r>
                      <a:rPr lang="de-DE" sz="2000" b="1" i="0" smtClean="0">
                        <a:latin typeface="Cambria Math" charset="0"/>
                        <a:ea typeface="Tahoma" charset="0"/>
                        <a:cs typeface="Tahoma" charset="0"/>
                        <a:sym typeface="Symbol" charset="0"/>
                      </a:rPr>
                      <m:t>𝐂</m:t>
                    </m:r>
                  </m:oMath>
                </a14:m>
                <a:br>
                  <a:rPr lang="en-US" sz="2000" i="1" dirty="0">
                    <a:latin typeface="Tahoma" charset="0"/>
                    <a:ea typeface="Tahoma" charset="0"/>
                    <a:cs typeface="Tahoma" charset="0"/>
                    <a:sym typeface="Symbol" charset="0"/>
                  </a:rPr>
                </a:br>
                <a:r>
                  <a:rPr lang="en-US" sz="2000" dirty="0">
                    <a:latin typeface="Tahoma" charset="0"/>
                    <a:ea typeface="Tahoma" charset="0"/>
                    <a:cs typeface="Tahoma" charset="0"/>
                    <a:sym typeface="Symbol" charset="0"/>
                  </a:rPr>
                  <a:t>e. 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Tahoma" charset="0"/>
                            <a:cs typeface="Tahoma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  <a:ea typeface="Tahoma" charset="0"/>
                            <a:cs typeface="Tahoma" charset="0"/>
                            <a:sym typeface="Symbol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  <a:ea typeface="Tahoma" charset="0"/>
                            <a:cs typeface="Tahoma" charset="0"/>
                            <a:sym typeface="Symbol" charset="0"/>
                          </a:rPr>
                          <m:t>11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  <a:ea typeface="Tahoma" charset="0"/>
                        <a:cs typeface="Tahoma" charset="0"/>
                        <a:sym typeface="Symbol" charset="0"/>
                      </a:rPr>
                      <m:t>=1</m:t>
                    </m:r>
                  </m:oMath>
                </a14:m>
                <a:r>
                  <a:rPr lang="en-US" sz="2000" dirty="0">
                    <a:latin typeface="Tahoma" charset="0"/>
                    <a:ea typeface="Tahoma" charset="0"/>
                    <a:cs typeface="Tahoma" charset="0"/>
                    <a:sym typeface="Symbol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ahoma" charset="0"/>
                            <a:cs typeface="Tahoma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  <a:ea typeface="Tahoma" charset="0"/>
                            <a:cs typeface="Tahoma" charset="0"/>
                            <a:sym typeface="Symbol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Tahoma" charset="0"/>
                            <a:cs typeface="Tahoma" charset="0"/>
                            <a:sym typeface="Symbol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charset="0"/>
                            <a:ea typeface="Tahoma" charset="0"/>
                            <a:cs typeface="Tahoma" charset="0"/>
                            <a:sym typeface="Symbol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charset="0"/>
                        <a:ea typeface="Tahoma" charset="0"/>
                        <a:cs typeface="Tahoma" charset="0"/>
                        <a:sym typeface="Symbol" charset="0"/>
                      </a:rPr>
                      <m:t>=1</m:t>
                    </m:r>
                  </m:oMath>
                </a14:m>
                <a:r>
                  <a:rPr lang="en-US" sz="2000" dirty="0">
                    <a:latin typeface="Tahoma" charset="0"/>
                    <a:ea typeface="Tahoma" charset="0"/>
                    <a:cs typeface="Tahoma" charset="0"/>
                    <a:sym typeface="Symbol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ahoma" charset="0"/>
                            <a:cs typeface="Tahoma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  <a:ea typeface="Tahoma" charset="0"/>
                            <a:cs typeface="Tahoma" charset="0"/>
                            <a:sym typeface="Symbol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  <a:ea typeface="Tahoma" charset="0"/>
                            <a:cs typeface="Tahoma" charset="0"/>
                            <a:sym typeface="Symbol" charset="0"/>
                          </a:rPr>
                          <m:t>23</m:t>
                        </m:r>
                      </m:sub>
                    </m:sSub>
                    <m:r>
                      <a:rPr lang="en-US" sz="2000" i="1">
                        <a:latin typeface="Cambria Math" charset="0"/>
                        <a:ea typeface="Tahoma" charset="0"/>
                        <a:cs typeface="Tahoma" charset="0"/>
                        <a:sym typeface="Symbol" charset="0"/>
                      </a:rPr>
                      <m:t>=</m:t>
                    </m:r>
                    <m:r>
                      <a:rPr lang="en-US" sz="2000" b="0" i="1" smtClean="0">
                        <a:latin typeface="Cambria Math" charset="0"/>
                        <a:ea typeface="Tahoma" charset="0"/>
                        <a:cs typeface="Tahoma" charset="0"/>
                        <a:sym typeface="Symbol" charset="0"/>
                      </a:rPr>
                      <m:t>2</m:t>
                    </m:r>
                  </m:oMath>
                </a14:m>
                <a:r>
                  <a:rPr lang="en-US" sz="2000" dirty="0">
                    <a:latin typeface="Tahoma" charset="0"/>
                    <a:ea typeface="Tahoma" charset="0"/>
                    <a:cs typeface="Tahoma" charset="0"/>
                    <a:sym typeface="Symbol" charset="0"/>
                  </a:rPr>
                  <a:t>, …</a:t>
                </a:r>
              </a:p>
              <a:p>
                <a:pPr marL="342900" indent="-342900">
                  <a:lnSpc>
                    <a:spcPts val="2500"/>
                  </a:lnSpc>
                  <a:spcBef>
                    <a:spcPct val="30000"/>
                  </a:spcBef>
                  <a:buClr>
                    <a:schemeClr val="tx2"/>
                  </a:buClr>
                  <a:buFont typeface="Arial" charset="0"/>
                  <a:buChar char="•"/>
                </a:pPr>
                <a:r>
                  <a:rPr lang="en-US" sz="2000" dirty="0">
                    <a:latin typeface="Tahoma" charset="0"/>
                    <a:ea typeface="Tahoma" charset="0"/>
                    <a:cs typeface="Tahoma" charset="0"/>
                    <a:sym typeface="Symbol" charset="0"/>
                  </a:rPr>
                  <a:t>We estimate the transition 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ahoma" charset="0"/>
                            <a:cs typeface="Tahoma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  <a:ea typeface="Tahoma" charset="0"/>
                            <a:cs typeface="Tahoma" charset="0"/>
                            <a:sym typeface="Symbol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Tahoma" charset="0"/>
                            <a:cs typeface="Tahoma" charset="0"/>
                            <a:sym typeface="Symbol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000" dirty="0">
                    <a:latin typeface="Tahoma" charset="0"/>
                    <a:ea typeface="Tahoma" charset="0"/>
                    <a:cs typeface="Tahoma" charset="0"/>
                    <a:sym typeface="Symbol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de-DE" sz="2000" b="1" i="0" smtClean="0">
                        <a:latin typeface="Cambria Math" charset="0"/>
                        <a:ea typeface="Tahoma" charset="0"/>
                        <a:cs typeface="Tahoma" charset="0"/>
                        <a:sym typeface="Symbol" charset="0"/>
                      </a:rPr>
                      <m:t>𝐂</m:t>
                    </m:r>
                  </m:oMath>
                </a14:m>
                <a:r>
                  <a:rPr lang="en-US" sz="2000" dirty="0">
                    <a:latin typeface="Tahoma" charset="0"/>
                    <a:ea typeface="Tahoma" charset="0"/>
                    <a:cs typeface="Tahoma" charset="0"/>
                    <a:sym typeface="Symbol" charset="0"/>
                  </a:rPr>
                  <a:t>.</a:t>
                </a:r>
              </a:p>
              <a:p>
                <a:pPr marL="800100" lvl="1" indent="-342900">
                  <a:lnSpc>
                    <a:spcPts val="2500"/>
                  </a:lnSpc>
                  <a:spcBef>
                    <a:spcPct val="30000"/>
                  </a:spcBef>
                  <a:buClr>
                    <a:schemeClr val="tx2"/>
                  </a:buClr>
                  <a:buFont typeface="Arial" charset="0"/>
                  <a:buChar char="•"/>
                </a:pPr>
                <a:r>
                  <a:rPr lang="en-US" sz="2000" dirty="0">
                    <a:latin typeface="Tahoma" charset="0"/>
                    <a:ea typeface="Tahoma" charset="0"/>
                    <a:cs typeface="Tahoma" charset="0"/>
                    <a:sym typeface="Symbol" charset="0"/>
                  </a:rPr>
                  <a:t>Naïve estimator: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latin typeface="Cambria Math" panose="02040503050406030204" pitchFamily="18" charset="0"/>
                            <a:ea typeface="Tahoma" charset="0"/>
                            <a:cs typeface="Tahoma" charset="0"/>
                            <a:sym typeface="Symbo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2000" b="0" i="1" dirty="0" smtClean="0">
                                <a:latin typeface="Cambria Math" panose="02040503050406030204" pitchFamily="18" charset="0"/>
                                <a:ea typeface="Tahoma" charset="0"/>
                                <a:cs typeface="Tahoma" charset="0"/>
                                <a:sym typeface="Symbol" charset="0"/>
                              </a:rPr>
                            </m:ctrlPr>
                          </m:accPr>
                          <m:e>
                            <m:r>
                              <a:rPr lang="de-DE" sz="2000" b="0" i="1" dirty="0" smtClean="0">
                                <a:latin typeface="Cambria Math" charset="0"/>
                                <a:ea typeface="Tahoma" charset="0"/>
                                <a:cs typeface="Tahoma" charset="0"/>
                                <a:sym typeface="Symbol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de-DE" sz="2000" b="0" i="1" dirty="0" smtClean="0">
                            <a:latin typeface="Cambria Math" charset="0"/>
                            <a:ea typeface="Tahoma" charset="0"/>
                            <a:cs typeface="Tahoma" charset="0"/>
                            <a:sym typeface="Symbol" charset="0"/>
                          </a:rPr>
                          <m:t>𝑖𝑗</m:t>
                        </m:r>
                      </m:sub>
                    </m:sSub>
                    <m:r>
                      <a:rPr lang="en-US" sz="2000" i="1" dirty="0" smtClean="0">
                        <a:latin typeface="Cambria Math" charset="0"/>
                        <a:ea typeface="Tahoma" charset="0"/>
                        <a:cs typeface="Tahoma" charset="0"/>
                        <a:sym typeface="Symbol" charset="0"/>
                      </a:rPr>
                      <m:t>=</m:t>
                    </m:r>
                    <m:sSub>
                      <m:sSubPr>
                        <m:ctrlPr>
                          <a:rPr lang="de-DE" sz="2000" b="0" i="1" dirty="0" smtClean="0">
                            <a:latin typeface="Cambria Math" panose="02040503050406030204" pitchFamily="18" charset="0"/>
                            <a:ea typeface="Tahoma" charset="0"/>
                            <a:cs typeface="Tahoma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de-DE" sz="2000" b="0" i="1" dirty="0" smtClean="0">
                            <a:latin typeface="Cambria Math" charset="0"/>
                            <a:ea typeface="Tahoma" charset="0"/>
                            <a:cs typeface="Tahoma" charset="0"/>
                            <a:sym typeface="Symbol" charset="0"/>
                          </a:rPr>
                          <m:t>𝐶</m:t>
                        </m:r>
                      </m:e>
                      <m:sub>
                        <m:r>
                          <a:rPr lang="de-DE" sz="2000" b="0" i="1" dirty="0" smtClean="0">
                            <a:latin typeface="Cambria Math" charset="0"/>
                            <a:ea typeface="Tahoma" charset="0"/>
                            <a:cs typeface="Tahoma" charset="0"/>
                            <a:sym typeface="Symbol" charset="0"/>
                          </a:rPr>
                          <m:t>𝑖𝑗</m:t>
                        </m:r>
                      </m:sub>
                    </m:sSub>
                    <m:r>
                      <a:rPr lang="de-DE" sz="2000" b="0" i="1" dirty="0" smtClean="0">
                        <a:latin typeface="Cambria Math" charset="0"/>
                        <a:ea typeface="Tahoma" charset="0"/>
                        <a:cs typeface="Tahoma" charset="0"/>
                        <a:sym typeface="Symbol" charset="0"/>
                      </a:rPr>
                      <m:t>/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de-DE" sz="2000" b="0" i="1" dirty="0" smtClean="0">
                            <a:latin typeface="Cambria Math" panose="02040503050406030204" pitchFamily="18" charset="0"/>
                            <a:ea typeface="Tahoma" charset="0"/>
                            <a:cs typeface="Tahoma" charset="0"/>
                            <a:sym typeface="Symbol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de-DE" sz="2000" b="0" i="1" dirty="0" smtClean="0">
                            <a:latin typeface="Cambria Math" charset="0"/>
                            <a:ea typeface="Tahoma" charset="0"/>
                            <a:cs typeface="Tahoma" charset="0"/>
                            <a:sym typeface="Symbol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de-DE" sz="2000" b="0" i="1" dirty="0" smtClean="0">
                                <a:latin typeface="Cambria Math" panose="02040503050406030204" pitchFamily="18" charset="0"/>
                                <a:ea typeface="Tahoma" charset="0"/>
                                <a:cs typeface="Tahoma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de-DE" sz="2000" b="0" i="1" dirty="0" smtClean="0">
                                <a:latin typeface="Cambria Math" charset="0"/>
                                <a:ea typeface="Tahoma" charset="0"/>
                                <a:cs typeface="Tahoma" charset="0"/>
                                <a:sym typeface="Symbol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de-DE" sz="2000" b="0" i="1" dirty="0" smtClean="0">
                                <a:latin typeface="Cambria Math" charset="0"/>
                                <a:ea typeface="Tahoma" charset="0"/>
                                <a:cs typeface="Tahoma" charset="0"/>
                                <a:sym typeface="Symbol" charset="0"/>
                              </a:rPr>
                              <m:t>𝑖𝑘</m:t>
                            </m:r>
                          </m:sub>
                        </m:sSub>
                      </m:e>
                    </m:nary>
                  </m:oMath>
                </a14:m>
                <a:endParaRPr lang="en-US" sz="2000" dirty="0">
                  <a:latin typeface="Tahoma" charset="0"/>
                  <a:ea typeface="Tahoma" charset="0"/>
                  <a:cs typeface="Tahoma" charset="0"/>
                  <a:sym typeface="Symbol" charset="0"/>
                </a:endParaRPr>
              </a:p>
              <a:p>
                <a:pPr marL="800100" lvl="1" indent="-342900">
                  <a:lnSpc>
                    <a:spcPts val="2500"/>
                  </a:lnSpc>
                  <a:spcBef>
                    <a:spcPct val="30000"/>
                  </a:spcBef>
                  <a:buClr>
                    <a:schemeClr val="tx2"/>
                  </a:buClr>
                  <a:buFont typeface="Arial" charset="0"/>
                  <a:buChar char="•"/>
                </a:pPr>
                <a:r>
                  <a:rPr lang="en-US" sz="2000" dirty="0">
                    <a:latin typeface="Tahoma" charset="0"/>
                    <a:ea typeface="Tahoma" charset="0"/>
                    <a:cs typeface="Tahoma" charset="0"/>
                    <a:sym typeface="Symbol" charset="0"/>
                  </a:rPr>
                  <a:t>Maximum-likelihood estimator [1]</a:t>
                </a:r>
                <a:br>
                  <a:rPr lang="en-US" sz="2000" dirty="0">
                    <a:latin typeface="Tahoma" charset="0"/>
                    <a:ea typeface="Tahoma" charset="0"/>
                    <a:cs typeface="Tahoma" charset="0"/>
                    <a:sym typeface="Symbol" charset="0"/>
                  </a:rPr>
                </a:br>
                <a:endParaRPr lang="en-US" sz="2000" dirty="0">
                  <a:latin typeface="Tahoma" charset="0"/>
                  <a:ea typeface="Tahoma" charset="0"/>
                  <a:cs typeface="Tahoma" charset="0"/>
                  <a:sym typeface="Symbol" charset="0"/>
                </a:endParaRPr>
              </a:p>
            </p:txBody>
          </p:sp>
        </mc:Choice>
        <mc:Fallback xmlns="">
          <p:sp>
            <p:nvSpPr>
              <p:cNvPr id="35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526" y="3845990"/>
                <a:ext cx="8426349" cy="2797882"/>
              </a:xfrm>
              <a:prstGeom prst="rect">
                <a:avLst/>
              </a:prstGeom>
              <a:blipFill>
                <a:blip r:embed="rId10"/>
                <a:stretch>
                  <a:fillRect l="-6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141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7E1F99-67D4-7348-B398-378166F00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spectrum of a </a:t>
            </a:r>
            <a:br>
              <a:rPr lang="en-US" sz="4000" dirty="0"/>
            </a:br>
            <a:r>
              <a:rPr lang="en-US" sz="4000" dirty="0"/>
              <a:t>reversible T matrix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029BDB-5754-F349-9D60-99546E82C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21764"/>
            <a:ext cx="4698140" cy="4351338"/>
          </a:xfrm>
        </p:spPr>
        <p:txBody>
          <a:bodyPr>
            <a:normAutofit/>
          </a:bodyPr>
          <a:lstStyle/>
          <a:p>
            <a:r>
              <a:rPr lang="en-US" sz="2200" dirty="0"/>
              <a:t>The large eigenvalues of the transition matrix and their corresponding eigenvectors encode the information about the slow molecular processes.</a:t>
            </a:r>
          </a:p>
          <a:p>
            <a:r>
              <a:rPr lang="en-US" sz="2200" dirty="0"/>
              <a:t>Flat regions of the eigenvectors allow to identify the metastable states.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CFA94A93-4A8F-9C46-8F06-EE317F3D62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66" t="775" r="49813" b="77508"/>
          <a:stretch/>
        </p:blipFill>
        <p:spPr>
          <a:xfrm>
            <a:off x="5854699" y="230190"/>
            <a:ext cx="2874353" cy="108523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0F70E03-C07D-224B-BD8B-8F6AB5073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752" y="4151748"/>
            <a:ext cx="3321936" cy="236521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B6F6754-687F-6040-85EF-B66A1E9F0D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8518" y="4329548"/>
            <a:ext cx="2985704" cy="229918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2DAE1BB-5939-354F-9582-5FC5029B83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2825" y="1392856"/>
            <a:ext cx="3108618" cy="2981736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AD4539BD-A793-C74E-9330-4FCC6B795957}"/>
              </a:ext>
            </a:extLst>
          </p:cNvPr>
          <p:cNvSpPr/>
          <p:nvPr/>
        </p:nvSpPr>
        <p:spPr>
          <a:xfrm rot="16200000">
            <a:off x="5173345" y="586863"/>
            <a:ext cx="9903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Energy </a:t>
            </a:r>
            <a:r>
              <a:rPr lang="en-US" sz="1200" i="1" dirty="0"/>
              <a:t>U</a:t>
            </a:r>
            <a:r>
              <a:rPr lang="en-US" sz="1200" dirty="0"/>
              <a:t>(</a:t>
            </a:r>
            <a:r>
              <a:rPr lang="en-US" sz="1200" i="1" dirty="0" err="1"/>
              <a:t>i</a:t>
            </a:r>
            <a:r>
              <a:rPr lang="en-US" sz="1200" dirty="0"/>
              <a:t>)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843B0AB6-8763-2C49-BF21-2E286BE5F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48042"/>
            <a:ext cx="3552873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Prinz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., </a:t>
            </a:r>
            <a:r>
              <a:rPr lang="en-US" sz="1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J. Chem. Phys.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134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174105  (2011)</a:t>
            </a:r>
          </a:p>
        </p:txBody>
      </p:sp>
    </p:spTree>
    <p:extLst>
      <p:ext uri="{BB962C8B-B14F-4D97-AF65-F5344CB8AC3E}">
        <p14:creationId xmlns:p14="http://schemas.microsoft.com/office/powerpoint/2010/main" val="24570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C08914-5698-0040-98C4-BBF1CED8A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 dirty="0"/>
              <a:t>Both MSMs and TICA make use of the same spectral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10BFB41-03E8-2E46-8AC5-D90FEA615E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90688"/>
                <a:ext cx="7886700" cy="4802185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200" dirty="0"/>
                  <a:t>The spectral method (working with eigenvalue and eigenvector) is not limited to Markov state models.</a:t>
                </a:r>
              </a:p>
              <a:p>
                <a:r>
                  <a:rPr lang="en-US" sz="2200" dirty="0"/>
                  <a:t>Estimation of MSMs</a:t>
                </a:r>
              </a:p>
              <a:p>
                <a:endParaRPr lang="en-US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200" dirty="0"/>
              </a:p>
              <a:p>
                <a:r>
                  <a:rPr lang="en-US" sz="2200" dirty="0"/>
                  <a:t>In matrix notation </a:t>
                </a:r>
                <a:br>
                  <a:rPr lang="en-US" sz="2200" dirty="0"/>
                </a:br>
                <a14:m>
                  <m:oMath xmlns:m="http://schemas.openxmlformats.org/officeDocument/2006/math">
                    <m:r>
                      <a:rPr lang="en-US" sz="2200" b="1" i="0" smtClean="0">
                        <a:latin typeface="Cambria Math" panose="02040503050406030204" pitchFamily="18" charset="0"/>
                      </a:rPr>
                      <m:t>𝐓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0" smtClean="0">
                        <a:latin typeface="Cambria Math" panose="02040503050406030204" pitchFamily="18" charset="0"/>
                      </a:rPr>
                      <m:t>𝐂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200" b="1" i="0" smtClean="0">
                        <a:latin typeface="Cambria Math" panose="02040503050406030204" pitchFamily="18" charset="0"/>
                      </a:rPr>
                      <m:t>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:endParaRPr lang="en-US" sz="2200" dirty="0"/>
              </a:p>
              <a:p>
                <a:pPr>
                  <a:lnSpc>
                    <a:spcPct val="120000"/>
                  </a:lnSpc>
                </a:pPr>
                <a:r>
                  <a:rPr lang="en-US" sz="2200" dirty="0"/>
                  <a:t>Eigenvalue problem: </a:t>
                </a:r>
                <a:br>
                  <a:rPr lang="en-US" sz="2200" b="1" dirty="0"/>
                </a:br>
                <a14:m>
                  <m:oMath xmlns:m="http://schemas.openxmlformats.org/officeDocument/2006/math">
                    <m:r>
                      <a:rPr lang="en-US" sz="2200" b="1" i="0" smtClean="0">
                        <a:latin typeface="Cambria Math" panose="02040503050406030204" pitchFamily="18" charset="0"/>
                      </a:rPr>
                      <m:t>𝐓</m:t>
                    </m:r>
                    <m:d>
                      <m:d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sz="2200" b="1" i="0" smtClean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200" b="1" i="0" smtClean="0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sz="2200" dirty="0"/>
                  <a:t> 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latin typeface="Cambria Math" panose="02040503050406030204" pitchFamily="18" charset="0"/>
                      </a:rPr>
                      <m:t>𝐂</m:t>
                    </m:r>
                    <m:sSup>
                      <m:sSup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  <m:sup>
                        <m:r>
                          <a:rPr lang="en-US" sz="220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200" b="1" i="0" smtClean="0">
                        <a:latin typeface="Cambria Math" panose="02040503050406030204" pitchFamily="18" charset="0"/>
                      </a:rPr>
                      <m:t>𝐂</m:t>
                    </m:r>
                    <m:d>
                      <m:d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sz="2200" b="1" i="0" smtClean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200" b="1" i="0" smtClean="0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𝐂</m:t>
                    </m:r>
                    <m:d>
                      <m:dPr>
                        <m:ctrlP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sz="2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z="2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𝐂</m:t>
                    </m:r>
                    <m:r>
                      <a:rPr lang="en-US" sz="2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(0)</m:t>
                    </m:r>
                    <m:r>
                      <a:rPr lang="en-US" sz="2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endParaRPr lang="en-US" sz="2200" b="1" dirty="0"/>
              </a:p>
              <a:p>
                <a:r>
                  <a:rPr lang="en-US" sz="2200" dirty="0"/>
                  <a:t>The last equation is known as the TICA problem. All equations generalize to the case where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latin typeface="Cambria Math" panose="02040503050406030204" pitchFamily="18" charset="0"/>
                      </a:rPr>
                      <m:t>𝐂</m:t>
                    </m:r>
                    <m:r>
                      <a:rPr lang="en-US" sz="220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latin typeface="Cambria Math" panose="02040503050406030204" pitchFamily="18" charset="0"/>
                      </a:rPr>
                      <m:t>𝐂</m:t>
                    </m:r>
                    <m:d>
                      <m:d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r>
                  <a:rPr lang="en-US" sz="2200" dirty="0"/>
                  <a:t> are not count matrices, but correlation matrices.</a:t>
                </a:r>
              </a:p>
              <a:p>
                <a:r>
                  <a:rPr lang="en-US" sz="2200" dirty="0"/>
                  <a:t>The indices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200" dirty="0"/>
                  <a:t> don’t longer refer to states but to </a:t>
                </a:r>
                <a:r>
                  <a:rPr lang="en-US" sz="2200" i="1" dirty="0"/>
                  <a:t>features</a:t>
                </a:r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10BFB41-03E8-2E46-8AC5-D90FEA615E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90688"/>
                <a:ext cx="7886700" cy="4802185"/>
              </a:xfrm>
              <a:blipFill>
                <a:blip r:embed="rId2"/>
                <a:stretch>
                  <a:fillRect l="-643" t="-52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6">
            <a:extLst>
              <a:ext uri="{FF2B5EF4-FFF2-40B4-BE49-F238E27FC236}">
                <a16:creationId xmlns:a16="http://schemas.microsoft.com/office/drawing/2014/main" id="{420F3AAA-A28A-5842-91AA-4EF57ED67E92}"/>
              </a:ext>
            </a:extLst>
          </p:cNvPr>
          <p:cNvSpPr/>
          <p:nvPr/>
        </p:nvSpPr>
        <p:spPr>
          <a:xfrm>
            <a:off x="0" y="634973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dirty="0" err="1"/>
              <a:t>Schwantes</a:t>
            </a:r>
            <a:r>
              <a:rPr lang="fr-FR" sz="1400" dirty="0"/>
              <a:t>, </a:t>
            </a:r>
            <a:r>
              <a:rPr lang="fr-FR" sz="1400" dirty="0" err="1"/>
              <a:t>Pande</a:t>
            </a:r>
            <a:r>
              <a:rPr lang="fr-FR" sz="1400" dirty="0"/>
              <a:t>, </a:t>
            </a:r>
            <a:r>
              <a:rPr lang="fr-FR" sz="1400" i="1" dirty="0"/>
              <a:t>J. </a:t>
            </a:r>
            <a:r>
              <a:rPr lang="fr-FR" sz="1400" i="1" dirty="0" err="1"/>
              <a:t>Chem</a:t>
            </a:r>
            <a:r>
              <a:rPr lang="fr-FR" sz="1400" i="1" dirty="0"/>
              <a:t>. Theory Comput.</a:t>
            </a:r>
            <a:r>
              <a:rPr lang="fr-FR" sz="1400" dirty="0"/>
              <a:t> </a:t>
            </a:r>
            <a:r>
              <a:rPr lang="fr-FR" sz="1400" b="1" dirty="0"/>
              <a:t>9</a:t>
            </a:r>
            <a:r>
              <a:rPr lang="fr-FR" sz="1400" dirty="0"/>
              <a:t> 2000 (2013)</a:t>
            </a:r>
          </a:p>
          <a:p>
            <a:r>
              <a:rPr lang="fr-FR" sz="1400" dirty="0"/>
              <a:t>Pérez-Hernández </a:t>
            </a:r>
            <a:r>
              <a:rPr lang="fr-FR" sz="1400" i="1" dirty="0"/>
              <a:t>et al ,J. </a:t>
            </a:r>
            <a:r>
              <a:rPr lang="fr-FR" sz="1400" i="1" dirty="0" err="1"/>
              <a:t>Chem</a:t>
            </a:r>
            <a:r>
              <a:rPr lang="fr-FR" sz="1400" i="1" dirty="0"/>
              <a:t>. Phys.</a:t>
            </a:r>
            <a:r>
              <a:rPr lang="fr-FR" sz="1400" dirty="0"/>
              <a:t>, </a:t>
            </a:r>
            <a:r>
              <a:rPr lang="fr-FR" sz="1400" b="1" dirty="0"/>
              <a:t>139</a:t>
            </a:r>
            <a:r>
              <a:rPr lang="fr-FR" sz="1400" dirty="0"/>
              <a:t>  015102 (2013)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589662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C346BD-C9CE-2147-996F-06EB4652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62" y="2593976"/>
            <a:ext cx="7886700" cy="1325563"/>
          </a:xfrm>
        </p:spPr>
        <p:txBody>
          <a:bodyPr/>
          <a:lstStyle/>
          <a:p>
            <a:pPr algn="ctr"/>
            <a:r>
              <a:rPr lang="en-US"/>
              <a:t>VAC and VAMP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665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CEC893-9071-C841-9554-33D4CBBD1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3" y="365126"/>
            <a:ext cx="847997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300" dirty="0"/>
              <a:t>Variational approach to conformational dynamics VAC</a:t>
            </a:r>
            <a:br>
              <a:rPr lang="en-US" dirty="0"/>
            </a:br>
            <a:r>
              <a:rPr lang="en-US" sz="3000" dirty="0"/>
              <a:t>(Rayleigh-Ritz for classical dynamics)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461755C2-10C6-2E49-9A6E-5E5FCE86C4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760232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200" b="0" i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Any autocorrelation is bounded by the system-specific number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</m:oMath>
                </a14:m>
                <a:r>
                  <a:rPr lang="en-US" sz="2200" b="0" i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that is related to the system-specific autocorrelation time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</m:acc>
                    <m:r>
                      <a:rPr lang="de-DE" sz="22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200" b="0" i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/</m:t>
                        </m:r>
                        <m:acc>
                          <m:accPr>
                            <m:chr m:val="̂"/>
                            <m:ctrlPr>
                              <a:rPr lang="en-US" sz="22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de-DE" sz="22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</m:e>
                        </m:acc>
                      </m:sup>
                    </m:sSup>
                    <m:r>
                      <a:rPr lang="de-DE" sz="22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US" sz="2200" b="0" i="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en-US" sz="2200" b="0" i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acf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p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p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nary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200" i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̂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acc>
                    </m:oMath>
                  </m:oMathPara>
                </a14:m>
                <a:endParaRPr lang="en-US" sz="2200" dirty="0"/>
              </a:p>
              <a:p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maximum is achieved if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an eigenfunction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</a:pPr>
                <a:r>
                  <a:rPr lang="en-US" sz="2200" b="1" dirty="0"/>
                  <a:t>Proof</a:t>
                </a:r>
                <a:r>
                  <a:rPr lang="en-US" sz="2200" dirty="0"/>
                  <a:t>:</a:t>
                </a:r>
              </a:p>
              <a:p>
                <a:pPr marL="0" indent="0">
                  <a:buNone/>
                </a:pP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Expand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 an (orthonormal) eigen-basis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2200" dirty="0"/>
                  <a:t>:</a:t>
                </a:r>
                <a:br>
                  <a:rPr lang="en-US" sz="2200" dirty="0"/>
                </a:br>
                <a:r>
                  <a:rPr lang="en-US" sz="2200" dirty="0"/>
                  <a:t>	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de-DE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de-DE" sz="2200" b="0" dirty="0"/>
                  <a:t>,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de-DE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de-DE" sz="22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sz="220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de-DE" sz="2200" b="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acc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de-DE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de-DE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acc>
                        <m:accPr>
                          <m:chr m:val="̂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acc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de-DE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/>
              </a:p>
              <a:p>
                <a:r>
                  <a:rPr lang="en-US" sz="2200" dirty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</m:oMath>
                </a14:m>
                <a:r>
                  <a:rPr lang="en-US" sz="2200" dirty="0"/>
                  <a:t> is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200" dirty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𝑖</m:t>
                        </m:r>
                      </m:lim>
                    </m:limLow>
                    <m:r>
                      <a:rPr lang="de-DE" sz="22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the largest of T’s eigenvalues, the inequality holds.</a:t>
                </a:r>
              </a:p>
              <a:p>
                <a:r>
                  <a:rPr lang="en-US" sz="2200" dirty="0"/>
                  <a:t>Result can only be zero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/>
                  <a:t> for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200" dirty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𝑖</m:t>
                        </m:r>
                      </m:lim>
                    </m:limLow>
                    <m:r>
                      <a:rPr lang="de-DE" sz="22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2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200" dirty="0"/>
              </a:p>
              <a:p>
                <a:r>
                  <a:rPr lang="en-US" sz="2200" dirty="0"/>
                  <a:t>Remark: the variational approach generalizes to the optimization of multiple eigenfunctions.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</m:oMath>
                </a14:m>
                <a:r>
                  <a:rPr lang="en-US" sz="2200" dirty="0"/>
                  <a:t> is replaced by the sum of the eigenvalues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de-DE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461755C2-10C6-2E49-9A6E-5E5FCE86C4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760232"/>
              </a:xfrm>
              <a:blipFill>
                <a:blip r:embed="rId2"/>
                <a:stretch>
                  <a:fillRect l="-482" t="-533" b="-85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hteck 3">
            <a:extLst>
              <a:ext uri="{FF2B5EF4-FFF2-40B4-BE49-F238E27FC236}">
                <a16:creationId xmlns:a16="http://schemas.microsoft.com/office/drawing/2014/main" id="{F04A180C-C82A-5A40-A535-3954BBE9B99E}"/>
              </a:ext>
            </a:extLst>
          </p:cNvPr>
          <p:cNvSpPr/>
          <p:nvPr/>
        </p:nvSpPr>
        <p:spPr>
          <a:xfrm>
            <a:off x="87086" y="658585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/>
              <a:t>Noé, </a:t>
            </a:r>
            <a:r>
              <a:rPr lang="de-DE" sz="1200" dirty="0" err="1"/>
              <a:t>Nüske</a:t>
            </a:r>
            <a:r>
              <a:rPr lang="de-DE" sz="1200" dirty="0"/>
              <a:t>, </a:t>
            </a:r>
            <a:r>
              <a:rPr lang="de-DE" sz="1200" i="1" dirty="0"/>
              <a:t>SIAM </a:t>
            </a:r>
            <a:r>
              <a:rPr lang="de-DE" sz="1200" i="1" dirty="0" err="1"/>
              <a:t>Multiscale</a:t>
            </a:r>
            <a:r>
              <a:rPr lang="de-DE" sz="1200" i="1" dirty="0"/>
              <a:t> Model. </a:t>
            </a:r>
            <a:r>
              <a:rPr lang="de-DE" sz="1200" i="1" dirty="0" err="1"/>
              <a:t>Simul</a:t>
            </a:r>
            <a:r>
              <a:rPr lang="de-DE" sz="1200" i="1" dirty="0"/>
              <a:t>. </a:t>
            </a:r>
            <a:r>
              <a:rPr lang="de-DE" sz="1200" b="1" dirty="0"/>
              <a:t>11</a:t>
            </a:r>
            <a:r>
              <a:rPr lang="de-DE" sz="1200" dirty="0"/>
              <a:t>, 635 (2013)</a:t>
            </a:r>
          </a:p>
        </p:txBody>
      </p:sp>
    </p:spTree>
    <p:extLst>
      <p:ext uri="{BB962C8B-B14F-4D97-AF65-F5344CB8AC3E}">
        <p14:creationId xmlns:p14="http://schemas.microsoft.com/office/powerpoint/2010/main" val="853411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FB2E6F2D-6C38-6846-B83E-D724A7A57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8995" y="1394586"/>
            <a:ext cx="4997629" cy="5323967"/>
          </a:xfr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333D51A4-E898-6543-B5E5-F8BF685F7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902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Interpretation of variational principle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B4B8977F-FFDA-E441-A7E6-FB1DD863CCD6}"/>
                  </a:ext>
                </a:extLst>
              </p:cNvPr>
              <p:cNvSpPr txBox="1"/>
              <p:nvPr/>
            </p:nvSpPr>
            <p:spPr>
              <a:xfrm>
                <a:off x="142512" y="1394586"/>
                <a:ext cx="3516988" cy="6094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Pick some test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test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br>
                  <a:rPr lang="en-US" b="0" dirty="0"/>
                </a:br>
                <a:r>
                  <a:rPr lang="en-US" b="0" dirty="0"/>
                  <a:t>and pick some test conformations</a:t>
                </a:r>
                <a:br>
                  <a:rPr lang="en-US" b="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inital</m:t>
                        </m:r>
                      </m:sub>
                    </m:sSub>
                  </m:oMath>
                </a14:m>
                <a:r>
                  <a:rPr lang="en-US" b="0" dirty="0"/>
                  <a:t> distributed according to</a:t>
                </a:r>
                <a:br>
                  <a:rPr lang="en-US" b="0" dirty="0"/>
                </a:br>
                <a:r>
                  <a:rPr lang="en-US" b="0" dirty="0"/>
                  <a:t>equilibrium</a:t>
                </a:r>
                <a:r>
                  <a:rPr lang="en-US" dirty="0"/>
                  <a:t> </a:t>
                </a:r>
                <a:r>
                  <a:rPr lang="en-US" b="0" dirty="0"/>
                  <a:t>distribution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Propagate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inital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with the </a:t>
                </a:r>
                <a:br>
                  <a:rPr lang="en-US" dirty="0"/>
                </a:br>
                <a:r>
                  <a:rPr lang="en-US" dirty="0"/>
                  <a:t>the MD integrator.</a:t>
                </a:r>
                <a:br>
                  <a:rPr lang="de-DE" b="1" dirty="0"/>
                </a:br>
                <a:r>
                  <a:rPr lang="en-US" dirty="0"/>
                  <a:t>Call result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final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Correlate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test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inital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with</a:t>
                </a:r>
                <a:br>
                  <a:rPr lang="en-US" dirty="0"/>
                </a:b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test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final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s</a:t>
                </a:r>
                <a:r>
                  <a:rPr lang="en-US" b="0" dirty="0"/>
                  <a:t>core=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d>
                              <m:dPr>
                                <m:ctrlPr>
                                  <a:rPr lang="de-DE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𝝌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inital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𝝌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𝝌</m:t>
                                </m:r>
                                <m:d>
                                  <m:d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final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𝝌</m:t>
                                    </m:r>
                                  </m:e>
                                </m:acc>
                              </m:e>
                            </m:d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d>
                              <m:dPr>
                                <m:ctrlPr>
                                  <a:rPr lang="de-DE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𝝌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inital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de-DE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𝝌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de-DE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𝝌</m:t>
                                </m:r>
                                <m:d>
                                  <m:d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inital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𝝌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B4B8977F-FFDA-E441-A7E6-FB1DD863C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12" y="1394586"/>
                <a:ext cx="3516988" cy="6094745"/>
              </a:xfrm>
              <a:prstGeom prst="rect">
                <a:avLst/>
              </a:prstGeom>
              <a:blipFill>
                <a:blip r:embed="rId3"/>
                <a:stretch>
                  <a:fillRect l="-3597" t="-1040" r="-2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9CFABFC7-E386-9847-A83E-01555850A5F5}"/>
              </a:ext>
            </a:extLst>
          </p:cNvPr>
          <p:cNvSpPr/>
          <p:nvPr/>
        </p:nvSpPr>
        <p:spPr>
          <a:xfrm>
            <a:off x="3982082" y="1025254"/>
            <a:ext cx="4371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good test function 	              bad test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8D20EE2D-CF8C-6742-A80B-7F04C43F59F2}"/>
                  </a:ext>
                </a:extLst>
              </p:cNvPr>
              <p:cNvSpPr txBox="1"/>
              <p:nvPr/>
            </p:nvSpPr>
            <p:spPr>
              <a:xfrm>
                <a:off x="3738333" y="2720149"/>
                <a:ext cx="2099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8D20EE2D-CF8C-6742-A80B-7F04C43F5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333" y="2720149"/>
                <a:ext cx="209993" cy="276999"/>
              </a:xfrm>
              <a:prstGeom prst="rect">
                <a:avLst/>
              </a:prstGeom>
              <a:blipFill>
                <a:blip r:embed="rId4"/>
                <a:stretch>
                  <a:fillRect l="-16667" r="-16667" b="-434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7204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2278</Words>
  <Application>Microsoft Macintosh PowerPoint</Application>
  <PresentationFormat>Bildschirmpräsentation (4:3)</PresentationFormat>
  <Paragraphs>247</Paragraphs>
  <Slides>35</Slides>
  <Notes>7</Notes>
  <HiddenSlides>1</HiddenSlides>
  <MMClips>2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Helvetica</vt:lpstr>
      <vt:lpstr>Symbol</vt:lpstr>
      <vt:lpstr>Tahoma</vt:lpstr>
      <vt:lpstr>Times</vt:lpstr>
      <vt:lpstr>Office</vt:lpstr>
      <vt:lpstr>Variational Approach to Markov Processes (VAMP)  Identification of molecular order parameters and states  from nonreversible MD simulations</vt:lpstr>
      <vt:lpstr>Recap: the spectral theory of MSMs</vt:lpstr>
      <vt:lpstr>Markov state models: estimation</vt:lpstr>
      <vt:lpstr>Markov state models: estimation</vt:lpstr>
      <vt:lpstr>The spectrum of a  reversible T matrix</vt:lpstr>
      <vt:lpstr>Both MSMs and TICA make use of the same spectral method</vt:lpstr>
      <vt:lpstr>VAC and VAMP</vt:lpstr>
      <vt:lpstr>Variational approach to conformational dynamics VAC (Rayleigh-Ritz for classical dynamics)</vt:lpstr>
      <vt:lpstr>Interpretation of variational principle</vt:lpstr>
      <vt:lpstr>Gradient-based optimization of  function parameters</vt:lpstr>
      <vt:lpstr>Reversible dynamics</vt:lpstr>
      <vt:lpstr>The problem with nonreversible systems</vt:lpstr>
      <vt:lpstr>A possible solution: VAMP Variational approach to Markov processes</vt:lpstr>
      <vt:lpstr>Cross-validation</vt:lpstr>
      <vt:lpstr>Cross-validation</vt:lpstr>
      <vt:lpstr>Cross-validation</vt:lpstr>
      <vt:lpstr>Cross-validation</vt:lpstr>
      <vt:lpstr>Applications</vt:lpstr>
      <vt:lpstr>Application: feature selection</vt:lpstr>
      <vt:lpstr>Application: feature selection</vt:lpstr>
      <vt:lpstr>Application: ion channel non-equilibrium MD</vt:lpstr>
      <vt:lpstr>Application: ion channel non-equilibrium MD</vt:lpstr>
      <vt:lpstr>Summary and conclusion</vt:lpstr>
      <vt:lpstr>Chapman-Kolmogorov test</vt:lpstr>
      <vt:lpstr>From order parameters to states to MSMs</vt:lpstr>
      <vt:lpstr>From order parameters to states to MSMs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MSM theory : propagator and generator</vt:lpstr>
      <vt:lpstr>Integration of the equations of motion</vt:lpstr>
      <vt:lpstr>MSM theory : transfer operator</vt:lpstr>
      <vt:lpstr>MSM: spectral properties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Identification of slowly autocorrelated order parameters from irreversibly dynamics</dc:title>
  <dc:creator>D84pYYYfBoOnII5P</dc:creator>
  <cp:lastModifiedBy>D84pYYYfBoOnII5P</cp:lastModifiedBy>
  <cp:revision>106</cp:revision>
  <cp:lastPrinted>2018-03-29T21:55:21Z</cp:lastPrinted>
  <dcterms:created xsi:type="dcterms:W3CDTF">2018-03-27T15:17:34Z</dcterms:created>
  <dcterms:modified xsi:type="dcterms:W3CDTF">2020-02-24T07:59:34Z</dcterms:modified>
</cp:coreProperties>
</file>