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750" r:id="rId3"/>
    <p:sldId id="577" r:id="rId4"/>
    <p:sldId id="765" r:id="rId5"/>
    <p:sldId id="579" r:id="rId6"/>
    <p:sldId id="268" r:id="rId7"/>
    <p:sldId id="607" r:id="rId8"/>
    <p:sldId id="606" r:id="rId9"/>
    <p:sldId id="605" r:id="rId10"/>
    <p:sldId id="776" r:id="rId11"/>
    <p:sldId id="426" r:id="rId12"/>
    <p:sldId id="383" r:id="rId13"/>
    <p:sldId id="384" r:id="rId14"/>
    <p:sldId id="386" r:id="rId15"/>
    <p:sldId id="390" r:id="rId16"/>
    <p:sldId id="424" r:id="rId17"/>
    <p:sldId id="325" r:id="rId18"/>
    <p:sldId id="354" r:id="rId19"/>
    <p:sldId id="294" r:id="rId20"/>
    <p:sldId id="400" r:id="rId21"/>
    <p:sldId id="427" r:id="rId22"/>
    <p:sldId id="370" r:id="rId23"/>
    <p:sldId id="428" r:id="rId24"/>
    <p:sldId id="431" r:id="rId25"/>
    <p:sldId id="432" r:id="rId26"/>
    <p:sldId id="434" r:id="rId27"/>
    <p:sldId id="371" r:id="rId28"/>
    <p:sldId id="405" r:id="rId29"/>
    <p:sldId id="304" r:id="rId30"/>
    <p:sldId id="309" r:id="rId31"/>
    <p:sldId id="329" r:id="rId32"/>
    <p:sldId id="312" r:id="rId33"/>
    <p:sldId id="435" r:id="rId34"/>
    <p:sldId id="439" r:id="rId35"/>
    <p:sldId id="365" r:id="rId36"/>
    <p:sldId id="326" r:id="rId37"/>
    <p:sldId id="762" r:id="rId38"/>
    <p:sldId id="775" r:id="rId39"/>
    <p:sldId id="759" r:id="rId40"/>
    <p:sldId id="761" r:id="rId41"/>
    <p:sldId id="417" r:id="rId42"/>
    <p:sldId id="460" r:id="rId43"/>
    <p:sldId id="461" r:id="rId44"/>
    <p:sldId id="462" r:id="rId45"/>
    <p:sldId id="311" r:id="rId46"/>
    <p:sldId id="419" r:id="rId47"/>
    <p:sldId id="437" r:id="rId48"/>
    <p:sldId id="447" r:id="rId49"/>
    <p:sldId id="449" r:id="rId50"/>
    <p:sldId id="450" r:id="rId51"/>
    <p:sldId id="451" r:id="rId52"/>
    <p:sldId id="452" r:id="rId53"/>
    <p:sldId id="453" r:id="rId54"/>
    <p:sldId id="454" r:id="rId55"/>
    <p:sldId id="455" r:id="rId56"/>
    <p:sldId id="456" r:id="rId57"/>
    <p:sldId id="457" r:id="rId58"/>
    <p:sldId id="448" r:id="rId59"/>
    <p:sldId id="407" r:id="rId60"/>
    <p:sldId id="408" r:id="rId61"/>
    <p:sldId id="459" r:id="rId62"/>
    <p:sldId id="458" r:id="rId63"/>
    <p:sldId id="416" r:id="rId64"/>
    <p:sldId id="409" r:id="rId65"/>
    <p:sldId id="410" r:id="rId66"/>
    <p:sldId id="412" r:id="rId67"/>
    <p:sldId id="411" r:id="rId68"/>
    <p:sldId id="364" r:id="rId69"/>
    <p:sldId id="367" r:id="rId70"/>
    <p:sldId id="375" r:id="rId71"/>
    <p:sldId id="440" r:id="rId72"/>
    <p:sldId id="441" r:id="rId73"/>
    <p:sldId id="302" r:id="rId74"/>
    <p:sldId id="444" r:id="rId7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9" autoAdjust="0"/>
    <p:restoredTop sz="95404" autoAdjust="0"/>
  </p:normalViewPr>
  <p:slideViewPr>
    <p:cSldViewPr>
      <p:cViewPr varScale="1">
        <p:scale>
          <a:sx n="118" d="100"/>
          <a:sy n="118" d="100"/>
        </p:scale>
        <p:origin x="1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6" y="2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715D6-44A2-434E-928C-EA615B149EE4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8D641-EDD4-4ADC-AF6D-228BC2E8DF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13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need</a:t>
            </a:r>
            <a:r>
              <a:rPr lang="de-DE" baseline="0" dirty="0"/>
              <a:t> 4fs: </a:t>
            </a:r>
            <a:r>
              <a:rPr lang="de-DE" baseline="0" dirty="0" err="1"/>
              <a:t>stiff</a:t>
            </a:r>
            <a:r>
              <a:rPr lang="de-DE" baseline="0" dirty="0"/>
              <a:t> </a:t>
            </a:r>
            <a:r>
              <a:rPr lang="de-DE" baseline="0" dirty="0" err="1"/>
              <a:t>pontentials</a:t>
            </a:r>
            <a:r>
              <a:rPr lang="de-DE" baseline="0" dirty="0"/>
              <a:t>, larger time </a:t>
            </a:r>
            <a:r>
              <a:rPr lang="de-DE" baseline="0" dirty="0" err="1"/>
              <a:t>step</a:t>
            </a:r>
            <a:r>
              <a:rPr lang="de-DE" baseline="0" dirty="0"/>
              <a:t> </a:t>
            </a:r>
            <a:r>
              <a:rPr lang="de-DE" baseline="0" dirty="0" err="1"/>
              <a:t>would</a:t>
            </a:r>
            <a:r>
              <a:rPr lang="de-DE" baseline="0" dirty="0"/>
              <a:t> </a:t>
            </a:r>
            <a:r>
              <a:rPr lang="de-DE" baseline="0" dirty="0" err="1"/>
              <a:t>lead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steric</a:t>
            </a:r>
            <a:r>
              <a:rPr lang="de-DE" baseline="0" dirty="0"/>
              <a:t> </a:t>
            </a:r>
            <a:r>
              <a:rPr lang="de-DE" baseline="0" dirty="0" err="1"/>
              <a:t>clashes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65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replace</a:t>
            </a:r>
            <a:r>
              <a:rPr lang="de-DE" dirty="0"/>
              <a:t> U0 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plot</a:t>
            </a:r>
            <a:r>
              <a:rPr lang="de-DE" baseline="0" dirty="0"/>
              <a:t>! Add </a:t>
            </a:r>
            <a:r>
              <a:rPr lang="de-DE" baseline="0" dirty="0" err="1"/>
              <a:t>ticks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order</a:t>
            </a:r>
            <a:r>
              <a:rPr lang="de-DE" baseline="0" dirty="0"/>
              <a:t> </a:t>
            </a:r>
            <a:r>
              <a:rPr lang="de-DE" baseline="0" dirty="0" err="1"/>
              <a:t>parameter</a:t>
            </a:r>
            <a:r>
              <a:rPr lang="de-DE" baseline="0" dirty="0"/>
              <a:t> </a:t>
            </a:r>
            <a:r>
              <a:rPr lang="de-DE" baseline="0" dirty="0" err="1"/>
              <a:t>line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71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replace</a:t>
            </a:r>
            <a:r>
              <a:rPr lang="de-DE" dirty="0"/>
              <a:t> U0 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plot</a:t>
            </a:r>
            <a:r>
              <a:rPr lang="de-DE" baseline="0" dirty="0"/>
              <a:t>! Add </a:t>
            </a:r>
            <a:r>
              <a:rPr lang="de-DE" baseline="0" dirty="0" err="1"/>
              <a:t>ticks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order</a:t>
            </a:r>
            <a:r>
              <a:rPr lang="de-DE" baseline="0" dirty="0"/>
              <a:t> </a:t>
            </a:r>
            <a:r>
              <a:rPr lang="de-DE" baseline="0" dirty="0" err="1"/>
              <a:t>parameter</a:t>
            </a:r>
            <a:r>
              <a:rPr lang="de-DE" baseline="0" dirty="0"/>
              <a:t> </a:t>
            </a:r>
            <a:r>
              <a:rPr lang="de-DE" baseline="0" dirty="0" err="1"/>
              <a:t>line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7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Note 2: an </a:t>
            </a:r>
            <a:r>
              <a:rPr lang="en-US" noProof="0" dirty="0" err="1"/>
              <a:t>arbitary</a:t>
            </a:r>
            <a:r>
              <a:rPr lang="en-US" noProof="0" dirty="0"/>
              <a:t> chosen energy reference can be subtracted.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897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computing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ttrajs</a:t>
            </a:r>
            <a:r>
              <a:rPr lang="de-DE" dirty="0"/>
              <a:t>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08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232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</a:rPr>
              <a:t>p=3.3nM/4.71mM/(1+3.3nM/4.71mM)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9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578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write</a:t>
            </a:r>
            <a:r>
              <a:rPr lang="de-DE" dirty="0"/>
              <a:t> out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bias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140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orthogonal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72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need</a:t>
            </a:r>
            <a:r>
              <a:rPr lang="de-DE" baseline="0" dirty="0"/>
              <a:t> 4fs: </a:t>
            </a:r>
            <a:r>
              <a:rPr lang="de-DE" baseline="0" dirty="0" err="1"/>
              <a:t>stiff</a:t>
            </a:r>
            <a:r>
              <a:rPr lang="de-DE" baseline="0" dirty="0"/>
              <a:t> </a:t>
            </a:r>
            <a:r>
              <a:rPr lang="de-DE" baseline="0" dirty="0" err="1"/>
              <a:t>pontentials</a:t>
            </a:r>
            <a:r>
              <a:rPr lang="de-DE" baseline="0" dirty="0"/>
              <a:t>, larger time </a:t>
            </a:r>
            <a:r>
              <a:rPr lang="de-DE" baseline="0" dirty="0" err="1"/>
              <a:t>step</a:t>
            </a:r>
            <a:r>
              <a:rPr lang="de-DE" baseline="0" dirty="0"/>
              <a:t> </a:t>
            </a:r>
            <a:r>
              <a:rPr lang="de-DE" baseline="0" dirty="0" err="1"/>
              <a:t>would</a:t>
            </a:r>
            <a:r>
              <a:rPr lang="de-DE" baseline="0" dirty="0"/>
              <a:t> </a:t>
            </a:r>
            <a:r>
              <a:rPr lang="de-DE" baseline="0" dirty="0" err="1"/>
              <a:t>lead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steric</a:t>
            </a:r>
            <a:r>
              <a:rPr lang="de-DE" baseline="0" dirty="0"/>
              <a:t> </a:t>
            </a:r>
            <a:r>
              <a:rPr lang="de-DE" baseline="0" dirty="0" err="1"/>
              <a:t>clashes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464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Lagrange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duality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D275-DA6B-4EAE-BD37-2961C6D3E562}" type="slidenum">
              <a:rPr lang="de-DE" smtClean="0"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2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need</a:t>
            </a:r>
            <a:r>
              <a:rPr lang="de-DE" baseline="0" dirty="0"/>
              <a:t> 4fs: </a:t>
            </a:r>
            <a:r>
              <a:rPr lang="de-DE" baseline="0" dirty="0" err="1"/>
              <a:t>stiff</a:t>
            </a:r>
            <a:r>
              <a:rPr lang="de-DE" baseline="0" dirty="0"/>
              <a:t> </a:t>
            </a:r>
            <a:r>
              <a:rPr lang="de-DE" baseline="0" dirty="0" err="1"/>
              <a:t>pontentials</a:t>
            </a:r>
            <a:r>
              <a:rPr lang="de-DE" baseline="0" dirty="0"/>
              <a:t>, larger time </a:t>
            </a:r>
            <a:r>
              <a:rPr lang="de-DE" baseline="0" dirty="0" err="1"/>
              <a:t>step</a:t>
            </a:r>
            <a:r>
              <a:rPr lang="de-DE" baseline="0" dirty="0"/>
              <a:t> </a:t>
            </a:r>
            <a:r>
              <a:rPr lang="de-DE" baseline="0" dirty="0" err="1"/>
              <a:t>would</a:t>
            </a:r>
            <a:r>
              <a:rPr lang="de-DE" baseline="0" dirty="0"/>
              <a:t> </a:t>
            </a:r>
            <a:r>
              <a:rPr lang="de-DE" baseline="0" dirty="0" err="1"/>
              <a:t>lead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steric</a:t>
            </a:r>
            <a:r>
              <a:rPr lang="de-DE" baseline="0" dirty="0"/>
              <a:t> </a:t>
            </a:r>
            <a:r>
              <a:rPr lang="de-DE" baseline="0" dirty="0" err="1"/>
              <a:t>clashes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14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651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3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54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28FF2-F079-4240-BA32-FA1958CDA73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88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replace</a:t>
            </a:r>
            <a:r>
              <a:rPr lang="de-DE" dirty="0"/>
              <a:t> U0 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plot</a:t>
            </a:r>
            <a:r>
              <a:rPr lang="de-DE" baseline="0" dirty="0"/>
              <a:t>! Add </a:t>
            </a:r>
            <a:r>
              <a:rPr lang="de-DE" baseline="0" dirty="0" err="1"/>
              <a:t>ticks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order</a:t>
            </a:r>
            <a:r>
              <a:rPr lang="de-DE" baseline="0" dirty="0"/>
              <a:t> </a:t>
            </a:r>
            <a:r>
              <a:rPr lang="de-DE" baseline="0" dirty="0" err="1"/>
              <a:t>parameter</a:t>
            </a:r>
            <a:r>
              <a:rPr lang="de-DE" baseline="0" dirty="0"/>
              <a:t> </a:t>
            </a:r>
            <a:r>
              <a:rPr lang="de-DE" baseline="0" dirty="0" err="1"/>
              <a:t>line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7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TODO: </a:t>
            </a:r>
            <a:r>
              <a:rPr lang="de-DE" dirty="0" err="1"/>
              <a:t>replace</a:t>
            </a:r>
            <a:r>
              <a:rPr lang="de-DE" dirty="0"/>
              <a:t> U0 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label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plot</a:t>
            </a:r>
            <a:r>
              <a:rPr lang="de-DE" baseline="0" dirty="0"/>
              <a:t>! Add </a:t>
            </a:r>
            <a:r>
              <a:rPr lang="de-DE" baseline="0" dirty="0" err="1"/>
              <a:t>ticks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order</a:t>
            </a:r>
            <a:r>
              <a:rPr lang="de-DE" baseline="0" dirty="0"/>
              <a:t> </a:t>
            </a:r>
            <a:r>
              <a:rPr lang="de-DE" baseline="0" dirty="0" err="1"/>
              <a:t>parameter</a:t>
            </a:r>
            <a:r>
              <a:rPr lang="de-DE" baseline="0" dirty="0"/>
              <a:t> </a:t>
            </a:r>
            <a:r>
              <a:rPr lang="de-DE" baseline="0" dirty="0" err="1"/>
              <a:t>line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8D641-EDD4-4ADC-AF6D-228BC2E8DF8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7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72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11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84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66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47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44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76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40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6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24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49987-2AE9-4CFF-B820-6A4E7C9EAEAB}" type="datetimeFigureOut">
              <a:rPr lang="de-DE" smtClean="0"/>
              <a:t>19.02.20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16C2-42C2-4FD2-98B7-886E045F0A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2.png"/><Relationship Id="rId5" Type="http://schemas.openxmlformats.org/officeDocument/2006/relationships/image" Target="../media/image361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3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5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1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20.pn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84.png"/><Relationship Id="rId7" Type="http://schemas.openxmlformats.org/officeDocument/2006/relationships/image" Target="../media/image541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85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64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631.png"/><Relationship Id="rId17" Type="http://schemas.openxmlformats.org/officeDocument/2006/relationships/image" Target="../media/image60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621.png"/><Relationship Id="rId5" Type="http://schemas.openxmlformats.org/officeDocument/2006/relationships/image" Target="../media/image85.png"/><Relationship Id="rId15" Type="http://schemas.openxmlformats.org/officeDocument/2006/relationships/image" Target="../media/image661.png"/><Relationship Id="rId10" Type="http://schemas.openxmlformats.org/officeDocument/2006/relationships/image" Target="../media/image611.png"/><Relationship Id="rId4" Type="http://schemas.openxmlformats.org/officeDocument/2006/relationships/image" Target="../media/image88.png"/><Relationship Id="rId9" Type="http://schemas.openxmlformats.org/officeDocument/2006/relationships/image" Target="../media/image662.png"/><Relationship Id="rId14" Type="http://schemas.openxmlformats.org/officeDocument/2006/relationships/image" Target="../media/image65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1.png"/><Relationship Id="rId4" Type="http://schemas.openxmlformats.org/officeDocument/2006/relationships/image" Target="../media/image46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1.png"/><Relationship Id="rId4" Type="http://schemas.openxmlformats.org/officeDocument/2006/relationships/image" Target="../media/image461.png"/><Relationship Id="rId9" Type="http://schemas.openxmlformats.org/officeDocument/2006/relationships/image" Target="../media/image5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90.png"/><Relationship Id="rId7" Type="http://schemas.openxmlformats.org/officeDocument/2006/relationships/image" Target="../media/image630.png"/><Relationship Id="rId2" Type="http://schemas.openxmlformats.org/officeDocument/2006/relationships/image" Target="../media/image87.png"/><Relationship Id="rId16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15" Type="http://schemas.openxmlformats.org/officeDocument/2006/relationships/image" Target="../media/image670.png"/><Relationship Id="rId10" Type="http://schemas.openxmlformats.org/officeDocument/2006/relationships/image" Target="../media/image660.png"/><Relationship Id="rId4" Type="http://schemas.openxmlformats.org/officeDocument/2006/relationships/image" Target="../media/image601.png"/><Relationship Id="rId9" Type="http://schemas.openxmlformats.org/officeDocument/2006/relationships/image" Target="../media/image650.png"/><Relationship Id="rId1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image" Target="../media/image361.png"/><Relationship Id="rId1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0.png"/><Relationship Id="rId5" Type="http://schemas.openxmlformats.org/officeDocument/2006/relationships/image" Target="../media/image430.png"/><Relationship Id="rId4" Type="http://schemas.openxmlformats.org/officeDocument/2006/relationships/image" Target="../media/image43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2.wdp"/><Relationship Id="rId7" Type="http://schemas.openxmlformats.org/officeDocument/2006/relationships/image" Target="../media/image4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microsoft.com/office/2007/relationships/hdphoto" Target="../media/hdphoto3.wdp"/><Relationship Id="rId10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61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image" Target="../media/image361.png"/><Relationship Id="rId15" Type="http://schemas.openxmlformats.org/officeDocument/2006/relationships/image" Target="../media/image8.png"/><Relationship Id="rId14" Type="http://schemas.openxmlformats.org/officeDocument/2006/relationships/image" Target="../media/image37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5" Type="http://schemas.openxmlformats.org/officeDocument/2006/relationships/image" Target="../media/image361.png"/><Relationship Id="rId15" Type="http://schemas.openxmlformats.org/officeDocument/2006/relationships/image" Target="../media/image38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566720" cy="1470025"/>
          </a:xfrm>
        </p:spPr>
        <p:txBody>
          <a:bodyPr>
            <a:normAutofit/>
          </a:bodyPr>
          <a:lstStyle/>
          <a:p>
            <a:r>
              <a:rPr lang="en-US" dirty="0"/>
              <a:t>Multi-Ensemble Markov Models and 🚋 TRAM 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992888" cy="1584176"/>
          </a:xfrm>
        </p:spPr>
        <p:txBody>
          <a:bodyPr>
            <a:normAutofit/>
          </a:bodyPr>
          <a:lstStyle/>
          <a:p>
            <a:pPr algn="r"/>
            <a:r>
              <a:rPr lang="en-US" sz="2500" dirty="0"/>
              <a:t>Fabian Paul</a:t>
            </a:r>
          </a:p>
          <a:p>
            <a:pPr algn="r"/>
            <a:r>
              <a:rPr lang="en-US" sz="2500" dirty="0"/>
              <a:t>19-Feb-2020</a:t>
            </a:r>
          </a:p>
          <a:p>
            <a:pPr algn="r"/>
            <a:r>
              <a:rPr lang="en-US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97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haltsplatzhalt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1"/>
          <a:stretch/>
        </p:blipFill>
        <p:spPr bwMode="auto">
          <a:xfrm>
            <a:off x="486058" y="2533300"/>
            <a:ext cx="2819743" cy="32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118765" y="3121669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9471495" y="2916230"/>
                <a:ext cx="4023729" cy="818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(0)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495" y="2916230"/>
                <a:ext cx="4023729" cy="818814"/>
              </a:xfrm>
              <a:prstGeom prst="rect">
                <a:avLst/>
              </a:prstGeom>
              <a:blipFill>
                <a:blip r:embed="rId6"/>
                <a:stretch>
                  <a:fillRect l="-5346" t="-130769" b="-18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hteck 12"/>
              <p:cNvSpPr/>
              <p:nvPr/>
            </p:nvSpPr>
            <p:spPr>
              <a:xfrm>
                <a:off x="7068849" y="3260589"/>
                <a:ext cx="2136867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∼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latin typeface="Cambria Math" charset="0"/>
                          </a:rPr>
                          <m:t>(0)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3" name="Rechtec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849" y="3260589"/>
                <a:ext cx="2136867" cy="380810"/>
              </a:xfrm>
              <a:prstGeom prst="rect">
                <a:avLst/>
              </a:prstGeom>
              <a:blipFill>
                <a:blip r:embed="rId7"/>
                <a:stretch>
                  <a:fillRect l="-2367" t="-3226" b="-225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hteck 13"/>
              <p:cNvSpPr/>
              <p:nvPr/>
            </p:nvSpPr>
            <p:spPr>
              <a:xfrm>
                <a:off x="9524112" y="4020972"/>
                <a:ext cx="5655734" cy="1211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(1)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(0)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  <m:t>(1)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charset="0"/>
                                    </a:rPr>
                                    <m:t>(0)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charset="0"/>
                                    </a:rPr>
                                    <m:t>(1)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m:rPr>
                          <m:nor/>
                        </m:rPr>
                        <a:rPr lang="en-US"/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112" y="4020972"/>
                <a:ext cx="5655734" cy="1211678"/>
              </a:xfrm>
              <a:prstGeom prst="rect">
                <a:avLst/>
              </a:prstGeom>
              <a:blipFill>
                <a:blip r:embed="rId8"/>
                <a:stretch>
                  <a:fillRect l="-4933" t="-58333" b="-1260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hteck 14"/>
              <p:cNvSpPr/>
              <p:nvPr/>
            </p:nvSpPr>
            <p:spPr>
              <a:xfrm>
                <a:off x="4242437" y="5186321"/>
                <a:ext cx="2136867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∼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latin typeface="Cambria Math" charset="0"/>
                          </a:rPr>
                          <m:t>(1)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5" name="Rechtec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437" y="5186321"/>
                <a:ext cx="2136867" cy="380810"/>
              </a:xfrm>
              <a:prstGeom prst="rect">
                <a:avLst/>
              </a:prstGeom>
              <a:blipFill>
                <a:blip r:embed="rId9"/>
                <a:stretch>
                  <a:fillRect l="-1775" t="-3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hteck 15"/>
              <p:cNvSpPr/>
              <p:nvPr/>
            </p:nvSpPr>
            <p:spPr>
              <a:xfrm>
                <a:off x="9524112" y="2200420"/>
                <a:ext cx="2856359" cy="6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𝑝</m:t>
                          </m:r>
                        </m:e>
                        <m:sup>
                          <m:r>
                            <a:rPr lang="de-DE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[−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𝑈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)]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de-DE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6" name="Rechtec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112" y="2200420"/>
                <a:ext cx="2856359" cy="665760"/>
              </a:xfrm>
              <a:prstGeom prst="rect">
                <a:avLst/>
              </a:prstGeom>
              <a:blipFill>
                <a:blip r:embed="rId10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9091" r="-9091" b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/>
          <p:cNvSpPr/>
          <p:nvPr/>
        </p:nvSpPr>
        <p:spPr>
          <a:xfrm>
            <a:off x="3103246" y="4710856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58422" y="4004142"/>
            <a:ext cx="99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physical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58422" y="28383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252974" y="684246"/>
                <a:ext cx="8733709" cy="1887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is a method for systems that are “hard” to simulate.</a:t>
                </a:r>
              </a:p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introduces a biased energy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 that is “easier” to simulate.</a:t>
                </a:r>
              </a:p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allows to compute observables of the equilibrium distribution that belongs to the physical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(0)</m:t>
                        </m:r>
                      </m:sup>
                    </m:sSup>
                    <m:r>
                      <a:rPr lang="en-US" sz="2000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 using Boltzmann reweighting.</a:t>
                </a:r>
              </a:p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works for estimating equilibrium expectations, </a:t>
                </a:r>
                <a:r>
                  <a:rPr lang="en-US" sz="2000" b="1" dirty="0"/>
                  <a:t>but not for rates</a:t>
                </a:r>
                <a:r>
                  <a:rPr lang="en-US" sz="2000" dirty="0"/>
                  <a:t>*.</a:t>
                </a: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4" y="684246"/>
                <a:ext cx="8733709" cy="1887696"/>
              </a:xfrm>
              <a:prstGeom prst="rect">
                <a:avLst/>
              </a:prstGeom>
              <a:blipFill rotWithShape="0">
                <a:blip r:embed="rId12"/>
                <a:stretch>
                  <a:fillRect l="-628" t="-645" b="-5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-51371" y="2379780"/>
                <a:ext cx="67236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 smtClean="0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1" y="2379780"/>
                <a:ext cx="672364" cy="3808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C82B4D17-99C1-E04F-B63F-2C80951C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043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Importance sampling</a:t>
            </a:r>
            <a:r>
              <a:rPr lang="en-US" sz="3000" baseline="30000" dirty="0"/>
              <a:t>[1]</a:t>
            </a:r>
            <a:r>
              <a:rPr lang="en-US" sz="3000" dirty="0"/>
              <a:t> (Boltzmann reweighting)</a:t>
            </a:r>
            <a:endParaRPr lang="de-DE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8793E224-ED26-914D-AD2A-DF937F824F17}"/>
                  </a:ext>
                </a:extLst>
              </p:cNvPr>
              <p:cNvSpPr txBox="1"/>
              <p:nvPr/>
            </p:nvSpPr>
            <p:spPr>
              <a:xfrm>
                <a:off x="457200" y="5635294"/>
                <a:ext cx="5410944" cy="1034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= the </a:t>
                </a:r>
                <a:r>
                  <a:rPr lang="en-US" i="1" dirty="0"/>
                  <a:t>unbiased</a:t>
                </a:r>
                <a:r>
                  <a:rPr lang="en-US" dirty="0"/>
                  <a:t> or the </a:t>
                </a:r>
                <a:r>
                  <a:rPr lang="en-US" i="1" dirty="0"/>
                  <a:t>physical</a:t>
                </a:r>
                <a:r>
                  <a:rPr lang="en-US" dirty="0"/>
                  <a:t>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= the </a:t>
                </a:r>
                <a:r>
                  <a:rPr lang="en-US" i="1" dirty="0"/>
                  <a:t>biased</a:t>
                </a:r>
                <a:r>
                  <a:rPr lang="en-US" dirty="0"/>
                  <a:t> energy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bias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= the </a:t>
                </a:r>
                <a:r>
                  <a:rPr lang="en-US" i="1" dirty="0"/>
                  <a:t>bias</a:t>
                </a:r>
                <a:r>
                  <a:rPr lang="en-US" dirty="0"/>
                  <a:t> energy</a:t>
                </a:r>
              </a:p>
            </p:txBody>
          </p:sp>
        </mc:Choice>
        <mc:Fallback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8793E224-ED26-914D-AD2A-DF937F824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35294"/>
                <a:ext cx="5410944" cy="1034066"/>
              </a:xfrm>
              <a:prstGeom prst="rect">
                <a:avLst/>
              </a:prstGeom>
              <a:blipFill>
                <a:blip r:embed="rId14"/>
                <a:stretch>
                  <a:fillRect l="-704" t="-2469" b="-7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7356EA0B-E4A4-2C40-873D-B643EB4851DF}"/>
                  </a:ext>
                </a:extLst>
              </p:cNvPr>
              <p:cNvSpPr/>
              <p:nvPr/>
            </p:nvSpPr>
            <p:spPr>
              <a:xfrm>
                <a:off x="3752407" y="2567375"/>
                <a:ext cx="5188985" cy="1095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(0)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(0)</m:t>
                                  </m:r>
                                </m:sup>
                              </m:sSup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i="1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7356EA0B-E4A4-2C40-873D-B643EB485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07" y="2567375"/>
                <a:ext cx="5188985" cy="1095813"/>
              </a:xfrm>
              <a:prstGeom prst="rect">
                <a:avLst/>
              </a:prstGeom>
              <a:blipFill>
                <a:blip r:embed="rId15"/>
                <a:stretch>
                  <a:fillRect t="-97701" b="-1160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D8A67F82-41D8-2640-A9D6-9793535EAF10}"/>
                  </a:ext>
                </a:extLst>
              </p:cNvPr>
              <p:cNvSpPr/>
              <p:nvPr/>
            </p:nvSpPr>
            <p:spPr>
              <a:xfrm>
                <a:off x="3551437" y="3651376"/>
                <a:ext cx="5655734" cy="1905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(0)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p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(0)</m:t>
                                      </m:r>
                                    </m:sup>
                                  </m:sSup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(1)</m:t>
                                      </m:r>
                                    </m:sup>
                                  </m:sSup>
                                </m:sup>
                              </m:sSup>
                            </m:den>
                          </m:f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d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≈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𝑂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D8A67F82-41D8-2640-A9D6-9793535EA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37" y="3651376"/>
                <a:ext cx="5655734" cy="1905778"/>
              </a:xfrm>
              <a:prstGeom prst="rect">
                <a:avLst/>
              </a:prstGeom>
              <a:blipFill>
                <a:blip r:embed="rId16"/>
                <a:stretch>
                  <a:fillRect t="-55333" b="-49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8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D6F5F76-0B01-D14B-87DF-C39472F3D9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10944" cy="4525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= the </a:t>
                </a:r>
                <a:r>
                  <a:rPr lang="en-US" sz="1800" i="1" dirty="0"/>
                  <a:t>unbiased</a:t>
                </a:r>
                <a:r>
                  <a:rPr lang="en-US" sz="1800" dirty="0"/>
                  <a:t> or the </a:t>
                </a:r>
                <a:r>
                  <a:rPr lang="en-US" sz="1800" i="1" dirty="0"/>
                  <a:t>physical</a:t>
                </a:r>
                <a:r>
                  <a:rPr lang="en-US" sz="1800" dirty="0"/>
                  <a:t> energy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= the </a:t>
                </a:r>
                <a:r>
                  <a:rPr lang="en-US" sz="1800" i="1" dirty="0"/>
                  <a:t>biased</a:t>
                </a:r>
                <a:r>
                  <a:rPr lang="en-US" sz="1800" dirty="0"/>
                  <a:t> energy 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bias</m:t>
                        </m:r>
                      </m:sub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= the </a:t>
                </a:r>
                <a:r>
                  <a:rPr lang="en-US" sz="1800" i="1" dirty="0"/>
                  <a:t>bias</a:t>
                </a:r>
                <a:r>
                  <a:rPr lang="en-US" sz="1800" dirty="0"/>
                  <a:t> energy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What is the optimal bias?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a low-dimensional system, it would be efficient to sample from a flat energy landscape: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1800" i="1">
                              <a:latin typeface="Cambria Math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1800" dirty="0"/>
                  <a:t>Allows good sampling of the minima and the barrier.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bias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(1)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)=−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𝑥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D6F5F76-0B01-D14B-87DF-C39472F3D9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10944" cy="4525963"/>
              </a:xfrm>
              <a:blipFill>
                <a:blip r:embed="rId2"/>
                <a:stretch>
                  <a:fillRect l="-939" t="-2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79DE83F-BE08-E34D-B869-4DD76EB8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300" dirty="0"/>
              <a:t>Boltzmann reweighting / importance sampling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2A5D114-B90C-A74A-BD05-F40C6A226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428" y="1772816"/>
            <a:ext cx="3204098" cy="21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57A340B-447E-1C41-AAA9-4BEA451B5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428" y="4180554"/>
            <a:ext cx="3204097" cy="21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5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Importance sampling in high dimensions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Sampling uniformly is not possible in high dimensional space like the conformational space.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D238C63-7DA3-5A49-B2C0-1F08994E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970734"/>
            <a:ext cx="4376092" cy="29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9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970734"/>
            <a:ext cx="4376092" cy="29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Importance sampling in high dimensions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Introduce an “order parameter” that connects the relevant minima in the energy landscape.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C4C418-F4C6-B24B-90F9-033074358CEC}"/>
              </a:ext>
            </a:extLst>
          </p:cNvPr>
          <p:cNvCxnSpPr/>
          <p:nvPr/>
        </p:nvCxnSpPr>
        <p:spPr>
          <a:xfrm flipV="1">
            <a:off x="1043608" y="3247910"/>
            <a:ext cx="2016224" cy="230425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4">
            <a:extLst>
              <a:ext uri="{FF2B5EF4-FFF2-40B4-BE49-F238E27FC236}">
                <a16:creationId xmlns:a16="http://schemas.microsoft.com/office/drawing/2014/main" id="{AD2048F8-47E7-C040-A029-BF5EEE0CEDD1}"/>
              </a:ext>
            </a:extLst>
          </p:cNvPr>
          <p:cNvSpPr/>
          <p:nvPr/>
        </p:nvSpPr>
        <p:spPr>
          <a:xfrm>
            <a:off x="179512" y="5795972"/>
            <a:ext cx="388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order parameter or reaction coordinate</a:t>
            </a:r>
          </a:p>
        </p:txBody>
      </p:sp>
    </p:spTree>
    <p:extLst>
      <p:ext uri="{BB962C8B-B14F-4D97-AF65-F5344CB8AC3E}">
        <p14:creationId xmlns:p14="http://schemas.microsoft.com/office/powerpoint/2010/main" val="1971591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970734"/>
            <a:ext cx="4376092" cy="29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Importance sampling in high dimensions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43608" y="3247910"/>
            <a:ext cx="2016224" cy="230425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006967"/>
            <a:ext cx="4321746" cy="28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83028" y="2445349"/>
                <a:ext cx="354674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de-DE" b="0" i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∝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𝜉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de-DE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28" y="2445349"/>
                <a:ext cx="3546740" cy="818879"/>
              </a:xfrm>
              <a:prstGeom prst="rect">
                <a:avLst/>
              </a:prstGeom>
              <a:blipFill>
                <a:blip r:embed="rId5"/>
                <a:stretch>
                  <a:fillRect l="-714" t="-130769" b="-18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Sample uniformly along the order parameter.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7288709-75F6-AD4D-AA95-AE2F647D0293}"/>
              </a:ext>
            </a:extLst>
          </p:cNvPr>
          <p:cNvSpPr/>
          <p:nvPr/>
        </p:nvSpPr>
        <p:spPr>
          <a:xfrm>
            <a:off x="179512" y="5795972"/>
            <a:ext cx="388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order parameter or reaction coordinate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6D87B33-B26F-F246-B469-EB616B506B19}"/>
                  </a:ext>
                </a:extLst>
              </p:cNvPr>
              <p:cNvSpPr txBox="1"/>
              <p:nvPr/>
            </p:nvSpPr>
            <p:spPr>
              <a:xfrm rot="16200000">
                <a:off x="4172818" y="4173252"/>
                <a:ext cx="156517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1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de-DE" sz="16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F6D87B33-B26F-F246-B469-EB616B50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72818" y="4173252"/>
                <a:ext cx="1565172" cy="338554"/>
              </a:xfrm>
              <a:prstGeom prst="rect">
                <a:avLst/>
              </a:prstGeom>
              <a:blipFill>
                <a:blip r:embed="rId6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47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970734"/>
            <a:ext cx="4376092" cy="29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Importance sampling in high dimensions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43608" y="3247910"/>
            <a:ext cx="2016224" cy="230425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3006967"/>
            <a:ext cx="4321746" cy="28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23528" y="1534497"/>
                <a:ext cx="8405799" cy="9601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The ideal bias energy would be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box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    </a:t>
                </a:r>
                <a:br>
                  <a:rPr lang="en-US" sz="2000" dirty="0"/>
                </a:br>
                <a:r>
                  <a:rPr lang="en-US" sz="2000" dirty="0"/>
                  <a:t>(minus the potential of mean force)</a:t>
                </a:r>
              </a:p>
              <a:p>
                <a:r>
                  <a:rPr lang="en-US" sz="2000" dirty="0"/>
                  <a:t>Problem: computing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sz="2000" dirty="0"/>
                  <a:t> requires sampling from the unbiased distribution!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34497"/>
                <a:ext cx="8405799" cy="960181"/>
              </a:xfrm>
              <a:prstGeom prst="rect">
                <a:avLst/>
              </a:prstGeom>
              <a:blipFill>
                <a:blip r:embed="rId5"/>
                <a:stretch>
                  <a:fillRect l="-452" t="-2632" r="-452" b="-223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4">
            <a:extLst>
              <a:ext uri="{FF2B5EF4-FFF2-40B4-BE49-F238E27FC236}">
                <a16:creationId xmlns:a16="http://schemas.microsoft.com/office/drawing/2014/main" id="{859916D0-6B26-3444-B3D7-B436A08E468E}"/>
              </a:ext>
            </a:extLst>
          </p:cNvPr>
          <p:cNvSpPr/>
          <p:nvPr/>
        </p:nvSpPr>
        <p:spPr>
          <a:xfrm>
            <a:off x="179512" y="5795972"/>
            <a:ext cx="388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order parameter or reaction coordinate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7524AC8B-B06D-3B4C-A29D-7D67451B8AFE}"/>
                  </a:ext>
                </a:extLst>
              </p:cNvPr>
              <p:cNvSpPr/>
              <p:nvPr/>
            </p:nvSpPr>
            <p:spPr>
              <a:xfrm>
                <a:off x="4583028" y="2445349"/>
                <a:ext cx="3546740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de-DE" b="0" i="0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∝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𝜉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de-DE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𝛽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d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7524AC8B-B06D-3B4C-A29D-7D67451B8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28" y="2445349"/>
                <a:ext cx="3546740" cy="818879"/>
              </a:xfrm>
              <a:prstGeom prst="rect">
                <a:avLst/>
              </a:prstGeom>
              <a:blipFill>
                <a:blip r:embed="rId6"/>
                <a:stretch>
                  <a:fillRect l="-714" t="-130769" b="-18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1685337-8F51-004F-A2D4-E6CAF117AACF}"/>
                  </a:ext>
                </a:extLst>
              </p:cNvPr>
              <p:cNvSpPr txBox="1"/>
              <p:nvPr/>
            </p:nvSpPr>
            <p:spPr>
              <a:xfrm rot="16200000">
                <a:off x="4172818" y="4173252"/>
                <a:ext cx="156517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func>
                        <m:funcPr>
                          <m:ctrlPr>
                            <a:rPr lang="de-DE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de-DE" sz="1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de-DE" sz="16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1685337-8F51-004F-A2D4-E6CAF117A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172818" y="4173252"/>
                <a:ext cx="1565172" cy="338554"/>
              </a:xfrm>
              <a:prstGeom prst="rect">
                <a:avLst/>
              </a:prstGeom>
              <a:blipFill>
                <a:blip r:embed="rId7"/>
                <a:stretch>
                  <a:fillRect r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39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D20D1B-050A-784B-8765-AAAD9C1A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Umbrella sampling</a:t>
            </a:r>
            <a:endParaRPr lang="de-DE" sz="36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B88708-6716-6A4E-BF49-797F9245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75" y="3490955"/>
            <a:ext cx="2892578" cy="21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7B0D2B3-B43B-6A47-BAEE-6FACAF96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72" y="3636417"/>
            <a:ext cx="2674366" cy="20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6A60DFD-8E4F-5D4C-AD9E-21338C270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6092631" y="3560403"/>
            <a:ext cx="2811382" cy="221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77B7D041-0F89-4C4C-A1B6-170675D52CF0}"/>
              </a:ext>
            </a:extLst>
          </p:cNvPr>
          <p:cNvSpPr/>
          <p:nvPr/>
        </p:nvSpPr>
        <p:spPr>
          <a:xfrm>
            <a:off x="252070" y="5780233"/>
            <a:ext cx="890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biased potentials		bias potentials	      probability distributions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C603DFB-C2D1-4248-B5A6-D59F52875971}"/>
                  </a:ext>
                </a:extLst>
              </p:cNvPr>
              <p:cNvSpPr/>
              <p:nvPr/>
            </p:nvSpPr>
            <p:spPr>
              <a:xfrm>
                <a:off x="899592" y="6177301"/>
                <a:ext cx="8640960" cy="42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de-DE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6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/>
                          </a:rPr>
                          <m:t>bias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(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𝑘</m:t>
                        </m:r>
                        <m:r>
                          <a:rPr lang="de-DE" sz="1600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sz="1600" b="0" i="1" smtClean="0">
                        <a:latin typeface="Cambria Math"/>
                      </a:rPr>
                      <m:t>(</m:t>
                    </m:r>
                    <m:r>
                      <a:rPr lang="de-DE" sz="1600" b="0" i="1" smtClean="0">
                        <a:latin typeface="Cambria Math"/>
                      </a:rPr>
                      <m:t>𝑥</m:t>
                    </m:r>
                    <m:r>
                      <a:rPr lang="de-DE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1600" dirty="0"/>
                  <a:t>		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/>
                          </a:rPr>
                          <m:t>bias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(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𝑘</m:t>
                        </m:r>
                        <m:r>
                          <a:rPr lang="de-DE" sz="1600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sz="1600" b="0" i="1" smtClean="0">
                        <a:latin typeface="Cambria Math"/>
                      </a:rPr>
                      <m:t>(</m:t>
                    </m:r>
                    <m:r>
                      <a:rPr lang="de-DE" sz="1600" b="0" i="1" smtClean="0">
                        <a:latin typeface="Cambria Math"/>
                      </a:rPr>
                      <m:t>𝑥</m:t>
                    </m:r>
                    <m:r>
                      <a:rPr lang="de-DE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1600" dirty="0"/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/>
                          </a:rPr>
                          <m:t>biased</m:t>
                        </m:r>
                      </m:sub>
                    </m:sSub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600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</a:rPr>
                          <m:t>−</m:t>
                        </m:r>
                        <m:r>
                          <a:rPr lang="de-DE" sz="1600" b="0" i="1" smtClean="0">
                            <a:latin typeface="Cambria Math"/>
                          </a:rPr>
                          <m:t>𝛽</m:t>
                        </m:r>
                        <m:r>
                          <a:rPr lang="de-DE" sz="1600" b="0" i="1" smtClean="0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de-DE" sz="16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1600">
                                <a:latin typeface="Cambria Math"/>
                              </a:rPr>
                              <m:t>bias</m:t>
                            </m:r>
                          </m:sub>
                          <m:sup>
                            <m:r>
                              <a:rPr lang="de-DE" sz="1600" i="1">
                                <a:latin typeface="Cambria Math"/>
                              </a:rPr>
                              <m:t>(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de-DE" sz="1600" i="1">
                            <a:latin typeface="Cambria Math"/>
                          </a:rPr>
                          <m:t>(</m:t>
                        </m:r>
                        <m:r>
                          <a:rPr lang="de-DE" sz="1600" i="1">
                            <a:latin typeface="Cambria Math"/>
                          </a:rPr>
                          <m:t>𝑥</m:t>
                        </m:r>
                        <m:r>
                          <a:rPr lang="de-DE" sz="1600" i="1">
                            <a:latin typeface="Cambria Math"/>
                          </a:rPr>
                          <m:t>)]</m:t>
                        </m:r>
                      </m:sup>
                    </m:sSup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4C603DFB-C2D1-4248-B5A6-D59F52875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177301"/>
                <a:ext cx="8640960" cy="420051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17EF590-9896-2447-805D-1065CF6D02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3528" y="1534497"/>
                <a:ext cx="8405799" cy="18323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The ideal bias energy would be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box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    </a:t>
                </a:r>
              </a:p>
              <a:p>
                <a:r>
                  <a:rPr lang="en-US" sz="2000" dirty="0"/>
                  <a:t>Problem: computing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sz="2000" dirty="0"/>
                  <a:t> requires sampling from the unbiased distribution!</a:t>
                </a:r>
              </a:p>
              <a:p>
                <a:r>
                  <a:rPr lang="en-US" sz="2000" dirty="0"/>
                  <a:t>Instead of simulating with the ideal bias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box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ox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𝜉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,  we select a sub-optimal but </a:t>
                </a:r>
                <a:r>
                  <a:rPr lang="en-US" sz="2000" i="1" dirty="0"/>
                  <a:t>flexible</a:t>
                </a:r>
                <a:r>
                  <a:rPr lang="en-US" sz="2000" dirty="0"/>
                  <a:t> form of the bias.  → umbrella sampling</a:t>
                </a:r>
              </a:p>
              <a:p>
                <a:r>
                  <a:rPr lang="en-US" sz="2000" dirty="0"/>
                  <a:t>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different bias potentials that </a:t>
                </a:r>
                <a:r>
                  <a:rPr lang="en-US" sz="2000" i="1" dirty="0"/>
                  <a:t>jointly</a:t>
                </a:r>
                <a:r>
                  <a:rPr lang="en-US" sz="2000" dirty="0"/>
                  <a:t> allow uniform sampling.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17EF590-9896-2447-805D-1065CF6D0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34497"/>
                <a:ext cx="8405799" cy="1832372"/>
              </a:xfrm>
              <a:prstGeom prst="rect">
                <a:avLst/>
              </a:prstGeom>
              <a:blipFill>
                <a:blip r:embed="rId7"/>
                <a:stretch>
                  <a:fillRect l="-452" t="-1379" r="-452" b="-34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53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 temperature simulation</a:t>
            </a:r>
          </a:p>
        </p:txBody>
      </p:sp>
      <p:pic>
        <p:nvPicPr>
          <p:cNvPr id="3074" name="Picture 2" descr="D:\mirror\talks\pyemma-workshop-dTRAM\multi-temperature-ener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229728" cy="21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irror\talks\pyemma-workshop-dTRAM\multi-temperature-probab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22" y="2229322"/>
            <a:ext cx="3210576" cy="21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mirror\talks\pyemma-workshop-dTRAM\multi-temperature-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6552"/>
            <a:ext cx="3229730" cy="21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2070" y="4437112"/>
            <a:ext cx="8900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biased potentials		“bias potentials”	            probability distributions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9592" y="4834180"/>
                <a:ext cx="8640960" cy="51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1600" i="1">
                                <a:latin typeface="Cambria Math"/>
                              </a:rPr>
                              <m:t>(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1600" i="1">
                                <a:latin typeface="Cambria Math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1600" dirty="0"/>
                  <a:t>	            	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1600" i="1">
                                <a:latin typeface="Cambria Math"/>
                              </a:rPr>
                              <m:t>(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𝑘</m:t>
                            </m:r>
                            <m:r>
                              <a:rPr lang="de-DE" sz="16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de-DE" sz="1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1600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1600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de-DE" sz="1600" b="0" i="1" smtClean="0">
                        <a:latin typeface="Cambria Math"/>
                      </a:rPr>
                      <m:t>(</m:t>
                    </m:r>
                    <m:r>
                      <a:rPr lang="de-DE" sz="1600" b="0" i="1" smtClean="0">
                        <a:latin typeface="Cambria Math"/>
                      </a:rPr>
                      <m:t>𝑥</m:t>
                    </m:r>
                    <m:r>
                      <a:rPr lang="de-DE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de-DE" sz="1600" dirty="0"/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1600" b="0" i="0" smtClean="0">
                            <a:latin typeface="Cambria Math"/>
                          </a:rPr>
                          <m:t>biased</m:t>
                        </m:r>
                      </m:sub>
                    </m:sSub>
                    <m:d>
                      <m:d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6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1600" b="0" i="1" smtClean="0">
                        <a:latin typeface="Cambria Math"/>
                      </a:rPr>
                      <m:t>∝</m:t>
                    </m:r>
                    <m:sSup>
                      <m:sSupPr>
                        <m:ctrlPr>
                          <a:rPr lang="de-DE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16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sz="1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de-DE" sz="1600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de-DE" sz="1600" i="1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  <m:d>
                          <m:dPr>
                            <m:ctrlPr>
                              <a:rPr lang="de-DE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834180"/>
                <a:ext cx="8640960" cy="518668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D19DE7B-8C14-9744-897E-9E4247743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sz="1800" dirty="0"/>
              <a:t>Multi-temperature simulations is another way of approximately producing a flat biased distribution.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Idea has to taken with a grain of salt: order parameter and the minima that it connects are assumed to stay the same for all temperatures. </a:t>
            </a:r>
          </a:p>
        </p:txBody>
      </p:sp>
    </p:spTree>
    <p:extLst>
      <p:ext uri="{BB962C8B-B14F-4D97-AF65-F5344CB8AC3E}">
        <p14:creationId xmlns:p14="http://schemas.microsoft.com/office/powerpoint/2010/main" val="428002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bit of notation…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Introduce “dimension-less bias“ </a:t>
                </a:r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≡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de-DE" sz="2400" b="0" i="1" smtClean="0"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by picking the ensemble 0 as the reference ensemble.</a:t>
                </a:r>
              </a:p>
              <a:p>
                <a:r>
                  <a:rPr lang="en-US" sz="2400" dirty="0"/>
                  <a:t>Assume that the energies in the reference ensemble are shifted, such that its Boltzmann distribution is normalized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(0)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Introduce the log partition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Then the reweighting factors become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18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15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7"/>
          <a:stretch/>
        </p:blipFill>
        <p:spPr bwMode="auto">
          <a:xfrm>
            <a:off x="549321" y="1990342"/>
            <a:ext cx="2561420" cy="201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8726" y="743951"/>
            <a:ext cx="6005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W</a:t>
            </a:r>
            <a:r>
              <a:rPr lang="en-US" dirty="0"/>
              <a:t>eighted </a:t>
            </a:r>
            <a:r>
              <a:rPr lang="en-US" b="1" dirty="0"/>
              <a:t>H</a:t>
            </a:r>
            <a:r>
              <a:rPr lang="en-US" dirty="0"/>
              <a:t>istogram </a:t>
            </a:r>
            <a:r>
              <a:rPr lang="en-US" b="1" dirty="0"/>
              <a:t>A</a:t>
            </a:r>
            <a:r>
              <a:rPr lang="en-US" dirty="0"/>
              <a:t>nalysis </a:t>
            </a:r>
            <a:r>
              <a:rPr lang="en-US" b="1" dirty="0"/>
              <a:t>M</a:t>
            </a:r>
            <a:r>
              <a:rPr lang="en-US" dirty="0"/>
              <a:t>ethod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954829"/>
            <a:ext cx="4023393" cy="20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10488" y="2997930"/>
            <a:ext cx="0" cy="8468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84168" y="3196737"/>
            <a:ext cx="0" cy="6480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56280" y="3520053"/>
            <a:ext cx="0" cy="3240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9321" y="4123737"/>
                <a:ext cx="8271151" cy="3193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Discretize  the order parameter into a number of bins.</a:t>
                </a:r>
              </a:p>
              <a:p>
                <a:r>
                  <a:rPr lang="en-US" dirty="0"/>
                  <a:t>For every individual bin, we can do Boltzmann reweighting between ensembles.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de-DE" i="1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/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where we have assumed that bias energy is constant over each bin.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But how to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Optimize likelihood: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WHAM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dirty="0"/>
                  <a:t>      (see next slide)</a:t>
                </a:r>
              </a:p>
              <a:p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21" y="4123737"/>
                <a:ext cx="8271151" cy="3193695"/>
              </a:xfrm>
              <a:prstGeom prst="rect">
                <a:avLst/>
              </a:prstGeom>
              <a:blipFill>
                <a:blip r:embed="rId4"/>
                <a:stretch>
                  <a:fillRect l="-459" t="-7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WHAM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921" y="2844041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39260" y="3872081"/>
                <a:ext cx="3063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60" y="3872081"/>
                <a:ext cx="306366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DBA3717E-B49A-AB44-A76D-E75CBD5E4562}"/>
              </a:ext>
            </a:extLst>
          </p:cNvPr>
          <p:cNvSpPr txBox="1"/>
          <p:nvPr/>
        </p:nvSpPr>
        <p:spPr>
          <a:xfrm>
            <a:off x="457200" y="155679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MD simulation gives us </a:t>
            </a:r>
            <a:r>
              <a:rPr lang="en-US" i="1" dirty="0"/>
              <a:t>realizations</a:t>
            </a:r>
            <a:r>
              <a:rPr lang="en-US" dirty="0"/>
              <a:t> or </a:t>
            </a:r>
            <a:r>
              <a:rPr lang="en-US" i="1" dirty="0"/>
              <a:t>samples</a:t>
            </a:r>
            <a:r>
              <a:rPr lang="en-US" dirty="0"/>
              <a:t>. How do we find </a:t>
            </a:r>
            <a:r>
              <a:rPr lang="en-US" i="1" dirty="0"/>
              <a:t>probabilities</a:t>
            </a:r>
            <a:r>
              <a:rPr lang="en-US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FA5D4F7-5B47-7D48-A855-F6AB9CBD9721}"/>
                  </a:ext>
                </a:extLst>
              </p:cNvPr>
              <p:cNvSpPr txBox="1"/>
              <p:nvPr/>
            </p:nvSpPr>
            <p:spPr>
              <a:xfrm>
                <a:off x="5137367" y="3959065"/>
                <a:ext cx="1187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FA5D4F7-5B47-7D48-A855-F6AB9CBD9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367" y="3959065"/>
                <a:ext cx="118750" cy="246221"/>
              </a:xfrm>
              <a:prstGeom prst="rect">
                <a:avLst/>
              </a:prstGeom>
              <a:blipFill>
                <a:blip r:embed="rId6"/>
                <a:stretch>
                  <a:fillRect l="-40000" r="-30000" b="-52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46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175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Main challenges  in molecular dynamics simulation</a:t>
            </a:r>
            <a:endParaRPr lang="de-DE" sz="3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73160" y="4074488"/>
            <a:ext cx="7568014" cy="2316862"/>
          </a:xfrm>
        </p:spPr>
      </p:pic>
      <p:cxnSp>
        <p:nvCxnSpPr>
          <p:cNvPr id="9" name="Gerade Verbindung mit Pfeil 8"/>
          <p:cNvCxnSpPr/>
          <p:nvPr/>
        </p:nvCxnSpPr>
        <p:spPr>
          <a:xfrm flipV="1">
            <a:off x="512471" y="3841407"/>
            <a:ext cx="0" cy="267521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512471" y="6502393"/>
            <a:ext cx="8174513" cy="142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8578144" y="6530484"/>
                <a:ext cx="327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8144" y="6530484"/>
                <a:ext cx="327589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5556" r="-3704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feld 46"/>
          <p:cNvSpPr txBox="1"/>
          <p:nvPr/>
        </p:nvSpPr>
        <p:spPr>
          <a:xfrm rot="16200000">
            <a:off x="-489815" y="4283203"/>
            <a:ext cx="15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(free) </a:t>
            </a:r>
            <a:r>
              <a:rPr lang="en-US" dirty="0"/>
              <a:t>energy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9" y="3587622"/>
            <a:ext cx="1849166" cy="2063248"/>
          </a:xfrm>
          <a:prstGeom prst="rect">
            <a:avLst/>
          </a:prstGeom>
        </p:spPr>
      </p:pic>
      <p:pic>
        <p:nvPicPr>
          <p:cNvPr id="11" name="Inhaltsplatzhalt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096" y="2864977"/>
            <a:ext cx="807886" cy="15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8" r="100000">
                        <a14:foregroundMark x1="5076" y1="53922" x2="5076" y2="53922"/>
                        <a14:foregroundMark x1="508" y1="86438" x2="508" y2="8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12" y="2771453"/>
            <a:ext cx="1752091" cy="1814348"/>
          </a:xfrm>
          <a:prstGeom prst="rect">
            <a:avLst/>
          </a:prstGeom>
        </p:spPr>
      </p:pic>
      <p:cxnSp>
        <p:nvCxnSpPr>
          <p:cNvPr id="13" name="Gerade Verbindung mit Pfeil 12"/>
          <p:cNvCxnSpPr/>
          <p:nvPr/>
        </p:nvCxnSpPr>
        <p:spPr>
          <a:xfrm flipV="1">
            <a:off x="512471" y="6322968"/>
            <a:ext cx="3586927" cy="17231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12472" y="6147240"/>
            <a:ext cx="2598353" cy="348041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512471" y="6147240"/>
            <a:ext cx="1245947" cy="355153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099398" y="6119623"/>
                <a:ext cx="3335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98" y="6119623"/>
                <a:ext cx="333553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5455" r="-5455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3110826" y="5913518"/>
                <a:ext cx="3335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26" y="5913518"/>
                <a:ext cx="333553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5455" r="-5455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734118" y="5920895"/>
                <a:ext cx="36997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118" y="5920895"/>
                <a:ext cx="36997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4918" r="-3279" b="-19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ihandform 20"/>
          <p:cNvSpPr/>
          <p:nvPr/>
        </p:nvSpPr>
        <p:spPr>
          <a:xfrm>
            <a:off x="3240064" y="3464150"/>
            <a:ext cx="1895061" cy="739589"/>
          </a:xfrm>
          <a:custGeom>
            <a:avLst/>
            <a:gdLst>
              <a:gd name="connsiteX0" fmla="*/ 0 w 1895061"/>
              <a:gd name="connsiteY0" fmla="*/ 739589 h 739589"/>
              <a:gd name="connsiteX1" fmla="*/ 993913 w 1895061"/>
              <a:gd name="connsiteY1" fmla="*/ 23971 h 739589"/>
              <a:gd name="connsiteX2" fmla="*/ 1895061 w 1895061"/>
              <a:gd name="connsiteY2" fmla="*/ 156493 h 7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5061" h="739589">
                <a:moveTo>
                  <a:pt x="0" y="739589"/>
                </a:moveTo>
                <a:cubicBezTo>
                  <a:pt x="339035" y="430371"/>
                  <a:pt x="678070" y="121154"/>
                  <a:pt x="993913" y="23971"/>
                </a:cubicBezTo>
                <a:cubicBezTo>
                  <a:pt x="1309756" y="-73212"/>
                  <a:pt x="1895061" y="156493"/>
                  <a:pt x="1895061" y="156493"/>
                </a:cubicBezTo>
              </a:path>
            </a:pathLst>
          </a:custGeom>
          <a:noFill/>
          <a:ln w="444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599626" y="303266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rare event</a:t>
            </a: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457200" y="1360159"/>
            <a:ext cx="9040495" cy="192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Molecular dynamics simulation of biomolecules is difficult because: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/>
              <a:t>molecular systems are high-dimensional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/>
              <a:t>their dynamics are stochastic + biologically interesting events are rare</a:t>
            </a:r>
          </a:p>
          <a:p>
            <a:pPr marL="457200" indent="-457200">
              <a:buFont typeface="+mj-lt"/>
              <a:buAutoNum type="arabicPeriod"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9777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6052" y="1600200"/>
                <a:ext cx="8311896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Start from basic definition of conditional probability: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data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model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𝑃𝑟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data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model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latin typeface="Cambria Math"/>
                            </a:rPr>
                            <m:t>𝑃𝑟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model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sz="2400" b="0" dirty="0"/>
                </a:br>
                <a:r>
                  <a:rPr lang="en-US" sz="2400" b="0" dirty="0"/>
                  <a:t>			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/>
                          </a:rPr>
                          <m:t>𝑃𝑟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model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∣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data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/>
                      </a:rPr>
                      <m:t>⋅</m:t>
                    </m:r>
                    <m:r>
                      <a:rPr lang="en-US" sz="2400" i="1">
                        <a:latin typeface="Cambria Math"/>
                      </a:rPr>
                      <m:t>𝑃𝑟</m:t>
                    </m:r>
                    <m:r>
                      <a:rPr lang="en-US" sz="2400" i="1">
                        <a:latin typeface="Cambria Math"/>
                      </a:rPr>
                      <m:t>⁡(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data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𝑃𝑟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model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data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𝑃𝑟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data</m:t>
                    </m:r>
                    <m:r>
                      <a:rPr lang="en-US" sz="2400" b="0" i="1" smtClean="0">
                        <a:latin typeface="Cambria Math"/>
                      </a:rPr>
                      <m:t>∣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model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𝑃𝑟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model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𝑃𝑟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data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Because we don‘t know better: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/>
                          </a:rPr>
                          <m:t>𝑃𝑟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model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𝑐𝑜𝑛𝑠𝑡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Compute: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models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𝑃𝑟</m:t>
                          </m:r>
                          <m:r>
                            <a:rPr lang="en-US" sz="2400" i="1">
                              <a:latin typeface="Cambria Math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data</m:t>
                          </m:r>
                          <m:r>
                            <a:rPr lang="en-US" sz="2400" i="1">
                              <a:latin typeface="Cambria Math"/>
                            </a:rPr>
                            <m:t>∣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model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052" y="1600200"/>
                <a:ext cx="8311896" cy="5069160"/>
              </a:xfrm>
              <a:blipFill>
                <a:blip r:embed="rId2"/>
                <a:stretch>
                  <a:fillRect l="-1069" t="-1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00089" y="4345995"/>
            <a:ext cx="1050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posterior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8149406" y="4476418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prior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3804736" y="4362202"/>
            <a:ext cx="124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l</a:t>
            </a:r>
            <a:r>
              <a:rPr lang="de-DE"/>
              <a:t>ikelihood</a:t>
            </a:r>
            <a:r>
              <a:rPr lang="de-DE" dirty="0"/>
              <a:t> </a:t>
            </a:r>
            <a:r>
              <a:rPr lang="de-DE" i="1" dirty="0"/>
              <a:t>L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565230" y="4089139"/>
            <a:ext cx="1008112" cy="2631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25497" y="4128133"/>
            <a:ext cx="0" cy="3223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27984" y="4152014"/>
            <a:ext cx="0" cy="3223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731324" y="3860526"/>
            <a:ext cx="752809" cy="7203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3072" y="3789040"/>
                <a:ext cx="1443024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/>
                                </a:rPr>
                                <m:t>models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de-DE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2" y="3789040"/>
                <a:ext cx="1443024" cy="575542"/>
              </a:xfrm>
              <a:prstGeom prst="rect">
                <a:avLst/>
              </a:prstGeom>
              <a:blipFill>
                <a:blip r:embed="rId3"/>
                <a:stretch>
                  <a:fillRect r="-1754" b="-4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2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8D5CD-0C98-304B-B799-B916CCED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Likelihood for WHAM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FF5622-0AB3-4644-8C77-DFB7BB13FA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875" y="4581128"/>
                <a:ext cx="8229600" cy="20882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𝐿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</m:sSubSup>
                                          <m:func>
                                            <m:func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[−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/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2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)]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func>
                                                <m:func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2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exp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[−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sz="22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22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/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2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2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/>
                                                            </a:rPr>
                                                            <m:t>𝑘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bSup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)]</m:t>
                                                  </m:r>
                                                </m:e>
                                              </m:func>
                                            </m:e>
                                          </m:nary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with the </a:t>
                </a:r>
                <a:r>
                  <a:rPr lang="en-US" sz="2200" dirty="0">
                    <a:solidFill>
                      <a:schemeClr val="tx1"/>
                    </a:solidFill>
                  </a:rPr>
                  <a:t>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chemeClr val="tx1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[−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)]</m:t>
                        </m:r>
                      </m:e>
                    </m:func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the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Note</a:t>
                </a:r>
                <a:r>
                  <a:rPr lang="en-US" sz="2200" dirty="0"/>
                  <a:t>: can make bins so small s. t. they contain only one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FF5622-0AB3-4644-8C77-DFB7BB13FA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875" y="4581128"/>
                <a:ext cx="8229600" cy="2088232"/>
              </a:xfrm>
              <a:blipFill>
                <a:blip r:embed="rId3"/>
                <a:stretch>
                  <a:fillRect l="-924" t="-43636" b="-35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21">
                <a:extLst>
                  <a:ext uri="{FF2B5EF4-FFF2-40B4-BE49-F238E27FC236}">
                    <a16:creationId xmlns:a16="http://schemas.microsoft.com/office/drawing/2014/main" id="{9BAE04F1-DA3C-D14D-AFD9-536788B7BB24}"/>
                  </a:ext>
                </a:extLst>
              </p:cNvPr>
              <p:cNvSpPr/>
              <p:nvPr/>
            </p:nvSpPr>
            <p:spPr>
              <a:xfrm>
                <a:off x="577979" y="1417638"/>
                <a:ext cx="7560841" cy="3383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Likelihood: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WHAM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Example: set of 5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>
                            <a:latin typeface="Cambria Math" charset="0"/>
                          </a:rPr>
                          <m:t>1</m:t>
                        </m:r>
                        <m:r>
                          <a:rPr lang="en-US" sz="2000" i="1" dirty="0">
                            <a:latin typeface="Cambria Math" charset="0"/>
                          </a:rPr>
                          <m:t>,</m:t>
                        </m:r>
                        <m:r>
                          <a:rPr lang="de-DE" sz="2000" i="1" dirty="0">
                            <a:latin typeface="Cambria Math" charset="0"/>
                          </a:rPr>
                          <m:t>2</m:t>
                        </m:r>
                        <m:r>
                          <a:rPr lang="en-US" sz="2000" i="1" dirty="0">
                            <a:latin typeface="Cambria Math" charset="0"/>
                          </a:rPr>
                          <m:t>,</m:t>
                        </m:r>
                        <m:r>
                          <a:rPr lang="de-DE" sz="2000" i="1" dirty="0">
                            <a:latin typeface="Cambria Math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charset="0"/>
                          </a:rPr>
                          <m:t>,</m:t>
                        </m:r>
                        <m:r>
                          <a:rPr lang="de-DE" sz="2000" i="1" dirty="0">
                            <a:latin typeface="Cambria Math" charset="0"/>
                          </a:rPr>
                          <m:t>3</m:t>
                        </m:r>
                        <m:r>
                          <a:rPr lang="en-US" sz="2000" i="1" dirty="0">
                            <a:latin typeface="Cambria Math" charset="0"/>
                          </a:rPr>
                          <m:t>,</m:t>
                        </m:r>
                        <m:r>
                          <a:rPr lang="de-DE" sz="2000" i="1" dirty="0">
                            <a:latin typeface="Cambria Math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000" dirty="0"/>
                  <a:t> (index of the bin for 5 samples) form simulation with umbrella 1</a:t>
                </a:r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charset="0"/>
                        </a:rPr>
                        <m:t>𝑃</m:t>
                      </m:r>
                      <m:r>
                        <a:rPr lang="de-DE" sz="2000" b="0" i="1" dirty="0" smtClean="0">
                          <a:latin typeface="Cambria Math" charset="0"/>
                        </a:rPr>
                        <m:t>𝑟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dirty="0" smtClean="0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sz="2000" i="1" dirty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sz="2000" b="0" i="1" dirty="0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sz="2000" i="1" dirty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sz="2000" b="0" i="1" dirty="0" smtClean="0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US" sz="2000" i="1" dirty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sz="2000" b="0" i="1" dirty="0" smtClean="0">
                                  <a:latin typeface="Cambria Math" charset="0"/>
                                </a:rPr>
                                <m:t>3</m:t>
                              </m:r>
                              <m:r>
                                <a:rPr lang="en-US" sz="2000" i="1" dirty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de-DE" sz="2000" b="0" i="1" dirty="0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2000" i="1" dirty="0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000" i="1">
                              <a:latin typeface="Cambria Math" charset="0"/>
                            </a:rPr>
                            <m:t>3</m:t>
                          </m:r>
                        </m:sub>
                        <m:sup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de-DE" sz="2000" b="0" i="1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de-DE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All simulations and all samples are statistically independent.</a:t>
                </a:r>
              </a:p>
              <a:p>
                <a:r>
                  <a:rPr lang="en-US" sz="2000" dirty="0"/>
                  <a:t>Inserting the Boltzmann reweighting relation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WHAM</m:t>
                        </m:r>
                      </m:sub>
                    </m:sSub>
                  </m:oMath>
                </a14:m>
                <a:r>
                  <a:rPr lang="en-US" sz="2000" dirty="0"/>
                  <a:t> gives:</a:t>
                </a:r>
              </a:p>
            </p:txBody>
          </p:sp>
        </mc:Choice>
        <mc:Fallback>
          <p:sp>
            <p:nvSpPr>
              <p:cNvPr id="4" name="Rectangle 21">
                <a:extLst>
                  <a:ext uri="{FF2B5EF4-FFF2-40B4-BE49-F238E27FC236}">
                    <a16:creationId xmlns:a16="http://schemas.microsoft.com/office/drawing/2014/main" id="{9BAE04F1-DA3C-D14D-AFD9-536788B7B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9" y="1417638"/>
                <a:ext cx="7560841" cy="3383747"/>
              </a:xfrm>
              <a:prstGeom prst="rect">
                <a:avLst/>
              </a:prstGeom>
              <a:blipFill>
                <a:blip r:embed="rId4"/>
                <a:stretch>
                  <a:fillRect l="-839" t="-7116" b="-18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4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2905654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𝐿</m:t>
                      </m:r>
                      <m:r>
                        <a:rPr lang="de-DE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de-DE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de-DE" sz="240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24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4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</m:sSubSup>
                                          <m:func>
                                            <m:funcPr>
                                              <m:ctrlPr>
                                                <a:rPr lang="de-DE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de-DE" sz="240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r>
                                                <a:rPr lang="de-DE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[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/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𝑘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bSup>
                                              <m:r>
                                                <a:rPr lang="en-US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)]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de-DE" sz="2400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i="1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2400" b="0" i="1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func>
                                                <m:funcPr>
                                                  <m:ctrlPr>
                                                    <a:rPr lang="de-DE" sz="240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de-DE" sz="240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exp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de-DE" sz="2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[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Sup>
                                                    <m:sSubSupPr>
                                                      <m:ctrlPr>
                                                        <a:rPr lang="en-US" sz="2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2400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/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en-US" sz="2400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2400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/>
                                                            </a:rPr>
                                                            <m:t>𝑘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bSup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de-DE" sz="2400" b="0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sz="2400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)]</m:t>
                                                  </m:r>
                                                </m:e>
                                              </m:func>
                                            </m:e>
                                          </m:nary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2905654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059832" y="5616812"/>
            <a:ext cx="3062243" cy="896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stationary probabilities (thermodynamics)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6721" y="3892986"/>
            <a:ext cx="243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probabilistic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59722" y="4670571"/>
                <a:ext cx="52445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optimize model parameters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22" y="4670571"/>
                <a:ext cx="5244572" cy="400110"/>
              </a:xfrm>
              <a:prstGeom prst="rect">
                <a:avLst/>
              </a:prstGeom>
              <a:blipFill>
                <a:blip r:embed="rId3"/>
                <a:stretch>
                  <a:fillRect l="-1208" t="-6250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n 20"/>
              <p:cNvSpPr/>
              <p:nvPr/>
            </p:nvSpPr>
            <p:spPr>
              <a:xfrm>
                <a:off x="2051720" y="1377550"/>
                <a:ext cx="1656184" cy="1725165"/>
              </a:xfrm>
              <a:prstGeom prst="can">
                <a:avLst>
                  <a:gd name="adj" fmla="val 20591"/>
                </a:avLst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Bin definitions and counts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an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377550"/>
                <a:ext cx="1656184" cy="1725165"/>
              </a:xfrm>
              <a:prstGeom prst="can">
                <a:avLst>
                  <a:gd name="adj" fmla="val 20591"/>
                </a:avLst>
              </a:prstGeom>
              <a:blipFill rotWithShape="1">
                <a:blip r:embed="rId4"/>
                <a:stretch>
                  <a:fillRect r="-1091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WHAM workflow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n 9"/>
              <p:cNvSpPr/>
              <p:nvPr/>
            </p:nvSpPr>
            <p:spPr>
              <a:xfrm>
                <a:off x="5508104" y="1370034"/>
                <a:ext cx="1656184" cy="1712096"/>
              </a:xfrm>
              <a:prstGeom prst="can">
                <a:avLst>
                  <a:gd name="adj" fmla="val 20101"/>
                </a:avLst>
              </a:prstGeom>
              <a:solidFill>
                <a:srgbClr val="00B05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bias potential values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a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370034"/>
                <a:ext cx="1656184" cy="1712096"/>
              </a:xfrm>
              <a:prstGeom prst="can">
                <a:avLst>
                  <a:gd name="adj" fmla="val 20101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feil nach unten 1">
            <a:extLst>
              <a:ext uri="{FF2B5EF4-FFF2-40B4-BE49-F238E27FC236}">
                <a16:creationId xmlns:a16="http://schemas.microsoft.com/office/drawing/2014/main" id="{D5E7B3AA-E80F-3F4A-A8DE-6E68FA05C5AB}"/>
              </a:ext>
            </a:extLst>
          </p:cNvPr>
          <p:cNvSpPr/>
          <p:nvPr/>
        </p:nvSpPr>
        <p:spPr>
          <a:xfrm>
            <a:off x="2483768" y="3304088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>
            <a:extLst>
              <a:ext uri="{FF2B5EF4-FFF2-40B4-BE49-F238E27FC236}">
                <a16:creationId xmlns:a16="http://schemas.microsoft.com/office/drawing/2014/main" id="{A14631D8-42FA-AD40-810D-D09EC29E7EA4}"/>
              </a:ext>
            </a:extLst>
          </p:cNvPr>
          <p:cNvSpPr/>
          <p:nvPr/>
        </p:nvSpPr>
        <p:spPr>
          <a:xfrm>
            <a:off x="5940152" y="3260570"/>
            <a:ext cx="792088" cy="36004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>
            <a:extLst>
              <a:ext uri="{FF2B5EF4-FFF2-40B4-BE49-F238E27FC236}">
                <a16:creationId xmlns:a16="http://schemas.microsoft.com/office/drawing/2014/main" id="{DCD6B080-4B7A-CE49-A8B5-FFCF8B69F5F4}"/>
              </a:ext>
            </a:extLst>
          </p:cNvPr>
          <p:cNvSpPr/>
          <p:nvPr/>
        </p:nvSpPr>
        <p:spPr>
          <a:xfrm>
            <a:off x="4237112" y="5132711"/>
            <a:ext cx="792088" cy="3600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19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E9D45-B8F3-6542-B096-6B4A6C80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Computing the bias energies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6764CE-826D-1341-BD68-B1C2AD356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 closer look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</a:t>
                </a:r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the anatomy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FA6764CE-826D-1341-BD68-B1C2AD356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3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5EFA611E-BF4B-EA4A-B488-BFB0647FCA83}"/>
              </a:ext>
            </a:extLst>
          </p:cNvPr>
          <p:cNvSpPr txBox="1"/>
          <p:nvPr/>
        </p:nvSpPr>
        <p:spPr>
          <a:xfrm>
            <a:off x="5220072" y="3424035"/>
            <a:ext cx="234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for every conformation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C85AA7B-79F0-DF45-BD6C-116A123F683D}"/>
                  </a:ext>
                </a:extLst>
              </p:cNvPr>
              <p:cNvSpPr txBox="1"/>
              <p:nvPr/>
            </p:nvSpPr>
            <p:spPr>
              <a:xfrm>
                <a:off x="488176" y="3050463"/>
                <a:ext cx="49980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 of the bias energy 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of a conformation</a:t>
                </a:r>
              </a:p>
              <a:p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evaluated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in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all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ensembles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only in the ensemble in which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was generated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C85AA7B-79F0-DF45-BD6C-116A123F6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76" y="3050463"/>
                <a:ext cx="4998035" cy="1200329"/>
              </a:xfrm>
              <a:prstGeom prst="rect">
                <a:avLst/>
              </a:prstGeom>
              <a:blipFill>
                <a:blip r:embed="rId4"/>
                <a:stretch>
                  <a:fillRect l="-759" t="-2105" b="-73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winkelte Verbindung 6">
            <a:extLst>
              <a:ext uri="{FF2B5EF4-FFF2-40B4-BE49-F238E27FC236}">
                <a16:creationId xmlns:a16="http://schemas.microsoft.com/office/drawing/2014/main" id="{2F53B492-2F7A-5B41-AE05-08C21E261D9D}"/>
              </a:ext>
            </a:extLst>
          </p:cNvPr>
          <p:cNvCxnSpPr/>
          <p:nvPr/>
        </p:nvCxnSpPr>
        <p:spPr>
          <a:xfrm rot="16200000" flipV="1">
            <a:off x="4788024" y="3199185"/>
            <a:ext cx="576064" cy="288032"/>
          </a:xfrm>
          <a:prstGeom prst="bentConnector3">
            <a:avLst>
              <a:gd name="adj1" fmla="val 793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8">
            <a:extLst>
              <a:ext uri="{FF2B5EF4-FFF2-40B4-BE49-F238E27FC236}">
                <a16:creationId xmlns:a16="http://schemas.microsoft.com/office/drawing/2014/main" id="{698CEC48-3482-514F-B7F0-D87F45928388}"/>
              </a:ext>
            </a:extLst>
          </p:cNvPr>
          <p:cNvCxnSpPr>
            <a:cxnSpLocks/>
          </p:cNvCxnSpPr>
          <p:nvPr/>
        </p:nvCxnSpPr>
        <p:spPr>
          <a:xfrm flipV="1">
            <a:off x="2783287" y="2765399"/>
            <a:ext cx="1705890" cy="816651"/>
          </a:xfrm>
          <a:prstGeom prst="bentConnector3">
            <a:avLst>
              <a:gd name="adj1" fmla="val 99906"/>
            </a:avLst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2B244716-FA26-9349-A2DF-254E1DCE59A7}"/>
                  </a:ext>
                </a:extLst>
              </p:cNvPr>
              <p:cNvSpPr/>
              <p:nvPr/>
            </p:nvSpPr>
            <p:spPr>
              <a:xfrm>
                <a:off x="3875218" y="2390694"/>
                <a:ext cx="1537857" cy="6840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2B244716-FA26-9349-A2DF-254E1DCE5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218" y="2390694"/>
                <a:ext cx="1537857" cy="684033"/>
              </a:xfrm>
              <a:prstGeom prst="rect">
                <a:avLst/>
              </a:prstGeom>
              <a:blipFill>
                <a:blip r:embed="rId5"/>
                <a:stretch>
                  <a:fillRect r="-3279" b="-181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06E3FC9A-5E1D-C94B-BD86-9A640CB1DCCD}"/>
              </a:ext>
            </a:extLst>
          </p:cNvPr>
          <p:cNvSpPr/>
          <p:nvPr/>
        </p:nvSpPr>
        <p:spPr>
          <a:xfrm>
            <a:off x="5486211" y="1772816"/>
            <a:ext cx="345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multiple simulation runs</a:t>
            </a:r>
          </a:p>
          <a:p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(independent trajectories)</a:t>
            </a:r>
            <a:endParaRPr lang="de-DE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D6CE60C-1A03-DF43-AAB6-670335F23E64}"/>
                  </a:ext>
                </a:extLst>
              </p:cNvPr>
              <p:cNvSpPr txBox="1"/>
              <p:nvPr/>
            </p:nvSpPr>
            <p:spPr>
              <a:xfrm>
                <a:off x="3851920" y="2413590"/>
                <a:ext cx="1917256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sz="32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de-DE" sz="32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de-DE" sz="320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3200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de-DE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de-DE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de-DE" sz="3200" dirty="0"/>
                  <a:t> 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D6CE60C-1A03-DF43-AAB6-670335F23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13590"/>
                <a:ext cx="1917256" cy="799386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winkelte Verbindung 12">
            <a:extLst>
              <a:ext uri="{FF2B5EF4-FFF2-40B4-BE49-F238E27FC236}">
                <a16:creationId xmlns:a16="http://schemas.microsoft.com/office/drawing/2014/main" id="{865D61A5-EC6E-094E-B643-4BE0F290549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77500" y="2464346"/>
            <a:ext cx="1097337" cy="650213"/>
          </a:xfrm>
          <a:prstGeom prst="bentConnector3">
            <a:avLst>
              <a:gd name="adj1" fmla="val 194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6769928-A951-604C-A747-0C1CB47712EF}"/>
              </a:ext>
            </a:extLst>
          </p:cNvPr>
          <p:cNvSpPr txBox="1"/>
          <p:nvPr/>
        </p:nvSpPr>
        <p:spPr>
          <a:xfrm>
            <a:off x="472688" y="4511509"/>
            <a:ext cx="819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3-D data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 trajectories might have different lengths this is a jagged/ragged array and not a tensor. In </a:t>
            </a:r>
            <a:r>
              <a:rPr lang="en-US" dirty="0" err="1"/>
              <a:t>PyEmma</a:t>
            </a:r>
            <a:r>
              <a:rPr lang="en-US" dirty="0"/>
              <a:t> it’s a list of 2-D </a:t>
            </a:r>
            <a:r>
              <a:rPr lang="en-US" dirty="0" err="1"/>
              <a:t>numpy</a:t>
            </a:r>
            <a:r>
              <a:rPr lang="en-US" dirty="0"/>
              <a:t> arrays: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B74C63-C8BF-0741-AB63-00D28AF2A8EC}"/>
              </a:ext>
            </a:extLst>
          </p:cNvPr>
          <p:cNvSpPr txBox="1"/>
          <p:nvPr/>
        </p:nvSpPr>
        <p:spPr>
          <a:xfrm>
            <a:off x="2015716" y="542953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" pitchFamily="2" charset="0"/>
              </a:rPr>
              <a:t>btrajs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>
                <a:solidFill>
                  <a:srgbClr val="00B050"/>
                </a:solidFill>
                <a:latin typeface="Courier" pitchFamily="2" charset="0"/>
              </a:rPr>
              <a:t>[</a:t>
            </a:r>
          </a:p>
          <a:p>
            <a:r>
              <a:rPr lang="en-US" sz="1600" dirty="0">
                <a:latin typeface="Courier" pitchFamily="2" charset="0"/>
              </a:rPr>
              <a:t>   </a:t>
            </a:r>
            <a:r>
              <a:rPr lang="en-US" sz="1600" dirty="0" err="1">
                <a:latin typeface="Courier" pitchFamily="2" charset="0"/>
              </a:rPr>
              <a:t>np.array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[</a:t>
            </a:r>
            <a:r>
              <a:rPr lang="en-US" sz="1600" dirty="0">
                <a:latin typeface="Courier" pitchFamily="2" charset="0"/>
              </a:rPr>
              <a:t>0.0, ...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]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[</a:t>
            </a:r>
            <a:r>
              <a:rPr lang="en-US" sz="1600" dirty="0">
                <a:latin typeface="Courier" pitchFamily="2" charset="0"/>
              </a:rPr>
              <a:t>1.2, ...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]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" pitchFamily="2" charset="0"/>
              </a:rPr>
              <a:t>]</a:t>
            </a:r>
            <a:r>
              <a:rPr lang="en-US" sz="1600" dirty="0">
                <a:latin typeface="Courier" pitchFamily="2" charset="0"/>
              </a:rPr>
              <a:t>),</a:t>
            </a:r>
          </a:p>
          <a:p>
            <a:r>
              <a:rPr lang="en-US" sz="1600" dirty="0">
                <a:latin typeface="Courier" pitchFamily="2" charset="0"/>
              </a:rPr>
              <a:t>   </a:t>
            </a:r>
            <a:r>
              <a:rPr lang="en-US" sz="1600" dirty="0" err="1">
                <a:latin typeface="Courier" pitchFamily="2" charset="0"/>
              </a:rPr>
              <a:t>np.array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" pitchFamily="2" charset="0"/>
              </a:rPr>
              <a:t>[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[</a:t>
            </a:r>
            <a:r>
              <a:rPr lang="en-US" sz="1600" dirty="0">
                <a:latin typeface="Courier" pitchFamily="2" charset="0"/>
              </a:rPr>
              <a:t>0.0, ...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]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[</a:t>
            </a:r>
            <a:r>
              <a:rPr lang="en-US" sz="1600" dirty="0">
                <a:latin typeface="Courier" pitchFamily="2" charset="0"/>
              </a:rPr>
              <a:t>4.2, ...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]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" pitchFamily="2" charset="0"/>
              </a:rPr>
              <a:t>]</a:t>
            </a:r>
            <a:r>
              <a:rPr lang="en-US" sz="1600" dirty="0">
                <a:latin typeface="Courier" pitchFamily="2" charset="0"/>
              </a:rPr>
              <a:t>),</a:t>
            </a:r>
          </a:p>
          <a:p>
            <a:r>
              <a:rPr lang="en-US" sz="1600" dirty="0">
                <a:latin typeface="Courier" pitchFamily="2" charset="0"/>
              </a:rPr>
              <a:t>   ...</a:t>
            </a:r>
          </a:p>
          <a:p>
            <a:r>
              <a:rPr lang="en-US" sz="1600" dirty="0">
                <a:solidFill>
                  <a:srgbClr val="00B050"/>
                </a:solidFill>
                <a:latin typeface="Courier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210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0CA76-5B27-B34F-8953-0583C065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Computing the bias energies</a:t>
            </a:r>
            <a:endParaRPr lang="de-D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5EE9F2-3CDE-6748-BA86-55121990A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/>
                  <a:t>Example</a:t>
                </a:r>
                <a:r>
                  <a:rPr lang="en-US" sz="1800" dirty="0"/>
                  <a:t>: Umbrella sampling</a:t>
                </a:r>
              </a:p>
              <a:p>
                <a:r>
                  <a:rPr lang="en-US" sz="1800" dirty="0"/>
                  <a:t>All temperatures are the same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charset="0"/>
                            </a:rPr>
                            <m:t>𝛽</m:t>
                          </m:r>
                        </m:e>
                        <m:sup>
                          <m:r>
                            <a:rPr lang="en-US" sz="18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charset="0"/>
                            </a:rPr>
                            <m:t>)</m:t>
                          </m:r>
                        </m:sup>
                      </m:sSup>
                      <m:r>
                        <a:rPr lang="en-US" sz="1800" i="1">
                          <a:latin typeface="Cambria Math" charset="0"/>
                        </a:rPr>
                        <m:t>=</m:t>
                      </m:r>
                      <m:r>
                        <a:rPr lang="en-US" sz="1800" i="1">
                          <a:latin typeface="Cambria Math" charset="0"/>
                        </a:rPr>
                        <m:t>𝛽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de-DE" sz="1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=1/(0.00198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800">
                          <a:latin typeface="Cambria Math" panose="02040503050406030204" pitchFamily="18" charset="0"/>
                        </a:rPr>
                        <m:t>kcal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de-DE" sz="180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de-DE" sz="1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80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⋅300 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The bias is a quadratic function of an order parameter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</a:rPr>
                      <m:t>𝜉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de-DE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charset="0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charset="0"/>
                          </a:rPr>
                          <m:t>𝜅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𝜉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800" i="1">
                                    <a:latin typeface="Cambria Math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center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18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de-DE" sz="1800" dirty="0"/>
                </a:br>
                <a:r>
                  <a:rPr lang="en-US" sz="1800" dirty="0"/>
                  <a:t>with the spring constants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charset="0"/>
                          </a:rPr>
                          <m:t>𝜅</m:t>
                        </m:r>
                      </m:e>
                      <m: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/>
                  <a:t> and rest positions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i="1">
                            <a:latin typeface="Cambria Math"/>
                          </a:rPr>
                          <m:t>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charset="0"/>
                          </a:rPr>
                          <m:t>center</m:t>
                        </m:r>
                      </m:sub>
                      <m:sup>
                        <m:r>
                          <a:rPr lang="en-US" sz="1800" i="1">
                            <a:latin typeface="Cambria Math" charset="0"/>
                          </a:rPr>
                          <m:t>(</m:t>
                        </m:r>
                        <m:r>
                          <a:rPr lang="en-US" sz="1800" i="1">
                            <a:latin typeface="Cambria Math" charset="0"/>
                          </a:rPr>
                          <m:t>𝑘</m:t>
                        </m:r>
                        <m:r>
                          <a:rPr lang="en-US" sz="18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1800" dirty="0"/>
                  <a:t>.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de-DE" sz="18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25EE9F2-3CDE-6748-BA86-55121990A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7" t="-5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23AB7FD2-D4F9-584A-8E34-7D98C6893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0" y="4105441"/>
            <a:ext cx="7236296" cy="24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33BE-C870-8446-A162-286E0F7C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Computing the bias energies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78E163-9BF9-4947-BA2B-8CD2123DD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Working with saved (pre-computed) order parameters: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F84211-5DE6-EC4D-8C6B-6351913B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0888"/>
            <a:ext cx="8100392" cy="24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1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9AD7B-0612-734B-B230-B8A9A504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 computing the bias energies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8DBFE-EAFD-CC47-9E14-00A67377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4FA265-1A98-4149-93C8-EBFD372C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02048"/>
            <a:ext cx="7355160" cy="526731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1D1E9FB-9BF3-E142-9D0F-946B339353A5}"/>
              </a:ext>
            </a:extLst>
          </p:cNvPr>
          <p:cNvSpPr/>
          <p:nvPr/>
        </p:nvSpPr>
        <p:spPr>
          <a:xfrm>
            <a:off x="107504" y="3712538"/>
            <a:ext cx="1740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order parameter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trajectories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A077063-B6E7-D546-88A2-AAFF3AC8CC8A}"/>
              </a:ext>
            </a:extLst>
          </p:cNvPr>
          <p:cNvSpPr/>
          <p:nvPr/>
        </p:nvSpPr>
        <p:spPr>
          <a:xfrm>
            <a:off x="2411760" y="3356992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1C838A8-665E-744B-9438-F313CF0EAE39}"/>
              </a:ext>
            </a:extLst>
          </p:cNvPr>
          <p:cNvCxnSpPr>
            <a:cxnSpLocks/>
          </p:cNvCxnSpPr>
          <p:nvPr/>
        </p:nvCxnSpPr>
        <p:spPr>
          <a:xfrm flipV="1">
            <a:off x="1763688" y="3645024"/>
            <a:ext cx="64807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8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Pyemma</a:t>
            </a:r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101999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Combining free energy calculations with MSMs:</a:t>
            </a:r>
          </a:p>
          <a:p>
            <a:pPr marL="0" indent="0" algn="ctr">
              <a:buNone/>
            </a:pPr>
            <a:r>
              <a:rPr lang="en-US" dirty="0"/>
              <a:t>Multi Ensemble Markov Models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BE400B-FC1F-D54C-9A46-583498626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941168"/>
            <a:ext cx="1449282" cy="14492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1C33C14-B667-114F-94C7-56E90118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941168"/>
            <a:ext cx="1449282" cy="14492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0063B7-BFC0-064C-8FFF-4336DDAD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4941168"/>
            <a:ext cx="1449282" cy="1449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DD1AB7-313A-104C-9DAF-E07719895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941168"/>
            <a:ext cx="1449282" cy="14492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C14099E-6C95-F845-A62A-CD7A1FA80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25" y="4941168"/>
            <a:ext cx="1449282" cy="14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9580" y="1268760"/>
            <a:ext cx="6054725" cy="3611563"/>
            <a:chOff x="1508633" y="1772816"/>
            <a:chExt cx="6054725" cy="3611563"/>
          </a:xfrm>
        </p:grpSpPr>
        <p:pic>
          <p:nvPicPr>
            <p:cNvPr id="1026" name="Picture 2" descr="D:\mirror\talks\workshop-autumn-2014\hidden-degree-axes-no-stat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633" y="1772816"/>
              <a:ext cx="6054725" cy="361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95362" y="2439691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Problems of Umbrella sampling: slow orthogonal degrees of freedom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7544" y="4725144"/>
                <a:ext cx="8280920" cy="172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Remember the WHAM likelihood</a:t>
                </a:r>
                <a:r>
                  <a:rPr lang="de-DE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latin typeface="Cambria Math"/>
                            </a:rPr>
                            <m:t>WHAM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de-DE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i="1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r>
                  <a:rPr lang="en-US" dirty="0"/>
                  <a:t>Second product means that samples are drawn from the equilibrium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(</m:t>
                        </m:r>
                        <m:r>
                          <a:rPr lang="de-DE" i="1">
                            <a:latin typeface="Cambria Math"/>
                          </a:rPr>
                          <m:t>𝑘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de-DE" dirty="0"/>
                  <a:t>.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5144"/>
                <a:ext cx="8280920" cy="1723998"/>
              </a:xfrm>
              <a:prstGeom prst="rect">
                <a:avLst/>
              </a:prstGeom>
              <a:blipFill>
                <a:blip r:embed="rId3"/>
                <a:stretch>
                  <a:fillRect l="-613" t="-36029" b="-39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90527" y="1735580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i="1" dirty="0"/>
              <a:t>p(x)</a:t>
            </a:r>
          </a:p>
        </p:txBody>
      </p:sp>
    </p:spTree>
    <p:extLst>
      <p:ext uri="{BB962C8B-B14F-4D97-AF65-F5344CB8AC3E}">
        <p14:creationId xmlns:p14="http://schemas.microsoft.com/office/powerpoint/2010/main" val="40430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erade Verbindung 36"/>
          <p:cNvCxnSpPr/>
          <p:nvPr/>
        </p:nvCxnSpPr>
        <p:spPr>
          <a:xfrm flipH="1">
            <a:off x="252975" y="2021722"/>
            <a:ext cx="6496170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252975" y="3112117"/>
            <a:ext cx="6496169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2468477" y="6498487"/>
            <a:ext cx="3809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/>
              <a:t> MD integration </a:t>
            </a:r>
            <a:r>
              <a:rPr lang="en-US" dirty="0"/>
              <a:t>time step (4fs) 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-348362" y="2753671"/>
            <a:ext cx="334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length of a single trajectory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584787" y="1634280"/>
            <a:ext cx="497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aggregated length in multiple trajectories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Gerade Verbindung 32"/>
          <p:cNvCxnSpPr/>
          <p:nvPr/>
        </p:nvCxnSpPr>
        <p:spPr>
          <a:xfrm flipV="1">
            <a:off x="6278126" y="6471677"/>
            <a:ext cx="483533" cy="258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136589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Reachable time scales in MD simulation</a:t>
            </a:r>
          </a:p>
        </p:txBody>
      </p:sp>
      <p:grpSp>
        <p:nvGrpSpPr>
          <p:cNvPr id="11" name="Gruppierung 10"/>
          <p:cNvGrpSpPr/>
          <p:nvPr/>
        </p:nvGrpSpPr>
        <p:grpSpPr>
          <a:xfrm>
            <a:off x="6761659" y="610164"/>
            <a:ext cx="2535278" cy="6271486"/>
            <a:chOff x="6761659" y="610164"/>
            <a:chExt cx="2535278" cy="6271486"/>
          </a:xfrm>
        </p:grpSpPr>
        <p:sp>
          <p:nvSpPr>
            <p:cNvPr id="36" name="Rechteck 35"/>
            <p:cNvSpPr/>
            <p:nvPr/>
          </p:nvSpPr>
          <p:spPr>
            <a:xfrm>
              <a:off x="7921525" y="610164"/>
              <a:ext cx="11304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protein</a:t>
              </a:r>
              <a:b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unbinding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1659" y="2927451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-6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6761659" y="4015962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-9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6761659" y="5071493"/>
              <a:ext cx="71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-12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6761659" y="1847942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-3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6957256" y="748664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1s</a:t>
              </a:r>
            </a:p>
          </p:txBody>
        </p:sp>
        <p:pic>
          <p:nvPicPr>
            <p:cNvPr id="43" name="Bild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62" r="2030" b="27997"/>
            <a:stretch/>
          </p:blipFill>
          <p:spPr>
            <a:xfrm rot="16200000">
              <a:off x="4616238" y="3604358"/>
              <a:ext cx="6141989" cy="412595"/>
            </a:xfrm>
            <a:prstGeom prst="rect">
              <a:avLst/>
            </a:prstGeom>
          </p:spPr>
        </p:pic>
        <p:sp>
          <p:nvSpPr>
            <p:cNvPr id="44" name="Rechteck 43"/>
            <p:cNvSpPr/>
            <p:nvPr/>
          </p:nvSpPr>
          <p:spPr>
            <a:xfrm>
              <a:off x="7921525" y="6106587"/>
              <a:ext cx="10567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ond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vibration</a:t>
              </a:r>
            </a:p>
          </p:txBody>
        </p:sp>
        <p:sp>
          <p:nvSpPr>
            <p:cNvPr id="45" name="Rechteck 44"/>
            <p:cNvSpPr/>
            <p:nvPr/>
          </p:nvSpPr>
          <p:spPr>
            <a:xfrm>
              <a:off x="7921525" y="4444945"/>
              <a:ext cx="13754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side-chain</a:t>
              </a:r>
            </a:p>
            <a:p>
              <a:r>
                <a:rPr lang="en-US" dirty="0" err="1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rotamers</a:t>
              </a:r>
              <a:endParaRPr lang="en-US" dirty="0">
                <a:solidFill>
                  <a:srgbClr val="454545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7921525" y="129386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protein 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folding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7921525" y="3205681"/>
              <a:ext cx="11718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formation </a:t>
              </a:r>
              <a:b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of helices,</a:t>
              </a:r>
              <a:b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loop 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motions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7921525" y="2135770"/>
              <a:ext cx="8980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larger </a:t>
              </a:r>
            </a:p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omain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motion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761659" y="6192984"/>
              <a:ext cx="71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-15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988018" y="3148177"/>
            <a:ext cx="1480458" cy="33494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27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9580" y="1268760"/>
            <a:ext cx="6054725" cy="3611563"/>
            <a:chOff x="1508633" y="1772816"/>
            <a:chExt cx="6054725" cy="3611563"/>
          </a:xfrm>
        </p:grpSpPr>
        <p:pic>
          <p:nvPicPr>
            <p:cNvPr id="1026" name="Picture 2" descr="D:\mirror\talks\workshop-autumn-2014\hidden-degree-axes-no-state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633" y="1772816"/>
              <a:ext cx="6054725" cy="361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95362" y="2439691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99580" y="2239636"/>
              <a:ext cx="5838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000" i="1" dirty="0"/>
                <a:t>p(x)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Problems of Umbrella sampling: slow orthogonal degrees of freedom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7544" y="4725144"/>
                <a:ext cx="799288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 the energy landscape above, motion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can be highly </a:t>
                </a:r>
                <a:r>
                  <a:rPr lang="en-US" dirty="0" err="1"/>
                  <a:t>autocorrelated</a:t>
                </a:r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So the assumption of independent samples may be wrong. → systematic error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Since we know that MSMs can be used to compute free energies reliably form correlated data,  can’t we just somehow build an MSM along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25144"/>
                <a:ext cx="7992888" cy="1754326"/>
              </a:xfrm>
              <a:prstGeom prst="rect">
                <a:avLst/>
              </a:prstGeom>
              <a:blipFill>
                <a:blip r:embed="rId3"/>
                <a:stretch>
                  <a:fillRect l="-635" t="-1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845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0466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MEMM</a:t>
                </a:r>
                <a:br>
                  <a:rPr lang="en-US" dirty="0"/>
                </a:br>
                <a:r>
                  <a:rPr lang="en-US" sz="2400" b="1" dirty="0"/>
                  <a:t>M</a:t>
                </a:r>
                <a:r>
                  <a:rPr lang="en-US" sz="2400" dirty="0"/>
                  <a:t>ulti </a:t>
                </a:r>
                <a:r>
                  <a:rPr lang="en-US" sz="2400" b="1" dirty="0"/>
                  <a:t>E</a:t>
                </a:r>
                <a:r>
                  <a:rPr lang="en-US" sz="2400" dirty="0"/>
                  <a:t>nsemble </a:t>
                </a:r>
                <a:r>
                  <a:rPr lang="en-US" sz="2400" b="1" dirty="0"/>
                  <a:t>M</a:t>
                </a:r>
                <a:r>
                  <a:rPr lang="en-US" sz="2400" dirty="0"/>
                  <a:t>arkov </a:t>
                </a:r>
                <a:r>
                  <a:rPr lang="en-US" sz="2400" b="1" dirty="0"/>
                  <a:t>M</a:t>
                </a:r>
                <a:r>
                  <a:rPr lang="en-US" sz="2400" dirty="0"/>
                  <a:t>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04664"/>
                <a:ext cx="8229600" cy="1143000"/>
              </a:xfrm>
              <a:blipFill>
                <a:blip r:embed="rId2"/>
                <a:stretch>
                  <a:fillRect t="-3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19872" y="1480716"/>
                <a:ext cx="6336704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index </a:t>
                </a:r>
                <a:r>
                  <a:rPr lang="en-US" i="1" dirty="0"/>
                  <a:t>k</a:t>
                </a:r>
                <a:r>
                  <a:rPr lang="en-US" dirty="0"/>
                  <a:t> 	= number of the Umbrella potential</a:t>
                </a:r>
              </a:p>
              <a:p>
                <a:r>
                  <a:rPr lang="en-US" dirty="0"/>
                  <a:t>	= number of temperature in multi-temperature</a:t>
                </a:r>
              </a:p>
              <a:p>
                <a:r>
                  <a:rPr lang="en-US" dirty="0"/>
                  <a:t>	   simulations</a:t>
                </a:r>
              </a:p>
              <a:p>
                <a:r>
                  <a:rPr lang="en-US" dirty="0"/>
                  <a:t>indices </a:t>
                </a:r>
                <a:r>
                  <a:rPr lang="en-US" i="1" dirty="0" err="1"/>
                  <a:t>i,j</a:t>
                </a:r>
                <a:r>
                  <a:rPr lang="en-US" dirty="0"/>
                  <a:t> = number of the discrete Markov state, </a:t>
                </a:r>
                <a:br>
                  <a:rPr lang="en-US" dirty="0"/>
                </a:br>
                <a:r>
                  <a:rPr lang="en-US" dirty="0"/>
                  <a:t>	   i.e. bin number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⊥</m:t>
                        </m:r>
                      </m:sub>
                    </m:sSub>
                  </m:oMath>
                </a14:m>
                <a:endParaRPr lang="de-DE" dirty="0"/>
              </a:p>
              <a:p>
                <a:r>
                  <a:rPr lang="de-DE" dirty="0"/>
                  <a:t>	   </a:t>
                </a:r>
                <a:r>
                  <a:rPr lang="en-US" dirty="0"/>
                  <a:t>or any other sensible state discretization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80716"/>
                <a:ext cx="6336704" cy="2031325"/>
              </a:xfrm>
              <a:prstGeom prst="rect">
                <a:avLst/>
              </a:prstGeom>
              <a:blipFill>
                <a:blip r:embed="rId3"/>
                <a:stretch>
                  <a:fillRect l="-600" t="-12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443" y="1568586"/>
                <a:ext cx="2032223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3" y="1568586"/>
                <a:ext cx="2032223" cy="11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443" y="2749934"/>
                <a:ext cx="2032223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(2)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3" y="2749934"/>
                <a:ext cx="2032223" cy="11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332" y="4246241"/>
                <a:ext cx="2090444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de-DE" i="1" smtClean="0">
                                    <a:latin typeface="Cambria Math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32" y="4246241"/>
                <a:ext cx="2090444" cy="11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588299" y="3349663"/>
            <a:ext cx="5430949" cy="3751745"/>
            <a:chOff x="11300" y="1550137"/>
            <a:chExt cx="5430949" cy="3751745"/>
          </a:xfrm>
        </p:grpSpPr>
        <p:pic>
          <p:nvPicPr>
            <p:cNvPr id="14" name="Picture 448" descr="cluster14_shaded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96" y="3609770"/>
              <a:ext cx="1853755" cy="152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52" descr="cluster9_shade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240" y="3675705"/>
              <a:ext cx="1973009" cy="162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563107" y="183867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/>
            <p:cNvSpPr/>
            <p:nvPr/>
          </p:nvSpPr>
          <p:spPr>
            <a:xfrm>
              <a:off x="3922704" y="173766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Oval 17"/>
            <p:cNvSpPr/>
            <p:nvPr/>
          </p:nvSpPr>
          <p:spPr>
            <a:xfrm>
              <a:off x="1735114" y="3250083"/>
              <a:ext cx="390199" cy="3944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Oval 18"/>
            <p:cNvSpPr/>
            <p:nvPr/>
          </p:nvSpPr>
          <p:spPr>
            <a:xfrm>
              <a:off x="3861644" y="2889992"/>
              <a:ext cx="1080000" cy="10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Bogen 791"/>
            <p:cNvSpPr/>
            <p:nvPr/>
          </p:nvSpPr>
          <p:spPr>
            <a:xfrm>
              <a:off x="2348218" y="1756337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3810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Bogen 792"/>
            <p:cNvSpPr/>
            <p:nvPr/>
          </p:nvSpPr>
          <p:spPr>
            <a:xfrm>
              <a:off x="2348218" y="3054838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571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Bogen 793"/>
            <p:cNvSpPr/>
            <p:nvPr/>
          </p:nvSpPr>
          <p:spPr>
            <a:xfrm flipH="1" flipV="1">
              <a:off x="2389727" y="1550137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3810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Bogen 794"/>
            <p:cNvSpPr/>
            <p:nvPr/>
          </p:nvSpPr>
          <p:spPr>
            <a:xfrm flipH="1" flipV="1">
              <a:off x="2377811" y="2963944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1905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796"/>
            <p:cNvSpPr txBox="1"/>
            <p:nvPr/>
          </p:nvSpPr>
          <p:spPr>
            <a:xfrm>
              <a:off x="23693" y="3275192"/>
              <a:ext cx="1266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Ensemble 1</a:t>
              </a:r>
            </a:p>
          </p:txBody>
        </p:sp>
        <p:sp>
          <p:nvSpPr>
            <p:cNvPr id="25" name="Textfeld 797"/>
            <p:cNvSpPr txBox="1"/>
            <p:nvPr/>
          </p:nvSpPr>
          <p:spPr>
            <a:xfrm>
              <a:off x="11300" y="2005954"/>
              <a:ext cx="12664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Ensemble 2</a:t>
              </a:r>
            </a:p>
          </p:txBody>
        </p:sp>
        <p:sp>
          <p:nvSpPr>
            <p:cNvPr id="26" name="Textfeld 798"/>
            <p:cNvSpPr txBox="1"/>
            <p:nvPr/>
          </p:nvSpPr>
          <p:spPr>
            <a:xfrm>
              <a:off x="1674409" y="1964415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feld 799"/>
            <p:cNvSpPr txBox="1"/>
            <p:nvPr/>
          </p:nvSpPr>
          <p:spPr>
            <a:xfrm>
              <a:off x="1827574" y="2116815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1</a:t>
              </a:r>
            </a:p>
          </p:txBody>
        </p:sp>
        <p:sp>
          <p:nvSpPr>
            <p:cNvPr id="28" name="Textfeld 800"/>
            <p:cNvSpPr txBox="1"/>
            <p:nvPr/>
          </p:nvSpPr>
          <p:spPr>
            <a:xfrm>
              <a:off x="1837274" y="1926759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(2)</a:t>
              </a:r>
            </a:p>
          </p:txBody>
        </p:sp>
        <p:sp>
          <p:nvSpPr>
            <p:cNvPr id="29" name="Textfeld 801"/>
            <p:cNvSpPr txBox="1"/>
            <p:nvPr/>
          </p:nvSpPr>
          <p:spPr>
            <a:xfrm>
              <a:off x="1684109" y="321552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feld 802"/>
            <p:cNvSpPr txBox="1"/>
            <p:nvPr/>
          </p:nvSpPr>
          <p:spPr>
            <a:xfrm>
              <a:off x="1837274" y="3367928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1</a:t>
              </a:r>
            </a:p>
          </p:txBody>
        </p:sp>
        <p:sp>
          <p:nvSpPr>
            <p:cNvPr id="31" name="Textfeld 803"/>
            <p:cNvSpPr txBox="1"/>
            <p:nvPr/>
          </p:nvSpPr>
          <p:spPr>
            <a:xfrm>
              <a:off x="1827573" y="3166558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(1)</a:t>
              </a:r>
            </a:p>
          </p:txBody>
        </p:sp>
        <p:sp>
          <p:nvSpPr>
            <p:cNvPr id="32" name="Textfeld 804"/>
            <p:cNvSpPr txBox="1"/>
            <p:nvPr/>
          </p:nvSpPr>
          <p:spPr>
            <a:xfrm>
              <a:off x="4291714" y="2112256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2</a:t>
              </a:r>
            </a:p>
          </p:txBody>
        </p:sp>
        <p:sp>
          <p:nvSpPr>
            <p:cNvPr id="33" name="Textfeld 805"/>
            <p:cNvSpPr txBox="1"/>
            <p:nvPr/>
          </p:nvSpPr>
          <p:spPr>
            <a:xfrm>
              <a:off x="4301414" y="1922200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(2)</a:t>
              </a:r>
            </a:p>
          </p:txBody>
        </p:sp>
        <p:sp>
          <p:nvSpPr>
            <p:cNvPr id="34" name="Textfeld 806"/>
            <p:cNvSpPr txBox="1"/>
            <p:nvPr/>
          </p:nvSpPr>
          <p:spPr>
            <a:xfrm>
              <a:off x="4301414" y="3363369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2</a:t>
              </a:r>
            </a:p>
          </p:txBody>
        </p:sp>
        <p:sp>
          <p:nvSpPr>
            <p:cNvPr id="35" name="Textfeld 807"/>
            <p:cNvSpPr txBox="1"/>
            <p:nvPr/>
          </p:nvSpPr>
          <p:spPr>
            <a:xfrm>
              <a:off x="4311114" y="3173313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(1)</a:t>
              </a:r>
            </a:p>
          </p:txBody>
        </p:sp>
        <p:sp>
          <p:nvSpPr>
            <p:cNvPr id="36" name="Textfeld 808"/>
            <p:cNvSpPr txBox="1"/>
            <p:nvPr/>
          </p:nvSpPr>
          <p:spPr>
            <a:xfrm>
              <a:off x="4133873" y="1974855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feld 809"/>
            <p:cNvSpPr txBox="1"/>
            <p:nvPr/>
          </p:nvSpPr>
          <p:spPr>
            <a:xfrm>
              <a:off x="4148249" y="322596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38" name="Textfeld 810"/>
            <p:cNvSpPr txBox="1"/>
            <p:nvPr/>
          </p:nvSpPr>
          <p:spPr>
            <a:xfrm>
              <a:off x="2878181" y="3082989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T</a:t>
              </a:r>
              <a:r>
                <a:rPr lang="de-DE" sz="2000" baseline="-25000" dirty="0"/>
                <a:t>12</a:t>
              </a:r>
            </a:p>
          </p:txBody>
        </p:sp>
        <p:sp>
          <p:nvSpPr>
            <p:cNvPr id="39" name="Textfeld 811"/>
            <p:cNvSpPr txBox="1"/>
            <p:nvPr/>
          </p:nvSpPr>
          <p:spPr>
            <a:xfrm>
              <a:off x="2885126" y="1722145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rgbClr val="FF0000"/>
                  </a:solidFill>
                </a:rPr>
                <a:t>T</a:t>
              </a:r>
              <a:r>
                <a:rPr lang="de-DE" sz="2000" baseline="-25000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40" name="Textfeld 812"/>
            <p:cNvSpPr txBox="1"/>
            <p:nvPr/>
          </p:nvSpPr>
          <p:spPr>
            <a:xfrm>
              <a:off x="2893856" y="2074008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rgbClr val="FF0000"/>
                  </a:solidFill>
                </a:rPr>
                <a:t>T</a:t>
              </a:r>
              <a:r>
                <a:rPr lang="de-DE" sz="2000" baseline="-25000" dirty="0">
                  <a:solidFill>
                    <a:srgbClr val="FF0000"/>
                  </a:solidFill>
                </a:rPr>
                <a:t>21</a:t>
              </a:r>
            </a:p>
          </p:txBody>
        </p:sp>
        <p:sp>
          <p:nvSpPr>
            <p:cNvPr id="41" name="Textfeld 813"/>
            <p:cNvSpPr txBox="1"/>
            <p:nvPr/>
          </p:nvSpPr>
          <p:spPr>
            <a:xfrm>
              <a:off x="2872261" y="3509486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T</a:t>
              </a:r>
              <a:r>
                <a:rPr lang="de-DE" sz="2000" baseline="-25000" dirty="0"/>
                <a:t>21</a:t>
              </a:r>
            </a:p>
          </p:txBody>
        </p:sp>
        <p:sp>
          <p:nvSpPr>
            <p:cNvPr id="42" name="Textfeld 814"/>
            <p:cNvSpPr txBox="1"/>
            <p:nvPr/>
          </p:nvSpPr>
          <p:spPr>
            <a:xfrm>
              <a:off x="3003598" y="3474899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(1)</a:t>
              </a:r>
            </a:p>
          </p:txBody>
        </p:sp>
        <p:sp>
          <p:nvSpPr>
            <p:cNvPr id="43" name="Textfeld 815"/>
            <p:cNvSpPr txBox="1"/>
            <p:nvPr/>
          </p:nvSpPr>
          <p:spPr>
            <a:xfrm>
              <a:off x="3013298" y="3028001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(1)</a:t>
              </a:r>
            </a:p>
          </p:txBody>
        </p:sp>
        <p:sp>
          <p:nvSpPr>
            <p:cNvPr id="44" name="Textfeld 816"/>
            <p:cNvSpPr txBox="1"/>
            <p:nvPr/>
          </p:nvSpPr>
          <p:spPr>
            <a:xfrm>
              <a:off x="3037268" y="2038881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(2)</a:t>
              </a:r>
            </a:p>
          </p:txBody>
        </p:sp>
        <p:sp>
          <p:nvSpPr>
            <p:cNvPr id="45" name="Textfeld 817"/>
            <p:cNvSpPr txBox="1"/>
            <p:nvPr/>
          </p:nvSpPr>
          <p:spPr>
            <a:xfrm>
              <a:off x="3032698" y="1706135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8E3DCC3E-EB52-5647-986F-3A92E23D18CB}"/>
                  </a:ext>
                </a:extLst>
              </p:cNvPr>
              <p:cNvSpPr/>
              <p:nvPr/>
            </p:nvSpPr>
            <p:spPr>
              <a:xfrm>
                <a:off x="1355704" y="3890335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8E3DCC3E-EB52-5647-986F-3A92E23D1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04" y="3890335"/>
                <a:ext cx="3097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34048560-E42A-C14B-9D74-2F8E3E8A01AC}"/>
              </a:ext>
            </a:extLst>
          </p:cNvPr>
          <p:cNvSpPr/>
          <p:nvPr/>
        </p:nvSpPr>
        <p:spPr>
          <a:xfrm>
            <a:off x="3411438" y="3278144"/>
            <a:ext cx="162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2  × 2 </a:t>
            </a:r>
            <a:r>
              <a:rPr lang="de-DE" b="1" dirty="0" err="1"/>
              <a:t>example</a:t>
            </a:r>
            <a:r>
              <a:rPr lang="de-DE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622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184482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4123" y="1563301"/>
                <a:ext cx="7978317" cy="2307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How the individual MSMs in the MEMM are coupled together?  </a:t>
                </a:r>
                <a:endParaRPr lang="en-US" sz="2000" dirty="0"/>
              </a:p>
              <a:p>
                <a:r>
                  <a:rPr lang="en-US" sz="2000" dirty="0"/>
                  <a:t>- Part 1 of the answer: </a:t>
                </a:r>
                <a:br>
                  <a:rPr lang="en-US" sz="2000" dirty="0"/>
                </a:br>
                <a:r>
                  <a:rPr lang="en-US" sz="2000" dirty="0"/>
                  <a:t>  Boltzmann reweighting of stationary distributions (like in WHAM)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sz="2000" i="1">
                            <a:latin typeface="Cambria Math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</a:rPr>
                          <m:t>𝑘</m:t>
                        </m:r>
                        <m:r>
                          <a:rPr lang="de-DE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sz="20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2000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de-DE" sz="2000" i="1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i="1">
                                    <a:latin typeface="Cambria Math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de-DE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de-DE" sz="20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de-DE" sz="2000" dirty="0"/>
                  <a:t>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de-DE" sz="2000" i="1">
                            <a:latin typeface="Cambria Math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</a:rPr>
                          <m:t>𝑘</m:t>
                        </m:r>
                        <m:r>
                          <a:rPr lang="de-DE" sz="20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de-DE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2000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de-DE" sz="2000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/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)]</m:t>
                            </m:r>
                          </m:e>
                        </m:func>
                      </m:e>
                    </m:nary>
                  </m:oMath>
                </a14:m>
                <a:r>
                  <a:rPr lang="de-DE" sz="2000" dirty="0"/>
                  <a:t> 	</a:t>
                </a:r>
              </a:p>
              <a:p>
                <a:endParaRPr lang="en-US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23" y="1563301"/>
                <a:ext cx="7978317" cy="2307619"/>
              </a:xfrm>
              <a:prstGeom prst="rect">
                <a:avLst/>
              </a:prstGeom>
              <a:blipFill>
                <a:blip r:embed="rId3"/>
                <a:stretch>
                  <a:fillRect l="-795" b="-16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7811" y="3573698"/>
                <a:ext cx="4662506" cy="319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- Part 2 of the answer: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/>
                  <a:t> is the stationary distribution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We even require a stronger condition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>
                            <a:latin typeface="Cambria Math"/>
                          </a:rPr>
                          <m:t>𝐓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/>
                  <a:t> is reversible with respect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>
                            <a:latin typeface="Cambria Math"/>
                          </a:rPr>
                          <m:t>𝛑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algn="ctr"/>
                <a:endParaRPr lang="en-US" sz="2000" dirty="0"/>
              </a:p>
              <a:p>
                <a:r>
                  <a:rPr lang="en-US" sz="2000" dirty="0"/>
                  <a:t>reversibility = detailed balance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11" y="3573698"/>
                <a:ext cx="4662506" cy="3190489"/>
              </a:xfrm>
              <a:prstGeom prst="rect">
                <a:avLst/>
              </a:prstGeom>
              <a:blipFill>
                <a:blip r:embed="rId4"/>
                <a:stretch>
                  <a:fillRect l="-1087" t="-7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0EFA311B-C68D-4547-A7FF-BD5C9664441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404664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MEMM</a:t>
                </a:r>
                <a:br>
                  <a:rPr lang="en-US" dirty="0"/>
                </a:br>
                <a:r>
                  <a:rPr lang="en-US" sz="2400" b="1" dirty="0"/>
                  <a:t>M</a:t>
                </a:r>
                <a:r>
                  <a:rPr lang="en-US" sz="2400" dirty="0"/>
                  <a:t>ulti </a:t>
                </a:r>
                <a:r>
                  <a:rPr lang="en-US" sz="2400" b="1" dirty="0"/>
                  <a:t>E</a:t>
                </a:r>
                <a:r>
                  <a:rPr lang="en-US" sz="2400" dirty="0"/>
                  <a:t>nsemble </a:t>
                </a:r>
                <a:r>
                  <a:rPr lang="en-US" sz="2400" b="1" dirty="0"/>
                  <a:t>M</a:t>
                </a:r>
                <a:r>
                  <a:rPr lang="en-US" sz="2400" dirty="0"/>
                  <a:t>arkov </a:t>
                </a:r>
                <a:r>
                  <a:rPr lang="en-US" sz="2400" b="1" dirty="0"/>
                  <a:t>M</a:t>
                </a:r>
                <a:r>
                  <a:rPr lang="en-US" sz="2400" dirty="0"/>
                  <a:t>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0EFA311B-C68D-4547-A7FF-BD5C96644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04664"/>
                <a:ext cx="8229600" cy="1143000"/>
              </a:xfrm>
              <a:blipFill>
                <a:blip r:embed="rId5"/>
                <a:stretch>
                  <a:fillRect t="-3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9">
            <a:extLst>
              <a:ext uri="{FF2B5EF4-FFF2-40B4-BE49-F238E27FC236}">
                <a16:creationId xmlns:a16="http://schemas.microsoft.com/office/drawing/2014/main" id="{FFFD4330-600D-3E4B-BF94-01A62725D926}"/>
              </a:ext>
            </a:extLst>
          </p:cNvPr>
          <p:cNvGrpSpPr/>
          <p:nvPr/>
        </p:nvGrpSpPr>
        <p:grpSpPr>
          <a:xfrm>
            <a:off x="4642095" y="3349663"/>
            <a:ext cx="4377153" cy="3751745"/>
            <a:chOff x="1065096" y="1550137"/>
            <a:chExt cx="4377153" cy="3751745"/>
          </a:xfrm>
        </p:grpSpPr>
        <p:pic>
          <p:nvPicPr>
            <p:cNvPr id="46" name="Picture 448" descr="cluster14_shaded">
              <a:extLst>
                <a:ext uri="{FF2B5EF4-FFF2-40B4-BE49-F238E27FC236}">
                  <a16:creationId xmlns:a16="http://schemas.microsoft.com/office/drawing/2014/main" id="{88DD1882-507D-E245-94AD-F903F40D5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096" y="3609770"/>
              <a:ext cx="1853755" cy="1527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52" descr="cluster9_shaded">
              <a:extLst>
                <a:ext uri="{FF2B5EF4-FFF2-40B4-BE49-F238E27FC236}">
                  <a16:creationId xmlns:a16="http://schemas.microsoft.com/office/drawing/2014/main" id="{EB458176-157F-B045-B6BF-E7B56844A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240" y="3675705"/>
              <a:ext cx="1973009" cy="162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71E7DFF-B379-0E4E-8D1D-12DDDB73B907}"/>
                </a:ext>
              </a:extLst>
            </p:cNvPr>
            <p:cNvSpPr/>
            <p:nvPr/>
          </p:nvSpPr>
          <p:spPr>
            <a:xfrm>
              <a:off x="1563107" y="1838675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C7CD080-9FF7-1143-8A0B-0904358CDC7B}"/>
                </a:ext>
              </a:extLst>
            </p:cNvPr>
            <p:cNvSpPr/>
            <p:nvPr/>
          </p:nvSpPr>
          <p:spPr>
            <a:xfrm>
              <a:off x="3922704" y="173766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CE0FD53-675D-A047-8B45-90DF63C7A8EE}"/>
                </a:ext>
              </a:extLst>
            </p:cNvPr>
            <p:cNvSpPr/>
            <p:nvPr/>
          </p:nvSpPr>
          <p:spPr>
            <a:xfrm>
              <a:off x="1735114" y="3250083"/>
              <a:ext cx="390199" cy="3944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879E395-E75A-9043-8BAD-E9712D14960C}"/>
                </a:ext>
              </a:extLst>
            </p:cNvPr>
            <p:cNvSpPr/>
            <p:nvPr/>
          </p:nvSpPr>
          <p:spPr>
            <a:xfrm>
              <a:off x="3861644" y="2889992"/>
              <a:ext cx="1080000" cy="10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Bogen 791">
              <a:extLst>
                <a:ext uri="{FF2B5EF4-FFF2-40B4-BE49-F238E27FC236}">
                  <a16:creationId xmlns:a16="http://schemas.microsoft.com/office/drawing/2014/main" id="{8C7E8C84-BBEC-4845-B524-5F2849D2568A}"/>
                </a:ext>
              </a:extLst>
            </p:cNvPr>
            <p:cNvSpPr/>
            <p:nvPr/>
          </p:nvSpPr>
          <p:spPr>
            <a:xfrm>
              <a:off x="2348218" y="1756337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3810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Bogen 792">
              <a:extLst>
                <a:ext uri="{FF2B5EF4-FFF2-40B4-BE49-F238E27FC236}">
                  <a16:creationId xmlns:a16="http://schemas.microsoft.com/office/drawing/2014/main" id="{142C09D9-B8AF-6A48-87BC-0004DD4B3500}"/>
                </a:ext>
              </a:extLst>
            </p:cNvPr>
            <p:cNvSpPr/>
            <p:nvPr/>
          </p:nvSpPr>
          <p:spPr>
            <a:xfrm>
              <a:off x="2348218" y="3054838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571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Bogen 793">
              <a:extLst>
                <a:ext uri="{FF2B5EF4-FFF2-40B4-BE49-F238E27FC236}">
                  <a16:creationId xmlns:a16="http://schemas.microsoft.com/office/drawing/2014/main" id="{C766473D-FD04-3841-98F2-8D84089BE064}"/>
                </a:ext>
              </a:extLst>
            </p:cNvPr>
            <p:cNvSpPr/>
            <p:nvPr/>
          </p:nvSpPr>
          <p:spPr>
            <a:xfrm flipH="1" flipV="1">
              <a:off x="2389727" y="1550137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38100" cmpd="sng">
              <a:solidFill>
                <a:srgbClr val="FF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Bogen 794">
              <a:extLst>
                <a:ext uri="{FF2B5EF4-FFF2-40B4-BE49-F238E27FC236}">
                  <a16:creationId xmlns:a16="http://schemas.microsoft.com/office/drawing/2014/main" id="{1FB13C74-B228-9A48-8E76-C0648F3CEAF7}"/>
                </a:ext>
              </a:extLst>
            </p:cNvPr>
            <p:cNvSpPr/>
            <p:nvPr/>
          </p:nvSpPr>
          <p:spPr>
            <a:xfrm flipH="1" flipV="1">
              <a:off x="2377811" y="2963944"/>
              <a:ext cx="1516309" cy="952508"/>
            </a:xfrm>
            <a:prstGeom prst="arc">
              <a:avLst>
                <a:gd name="adj1" fmla="val 12553000"/>
                <a:gd name="adj2" fmla="val 20076144"/>
              </a:avLst>
            </a:prstGeom>
            <a:ln w="1905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Textfeld 798">
              <a:extLst>
                <a:ext uri="{FF2B5EF4-FFF2-40B4-BE49-F238E27FC236}">
                  <a16:creationId xmlns:a16="http://schemas.microsoft.com/office/drawing/2014/main" id="{01889BF7-2AE2-194B-BC57-C70F58DE3AD4}"/>
                </a:ext>
              </a:extLst>
            </p:cNvPr>
            <p:cNvSpPr txBox="1"/>
            <p:nvPr/>
          </p:nvSpPr>
          <p:spPr>
            <a:xfrm>
              <a:off x="1674409" y="1964415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feld 799">
              <a:extLst>
                <a:ext uri="{FF2B5EF4-FFF2-40B4-BE49-F238E27FC236}">
                  <a16:creationId xmlns:a16="http://schemas.microsoft.com/office/drawing/2014/main" id="{AB9DD286-DEFF-204A-B1A5-D894B3A55F48}"/>
                </a:ext>
              </a:extLst>
            </p:cNvPr>
            <p:cNvSpPr txBox="1"/>
            <p:nvPr/>
          </p:nvSpPr>
          <p:spPr>
            <a:xfrm>
              <a:off x="1827574" y="2116815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1</a:t>
              </a:r>
            </a:p>
          </p:txBody>
        </p:sp>
        <p:sp>
          <p:nvSpPr>
            <p:cNvPr id="60" name="Textfeld 800">
              <a:extLst>
                <a:ext uri="{FF2B5EF4-FFF2-40B4-BE49-F238E27FC236}">
                  <a16:creationId xmlns:a16="http://schemas.microsoft.com/office/drawing/2014/main" id="{1865D8C1-B1BB-3945-A645-D465ED625BCA}"/>
                </a:ext>
              </a:extLst>
            </p:cNvPr>
            <p:cNvSpPr txBox="1"/>
            <p:nvPr/>
          </p:nvSpPr>
          <p:spPr>
            <a:xfrm>
              <a:off x="1837274" y="1926759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(2)</a:t>
              </a:r>
            </a:p>
          </p:txBody>
        </p:sp>
        <p:sp>
          <p:nvSpPr>
            <p:cNvPr id="61" name="Textfeld 801">
              <a:extLst>
                <a:ext uri="{FF2B5EF4-FFF2-40B4-BE49-F238E27FC236}">
                  <a16:creationId xmlns:a16="http://schemas.microsoft.com/office/drawing/2014/main" id="{28CBC9E1-0C87-0541-8D0C-1C28C8ABF209}"/>
                </a:ext>
              </a:extLst>
            </p:cNvPr>
            <p:cNvSpPr txBox="1"/>
            <p:nvPr/>
          </p:nvSpPr>
          <p:spPr>
            <a:xfrm>
              <a:off x="1684109" y="321552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feld 802">
              <a:extLst>
                <a:ext uri="{FF2B5EF4-FFF2-40B4-BE49-F238E27FC236}">
                  <a16:creationId xmlns:a16="http://schemas.microsoft.com/office/drawing/2014/main" id="{8EE89612-A4FF-644C-83C2-938C66806699}"/>
                </a:ext>
              </a:extLst>
            </p:cNvPr>
            <p:cNvSpPr txBox="1"/>
            <p:nvPr/>
          </p:nvSpPr>
          <p:spPr>
            <a:xfrm>
              <a:off x="1837274" y="3367928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1</a:t>
              </a:r>
            </a:p>
          </p:txBody>
        </p:sp>
        <p:sp>
          <p:nvSpPr>
            <p:cNvPr id="63" name="Textfeld 803">
              <a:extLst>
                <a:ext uri="{FF2B5EF4-FFF2-40B4-BE49-F238E27FC236}">
                  <a16:creationId xmlns:a16="http://schemas.microsoft.com/office/drawing/2014/main" id="{5985AC29-C57D-344C-AE81-153CAC86BB47}"/>
                </a:ext>
              </a:extLst>
            </p:cNvPr>
            <p:cNvSpPr txBox="1"/>
            <p:nvPr/>
          </p:nvSpPr>
          <p:spPr>
            <a:xfrm>
              <a:off x="1827573" y="3166558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(1)</a:t>
              </a:r>
            </a:p>
          </p:txBody>
        </p:sp>
        <p:sp>
          <p:nvSpPr>
            <p:cNvPr id="64" name="Textfeld 804">
              <a:extLst>
                <a:ext uri="{FF2B5EF4-FFF2-40B4-BE49-F238E27FC236}">
                  <a16:creationId xmlns:a16="http://schemas.microsoft.com/office/drawing/2014/main" id="{F31C54A3-9AEC-AF49-B04A-E2F577BBF9F7}"/>
                </a:ext>
              </a:extLst>
            </p:cNvPr>
            <p:cNvSpPr txBox="1"/>
            <p:nvPr/>
          </p:nvSpPr>
          <p:spPr>
            <a:xfrm>
              <a:off x="4291714" y="2112256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2</a:t>
              </a:r>
            </a:p>
          </p:txBody>
        </p:sp>
        <p:sp>
          <p:nvSpPr>
            <p:cNvPr id="65" name="Textfeld 805">
              <a:extLst>
                <a:ext uri="{FF2B5EF4-FFF2-40B4-BE49-F238E27FC236}">
                  <a16:creationId xmlns:a16="http://schemas.microsoft.com/office/drawing/2014/main" id="{9570FECF-B992-4E46-A439-4DEEF0E612B4}"/>
                </a:ext>
              </a:extLst>
            </p:cNvPr>
            <p:cNvSpPr txBox="1"/>
            <p:nvPr/>
          </p:nvSpPr>
          <p:spPr>
            <a:xfrm>
              <a:off x="4301414" y="1922200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(2)</a:t>
              </a:r>
            </a:p>
          </p:txBody>
        </p:sp>
        <p:sp>
          <p:nvSpPr>
            <p:cNvPr id="66" name="Textfeld 806">
              <a:extLst>
                <a:ext uri="{FF2B5EF4-FFF2-40B4-BE49-F238E27FC236}">
                  <a16:creationId xmlns:a16="http://schemas.microsoft.com/office/drawing/2014/main" id="{D2AFF102-74E2-D643-859F-FDED48CB3CEC}"/>
                </a:ext>
              </a:extLst>
            </p:cNvPr>
            <p:cNvSpPr txBox="1"/>
            <p:nvPr/>
          </p:nvSpPr>
          <p:spPr>
            <a:xfrm>
              <a:off x="4301414" y="3363369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 2</a:t>
              </a:r>
            </a:p>
          </p:txBody>
        </p:sp>
        <p:sp>
          <p:nvSpPr>
            <p:cNvPr id="67" name="Textfeld 807">
              <a:extLst>
                <a:ext uri="{FF2B5EF4-FFF2-40B4-BE49-F238E27FC236}">
                  <a16:creationId xmlns:a16="http://schemas.microsoft.com/office/drawing/2014/main" id="{32A19B53-EF7E-A544-BF0C-4750A816F30B}"/>
                </a:ext>
              </a:extLst>
            </p:cNvPr>
            <p:cNvSpPr txBox="1"/>
            <p:nvPr/>
          </p:nvSpPr>
          <p:spPr>
            <a:xfrm>
              <a:off x="4311114" y="3173313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FFFF"/>
                  </a:solidFill>
                </a:rPr>
                <a:t>(1)</a:t>
              </a:r>
            </a:p>
          </p:txBody>
        </p:sp>
        <p:sp>
          <p:nvSpPr>
            <p:cNvPr id="68" name="Textfeld 808">
              <a:extLst>
                <a:ext uri="{FF2B5EF4-FFF2-40B4-BE49-F238E27FC236}">
                  <a16:creationId xmlns:a16="http://schemas.microsoft.com/office/drawing/2014/main" id="{5701A332-3561-E94C-841F-92517D8F1225}"/>
                </a:ext>
              </a:extLst>
            </p:cNvPr>
            <p:cNvSpPr txBox="1"/>
            <p:nvPr/>
          </p:nvSpPr>
          <p:spPr>
            <a:xfrm>
              <a:off x="4133873" y="1974855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69" name="Textfeld 809">
              <a:extLst>
                <a:ext uri="{FF2B5EF4-FFF2-40B4-BE49-F238E27FC236}">
                  <a16:creationId xmlns:a16="http://schemas.microsoft.com/office/drawing/2014/main" id="{4EC9852F-C185-7E49-BC0E-73DBA6C791FC}"/>
                </a:ext>
              </a:extLst>
            </p:cNvPr>
            <p:cNvSpPr txBox="1"/>
            <p:nvPr/>
          </p:nvSpPr>
          <p:spPr>
            <a:xfrm>
              <a:off x="4148249" y="322596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rgbClr val="FFFFFF"/>
                  </a:solidFill>
                </a:rPr>
                <a:t>π</a:t>
              </a:r>
              <a:endParaRPr lang="de-DE" sz="2000" dirty="0">
                <a:solidFill>
                  <a:srgbClr val="FFFFFF"/>
                </a:solidFill>
              </a:endParaRPr>
            </a:p>
          </p:txBody>
        </p:sp>
        <p:sp>
          <p:nvSpPr>
            <p:cNvPr id="70" name="Textfeld 810">
              <a:extLst>
                <a:ext uri="{FF2B5EF4-FFF2-40B4-BE49-F238E27FC236}">
                  <a16:creationId xmlns:a16="http://schemas.microsoft.com/office/drawing/2014/main" id="{7883711D-B6B6-B146-8F03-75C94BA4C19E}"/>
                </a:ext>
              </a:extLst>
            </p:cNvPr>
            <p:cNvSpPr txBox="1"/>
            <p:nvPr/>
          </p:nvSpPr>
          <p:spPr>
            <a:xfrm>
              <a:off x="2878181" y="3082989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T</a:t>
              </a:r>
              <a:r>
                <a:rPr lang="de-DE" sz="2000" baseline="-25000" dirty="0"/>
                <a:t>12</a:t>
              </a:r>
            </a:p>
          </p:txBody>
        </p:sp>
        <p:sp>
          <p:nvSpPr>
            <p:cNvPr id="71" name="Textfeld 811">
              <a:extLst>
                <a:ext uri="{FF2B5EF4-FFF2-40B4-BE49-F238E27FC236}">
                  <a16:creationId xmlns:a16="http://schemas.microsoft.com/office/drawing/2014/main" id="{5AF2176B-2001-5A41-88DD-28BD81C1BBD8}"/>
                </a:ext>
              </a:extLst>
            </p:cNvPr>
            <p:cNvSpPr txBox="1"/>
            <p:nvPr/>
          </p:nvSpPr>
          <p:spPr>
            <a:xfrm>
              <a:off x="2885126" y="1722145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rgbClr val="FF0000"/>
                  </a:solidFill>
                </a:rPr>
                <a:t>T</a:t>
              </a:r>
              <a:r>
                <a:rPr lang="de-DE" sz="2000" baseline="-25000" dirty="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72" name="Textfeld 812">
              <a:extLst>
                <a:ext uri="{FF2B5EF4-FFF2-40B4-BE49-F238E27FC236}">
                  <a16:creationId xmlns:a16="http://schemas.microsoft.com/office/drawing/2014/main" id="{11313B72-914E-A445-9B21-BE50F22076C0}"/>
                </a:ext>
              </a:extLst>
            </p:cNvPr>
            <p:cNvSpPr txBox="1"/>
            <p:nvPr/>
          </p:nvSpPr>
          <p:spPr>
            <a:xfrm>
              <a:off x="2893856" y="2074008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solidFill>
                    <a:srgbClr val="FF0000"/>
                  </a:solidFill>
                </a:rPr>
                <a:t>T</a:t>
              </a:r>
              <a:r>
                <a:rPr lang="de-DE" sz="2000" baseline="-25000" dirty="0">
                  <a:solidFill>
                    <a:srgbClr val="FF0000"/>
                  </a:solidFill>
                </a:rPr>
                <a:t>21</a:t>
              </a:r>
            </a:p>
          </p:txBody>
        </p:sp>
        <p:sp>
          <p:nvSpPr>
            <p:cNvPr id="73" name="Textfeld 813">
              <a:extLst>
                <a:ext uri="{FF2B5EF4-FFF2-40B4-BE49-F238E27FC236}">
                  <a16:creationId xmlns:a16="http://schemas.microsoft.com/office/drawing/2014/main" id="{C745CF3D-3DB1-524E-ACC3-E2B0C8CB7C03}"/>
                </a:ext>
              </a:extLst>
            </p:cNvPr>
            <p:cNvSpPr txBox="1"/>
            <p:nvPr/>
          </p:nvSpPr>
          <p:spPr>
            <a:xfrm>
              <a:off x="2872261" y="3509486"/>
              <a:ext cx="49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T</a:t>
              </a:r>
              <a:r>
                <a:rPr lang="de-DE" sz="2000" baseline="-25000" dirty="0"/>
                <a:t>21</a:t>
              </a:r>
            </a:p>
          </p:txBody>
        </p:sp>
        <p:sp>
          <p:nvSpPr>
            <p:cNvPr id="74" name="Textfeld 814">
              <a:extLst>
                <a:ext uri="{FF2B5EF4-FFF2-40B4-BE49-F238E27FC236}">
                  <a16:creationId xmlns:a16="http://schemas.microsoft.com/office/drawing/2014/main" id="{43F735D0-2D27-A944-BC57-C8B83C9C704E}"/>
                </a:ext>
              </a:extLst>
            </p:cNvPr>
            <p:cNvSpPr txBox="1"/>
            <p:nvPr/>
          </p:nvSpPr>
          <p:spPr>
            <a:xfrm>
              <a:off x="3003598" y="3474899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(1)</a:t>
              </a:r>
            </a:p>
          </p:txBody>
        </p:sp>
        <p:sp>
          <p:nvSpPr>
            <p:cNvPr id="75" name="Textfeld 815">
              <a:extLst>
                <a:ext uri="{FF2B5EF4-FFF2-40B4-BE49-F238E27FC236}">
                  <a16:creationId xmlns:a16="http://schemas.microsoft.com/office/drawing/2014/main" id="{FF1651A4-A635-D145-BC95-70003FA077E4}"/>
                </a:ext>
              </a:extLst>
            </p:cNvPr>
            <p:cNvSpPr txBox="1"/>
            <p:nvPr/>
          </p:nvSpPr>
          <p:spPr>
            <a:xfrm>
              <a:off x="3013298" y="3028001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(1)</a:t>
              </a:r>
            </a:p>
          </p:txBody>
        </p:sp>
        <p:sp>
          <p:nvSpPr>
            <p:cNvPr id="76" name="Textfeld 816">
              <a:extLst>
                <a:ext uri="{FF2B5EF4-FFF2-40B4-BE49-F238E27FC236}">
                  <a16:creationId xmlns:a16="http://schemas.microsoft.com/office/drawing/2014/main" id="{874390CF-6BCB-4F42-A3B1-60A90540544A}"/>
                </a:ext>
              </a:extLst>
            </p:cNvPr>
            <p:cNvSpPr txBox="1"/>
            <p:nvPr/>
          </p:nvSpPr>
          <p:spPr>
            <a:xfrm>
              <a:off x="3037268" y="2038881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(2)</a:t>
              </a:r>
            </a:p>
          </p:txBody>
        </p:sp>
        <p:sp>
          <p:nvSpPr>
            <p:cNvPr id="77" name="Textfeld 817">
              <a:extLst>
                <a:ext uri="{FF2B5EF4-FFF2-40B4-BE49-F238E27FC236}">
                  <a16:creationId xmlns:a16="http://schemas.microsoft.com/office/drawing/2014/main" id="{69B993DE-3156-9442-BFFA-8F2A2FEA76C6}"/>
                </a:ext>
              </a:extLst>
            </p:cNvPr>
            <p:cNvSpPr txBox="1"/>
            <p:nvPr/>
          </p:nvSpPr>
          <p:spPr>
            <a:xfrm>
              <a:off x="3032698" y="1706135"/>
              <a:ext cx="385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7A3D9EE1-7312-C74B-A2DD-304ACB03B28D}"/>
                  </a:ext>
                </a:extLst>
              </p:cNvPr>
              <p:cNvSpPr/>
              <p:nvPr/>
            </p:nvSpPr>
            <p:spPr>
              <a:xfrm>
                <a:off x="260873" y="6400400"/>
                <a:ext cx="67332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7A3D9EE1-7312-C74B-A2DD-304ACB03B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3" y="6400400"/>
                <a:ext cx="673324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9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95" y="23369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(d)TRAM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b="1" dirty="0"/>
              <a:t>d</a:t>
            </a:r>
            <a:r>
              <a:rPr lang="en-US" sz="2400" dirty="0"/>
              <a:t>iscrete) </a:t>
            </a:r>
            <a:r>
              <a:rPr lang="en-US" sz="2400" b="1" dirty="0"/>
              <a:t>T</a:t>
            </a:r>
            <a:r>
              <a:rPr lang="en-US" sz="2400" dirty="0"/>
              <a:t>ransition-based </a:t>
            </a:r>
            <a:r>
              <a:rPr lang="en-US" sz="2400" b="1" dirty="0"/>
              <a:t>R</a:t>
            </a:r>
            <a:r>
              <a:rPr lang="en-US" sz="2400" dirty="0"/>
              <a:t>eweighting </a:t>
            </a:r>
            <a:r>
              <a:rPr lang="en-US" sz="2400" b="1" dirty="0"/>
              <a:t>A</a:t>
            </a:r>
            <a:r>
              <a:rPr lang="en-US" sz="2400" dirty="0"/>
              <a:t>nalysis </a:t>
            </a:r>
            <a:r>
              <a:rPr lang="en-US" sz="2400" b="1" dirty="0"/>
              <a:t>M</a:t>
            </a:r>
            <a:r>
              <a:rPr lang="en-US" sz="2400" dirty="0"/>
              <a:t>ethod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184482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536" y="1611748"/>
                <a:ext cx="8361359" cy="5057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How is the MEMM estimated?</a:t>
                </a:r>
                <a:br>
                  <a:rPr lang="en-US" sz="2000" b="1" dirty="0"/>
                </a:br>
                <a:endParaRPr lang="en-US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Reminder - estimation of MEMs:</a:t>
                </a:r>
              </a:p>
              <a:p>
                <a:br>
                  <a:rPr lang="en-US" sz="2000" dirty="0"/>
                </a:br>
                <a:r>
                  <a:rPr lang="en-US" sz="2000" dirty="0"/>
                  <a:t>Likelihood for an MSM: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>
                            <a:latin typeface="Cambria Math" charset="0"/>
                          </a:rPr>
                          <m:t>MSM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0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2000" i="1">
                                <a:latin typeface="Cambria Math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000" i="1">
                                            <a:latin typeface="Cambria Math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de-DE" sz="2000" i="1">
                                            <a:latin typeface="Cambria Math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i="1">
                                        <a:latin typeface="Cambria Math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de-DE" sz="2000" i="1">
                                        <a:latin typeface="Cambria Math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Consider example trajectory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charset="0"/>
                      </a:rPr>
                      <m:t>1</m:t>
                    </m:r>
                    <m:r>
                      <a:rPr lang="is-IS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de-DE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lang="is-IS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de-DE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lang="is-IS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de-DE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  <m:r>
                      <a:rPr lang="is-IS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de-DE" sz="20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>
                          <a:latin typeface="Cambria Math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de-DE" sz="2000" dirty="0">
                          <a:latin typeface="Cambria Math" charset="0"/>
                        </a:rPr>
                        <m:t>r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1</m:t>
                          </m:r>
                          <m:r>
                            <a:rPr lang="is-IS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  <m:r>
                            <a:rPr lang="de-DE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is-IS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  <m:r>
                            <a:rPr lang="de-DE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a:rPr lang="is-IS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  <m:r>
                            <a:rPr lang="de-DE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is-IS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  <m:r>
                            <a:rPr lang="de-DE" sz="20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e>
                      </m:d>
                      <m:r>
                        <a:rPr lang="en-US" sz="2000" i="1" dirty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dirty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 dirty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de-DE" sz="2000" i="1" dirty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de-DE" sz="2000" i="1" dirty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  <m:r>
                        <a:rPr lang="de-DE" sz="2000" i="1" dirty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de-DE" sz="2000" i="1" dirty="0">
                              <a:latin typeface="Cambria Math" charset="0"/>
                            </a:rPr>
                            <m:t>22</m:t>
                          </m:r>
                        </m:sub>
                      </m:sSub>
                      <m:r>
                        <a:rPr lang="de-DE" sz="2000" i="1" dirty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de-DE" sz="2000" i="1" dirty="0">
                              <a:latin typeface="Cambria Math" charset="0"/>
                            </a:rPr>
                            <m:t>21</m:t>
                          </m:r>
                        </m:sub>
                      </m:sSub>
                      <m:r>
                        <a:rPr lang="de-DE" sz="2000" i="1" dirty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>
                              <a:latin typeface="Cambria Math" charset="0"/>
                            </a:rPr>
                            <m:t>𝑇</m:t>
                          </m:r>
                        </m:e>
                        <m:sub>
                          <m:r>
                            <a:rPr lang="de-DE" sz="2000" i="1" dirty="0">
                              <a:latin typeface="Cambria Math" charset="0"/>
                            </a:rPr>
                            <m:t>12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de-DE" sz="2000" i="1" dirty="0">
                          <a:latin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2000" i="1">
                              <a:latin typeface="Cambria Math" charset="0"/>
                            </a:rPr>
                            <m:t>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de-DE" sz="20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11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12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22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s-I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charset="0"/>
                                </a:rPr>
                                <m:t>21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1748"/>
                <a:ext cx="8361359" cy="5057859"/>
              </a:xfrm>
              <a:prstGeom prst="rect">
                <a:avLst/>
              </a:prstGeom>
              <a:blipFill>
                <a:blip r:embed="rId2"/>
                <a:stretch>
                  <a:fillRect l="-758" t="-501" b="-280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100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95" y="23369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(d)TRAM</a:t>
            </a:r>
            <a:br>
              <a:rPr lang="en-US" dirty="0"/>
            </a:br>
            <a:r>
              <a:rPr lang="en-US" sz="2400" dirty="0"/>
              <a:t>(</a:t>
            </a:r>
            <a:r>
              <a:rPr lang="en-US" sz="2400" b="1" dirty="0"/>
              <a:t>d</a:t>
            </a:r>
            <a:r>
              <a:rPr lang="en-US" sz="2400" dirty="0"/>
              <a:t>iscrete) </a:t>
            </a:r>
            <a:r>
              <a:rPr lang="en-US" sz="2400" b="1" dirty="0"/>
              <a:t>T</a:t>
            </a:r>
            <a:r>
              <a:rPr lang="en-US" sz="2400" dirty="0"/>
              <a:t>ransition-based </a:t>
            </a:r>
            <a:r>
              <a:rPr lang="en-US" sz="2400" b="1" dirty="0"/>
              <a:t>R</a:t>
            </a:r>
            <a:r>
              <a:rPr lang="en-US" sz="2400" dirty="0"/>
              <a:t>eweighting </a:t>
            </a:r>
            <a:r>
              <a:rPr lang="en-US" sz="2400" b="1" dirty="0"/>
              <a:t>A</a:t>
            </a:r>
            <a:r>
              <a:rPr lang="en-US" sz="2400" dirty="0"/>
              <a:t>nalysis </a:t>
            </a:r>
            <a:r>
              <a:rPr lang="en-US" sz="2400" b="1" dirty="0"/>
              <a:t>M</a:t>
            </a:r>
            <a:r>
              <a:rPr lang="en-US" sz="2400" dirty="0"/>
              <a:t>ethod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1844824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5536" y="1611748"/>
                <a:ext cx="8361359" cy="3218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How is the MEMM estimated?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Basically </a:t>
                </a:r>
                <a:r>
                  <a:rPr lang="en-US" sz="2000" b="1" dirty="0"/>
                  <a:t>an MEMM is just a collection of MSMs</a:t>
                </a:r>
                <a:r>
                  <a:rPr lang="en-US" sz="20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 panose="02040503050406030204" pitchFamily="18" charset="0"/>
                            </a:rPr>
                            <m:t>MEMM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>
                              <a:latin typeface="Cambria Math"/>
                            </a:rPr>
                            <m:t>𝐓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>
                              <a:latin typeface="Cambria Math"/>
                            </a:rPr>
                            <m:t>𝐓</m:t>
                          </m:r>
                        </m:e>
                        <m:sub/>
                        <m: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 panose="02040503050406030204" pitchFamily="18" charset="0"/>
                                </a:rPr>
                                <m:t>MSM</m:t>
                              </m:r>
                            </m:sub>
                          </m:s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0">
                                  <a:latin typeface="Cambria Math"/>
                                </a:rPr>
                                <m:t>𝐓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Inserting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>
                              <a:latin typeface="Cambria Math" panose="02040503050406030204" pitchFamily="18" charset="0"/>
                            </a:rPr>
                            <m:t>MEMM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MEMM</m:t>
                        </m:r>
                      </m:sub>
                    </m:sSub>
                  </m:oMath>
                </a14:m>
                <a:r>
                  <a:rPr lang="en-US" sz="2000" dirty="0"/>
                  <a:t> under the constraints: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1748"/>
                <a:ext cx="8361359" cy="3218830"/>
              </a:xfrm>
              <a:prstGeom prst="rect">
                <a:avLst/>
              </a:prstGeom>
              <a:blipFill>
                <a:blip r:embed="rId2"/>
                <a:stretch>
                  <a:fillRect l="-758" t="-4331" b="-342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150AC77-FB62-D942-B099-7874A9708FA8}"/>
                  </a:ext>
                </a:extLst>
              </p:cNvPr>
              <p:cNvSpPr/>
              <p:nvPr/>
            </p:nvSpPr>
            <p:spPr>
              <a:xfrm>
                <a:off x="742315" y="4941168"/>
                <a:ext cx="3325629" cy="732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150AC77-FB62-D942-B099-7874A9708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15" y="4941168"/>
                <a:ext cx="3325629" cy="732252"/>
              </a:xfrm>
              <a:prstGeom prst="rect">
                <a:avLst/>
              </a:prstGeom>
              <a:blipFill>
                <a:blip r:embed="rId3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03C91B5-0BD7-BE4A-B73F-6F9CBBF42F75}"/>
                  </a:ext>
                </a:extLst>
              </p:cNvPr>
              <p:cNvSpPr/>
              <p:nvPr/>
            </p:nvSpPr>
            <p:spPr>
              <a:xfrm>
                <a:off x="4860032" y="4941168"/>
                <a:ext cx="1872208" cy="732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de-DE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B03C91B5-0BD7-BE4A-B73F-6F9CBBF42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941168"/>
                <a:ext cx="1872208" cy="732252"/>
              </a:xfrm>
              <a:prstGeom prst="rect">
                <a:avLst/>
              </a:prstGeom>
              <a:blipFill>
                <a:blip r:embed="rId4"/>
                <a:stretch>
                  <a:fillRect l="-2703" t="-33898" b="-796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73B08FB-9F46-C34D-90E5-A87925A296F7}"/>
                  </a:ext>
                </a:extLst>
              </p:cNvPr>
              <p:cNvSpPr/>
              <p:nvPr/>
            </p:nvSpPr>
            <p:spPr>
              <a:xfrm>
                <a:off x="767241" y="5781302"/>
                <a:ext cx="2703497" cy="707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i="1">
                            <a:latin typeface="Cambria Math"/>
                          </a:rPr>
                          <m:t>(</m:t>
                        </m:r>
                        <m:r>
                          <a:rPr lang="de-DE" i="1">
                            <a:latin typeface="Cambria Math"/>
                          </a:rPr>
                          <m:t>𝑘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exp</m:t>
                            </m:r>
                          </m:fName>
                          <m:e>
                            <m:r>
                              <a:rPr lang="de-DE" i="1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/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)]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>
                                    <a:latin typeface="Cambria Math"/>
                                  </a:rPr>
                                  <m:t>exp</m:t>
                                </m:r>
                              </m:fName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/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73B08FB-9F46-C34D-90E5-A87925A29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41" y="5781302"/>
                <a:ext cx="2703497" cy="707566"/>
              </a:xfrm>
              <a:prstGeom prst="rect">
                <a:avLst/>
              </a:prstGeom>
              <a:blipFill>
                <a:blip r:embed="rId5"/>
                <a:stretch>
                  <a:fillRect l="-1408" b="-596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05DC39A-0A29-734F-9BA9-A562A13A05D0}"/>
                  </a:ext>
                </a:extLst>
              </p:cNvPr>
              <p:cNvSpPr/>
              <p:nvPr/>
            </p:nvSpPr>
            <p:spPr>
              <a:xfrm>
                <a:off x="4860032" y="5862403"/>
                <a:ext cx="1400640" cy="518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de-D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905DC39A-0A29-734F-9BA9-A562A13A0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862403"/>
                <a:ext cx="1400640" cy="518925"/>
              </a:xfrm>
              <a:prstGeom prst="rect">
                <a:avLst/>
              </a:prstGeom>
              <a:blipFill>
                <a:blip r:embed="rId6"/>
                <a:stretch>
                  <a:fillRect l="-3604" b="-48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187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648"/>
            <a:ext cx="8784976" cy="1143000"/>
          </a:xfrm>
        </p:spPr>
        <p:txBody>
          <a:bodyPr>
            <a:noAutofit/>
          </a:bodyPr>
          <a:lstStyle/>
          <a:p>
            <a:r>
              <a:rPr lang="en-US" sz="3400" dirty="0"/>
              <a:t>(d)TRAM: workflow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9208" y="250343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𝐿</m:t>
                      </m:r>
                      <m:r>
                        <a:rPr lang="de-DE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4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240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de-DE" sz="2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de-DE" sz="2400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de-DE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r>
                                            <a:rPr lang="de-DE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de-DE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de-DE" sz="24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de-D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de-DE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func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de-D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de-DE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func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𝑗𝑖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08" y="2503437"/>
                <a:ext cx="8229600" cy="4525963"/>
              </a:xfrm>
              <a:blipFill>
                <a:blip r:embed="rId2"/>
                <a:stretch>
                  <a:fillRect t="-159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15616" y="5844593"/>
                <a:ext cx="3062243" cy="896775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stationary probabilities (thermodynamics)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844593"/>
                <a:ext cx="3062243" cy="896775"/>
              </a:xfrm>
              <a:prstGeom prst="rect">
                <a:avLst/>
              </a:prstGeom>
              <a:blipFill>
                <a:blip r:embed="rId3"/>
                <a:stretch>
                  <a:fillRect t="-1351"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76056" y="5844592"/>
                <a:ext cx="3062243" cy="896775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kinetic probabilities (rates)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844592"/>
                <a:ext cx="3062243" cy="896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84125" y="3287480"/>
            <a:ext cx="243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probabilistic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47352" y="4866680"/>
                <a:ext cx="52445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Optimize  model parameters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de-DE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352" y="4866680"/>
                <a:ext cx="5244572" cy="400110"/>
              </a:xfrm>
              <a:prstGeom prst="rect">
                <a:avLst/>
              </a:prstGeom>
              <a:blipFill>
                <a:blip r:embed="rId5"/>
                <a:stretch>
                  <a:fillRect l="-1211" t="-6061" b="-212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n 20"/>
              <p:cNvSpPr/>
              <p:nvPr/>
            </p:nvSpPr>
            <p:spPr>
              <a:xfrm>
                <a:off x="2339752" y="1055340"/>
                <a:ext cx="1656184" cy="1524954"/>
              </a:xfrm>
              <a:prstGeom prst="can">
                <a:avLst>
                  <a:gd name="adj" fmla="val 20591"/>
                </a:avLst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Markov states and transition counts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𝑘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Can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055340"/>
                <a:ext cx="1656184" cy="1524954"/>
              </a:xfrm>
              <a:prstGeom prst="can">
                <a:avLst>
                  <a:gd name="adj" fmla="val 20591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n 21"/>
              <p:cNvSpPr/>
              <p:nvPr/>
            </p:nvSpPr>
            <p:spPr>
              <a:xfrm>
                <a:off x="5148064" y="1052736"/>
                <a:ext cx="1656184" cy="1487897"/>
              </a:xfrm>
              <a:prstGeom prst="can">
                <a:avLst>
                  <a:gd name="adj" fmla="val 20101"/>
                </a:avLst>
              </a:prstGeom>
              <a:solidFill>
                <a:srgbClr val="00B05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bias potential values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Can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052736"/>
                <a:ext cx="1656184" cy="1487897"/>
              </a:xfrm>
              <a:prstGeom prst="can">
                <a:avLst>
                  <a:gd name="adj" fmla="val 20101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13C94A3F-0A75-664F-BEBC-64EB677384B7}"/>
              </a:ext>
            </a:extLst>
          </p:cNvPr>
          <p:cNvSpPr/>
          <p:nvPr/>
        </p:nvSpPr>
        <p:spPr>
          <a:xfrm>
            <a:off x="2771800" y="2652807"/>
            <a:ext cx="79208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>
            <a:extLst>
              <a:ext uri="{FF2B5EF4-FFF2-40B4-BE49-F238E27FC236}">
                <a16:creationId xmlns:a16="http://schemas.microsoft.com/office/drawing/2014/main" id="{39ECC75A-B436-6740-B471-622C92BF1EAA}"/>
              </a:ext>
            </a:extLst>
          </p:cNvPr>
          <p:cNvSpPr/>
          <p:nvPr/>
        </p:nvSpPr>
        <p:spPr>
          <a:xfrm>
            <a:off x="5580112" y="2630936"/>
            <a:ext cx="792088" cy="36004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>
            <a:extLst>
              <a:ext uri="{FF2B5EF4-FFF2-40B4-BE49-F238E27FC236}">
                <a16:creationId xmlns:a16="http://schemas.microsoft.com/office/drawing/2014/main" id="{18AA7DC9-E7AD-BF46-A28F-ECD00F2921E5}"/>
              </a:ext>
            </a:extLst>
          </p:cNvPr>
          <p:cNvSpPr/>
          <p:nvPr/>
        </p:nvSpPr>
        <p:spPr>
          <a:xfrm>
            <a:off x="2771800" y="5373216"/>
            <a:ext cx="792088" cy="3600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960839D3-CC07-9949-A870-B42F325E5F32}"/>
              </a:ext>
            </a:extLst>
          </p:cNvPr>
          <p:cNvSpPr/>
          <p:nvPr/>
        </p:nvSpPr>
        <p:spPr>
          <a:xfrm>
            <a:off x="5580112" y="5373216"/>
            <a:ext cx="792088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114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Advantages of using (d)TRAM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20" y="3000867"/>
            <a:ext cx="7938904" cy="3244626"/>
          </a:xfrm>
        </p:spPr>
        <p:txBody>
          <a:bodyPr>
            <a:normAutofit/>
          </a:bodyPr>
          <a:lstStyle/>
          <a:p>
            <a:r>
              <a:rPr lang="en-US" sz="2600" dirty="0"/>
              <a:t>There is no initial equilibration transient where the simulation have to relax to global equilibrium.</a:t>
            </a:r>
          </a:p>
          <a:p>
            <a:endParaRPr lang="en-US" sz="2600" dirty="0"/>
          </a:p>
          <a:p>
            <a:r>
              <a:rPr lang="en-US" sz="2600" dirty="0"/>
              <a:t>Smaller de-correlation time (simulation time until one gets a new uncorrelated frame). More efficient usage of the data.</a:t>
            </a:r>
            <a:br>
              <a:rPr lang="en-US" sz="2600" dirty="0"/>
            </a:br>
            <a:endParaRPr lang="en-US" sz="2600" dirty="0"/>
          </a:p>
        </p:txBody>
      </p:sp>
      <p:pic>
        <p:nvPicPr>
          <p:cNvPr id="4" name="Picture 2" descr="D:\mirror\talks\workshop-autumn-2014\hidden-degree-axes-no-states.png">
            <a:extLst>
              <a:ext uri="{FF2B5EF4-FFF2-40B4-BE49-F238E27FC236}">
                <a16:creationId xmlns:a16="http://schemas.microsoft.com/office/drawing/2014/main" id="{BB3410F3-0FF4-D641-B79F-ED433DC0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28522"/>
            <a:ext cx="3116436" cy="18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533D57B-F7BE-1E44-B91F-CF518B7901F3}"/>
              </a:ext>
            </a:extLst>
          </p:cNvPr>
          <p:cNvSpPr/>
          <p:nvPr/>
        </p:nvSpPr>
        <p:spPr>
          <a:xfrm>
            <a:off x="395536" y="1560274"/>
            <a:ext cx="5130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Better estimation of free energies along the unbiased orthogonal degrees of freedom.</a:t>
            </a:r>
          </a:p>
        </p:txBody>
      </p:sp>
    </p:spTree>
    <p:extLst>
      <p:ext uri="{BB962C8B-B14F-4D97-AF65-F5344CB8AC3E}">
        <p14:creationId xmlns:p14="http://schemas.microsoft.com/office/powerpoint/2010/main" val="3140898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F4D88-9C85-EB45-9576-98088D492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02E427-CA01-294F-9DA7-DA611C41176C}"/>
              </a:ext>
            </a:extLst>
          </p:cNvPr>
          <p:cNvSpPr/>
          <p:nvPr/>
        </p:nvSpPr>
        <p:spPr>
          <a:xfrm>
            <a:off x="4953030" y="3361838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ADD135-24B3-8646-9EAA-147740F25952}"/>
              </a:ext>
            </a:extLst>
          </p:cNvPr>
          <p:cNvSpPr/>
          <p:nvPr/>
        </p:nvSpPr>
        <p:spPr>
          <a:xfrm>
            <a:off x="6287514" y="3718447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D7F8C3-CEE2-3249-81A6-227C4C550644}"/>
              </a:ext>
            </a:extLst>
          </p:cNvPr>
          <p:cNvSpPr/>
          <p:nvPr/>
        </p:nvSpPr>
        <p:spPr>
          <a:xfrm>
            <a:off x="6782365" y="291997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B72B30-B15A-A448-8736-BF089AE6EEE5}"/>
              </a:ext>
            </a:extLst>
          </p:cNvPr>
          <p:cNvSpPr/>
          <p:nvPr/>
        </p:nvSpPr>
        <p:spPr>
          <a:xfrm>
            <a:off x="7138625" y="380290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2C99E7-F2A2-5E44-A354-AAE5D817FA63}"/>
              </a:ext>
            </a:extLst>
          </p:cNvPr>
          <p:cNvSpPr/>
          <p:nvPr/>
        </p:nvSpPr>
        <p:spPr>
          <a:xfrm>
            <a:off x="7998517" y="3353062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D31CD7-D8B6-9A4A-B871-F7EB3830CACB}"/>
              </a:ext>
            </a:extLst>
          </p:cNvPr>
          <p:cNvSpPr/>
          <p:nvPr/>
        </p:nvSpPr>
        <p:spPr>
          <a:xfrm>
            <a:off x="7492909" y="4834031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7075DC-6EEC-A14E-8004-CC8F329BECD6}"/>
              </a:ext>
            </a:extLst>
          </p:cNvPr>
          <p:cNvSpPr/>
          <p:nvPr/>
        </p:nvSpPr>
        <p:spPr>
          <a:xfrm>
            <a:off x="5727847" y="316461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8FA25B-6701-DD44-9133-FB01CEC350DA}"/>
              </a:ext>
            </a:extLst>
          </p:cNvPr>
          <p:cNvSpPr/>
          <p:nvPr/>
        </p:nvSpPr>
        <p:spPr>
          <a:xfrm>
            <a:off x="8481537" y="4301340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4D90B6-388B-2B4D-A432-6215037953B9}"/>
              </a:ext>
            </a:extLst>
          </p:cNvPr>
          <p:cNvSpPr/>
          <p:nvPr/>
        </p:nvSpPr>
        <p:spPr>
          <a:xfrm>
            <a:off x="4813180" y="430294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3A3B430-CD0F-F343-A237-1D794C33109F}"/>
              </a:ext>
            </a:extLst>
          </p:cNvPr>
          <p:cNvSpPr txBox="1"/>
          <p:nvPr/>
        </p:nvSpPr>
        <p:spPr>
          <a:xfrm>
            <a:off x="422787" y="2587840"/>
            <a:ext cx="379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Define the </a:t>
            </a:r>
            <a:r>
              <a:rPr lang="en-US" dirty="0">
                <a:solidFill>
                  <a:srgbClr val="FF0000"/>
                </a:solidFill>
              </a:rPr>
              <a:t>Markov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states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Inhaltsplatzhalter 2">
                <a:extLst>
                  <a:ext uri="{FF2B5EF4-FFF2-40B4-BE49-F238E27FC236}">
                    <a16:creationId xmlns:a16="http://schemas.microsoft.com/office/drawing/2014/main" id="{9B81FC90-4270-7146-AC0E-437F77DB8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Kinetics and free energies are inseparably related in reversible systems.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use of detailed balance relation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Inhaltsplatzhalter 2">
                <a:extLst>
                  <a:ext uri="{FF2B5EF4-FFF2-40B4-BE49-F238E27FC236}">
                    <a16:creationId xmlns:a16="http://schemas.microsoft.com/office/drawing/2014/main" id="{9B81FC90-4270-7146-AC0E-437F77DB8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  <a:blipFill>
                <a:blip r:embed="rId2"/>
                <a:stretch>
                  <a:fillRect l="-586" t="-2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3">
            <a:extLst>
              <a:ext uri="{FF2B5EF4-FFF2-40B4-BE49-F238E27FC236}">
                <a16:creationId xmlns:a16="http://schemas.microsoft.com/office/drawing/2014/main" id="{EC4ECD70-C8D8-824E-8F25-55246CB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052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F4D88-9C85-EB45-9576-98088D492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02E427-CA01-294F-9DA7-DA611C41176C}"/>
              </a:ext>
            </a:extLst>
          </p:cNvPr>
          <p:cNvSpPr/>
          <p:nvPr/>
        </p:nvSpPr>
        <p:spPr>
          <a:xfrm>
            <a:off x="4953030" y="3361838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ADD135-24B3-8646-9EAA-147740F25952}"/>
              </a:ext>
            </a:extLst>
          </p:cNvPr>
          <p:cNvSpPr/>
          <p:nvPr/>
        </p:nvSpPr>
        <p:spPr>
          <a:xfrm>
            <a:off x="6287514" y="3718447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D7F8C3-CEE2-3249-81A6-227C4C550644}"/>
              </a:ext>
            </a:extLst>
          </p:cNvPr>
          <p:cNvSpPr/>
          <p:nvPr/>
        </p:nvSpPr>
        <p:spPr>
          <a:xfrm>
            <a:off x="6782365" y="291997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B72B30-B15A-A448-8736-BF089AE6EEE5}"/>
              </a:ext>
            </a:extLst>
          </p:cNvPr>
          <p:cNvSpPr/>
          <p:nvPr/>
        </p:nvSpPr>
        <p:spPr>
          <a:xfrm>
            <a:off x="7138625" y="380290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2C99E7-F2A2-5E44-A354-AAE5D817FA63}"/>
              </a:ext>
            </a:extLst>
          </p:cNvPr>
          <p:cNvSpPr/>
          <p:nvPr/>
        </p:nvSpPr>
        <p:spPr>
          <a:xfrm>
            <a:off x="7998517" y="3353062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D31CD7-D8B6-9A4A-B871-F7EB3830CACB}"/>
              </a:ext>
            </a:extLst>
          </p:cNvPr>
          <p:cNvSpPr/>
          <p:nvPr/>
        </p:nvSpPr>
        <p:spPr>
          <a:xfrm>
            <a:off x="7492909" y="4834031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7075DC-6EEC-A14E-8004-CC8F329BECD6}"/>
              </a:ext>
            </a:extLst>
          </p:cNvPr>
          <p:cNvSpPr/>
          <p:nvPr/>
        </p:nvSpPr>
        <p:spPr>
          <a:xfrm>
            <a:off x="5727847" y="316461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8FA25B-6701-DD44-9133-FB01CEC350DA}"/>
              </a:ext>
            </a:extLst>
          </p:cNvPr>
          <p:cNvSpPr/>
          <p:nvPr/>
        </p:nvSpPr>
        <p:spPr>
          <a:xfrm>
            <a:off x="8481537" y="4301340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4D90B6-388B-2B4D-A432-6215037953B9}"/>
              </a:ext>
            </a:extLst>
          </p:cNvPr>
          <p:cNvSpPr/>
          <p:nvPr/>
        </p:nvSpPr>
        <p:spPr>
          <a:xfrm>
            <a:off x="4813180" y="430294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05FA0938-91B0-6147-A797-7F8B26AA7EB8}"/>
              </a:ext>
            </a:extLst>
          </p:cNvPr>
          <p:cNvCxnSpPr>
            <a:cxnSpLocks/>
            <a:stCxn id="6" idx="2"/>
            <a:endCxn id="13" idx="6"/>
          </p:cNvCxnSpPr>
          <p:nvPr/>
        </p:nvCxnSpPr>
        <p:spPr>
          <a:xfrm flipH="1">
            <a:off x="5028333" y="3826024"/>
            <a:ext cx="1259181" cy="5844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A3D66D5-7542-8246-A12B-771206AE1F96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5168183" y="3272192"/>
            <a:ext cx="559664" cy="1972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ED23DA8-C8BF-5E46-9D7C-2E924CDB4EFB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6471159" y="3148538"/>
            <a:ext cx="407776" cy="60141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FD8505DC-F580-C843-8DC3-27C85D386755}"/>
              </a:ext>
            </a:extLst>
          </p:cNvPr>
          <p:cNvCxnSpPr>
            <a:cxnSpLocks/>
            <a:stCxn id="6" idx="1"/>
            <a:endCxn id="11" idx="6"/>
          </p:cNvCxnSpPr>
          <p:nvPr/>
        </p:nvCxnSpPr>
        <p:spPr>
          <a:xfrm flipH="1" flipV="1">
            <a:off x="5943000" y="3272192"/>
            <a:ext cx="376022" cy="4777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EDDAFDEF-7B73-874F-9627-6BE51B476ECE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08303" y="3822174"/>
            <a:ext cx="630322" cy="883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7C0DB529-D625-A24F-B6CE-2ECD3833A12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285326" y="4029967"/>
            <a:ext cx="315160" cy="8040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D69C3035-52E8-EB49-A65F-BAFF7802D3C1}"/>
              </a:ext>
            </a:extLst>
          </p:cNvPr>
          <p:cNvCxnSpPr>
            <a:cxnSpLocks/>
            <a:stCxn id="9" idx="2"/>
            <a:endCxn id="8" idx="7"/>
          </p:cNvCxnSpPr>
          <p:nvPr/>
        </p:nvCxnSpPr>
        <p:spPr>
          <a:xfrm flipH="1">
            <a:off x="7322270" y="3460639"/>
            <a:ext cx="676247" cy="3737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6EFE2AD-50BA-AB43-A59B-CF7E8FC741C3}"/>
              </a:ext>
            </a:extLst>
          </p:cNvPr>
          <p:cNvCxnSpPr>
            <a:cxnSpLocks/>
            <a:stCxn id="9" idx="5"/>
            <a:endCxn id="12" idx="0"/>
          </p:cNvCxnSpPr>
          <p:nvPr/>
        </p:nvCxnSpPr>
        <p:spPr>
          <a:xfrm>
            <a:off x="8182162" y="3536707"/>
            <a:ext cx="406952" cy="7646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3A3B430-CD0F-F343-A237-1D794C33109F}"/>
                  </a:ext>
                </a:extLst>
              </p:cNvPr>
              <p:cNvSpPr txBox="1"/>
              <p:nvPr/>
            </p:nvSpPr>
            <p:spPr>
              <a:xfrm>
                <a:off x="422787" y="2587840"/>
                <a:ext cx="37952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Define the </a:t>
                </a:r>
                <a:r>
                  <a:rPr lang="en-US" dirty="0">
                    <a:solidFill>
                      <a:srgbClr val="FF0000"/>
                    </a:solidFill>
                  </a:rPr>
                  <a:t>Markov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states</a:t>
                </a:r>
                <a:r>
                  <a:rPr lang="en-US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Biased simulation provides information about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‘s</a:t>
                </a:r>
                <a:r>
                  <a:rPr lang="en-US" dirty="0"/>
                  <a:t> between the states.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3A3B430-CD0F-F343-A237-1D794C33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" y="2587840"/>
                <a:ext cx="3795252" cy="1477328"/>
              </a:xfrm>
              <a:prstGeom prst="rect">
                <a:avLst/>
              </a:prstGeom>
              <a:blipFill>
                <a:blip r:embed="rId2"/>
                <a:stretch>
                  <a:fillRect l="-1000" t="-2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nhaltsplatzhalter 2">
                <a:extLst>
                  <a:ext uri="{FF2B5EF4-FFF2-40B4-BE49-F238E27FC236}">
                    <a16:creationId xmlns:a16="http://schemas.microsoft.com/office/drawing/2014/main" id="{B32DC52A-03D8-4D4D-BDCD-DEF748848D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Kinetics and free energies are inseparably related in reversible systems.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use of detailed balance relation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Inhaltsplatzhalter 2">
                <a:extLst>
                  <a:ext uri="{FF2B5EF4-FFF2-40B4-BE49-F238E27FC236}">
                    <a16:creationId xmlns:a16="http://schemas.microsoft.com/office/drawing/2014/main" id="{B32DC52A-03D8-4D4D-BDCD-DEF748848D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  <a:blipFill>
                <a:blip r:embed="rId3"/>
                <a:stretch>
                  <a:fillRect l="-586" t="-2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3">
            <a:extLst>
              <a:ext uri="{FF2B5EF4-FFF2-40B4-BE49-F238E27FC236}">
                <a16:creationId xmlns:a16="http://schemas.microsoft.com/office/drawing/2014/main" id="{486E34F2-B703-8C44-A4D7-CDAB1363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775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F4D88-9C85-EB45-9576-98088D492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02E427-CA01-294F-9DA7-DA611C41176C}"/>
              </a:ext>
            </a:extLst>
          </p:cNvPr>
          <p:cNvSpPr/>
          <p:nvPr/>
        </p:nvSpPr>
        <p:spPr>
          <a:xfrm>
            <a:off x="4953030" y="3361838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ADD135-24B3-8646-9EAA-147740F25952}"/>
              </a:ext>
            </a:extLst>
          </p:cNvPr>
          <p:cNvSpPr/>
          <p:nvPr/>
        </p:nvSpPr>
        <p:spPr>
          <a:xfrm>
            <a:off x="6287514" y="3718447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D7F8C3-CEE2-3249-81A6-227C4C550644}"/>
              </a:ext>
            </a:extLst>
          </p:cNvPr>
          <p:cNvSpPr/>
          <p:nvPr/>
        </p:nvSpPr>
        <p:spPr>
          <a:xfrm>
            <a:off x="6782365" y="291997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B72B30-B15A-A448-8736-BF089AE6EEE5}"/>
              </a:ext>
            </a:extLst>
          </p:cNvPr>
          <p:cNvSpPr/>
          <p:nvPr/>
        </p:nvSpPr>
        <p:spPr>
          <a:xfrm>
            <a:off x="7138625" y="380290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2C99E7-F2A2-5E44-A354-AAE5D817FA63}"/>
              </a:ext>
            </a:extLst>
          </p:cNvPr>
          <p:cNvSpPr/>
          <p:nvPr/>
        </p:nvSpPr>
        <p:spPr>
          <a:xfrm>
            <a:off x="7998517" y="3353062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D31CD7-D8B6-9A4A-B871-F7EB3830CACB}"/>
              </a:ext>
            </a:extLst>
          </p:cNvPr>
          <p:cNvSpPr/>
          <p:nvPr/>
        </p:nvSpPr>
        <p:spPr>
          <a:xfrm>
            <a:off x="7492909" y="4834031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7075DC-6EEC-A14E-8004-CC8F329BECD6}"/>
              </a:ext>
            </a:extLst>
          </p:cNvPr>
          <p:cNvSpPr/>
          <p:nvPr/>
        </p:nvSpPr>
        <p:spPr>
          <a:xfrm>
            <a:off x="5727847" y="316461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8FA25B-6701-DD44-9133-FB01CEC350DA}"/>
              </a:ext>
            </a:extLst>
          </p:cNvPr>
          <p:cNvSpPr/>
          <p:nvPr/>
        </p:nvSpPr>
        <p:spPr>
          <a:xfrm>
            <a:off x="8481537" y="4301340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4D90B6-388B-2B4D-A432-6215037953B9}"/>
              </a:ext>
            </a:extLst>
          </p:cNvPr>
          <p:cNvSpPr/>
          <p:nvPr/>
        </p:nvSpPr>
        <p:spPr>
          <a:xfrm>
            <a:off x="4813180" y="430294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05FA0938-91B0-6147-A797-7F8B26AA7EB8}"/>
              </a:ext>
            </a:extLst>
          </p:cNvPr>
          <p:cNvCxnSpPr>
            <a:cxnSpLocks/>
            <a:stCxn id="6" idx="2"/>
            <a:endCxn id="13" idx="6"/>
          </p:cNvCxnSpPr>
          <p:nvPr/>
        </p:nvCxnSpPr>
        <p:spPr>
          <a:xfrm flipH="1">
            <a:off x="5028333" y="3826024"/>
            <a:ext cx="1259181" cy="5844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A3D66D5-7542-8246-A12B-771206AE1F96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5168183" y="3272192"/>
            <a:ext cx="559664" cy="1972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ED23DA8-C8BF-5E46-9D7C-2E924CDB4EFB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6471159" y="3148538"/>
            <a:ext cx="407776" cy="60141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FD8505DC-F580-C843-8DC3-27C85D386755}"/>
              </a:ext>
            </a:extLst>
          </p:cNvPr>
          <p:cNvCxnSpPr>
            <a:cxnSpLocks/>
            <a:stCxn id="6" idx="1"/>
            <a:endCxn id="11" idx="6"/>
          </p:cNvCxnSpPr>
          <p:nvPr/>
        </p:nvCxnSpPr>
        <p:spPr>
          <a:xfrm flipH="1" flipV="1">
            <a:off x="5943000" y="3272192"/>
            <a:ext cx="376022" cy="4777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EDDAFDEF-7B73-874F-9627-6BE51B476ECE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08303" y="3822174"/>
            <a:ext cx="630322" cy="883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7C0DB529-D625-A24F-B6CE-2ECD3833A12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285326" y="4029967"/>
            <a:ext cx="315160" cy="8040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D69C3035-52E8-EB49-A65F-BAFF7802D3C1}"/>
              </a:ext>
            </a:extLst>
          </p:cNvPr>
          <p:cNvCxnSpPr>
            <a:cxnSpLocks/>
            <a:stCxn id="9" idx="2"/>
            <a:endCxn id="8" idx="7"/>
          </p:cNvCxnSpPr>
          <p:nvPr/>
        </p:nvCxnSpPr>
        <p:spPr>
          <a:xfrm flipH="1">
            <a:off x="7322270" y="3460639"/>
            <a:ext cx="676247" cy="3737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6EFE2AD-50BA-AB43-A59B-CF7E8FC741C3}"/>
              </a:ext>
            </a:extLst>
          </p:cNvPr>
          <p:cNvCxnSpPr>
            <a:cxnSpLocks/>
            <a:stCxn id="9" idx="5"/>
            <a:endCxn id="12" idx="0"/>
          </p:cNvCxnSpPr>
          <p:nvPr/>
        </p:nvCxnSpPr>
        <p:spPr>
          <a:xfrm>
            <a:off x="8182162" y="3536707"/>
            <a:ext cx="406952" cy="7646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3A3B430-CD0F-F343-A237-1D794C33109F}"/>
                  </a:ext>
                </a:extLst>
              </p:cNvPr>
              <p:cNvSpPr txBox="1"/>
              <p:nvPr/>
            </p:nvSpPr>
            <p:spPr>
              <a:xfrm>
                <a:off x="422787" y="2587840"/>
                <a:ext cx="37952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Define the </a:t>
                </a:r>
                <a:r>
                  <a:rPr lang="en-US" dirty="0">
                    <a:solidFill>
                      <a:srgbClr val="FF0000"/>
                    </a:solidFill>
                  </a:rPr>
                  <a:t>Markov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states</a:t>
                </a:r>
                <a:r>
                  <a:rPr lang="en-US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Biased simulation provides information about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‘s</a:t>
                </a:r>
                <a:r>
                  <a:rPr lang="en-US" dirty="0"/>
                  <a:t> between the states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Unbiased simulations provide information about the transition probabilities in </a:t>
                </a:r>
                <a:r>
                  <a:rPr lang="en-US" dirty="0">
                    <a:solidFill>
                      <a:srgbClr val="00B050"/>
                    </a:solidFill>
                  </a:rPr>
                  <a:t>one direction</a:t>
                </a:r>
                <a:r>
                  <a:rPr lang="en-US" dirty="0"/>
                  <a:t>.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3A3B430-CD0F-F343-A237-1D794C33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" y="2587840"/>
                <a:ext cx="3795252" cy="2308324"/>
              </a:xfrm>
              <a:prstGeom prst="rect">
                <a:avLst/>
              </a:prstGeom>
              <a:blipFill>
                <a:blip r:embed="rId2"/>
                <a:stretch>
                  <a:fillRect l="-1000" t="-1648" r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DC3006C3-A322-1041-B4A1-5D9457B84703}"/>
              </a:ext>
            </a:extLst>
          </p:cNvPr>
          <p:cNvCxnSpPr>
            <a:cxnSpLocks/>
          </p:cNvCxnSpPr>
          <p:nvPr/>
        </p:nvCxnSpPr>
        <p:spPr>
          <a:xfrm flipV="1">
            <a:off x="5168183" y="3180988"/>
            <a:ext cx="511782" cy="189815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888F408F-EC7E-E541-9F7A-142B0DF476AA}"/>
              </a:ext>
            </a:extLst>
          </p:cNvPr>
          <p:cNvCxnSpPr>
            <a:cxnSpLocks/>
          </p:cNvCxnSpPr>
          <p:nvPr/>
        </p:nvCxnSpPr>
        <p:spPr>
          <a:xfrm>
            <a:off x="6060886" y="3280828"/>
            <a:ext cx="292387" cy="354152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F047DAAF-3D89-4B46-AA62-D3EB48D4E00D}"/>
              </a:ext>
            </a:extLst>
          </p:cNvPr>
          <p:cNvCxnSpPr>
            <a:cxnSpLocks/>
          </p:cNvCxnSpPr>
          <p:nvPr/>
        </p:nvCxnSpPr>
        <p:spPr>
          <a:xfrm flipH="1">
            <a:off x="6607033" y="3243536"/>
            <a:ext cx="339951" cy="469127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8127F2A5-CD2B-A449-9AB1-547471FD217B}"/>
              </a:ext>
            </a:extLst>
          </p:cNvPr>
          <p:cNvCxnSpPr>
            <a:cxnSpLocks/>
          </p:cNvCxnSpPr>
          <p:nvPr/>
        </p:nvCxnSpPr>
        <p:spPr>
          <a:xfrm flipH="1">
            <a:off x="5099090" y="3946336"/>
            <a:ext cx="1151500" cy="540255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2FAC620-ACAF-724E-9EB3-37CADA0933B7}"/>
              </a:ext>
            </a:extLst>
          </p:cNvPr>
          <p:cNvCxnSpPr>
            <a:cxnSpLocks/>
          </p:cNvCxnSpPr>
          <p:nvPr/>
        </p:nvCxnSpPr>
        <p:spPr>
          <a:xfrm>
            <a:off x="6544607" y="3929751"/>
            <a:ext cx="539736" cy="88305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589FBCA5-441C-4246-AF2A-84C3F3A4EFAD}"/>
              </a:ext>
            </a:extLst>
          </p:cNvPr>
          <p:cNvCxnSpPr>
            <a:cxnSpLocks/>
          </p:cNvCxnSpPr>
          <p:nvPr/>
        </p:nvCxnSpPr>
        <p:spPr>
          <a:xfrm flipH="1">
            <a:off x="7425297" y="3631608"/>
            <a:ext cx="546481" cy="28546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65A9954E-2D66-2842-8BC3-0C2664376156}"/>
              </a:ext>
            </a:extLst>
          </p:cNvPr>
          <p:cNvCxnSpPr>
            <a:cxnSpLocks/>
          </p:cNvCxnSpPr>
          <p:nvPr/>
        </p:nvCxnSpPr>
        <p:spPr>
          <a:xfrm>
            <a:off x="8137404" y="3679905"/>
            <a:ext cx="304448" cy="621435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2BABD7BC-05CA-8446-9787-729DCE40CFDA}"/>
              </a:ext>
            </a:extLst>
          </p:cNvPr>
          <p:cNvCxnSpPr>
            <a:cxnSpLocks/>
          </p:cNvCxnSpPr>
          <p:nvPr/>
        </p:nvCxnSpPr>
        <p:spPr>
          <a:xfrm flipH="1">
            <a:off x="7747747" y="4516493"/>
            <a:ext cx="694106" cy="388016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>
                <a:extLst>
                  <a:ext uri="{FF2B5EF4-FFF2-40B4-BE49-F238E27FC236}">
                    <a16:creationId xmlns:a16="http://schemas.microsoft.com/office/drawing/2014/main" id="{C6B1C064-6CC6-DA40-A812-3A9FCA132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Kinetics and free energies are inseparably related in reversible systems.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use of detailed balance relation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Inhaltsplatzhalter 2">
                <a:extLst>
                  <a:ext uri="{FF2B5EF4-FFF2-40B4-BE49-F238E27FC236}">
                    <a16:creationId xmlns:a16="http://schemas.microsoft.com/office/drawing/2014/main" id="{C6B1C064-6CC6-DA40-A812-3A9FCA132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  <a:blipFill>
                <a:blip r:embed="rId3"/>
                <a:stretch>
                  <a:fillRect l="-586" t="-2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3">
            <a:extLst>
              <a:ext uri="{FF2B5EF4-FFF2-40B4-BE49-F238E27FC236}">
                <a16:creationId xmlns:a16="http://schemas.microsoft.com/office/drawing/2014/main" id="{C467E4D6-8023-1F49-BAB1-A4106B5D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32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erade Verbindung 36"/>
          <p:cNvCxnSpPr/>
          <p:nvPr/>
        </p:nvCxnSpPr>
        <p:spPr>
          <a:xfrm flipH="1">
            <a:off x="252975" y="2021722"/>
            <a:ext cx="6496170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252975" y="3112117"/>
            <a:ext cx="6496169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-348362" y="2753671"/>
            <a:ext cx="334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length of a single trajectory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584787" y="1634280"/>
            <a:ext cx="497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aggregated length in multiple trajectories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6761659" y="610164"/>
            <a:ext cx="2535278" cy="6271486"/>
            <a:chOff x="6761659" y="610164"/>
            <a:chExt cx="2535278" cy="6271486"/>
          </a:xfrm>
        </p:grpSpPr>
        <p:sp>
          <p:nvSpPr>
            <p:cNvPr id="36" name="Rechteck 35"/>
            <p:cNvSpPr/>
            <p:nvPr/>
          </p:nvSpPr>
          <p:spPr>
            <a:xfrm>
              <a:off x="7921525" y="610164"/>
              <a:ext cx="11304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protein</a:t>
              </a:r>
              <a:b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unbinding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1659" y="2927451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-6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6761659" y="4015962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-9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6761659" y="5071493"/>
              <a:ext cx="71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-12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6761659" y="1847942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-3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6957256" y="748664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1s</a:t>
              </a:r>
            </a:p>
          </p:txBody>
        </p:sp>
        <p:pic>
          <p:nvPicPr>
            <p:cNvPr id="43" name="Bild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62" r="2030" b="27997"/>
            <a:stretch/>
          </p:blipFill>
          <p:spPr>
            <a:xfrm rot="16200000">
              <a:off x="4616238" y="3604358"/>
              <a:ext cx="6141989" cy="412595"/>
            </a:xfrm>
            <a:prstGeom prst="rect">
              <a:avLst/>
            </a:prstGeom>
          </p:spPr>
        </p:pic>
        <p:sp>
          <p:nvSpPr>
            <p:cNvPr id="44" name="Rechteck 43"/>
            <p:cNvSpPr/>
            <p:nvPr/>
          </p:nvSpPr>
          <p:spPr>
            <a:xfrm>
              <a:off x="7921525" y="6106587"/>
              <a:ext cx="10567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ond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vibration</a:t>
              </a:r>
            </a:p>
          </p:txBody>
        </p:sp>
        <p:sp>
          <p:nvSpPr>
            <p:cNvPr id="45" name="Rechteck 44"/>
            <p:cNvSpPr/>
            <p:nvPr/>
          </p:nvSpPr>
          <p:spPr>
            <a:xfrm>
              <a:off x="7921525" y="4444945"/>
              <a:ext cx="13754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side-chain</a:t>
              </a:r>
            </a:p>
            <a:p>
              <a:r>
                <a:rPr lang="en-US" dirty="0" err="1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rotamers</a:t>
              </a:r>
              <a:endParaRPr lang="en-US" dirty="0">
                <a:solidFill>
                  <a:srgbClr val="454545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7921525" y="129386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protein 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folding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7921525" y="3205681"/>
              <a:ext cx="11718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formation </a:t>
              </a:r>
              <a:b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of helices,</a:t>
              </a:r>
              <a:b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loop 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motions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7921525" y="2135770"/>
              <a:ext cx="8980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larger </a:t>
              </a:r>
            </a:p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omain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motion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761659" y="6192984"/>
              <a:ext cx="71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-15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988018" y="3148177"/>
            <a:ext cx="1480458" cy="33494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</a:t>
            </a:r>
          </a:p>
        </p:txBody>
      </p:sp>
      <p:sp>
        <p:nvSpPr>
          <p:cNvPr id="28" name="Rechteck 27"/>
          <p:cNvSpPr/>
          <p:nvPr/>
        </p:nvSpPr>
        <p:spPr>
          <a:xfrm>
            <a:off x="3022597" y="2057782"/>
            <a:ext cx="1480458" cy="44398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Markov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236" y="714254"/>
            <a:ext cx="33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important biological processes </a:t>
            </a:r>
          </a:p>
        </p:txBody>
      </p:sp>
      <p:cxnSp>
        <p:nvCxnSpPr>
          <p:cNvPr id="26" name="Gerade Verbindung 25"/>
          <p:cNvCxnSpPr/>
          <p:nvPr/>
        </p:nvCxnSpPr>
        <p:spPr>
          <a:xfrm flipH="1">
            <a:off x="245942" y="1074011"/>
            <a:ext cx="6496170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129EE106-F87D-0846-92E2-5B5EC066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6589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Reachable time scales in MD simulation</a:t>
            </a:r>
          </a:p>
        </p:txBody>
      </p:sp>
    </p:spTree>
    <p:extLst>
      <p:ext uri="{BB962C8B-B14F-4D97-AF65-F5344CB8AC3E}">
        <p14:creationId xmlns:p14="http://schemas.microsoft.com/office/powerpoint/2010/main" val="1946794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F4D88-9C85-EB45-9576-98088D492B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02E427-CA01-294F-9DA7-DA611C41176C}"/>
              </a:ext>
            </a:extLst>
          </p:cNvPr>
          <p:cNvSpPr/>
          <p:nvPr/>
        </p:nvSpPr>
        <p:spPr>
          <a:xfrm>
            <a:off x="4953030" y="3361838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ADD135-24B3-8646-9EAA-147740F25952}"/>
              </a:ext>
            </a:extLst>
          </p:cNvPr>
          <p:cNvSpPr/>
          <p:nvPr/>
        </p:nvSpPr>
        <p:spPr>
          <a:xfrm>
            <a:off x="6287514" y="3718447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D7F8C3-CEE2-3249-81A6-227C4C550644}"/>
              </a:ext>
            </a:extLst>
          </p:cNvPr>
          <p:cNvSpPr/>
          <p:nvPr/>
        </p:nvSpPr>
        <p:spPr>
          <a:xfrm>
            <a:off x="6782365" y="291997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B72B30-B15A-A448-8736-BF089AE6EEE5}"/>
              </a:ext>
            </a:extLst>
          </p:cNvPr>
          <p:cNvSpPr/>
          <p:nvPr/>
        </p:nvSpPr>
        <p:spPr>
          <a:xfrm>
            <a:off x="7138625" y="3802903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2C99E7-F2A2-5E44-A354-AAE5D817FA63}"/>
              </a:ext>
            </a:extLst>
          </p:cNvPr>
          <p:cNvSpPr/>
          <p:nvPr/>
        </p:nvSpPr>
        <p:spPr>
          <a:xfrm>
            <a:off x="7998517" y="3353062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7D31CD7-D8B6-9A4A-B871-F7EB3830CACB}"/>
              </a:ext>
            </a:extLst>
          </p:cNvPr>
          <p:cNvSpPr/>
          <p:nvPr/>
        </p:nvSpPr>
        <p:spPr>
          <a:xfrm>
            <a:off x="7492909" y="4834031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7075DC-6EEC-A14E-8004-CC8F329BECD6}"/>
              </a:ext>
            </a:extLst>
          </p:cNvPr>
          <p:cNvSpPr/>
          <p:nvPr/>
        </p:nvSpPr>
        <p:spPr>
          <a:xfrm>
            <a:off x="5727847" y="316461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8FA25B-6701-DD44-9133-FB01CEC350DA}"/>
              </a:ext>
            </a:extLst>
          </p:cNvPr>
          <p:cNvSpPr/>
          <p:nvPr/>
        </p:nvSpPr>
        <p:spPr>
          <a:xfrm>
            <a:off x="8481537" y="4301340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4D90B6-388B-2B4D-A432-6215037953B9}"/>
              </a:ext>
            </a:extLst>
          </p:cNvPr>
          <p:cNvSpPr/>
          <p:nvPr/>
        </p:nvSpPr>
        <p:spPr>
          <a:xfrm>
            <a:off x="4813180" y="4302945"/>
            <a:ext cx="215153" cy="215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05FA0938-91B0-6147-A797-7F8B26AA7EB8}"/>
              </a:ext>
            </a:extLst>
          </p:cNvPr>
          <p:cNvCxnSpPr>
            <a:cxnSpLocks/>
            <a:stCxn id="6" idx="2"/>
            <a:endCxn id="13" idx="6"/>
          </p:cNvCxnSpPr>
          <p:nvPr/>
        </p:nvCxnSpPr>
        <p:spPr>
          <a:xfrm flipH="1">
            <a:off x="5028333" y="3826024"/>
            <a:ext cx="1259181" cy="58449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A3D66D5-7542-8246-A12B-771206AE1F96}"/>
              </a:ext>
            </a:extLst>
          </p:cNvPr>
          <p:cNvCxnSpPr>
            <a:cxnSpLocks/>
            <a:stCxn id="11" idx="2"/>
            <a:endCxn id="5" idx="6"/>
          </p:cNvCxnSpPr>
          <p:nvPr/>
        </p:nvCxnSpPr>
        <p:spPr>
          <a:xfrm flipH="1">
            <a:off x="5168183" y="3272192"/>
            <a:ext cx="559664" cy="1972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ED23DA8-C8BF-5E46-9D7C-2E924CDB4EFB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6471159" y="3148538"/>
            <a:ext cx="407776" cy="60141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FD8505DC-F580-C843-8DC3-27C85D386755}"/>
              </a:ext>
            </a:extLst>
          </p:cNvPr>
          <p:cNvCxnSpPr>
            <a:cxnSpLocks/>
            <a:stCxn id="6" idx="1"/>
            <a:endCxn id="11" idx="6"/>
          </p:cNvCxnSpPr>
          <p:nvPr/>
        </p:nvCxnSpPr>
        <p:spPr>
          <a:xfrm flipH="1" flipV="1">
            <a:off x="5943000" y="3272192"/>
            <a:ext cx="376022" cy="47776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EDDAFDEF-7B73-874F-9627-6BE51B476ECE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08303" y="3822174"/>
            <a:ext cx="630322" cy="883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7C0DB529-D625-A24F-B6CE-2ECD3833A12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7285326" y="4029967"/>
            <a:ext cx="315160" cy="80406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D69C3035-52E8-EB49-A65F-BAFF7802D3C1}"/>
              </a:ext>
            </a:extLst>
          </p:cNvPr>
          <p:cNvCxnSpPr>
            <a:cxnSpLocks/>
            <a:stCxn id="9" idx="2"/>
            <a:endCxn id="8" idx="7"/>
          </p:cNvCxnSpPr>
          <p:nvPr/>
        </p:nvCxnSpPr>
        <p:spPr>
          <a:xfrm flipH="1">
            <a:off x="7322270" y="3460639"/>
            <a:ext cx="676247" cy="3737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6EFE2AD-50BA-AB43-A59B-CF7E8FC741C3}"/>
              </a:ext>
            </a:extLst>
          </p:cNvPr>
          <p:cNvCxnSpPr>
            <a:cxnSpLocks/>
            <a:stCxn id="9" idx="5"/>
            <a:endCxn id="12" idx="0"/>
          </p:cNvCxnSpPr>
          <p:nvPr/>
        </p:nvCxnSpPr>
        <p:spPr>
          <a:xfrm>
            <a:off x="8182162" y="3536707"/>
            <a:ext cx="406952" cy="76463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3A3B430-CD0F-F343-A237-1D794C33109F}"/>
                  </a:ext>
                </a:extLst>
              </p:cNvPr>
              <p:cNvSpPr txBox="1"/>
              <p:nvPr/>
            </p:nvSpPr>
            <p:spPr>
              <a:xfrm>
                <a:off x="422787" y="2587840"/>
                <a:ext cx="379525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/>
                  <a:t>Define the </a:t>
                </a:r>
                <a:r>
                  <a:rPr lang="en-US" dirty="0">
                    <a:solidFill>
                      <a:srgbClr val="FF0000"/>
                    </a:solidFill>
                  </a:rPr>
                  <a:t>Markov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states</a:t>
                </a:r>
                <a:r>
                  <a:rPr lang="en-US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Biased simulation provides information about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‘s</a:t>
                </a:r>
                <a:r>
                  <a:rPr lang="en-US" dirty="0"/>
                  <a:t> between the states.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Unbiased simulations provide information about the transition probabilities in </a:t>
                </a:r>
                <a:r>
                  <a:rPr lang="en-US" dirty="0">
                    <a:solidFill>
                      <a:srgbClr val="00B050"/>
                    </a:solidFill>
                  </a:rPr>
                  <a:t>one direction</a:t>
                </a:r>
                <a:r>
                  <a:rPr lang="en-US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TRAM yields the missing probabilities, </a:t>
                </a:r>
                <a:r>
                  <a:rPr lang="en-US" b="1" dirty="0"/>
                  <a:t>completing the model</a:t>
                </a:r>
                <a:r>
                  <a:rPr lang="en-US" dirty="0"/>
                  <a:t>. 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3A3B430-CD0F-F343-A237-1D794C331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7" y="2587840"/>
                <a:ext cx="3795252" cy="3139321"/>
              </a:xfrm>
              <a:prstGeom prst="rect">
                <a:avLst/>
              </a:prstGeom>
              <a:blipFill>
                <a:blip r:embed="rId2"/>
                <a:stretch>
                  <a:fillRect l="-1000" t="-1215" r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DC3006C3-A322-1041-B4A1-5D9457B84703}"/>
              </a:ext>
            </a:extLst>
          </p:cNvPr>
          <p:cNvCxnSpPr>
            <a:cxnSpLocks/>
          </p:cNvCxnSpPr>
          <p:nvPr/>
        </p:nvCxnSpPr>
        <p:spPr>
          <a:xfrm flipV="1">
            <a:off x="5168183" y="3180988"/>
            <a:ext cx="511782" cy="189815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888F408F-EC7E-E541-9F7A-142B0DF476AA}"/>
              </a:ext>
            </a:extLst>
          </p:cNvPr>
          <p:cNvCxnSpPr>
            <a:cxnSpLocks/>
          </p:cNvCxnSpPr>
          <p:nvPr/>
        </p:nvCxnSpPr>
        <p:spPr>
          <a:xfrm>
            <a:off x="6060886" y="3280828"/>
            <a:ext cx="292387" cy="354152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F047DAAF-3D89-4B46-AA62-D3EB48D4E00D}"/>
              </a:ext>
            </a:extLst>
          </p:cNvPr>
          <p:cNvCxnSpPr>
            <a:cxnSpLocks/>
          </p:cNvCxnSpPr>
          <p:nvPr/>
        </p:nvCxnSpPr>
        <p:spPr>
          <a:xfrm flipH="1">
            <a:off x="6607033" y="3243536"/>
            <a:ext cx="339951" cy="469127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8127F2A5-CD2B-A449-9AB1-547471FD217B}"/>
              </a:ext>
            </a:extLst>
          </p:cNvPr>
          <p:cNvCxnSpPr>
            <a:cxnSpLocks/>
          </p:cNvCxnSpPr>
          <p:nvPr/>
        </p:nvCxnSpPr>
        <p:spPr>
          <a:xfrm flipH="1">
            <a:off x="5099090" y="3946336"/>
            <a:ext cx="1151500" cy="540255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02FAC620-ACAF-724E-9EB3-37CADA0933B7}"/>
              </a:ext>
            </a:extLst>
          </p:cNvPr>
          <p:cNvCxnSpPr>
            <a:cxnSpLocks/>
          </p:cNvCxnSpPr>
          <p:nvPr/>
        </p:nvCxnSpPr>
        <p:spPr>
          <a:xfrm>
            <a:off x="6544607" y="3929751"/>
            <a:ext cx="539736" cy="88305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589FBCA5-441C-4246-AF2A-84C3F3A4EFAD}"/>
              </a:ext>
            </a:extLst>
          </p:cNvPr>
          <p:cNvCxnSpPr>
            <a:cxnSpLocks/>
          </p:cNvCxnSpPr>
          <p:nvPr/>
        </p:nvCxnSpPr>
        <p:spPr>
          <a:xfrm flipH="1">
            <a:off x="7425297" y="3631608"/>
            <a:ext cx="546481" cy="285460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65A9954E-2D66-2842-8BC3-0C2664376156}"/>
              </a:ext>
            </a:extLst>
          </p:cNvPr>
          <p:cNvCxnSpPr>
            <a:cxnSpLocks/>
          </p:cNvCxnSpPr>
          <p:nvPr/>
        </p:nvCxnSpPr>
        <p:spPr>
          <a:xfrm>
            <a:off x="8137404" y="3679905"/>
            <a:ext cx="304448" cy="621435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2BABD7BC-05CA-8446-9787-729DCE40CFDA}"/>
              </a:ext>
            </a:extLst>
          </p:cNvPr>
          <p:cNvCxnSpPr>
            <a:cxnSpLocks/>
          </p:cNvCxnSpPr>
          <p:nvPr/>
        </p:nvCxnSpPr>
        <p:spPr>
          <a:xfrm flipH="1">
            <a:off x="7747747" y="4516493"/>
            <a:ext cx="694106" cy="388016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Inhaltsplatzhalter 2">
                <a:extLst>
                  <a:ext uri="{FF2B5EF4-FFF2-40B4-BE49-F238E27FC236}">
                    <a16:creationId xmlns:a16="http://schemas.microsoft.com/office/drawing/2014/main" id="{D1F6A2B9-30A7-7F42-9004-CF0072613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Kinetics and free energies are inseparably related in reversible systems.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Make use of detailed balance relation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0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Inhaltsplatzhalter 2">
                <a:extLst>
                  <a:ext uri="{FF2B5EF4-FFF2-40B4-BE49-F238E27FC236}">
                    <a16:creationId xmlns:a16="http://schemas.microsoft.com/office/drawing/2014/main" id="{D1F6A2B9-30A7-7F42-9004-CF0072613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222" y="838816"/>
                <a:ext cx="8671556" cy="1064178"/>
              </a:xfrm>
              <a:blipFill>
                <a:blip r:embed="rId3"/>
                <a:stretch>
                  <a:fillRect l="-586" t="-23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3">
            <a:extLst>
              <a:ext uri="{FF2B5EF4-FFF2-40B4-BE49-F238E27FC236}">
                <a16:creationId xmlns:a16="http://schemas.microsoft.com/office/drawing/2014/main" id="{562FE13F-6C6F-7E4D-B533-565E305A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746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Real-world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684119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PMI-Mdm2: medically relevant; complex mechanism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295" y="1488923"/>
            <a:ext cx="5364613" cy="5036421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sz="2000" baseline="30000" dirty="0">
                <a:solidFill>
                  <a:srgbClr val="0432FF"/>
                </a:solidFill>
              </a:rPr>
              <a:t>25-109</a:t>
            </a:r>
            <a:r>
              <a:rPr lang="en-US" sz="2000" dirty="0">
                <a:solidFill>
                  <a:srgbClr val="0432FF"/>
                </a:solidFill>
              </a:rPr>
              <a:t>Mdm2</a:t>
            </a:r>
            <a:r>
              <a:rPr lang="en-US" sz="2000" dirty="0"/>
              <a:t>: amino acids 25-109 of Mdm2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Mdm2 is a natural protein.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Mdm2 is overexpressed (produced in increased quantity) in certain cancer types. This leads to pathogenic interaction of Mdm2 with other proteins 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PMI</a:t>
            </a:r>
            <a:r>
              <a:rPr lang="en-US" sz="2000" dirty="0"/>
              <a:t>: peptide (12 amino acids) was developed to stop this pathogenic interaction by blocking Mdm2’s binding site.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PMI is unfolded when unbound [2]</a:t>
            </a:r>
            <a:br>
              <a:rPr lang="en-US" sz="2000" dirty="0"/>
            </a:br>
            <a:r>
              <a:rPr lang="en-US" sz="2000" dirty="0"/>
              <a:t>but folded when bound to Mdm2. [1] </a:t>
            </a:r>
            <a:br>
              <a:rPr lang="en-US" sz="2000" dirty="0"/>
            </a:br>
            <a:r>
              <a:rPr lang="en-US" sz="2000" dirty="0"/>
              <a:t>→ We expect to see a process of coupled folding and binding.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 5"/>
          <p:cNvSpPr/>
          <p:nvPr/>
        </p:nvSpPr>
        <p:spPr>
          <a:xfrm>
            <a:off x="0" y="6343722"/>
            <a:ext cx="581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</a:t>
            </a:r>
            <a:r>
              <a:rPr lang="en-US" sz="1400" dirty="0" err="1"/>
              <a:t>Pazgier</a:t>
            </a:r>
            <a:r>
              <a:rPr lang="en-US" sz="1400" dirty="0"/>
              <a:t> </a:t>
            </a:r>
            <a:r>
              <a:rPr lang="en-US" sz="1400" i="1" dirty="0"/>
              <a:t>et al., Proc. Natl. Acad. Sci.</a:t>
            </a:r>
            <a:r>
              <a:rPr lang="en-US" sz="1400" dirty="0"/>
              <a:t> </a:t>
            </a:r>
            <a:r>
              <a:rPr lang="en-US" sz="1400" b="1" dirty="0"/>
              <a:t>106</a:t>
            </a:r>
            <a:r>
              <a:rPr lang="en-US" sz="1400" dirty="0"/>
              <a:t>, 4665 (2009)</a:t>
            </a:r>
          </a:p>
          <a:p>
            <a:r>
              <a:rPr lang="en-US" sz="1400" dirty="0"/>
              <a:t>[2] </a:t>
            </a:r>
            <a:r>
              <a:rPr lang="en-US" sz="1400" b="1" dirty="0"/>
              <a:t>Paul</a:t>
            </a:r>
            <a:r>
              <a:rPr lang="en-US" sz="1400" dirty="0"/>
              <a:t> </a:t>
            </a:r>
            <a:r>
              <a:rPr lang="en-US" sz="1400" i="1" dirty="0"/>
              <a:t>et al., Nat. </a:t>
            </a:r>
            <a:r>
              <a:rPr lang="en-US" sz="1400" i="1" dirty="0" err="1"/>
              <a:t>Commun</a:t>
            </a:r>
            <a:r>
              <a:rPr lang="en-US" sz="1400" i="1" dirty="0"/>
              <a:t>. </a:t>
            </a:r>
            <a:r>
              <a:rPr lang="is-IS" sz="1400" b="1" dirty="0"/>
              <a:t>8</a:t>
            </a:r>
            <a:r>
              <a:rPr lang="is-IS" sz="1400" dirty="0"/>
              <a:t>, 1095 (</a:t>
            </a:r>
            <a:r>
              <a:rPr lang="en-US" sz="1400" dirty="0"/>
              <a:t>2017)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905740" y="3658391"/>
            <a:ext cx="3238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image: X-ray crystal structure from [1]</a:t>
            </a:r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1873" y="4348420"/>
            <a:ext cx="1054800" cy="19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59" y="1162480"/>
            <a:ext cx="2200222" cy="2454946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8" r="100000">
                        <a14:foregroundMark x1="5076" y1="53922" x2="5076" y2="53922"/>
                        <a14:foregroundMark x1="508" y1="86438" x2="508" y2="8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76" y="4156480"/>
            <a:ext cx="2287580" cy="2368864"/>
          </a:xfrm>
          <a:prstGeom prst="rect">
            <a:avLst/>
          </a:prstGeom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685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PMI-Mmd2: analysis of the </a:t>
            </a:r>
            <a:r>
              <a:rPr lang="en-US" sz="3000" b="1" dirty="0"/>
              <a:t>physical data only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412255"/>
                <a:ext cx="8424862" cy="5545137"/>
              </a:xfrm>
            </p:spPr>
            <p:txBody>
              <a:bodyPr>
                <a:normAutofit/>
              </a:bodyPr>
              <a:lstStyle/>
              <a:p>
                <a:pPr marL="285750">
                  <a:buFont typeface="Arial" charset="0"/>
                  <a:buChar char="•"/>
                </a:pPr>
                <a:r>
                  <a:rPr lang="en-US" sz="1800" dirty="0"/>
                  <a:t>Not a single full unbinding event is contained in the physical data.</a:t>
                </a:r>
              </a:p>
              <a:p>
                <a:pPr marL="285750">
                  <a:buFont typeface="Arial" charset="0"/>
                  <a:buChar char="•"/>
                </a:pPr>
                <a:r>
                  <a:rPr lang="en-US" sz="1800" dirty="0"/>
                  <a:t>There are many long-lived states, that appear stable on time scales of 1 to 10 µs. </a:t>
                </a:r>
              </a:p>
              <a:p>
                <a:pPr marL="685800" lvl="1">
                  <a:buFont typeface="Arial" charset="0"/>
                  <a:buChar char="•"/>
                </a:pPr>
                <a:r>
                  <a:rPr lang="en-US" sz="1800" dirty="0"/>
                  <a:t>The short (1µs) simulations do not escape these long-lived states.</a:t>
                </a:r>
              </a:p>
              <a:p>
                <a:pPr marL="685800" lvl="1">
                  <a:buFont typeface="Arial" charset="0"/>
                  <a:buChar char="•"/>
                </a:pPr>
                <a:r>
                  <a:rPr lang="en-US" sz="1800" dirty="0"/>
                  <a:t>→ No exit probabilities and not stationary weights (</a:t>
                </a:r>
                <a14:m>
                  <m:oMath xmlns:m="http://schemas.openxmlformats.org/officeDocument/2006/math">
                    <m:r>
                      <a:rPr lang="de-DE" sz="1800" b="1" i="1" smtClean="0">
                        <a:latin typeface="Cambria Math" charset="0"/>
                      </a:rPr>
                      <m:t>𝝅</m:t>
                    </m:r>
                  </m:oMath>
                </a14:m>
                <a:r>
                  <a:rPr lang="en-US" sz="1800" dirty="0"/>
                  <a:t>) can be determined for these states.</a:t>
                </a:r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285750">
                  <a:buFont typeface="Arial" charset="0"/>
                  <a:buChar char="•"/>
                </a:pPr>
                <a:r>
                  <a:rPr lang="en-US" sz="1800" dirty="0"/>
                  <a:t>→ No useful MSM could be estimated.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412255"/>
                <a:ext cx="8424862" cy="5545137"/>
              </a:xfrm>
              <a:blipFill>
                <a:blip r:embed="rId3"/>
                <a:stretch>
                  <a:fillRect l="-452" t="-4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2088806" y="5301208"/>
                <a:ext cx="894476" cy="11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charset="0"/>
                          </a:rPr>
                          <m:t>8</m:t>
                        </m:r>
                        <m:r>
                          <a:rPr lang="de-DE" sz="2200" i="1" dirty="0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sz="2200" dirty="0"/>
                  <a:t>=?</a:t>
                </a:r>
                <a:endParaRPr lang="de-DE" sz="220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de-DE" sz="2200" b="0" i="1" smtClean="0">
                            <a:latin typeface="Cambria Math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de-DE" sz="2200" dirty="0"/>
                  <a:t>=?</a:t>
                </a:r>
                <a:br>
                  <a:rPr lang="de-DE" sz="2200" dirty="0"/>
                </a:br>
                <a:endParaRPr lang="de-DE" sz="2200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806" y="5301208"/>
                <a:ext cx="894476" cy="1135119"/>
              </a:xfrm>
              <a:prstGeom prst="rect">
                <a:avLst/>
              </a:prstGeom>
              <a:blipFill>
                <a:blip r:embed="rId4"/>
                <a:stretch>
                  <a:fillRect t="-21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5812581" y="5278739"/>
                <a:ext cx="894476" cy="11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charset="0"/>
                          </a:rPr>
                          <m:t>6</m:t>
                        </m:r>
                        <m:r>
                          <a:rPr lang="de-DE" sz="2200" i="1" dirty="0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sz="2200" dirty="0"/>
                  <a:t>=?</a:t>
                </a:r>
                <a:endParaRPr lang="de-DE" sz="2200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de-DE" sz="2200" b="0" i="1" smtClean="0">
                            <a:latin typeface="Cambria Math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de-DE" sz="2200" dirty="0"/>
                  <a:t>=?</a:t>
                </a:r>
                <a:br>
                  <a:rPr lang="de-DE" sz="2200" dirty="0"/>
                </a:br>
                <a:endParaRPr lang="de-DE" sz="2200" dirty="0"/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581" y="5278739"/>
                <a:ext cx="894476" cy="1135119"/>
              </a:xfrm>
              <a:prstGeom prst="rect">
                <a:avLst/>
              </a:prstGeom>
              <a:blipFill rotWithShape="0">
                <a:blip r:embed="rId5"/>
                <a:stretch>
                  <a:fillRect l="-685" t="-4301" r="-82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Bild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26" y="2712447"/>
            <a:ext cx="1899802" cy="225280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85" y="3021414"/>
            <a:ext cx="2628295" cy="19712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996042" y="4855983"/>
            <a:ext cx="1094282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state 8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82627" y="4855983"/>
            <a:ext cx="1094282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state 6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739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US" sz="2600" dirty="0"/>
              <a:t>PMI-Mmd2: analysis of </a:t>
            </a:r>
            <a:r>
              <a:rPr lang="en-US" sz="2600" b="1" dirty="0"/>
              <a:t>all</a:t>
            </a:r>
            <a:r>
              <a:rPr lang="en-US" sz="2600" dirty="0"/>
              <a:t> simulation data with TRAM</a:t>
            </a:r>
            <a:endParaRPr lang="de-DE" sz="2600" dirty="0"/>
          </a:p>
        </p:txBody>
      </p:sp>
      <p:grpSp>
        <p:nvGrpSpPr>
          <p:cNvPr id="6" name="Gruppierung 5"/>
          <p:cNvGrpSpPr/>
          <p:nvPr/>
        </p:nvGrpSpPr>
        <p:grpSpPr>
          <a:xfrm>
            <a:off x="2484533" y="3042779"/>
            <a:ext cx="3743781" cy="2762485"/>
            <a:chOff x="-425450" y="342900"/>
            <a:chExt cx="8255000" cy="6172200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4450" y="342900"/>
              <a:ext cx="6515100" cy="6172200"/>
            </a:xfrm>
            <a:prstGeom prst="rect">
              <a:avLst/>
            </a:prstGeom>
          </p:spPr>
        </p:pic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25450" y="342900"/>
              <a:ext cx="1739900" cy="5181600"/>
            </a:xfrm>
            <a:prstGeom prst="rect">
              <a:avLst/>
            </a:prstGeom>
          </p:spPr>
        </p:pic>
      </p:grpSp>
      <p:cxnSp>
        <p:nvCxnSpPr>
          <p:cNvPr id="11" name="Gerade Verbindung 10"/>
          <p:cNvCxnSpPr/>
          <p:nvPr/>
        </p:nvCxnSpPr>
        <p:spPr>
          <a:xfrm flipV="1">
            <a:off x="3288832" y="4114617"/>
            <a:ext cx="2996223" cy="1002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319776" y="3925770"/>
                <a:ext cx="24854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experimental value [3]</a:t>
                </a:r>
                <a:endParaRPr lang="de-DE" i="1" dirty="0">
                  <a:solidFill>
                    <a:srgbClr val="00B05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26.8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[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24.7</m:t>
                    </m:r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34.1</m:t>
                    </m:r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776" y="3925770"/>
                <a:ext cx="2485424" cy="646331"/>
              </a:xfrm>
              <a:prstGeom prst="rect">
                <a:avLst/>
              </a:prstGeom>
              <a:blipFill>
                <a:blip r:embed="rId4"/>
                <a:stretch>
                  <a:fillRect l="-2041" t="-1923" b="-1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nhaltsplatzhalter 2"/>
              <p:cNvSpPr txBox="1">
                <a:spLocks/>
              </p:cNvSpPr>
              <p:nvPr/>
            </p:nvSpPr>
            <p:spPr bwMode="auto">
              <a:xfrm>
                <a:off x="430732" y="1082975"/>
                <a:ext cx="8462443" cy="2202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-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ts val="1900"/>
                  </a:lnSpc>
                </a:pPr>
                <a:r>
                  <a:rPr lang="en-US" sz="1800" kern="0" dirty="0"/>
                  <a:t>We determine the dissociation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i="1" kern="0">
                            <a:latin typeface="Cambria Math" charset="0"/>
                          </a:rPr>
                          <m:t>𝐾</m:t>
                        </m:r>
                      </m:e>
                      <m:sub>
                        <m:r>
                          <a:rPr lang="de-DE" sz="1800" i="1" kern="0">
                            <a:latin typeface="Cambria Math" charset="0"/>
                          </a:rPr>
                          <m:t>𝑑</m:t>
                        </m:r>
                      </m:sub>
                    </m:sSub>
                    <m:r>
                      <a:rPr lang="de-DE" sz="1800" i="1" ker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de-DE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800" kern="0">
                                <a:latin typeface="Cambria Math" charset="0"/>
                              </a:rPr>
                              <m:t>P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sz="1800" kern="0" smtClean="0">
                            <a:latin typeface="Cambria Math" charset="0"/>
                          </a:rPr>
                          <m:t>eq</m:t>
                        </m:r>
                      </m:sub>
                    </m:sSub>
                    <m:sSub>
                      <m:sSubPr>
                        <m:ctrlPr>
                          <a:rPr lang="de-DE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800" kern="0" smtClean="0">
                                <a:latin typeface="Cambria Math" charset="0"/>
                              </a:rPr>
                              <m:t>L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sz="1800" kern="0" smtClean="0">
                            <a:latin typeface="Cambria Math" charset="0"/>
                          </a:rPr>
                          <m:t>eq</m:t>
                        </m:r>
                      </m:sub>
                    </m:sSub>
                    <m:r>
                      <a:rPr lang="de-DE" sz="1800" i="1" kern="0" smtClean="0">
                        <a:latin typeface="Cambria Math" charset="0"/>
                      </a:rPr>
                      <m:t>/</m:t>
                    </m:r>
                    <m:sSub>
                      <m:sSubPr>
                        <m:ctrlPr>
                          <a:rPr lang="de-DE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18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1800" kern="0" smtClean="0">
                                <a:latin typeface="Cambria Math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de-DE" sz="1800" kern="0">
                                <a:latin typeface="Cambria Math" charset="0"/>
                              </a:rPr>
                              <m:t>L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sz="1800" kern="0" smtClean="0">
                            <a:latin typeface="Cambria Math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1800" kern="0" dirty="0"/>
                  <a:t> from</a:t>
                </a:r>
              </a:p>
              <a:p>
                <a:pPr marL="285750" indent="-285750">
                  <a:lnSpc>
                    <a:spcPts val="1900"/>
                  </a:lnSpc>
                  <a:buFont typeface="Arial" charset="0"/>
                  <a:buChar char="•"/>
                </a:pPr>
                <a:r>
                  <a:rPr lang="en-US" sz="1800" kern="0" dirty="0"/>
                  <a:t>our simulations using TRAM [3]: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0.34 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  <a:ea typeface="Cambria Math" charset="0"/>
                        <a:cs typeface="Cambria Math" charset="0"/>
                      </a:rPr>
                      <m:t>nM</m:t>
                    </m:r>
                  </m:oMath>
                </a14:m>
                <a:r>
                  <a:rPr lang="en-US" sz="1800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0.22 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nM</m:t>
                    </m:r>
                  </m:oMath>
                </a14:m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0.44 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nM</m:t>
                    </m:r>
                  </m:oMath>
                </a14:m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]</a:t>
                </a:r>
              </a:p>
              <a:p>
                <a:pPr marL="285750" indent="-285750">
                  <a:lnSpc>
                    <a:spcPts val="1900"/>
                  </a:lnSpc>
                  <a:buFont typeface="Arial" charset="0"/>
                  <a:buChar char="•"/>
                </a:pPr>
                <a:r>
                  <a:rPr lang="en-US" sz="1800" kern="0" dirty="0"/>
                  <a:t>experiment [3]: 			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3.02</m:t>
                    </m:r>
                    <m:r>
                      <a:rPr lang="de-DE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00">
                        <a:latin typeface="Cambria Math" charset="0"/>
                        <a:ea typeface="Cambria Math" charset="0"/>
                        <a:cs typeface="Cambria Math" charset="0"/>
                      </a:rPr>
                      <m:t>nM</m:t>
                    </m:r>
                    <m:r>
                      <a:rPr lang="de-DE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2.41</m:t>
                    </m:r>
                    <m:r>
                      <a:rPr lang="de-DE" sz="18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nM</m:t>
                    </m:r>
                  </m:oMath>
                </a14:m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3.63</m:t>
                    </m:r>
                    <m:r>
                      <a:rPr lang="de-DE" sz="18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nM</m:t>
                    </m:r>
                  </m:oMath>
                </a14:m>
                <a:r>
                  <a:rPr lang="en-US" sz="1800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]</a:t>
                </a:r>
                <a:endParaRPr lang="de-DE" sz="1800" dirty="0"/>
              </a:p>
              <a:p>
                <a:pPr marL="0" indent="0">
                  <a:lnSpc>
                    <a:spcPts val="1900"/>
                  </a:lnSpc>
                </a:pPr>
                <a:r>
                  <a:rPr lang="en-US" sz="1800" kern="0" dirty="0"/>
                  <a:t>Agrees within the expected “force field” inaccuracies (factor of 10) [1,2].</a:t>
                </a:r>
              </a:p>
              <a:p>
                <a:pPr marL="0" indent="0">
                  <a:lnSpc>
                    <a:spcPts val="1900"/>
                  </a:lnSpc>
                </a:pPr>
                <a:r>
                  <a:rPr lang="en-US" sz="1800" kern="0" dirty="0"/>
                  <a:t>We determine the residence time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800" b="1" i="1">
                            <a:latin typeface="Cambria Math" charset="0"/>
                          </a:rPr>
                          <m:t>𝒌</m:t>
                        </m:r>
                      </m:e>
                      <m:sub>
                        <m:r>
                          <a:rPr lang="de-DE" sz="1800" b="1">
                            <a:latin typeface="Cambria Math" charset="0"/>
                          </a:rPr>
                          <m:t>𝐨𝐟𝐟</m:t>
                        </m:r>
                      </m:sub>
                      <m:sup>
                        <m:r>
                          <a:rPr lang="de-DE" sz="1800" b="1" i="1">
                            <a:latin typeface="Cambria Math" charset="0"/>
                          </a:rPr>
                          <m:t>−</m:t>
                        </m:r>
                        <m:r>
                          <a:rPr lang="de-DE" sz="1800" b="1" i="1">
                            <a:latin typeface="Cambria Math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1800" kern="0" dirty="0"/>
                  <a:t>: </a:t>
                </a:r>
              </a:p>
            </p:txBody>
          </p:sp>
        </mc:Choice>
        <mc:Fallback xmlns="">
          <p:sp>
            <p:nvSpPr>
              <p:cNvPr id="1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732" y="1082975"/>
                <a:ext cx="8462443" cy="2202009"/>
              </a:xfrm>
              <a:prstGeom prst="rect">
                <a:avLst/>
              </a:prstGeom>
              <a:blipFill>
                <a:blip r:embed="rId5"/>
                <a:stretch>
                  <a:fillRect l="-600" t="-2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6380" y="6111561"/>
            <a:ext cx="9137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Best </a:t>
            </a:r>
            <a:r>
              <a:rPr lang="en-US" sz="1400" i="1" dirty="0"/>
              <a:t>et al., J. Chem. Theory </a:t>
            </a:r>
            <a:r>
              <a:rPr lang="en-US" sz="1400" i="1" dirty="0" err="1"/>
              <a:t>Comput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10</a:t>
            </a:r>
            <a:r>
              <a:rPr lang="en-US" sz="1400" dirty="0"/>
              <a:t>, 5113 (2014)	      	        errors = 95% confidence intervals</a:t>
            </a:r>
          </a:p>
          <a:p>
            <a:r>
              <a:rPr lang="en-US" sz="1400" dirty="0"/>
              <a:t>[2] Rauscher </a:t>
            </a:r>
            <a:r>
              <a:rPr lang="en-US" sz="1400" i="1" dirty="0"/>
              <a:t>et al.,  J. Chem. Theory </a:t>
            </a:r>
            <a:r>
              <a:rPr lang="en-US" sz="1400" i="1" dirty="0" err="1"/>
              <a:t>Comput</a:t>
            </a:r>
            <a:r>
              <a:rPr lang="en-US" sz="1400" i="1" dirty="0"/>
              <a:t>.</a:t>
            </a:r>
            <a:r>
              <a:rPr lang="en-US" sz="1400" dirty="0"/>
              <a:t> </a:t>
            </a:r>
            <a:r>
              <a:rPr lang="en-US" sz="1400" b="1" dirty="0"/>
              <a:t>11</a:t>
            </a:r>
            <a:r>
              <a:rPr lang="en-US" sz="1400" dirty="0"/>
              <a:t>, 5513 (2014)</a:t>
            </a:r>
          </a:p>
          <a:p>
            <a:r>
              <a:rPr lang="en-US" sz="1400" dirty="0"/>
              <a:t>[3] </a:t>
            </a:r>
            <a:r>
              <a:rPr lang="en-US" sz="1400" b="1" dirty="0"/>
              <a:t>Paul</a:t>
            </a:r>
            <a:r>
              <a:rPr lang="en-US" sz="1400" dirty="0"/>
              <a:t> ... </a:t>
            </a:r>
            <a:r>
              <a:rPr lang="en-US" sz="1400" dirty="0" err="1"/>
              <a:t>Abualrous</a:t>
            </a:r>
            <a:r>
              <a:rPr lang="en-US" sz="1400" dirty="0"/>
              <a:t> </a:t>
            </a:r>
            <a:r>
              <a:rPr lang="en-US" sz="1400" i="1" dirty="0"/>
              <a:t>et al., Nat. </a:t>
            </a:r>
            <a:r>
              <a:rPr lang="en-US" sz="1400" i="1" dirty="0" err="1"/>
              <a:t>Commun</a:t>
            </a:r>
            <a:r>
              <a:rPr lang="en-US" sz="1400" i="1" dirty="0"/>
              <a:t>, </a:t>
            </a:r>
            <a:r>
              <a:rPr lang="is-IS" sz="1400" b="1" dirty="0"/>
              <a:t>8</a:t>
            </a:r>
            <a:r>
              <a:rPr lang="is-IS" sz="1400" dirty="0"/>
              <a:t>, 1095 (</a:t>
            </a:r>
            <a:r>
              <a:rPr lang="en-US" sz="1400" dirty="0"/>
              <a:t>2017)</a:t>
            </a:r>
          </a:p>
        </p:txBody>
      </p:sp>
      <p:sp>
        <p:nvSpPr>
          <p:cNvPr id="20" name="Rechteck 19"/>
          <p:cNvSpPr/>
          <p:nvPr/>
        </p:nvSpPr>
        <p:spPr>
          <a:xfrm>
            <a:off x="407582" y="5765194"/>
            <a:ext cx="623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/>
              <a:t>Inclusion of biased data drastically </a:t>
            </a:r>
            <a:r>
              <a:rPr lang="en-US" b="1" kern="0" dirty="0"/>
              <a:t>reduces the statistical errors</a:t>
            </a:r>
            <a:r>
              <a:rPr lang="en-US" kern="0" dirty="0"/>
              <a:t>.</a:t>
            </a:r>
            <a:endParaRPr lang="de-DE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44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319776" y="4608716"/>
                <a:ext cx="2314416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560"/>
                  </a:lnSpc>
                </a:pPr>
                <a:r>
                  <a:rPr lang="en-US" dirty="0">
                    <a:solidFill>
                      <a:srgbClr val="0070C0"/>
                    </a:solidFill>
                    <a:latin typeface="Tahoma" charset="0"/>
                    <a:ea typeface="Tahoma" charset="0"/>
                    <a:cs typeface="Tahoma" charset="0"/>
                  </a:rPr>
                  <a:t>simulation result [3]:</a:t>
                </a:r>
              </a:p>
              <a:p>
                <a:pPr>
                  <a:lnSpc>
                    <a:spcPts val="256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0.88 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0.48 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1.33 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776" y="4608716"/>
                <a:ext cx="2314416" cy="728341"/>
              </a:xfrm>
              <a:prstGeom prst="rect">
                <a:avLst/>
              </a:prstGeom>
              <a:blipFill>
                <a:blip r:embed="rId6"/>
                <a:stretch>
                  <a:fillRect l="-2186" r="-1093" b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0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2: Trypsin-Benzamidine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4" y="1484784"/>
            <a:ext cx="852649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80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PMI-Mdm2: binding mechanism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229600" cy="4439861"/>
          </a:xfrm>
        </p:spPr>
      </p:pic>
    </p:spTree>
    <p:extLst>
      <p:ext uri="{BB962C8B-B14F-4D97-AF65-F5344CB8AC3E}">
        <p14:creationId xmlns:p14="http://schemas.microsoft.com/office/powerpoint/2010/main" val="1906647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Wu, </a:t>
            </a:r>
            <a:r>
              <a:rPr lang="en-US" dirty="0" err="1"/>
              <a:t>Mey</a:t>
            </a:r>
            <a:r>
              <a:rPr lang="en-US" dirty="0"/>
              <a:t>, </a:t>
            </a:r>
            <a:r>
              <a:rPr lang="en-US" dirty="0" err="1"/>
              <a:t>Rosta</a:t>
            </a:r>
            <a:r>
              <a:rPr lang="en-US" dirty="0"/>
              <a:t>, </a:t>
            </a:r>
            <a:r>
              <a:rPr lang="en-US" dirty="0" err="1"/>
              <a:t>Noé</a:t>
            </a:r>
            <a:r>
              <a:rPr lang="en-US" dirty="0"/>
              <a:t>:  “Statistically optimal analysis of state-discretized trajectory data from multiple thermodynamic states”,  </a:t>
            </a:r>
            <a:r>
              <a:rPr lang="en-US" i="1" dirty="0"/>
              <a:t>J. Chem. Phys. </a:t>
            </a:r>
            <a:r>
              <a:rPr lang="en-US" b="1" dirty="0"/>
              <a:t>141</a:t>
            </a:r>
            <a:r>
              <a:rPr lang="en-US" dirty="0"/>
              <a:t>, 214106 (2014)</a:t>
            </a:r>
          </a:p>
          <a:p>
            <a:r>
              <a:rPr lang="en-US" dirty="0"/>
              <a:t>Wu, Paul, </a:t>
            </a:r>
            <a:r>
              <a:rPr lang="en-US" dirty="0" err="1"/>
              <a:t>Wehmeyer</a:t>
            </a:r>
            <a:r>
              <a:rPr lang="en-US" dirty="0"/>
              <a:t>, </a:t>
            </a:r>
            <a:r>
              <a:rPr lang="en-US" dirty="0" err="1"/>
              <a:t>Noé</a:t>
            </a:r>
            <a:r>
              <a:rPr lang="en-US" dirty="0"/>
              <a:t>:  “</a:t>
            </a:r>
            <a:r>
              <a:rPr lang="en-US" dirty="0" err="1"/>
              <a:t>Multiensemble</a:t>
            </a:r>
            <a:r>
              <a:rPr lang="en-US" dirty="0"/>
              <a:t> Markov models of molecular thermodynamics and kinetics”, </a:t>
            </a:r>
            <a:r>
              <a:rPr lang="en-US" i="1" dirty="0"/>
              <a:t>PNAS</a:t>
            </a:r>
            <a:r>
              <a:rPr lang="en-US" dirty="0"/>
              <a:t> </a:t>
            </a:r>
            <a:r>
              <a:rPr lang="de-DE" b="1" dirty="0"/>
              <a:t>113</a:t>
            </a:r>
            <a:r>
              <a:rPr lang="de-DE" dirty="0"/>
              <a:t>, </a:t>
            </a:r>
            <a:r>
              <a:rPr lang="en-US" dirty="0"/>
              <a:t>E3221–E3230 (2016)</a:t>
            </a:r>
          </a:p>
          <a:p>
            <a:r>
              <a:rPr lang="en-US" dirty="0"/>
              <a:t>Paul </a:t>
            </a:r>
            <a:r>
              <a:rPr lang="en-US" i="1" dirty="0"/>
              <a:t>et al.</a:t>
            </a:r>
            <a:r>
              <a:rPr lang="en-US" dirty="0"/>
              <a:t> “Protein-peptide association kinetics beyond the seconds timescale from atomistic simulations” </a:t>
            </a:r>
            <a:r>
              <a:rPr lang="en-US" i="1" dirty="0"/>
              <a:t>Nat. </a:t>
            </a:r>
            <a:r>
              <a:rPr lang="en-US" i="1" dirty="0" err="1"/>
              <a:t>Commun</a:t>
            </a:r>
            <a:r>
              <a:rPr lang="en-US" i="1" dirty="0"/>
              <a:t>., </a:t>
            </a:r>
            <a:r>
              <a:rPr lang="en-US" b="1" dirty="0"/>
              <a:t>8</a:t>
            </a:r>
            <a:r>
              <a:rPr lang="en-US" dirty="0"/>
              <a:t>, 1095 (2017)</a:t>
            </a:r>
          </a:p>
        </p:txBody>
      </p:sp>
    </p:spTree>
    <p:extLst>
      <p:ext uri="{BB962C8B-B14F-4D97-AF65-F5344CB8AC3E}">
        <p14:creationId xmlns:p14="http://schemas.microsoft.com/office/powerpoint/2010/main" val="2451012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Bin-less estimators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518248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092097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WHAM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Width of the bin is never used. </a:t>
                </a:r>
                <a:br>
                  <a:rPr lang="en-US" sz="2000" dirty="0"/>
                </a:br>
                <a:r>
                  <a:rPr lang="en-US" sz="2000" dirty="0"/>
                  <a:t>Can put every sample in its own bin.</a:t>
                </a:r>
                <a:br>
                  <a:rPr lang="en-US" sz="2000" dirty="0"/>
                </a:br>
                <a:r>
                  <a:rPr lang="en-US" sz="2000" dirty="0"/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/>
                  <a:t> is either 1 or 0. </a:t>
                </a:r>
                <a:br>
                  <a:rPr lang="en-US" sz="2000" dirty="0"/>
                </a:br>
                <a:r>
                  <a:rPr lang="en-US" sz="2000" dirty="0"/>
                  <a:t>Ignore all factors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de-DE" sz="20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MBAR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/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sz="2000" b="0" i="0" smtClean="0">
                                <a:latin typeface="Cambria Math"/>
                              </a:rPr>
                              <m:t>ref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br>
                  <a:rPr lang="en-US" sz="2000" dirty="0"/>
                </a:br>
                <a:r>
                  <a:rPr lang="en-US" sz="2000" dirty="0"/>
                  <a:t>instead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/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/>
                          </a:rPr>
                          <m:t>ref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092097" cy="4525963"/>
              </a:xfrm>
              <a:blipFill rotWithShape="1">
                <a:blip r:embed="rId2"/>
                <a:stretch>
                  <a:fillRect l="-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833126" y="1124744"/>
            <a:ext cx="34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ultistate </a:t>
            </a:r>
            <a:r>
              <a:rPr lang="en-US" b="1" dirty="0" err="1"/>
              <a:t>B</a:t>
            </a:r>
            <a:r>
              <a:rPr lang="en-US" dirty="0" err="1"/>
              <a:t>ennet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cceptance </a:t>
            </a:r>
            <a:r>
              <a:rPr lang="en-US" b="1" dirty="0"/>
              <a:t>r</a:t>
            </a:r>
            <a:r>
              <a:rPr lang="en-US" dirty="0"/>
              <a:t>atio</a:t>
            </a:r>
          </a:p>
        </p:txBody>
      </p:sp>
      <p:pic>
        <p:nvPicPr>
          <p:cNvPr id="5" name="Picture 12" descr="E:\nonMD\mirror\emma-workshop\2017\TRAM\TRA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57" y="2573299"/>
            <a:ext cx="2509620" cy="16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E:\nonMD\mirror\emma-workshop\2017\TRAM\lecture\TRAM1-s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76" y="4635912"/>
            <a:ext cx="2546382" cy="17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593467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WHAM: binning -&gt; reweighting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MBAR: reweighting -&gt; optional binning  (for computing probabilities)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90084" y="4826317"/>
                <a:ext cx="961032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084" y="4826317"/>
                <a:ext cx="961032" cy="380810"/>
              </a:xfrm>
              <a:prstGeom prst="rect">
                <a:avLst/>
              </a:prstGeom>
              <a:blipFill rotWithShape="1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48204" y="408240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204" y="4082409"/>
                <a:ext cx="367985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92874" y="614979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874" y="6149797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90084" y="2763704"/>
                <a:ext cx="961032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084" y="2763704"/>
                <a:ext cx="961032" cy="380810"/>
              </a:xfrm>
              <a:prstGeom prst="rect">
                <a:avLst/>
              </a:prstGeom>
              <a:blipFill rotWithShape="1"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E:\nonMD\mirror\emma-workshop\2017\TRAM\lecture\TRAM-eve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38" y="332237"/>
            <a:ext cx="2509620" cy="16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17559" y="1895728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559" y="1895728"/>
                <a:ext cx="31861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90084" y="527175"/>
                <a:ext cx="1511183" cy="4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≠</m:t>
                      </m:r>
                      <m:sSubSup>
                        <m:sSub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084" y="527175"/>
                <a:ext cx="1511183" cy="441403"/>
              </a:xfrm>
              <a:prstGeom prst="rect">
                <a:avLst/>
              </a:prstGeom>
              <a:blipFill rotWithShape="1">
                <a:blip r:embed="rId11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58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/>
          <p:cNvCxnSpPr/>
          <p:nvPr/>
        </p:nvCxnSpPr>
        <p:spPr>
          <a:xfrm flipH="1">
            <a:off x="245942" y="1074011"/>
            <a:ext cx="6496170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252975" y="2021722"/>
            <a:ext cx="6496170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252975" y="3112117"/>
            <a:ext cx="6496169" cy="21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-348362" y="2753671"/>
            <a:ext cx="3342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length of a single trajectory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-584787" y="1634280"/>
            <a:ext cx="497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aggregated length in multiple trajectories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6761659" y="610164"/>
            <a:ext cx="2535278" cy="6271486"/>
            <a:chOff x="6761659" y="610164"/>
            <a:chExt cx="2535278" cy="6271486"/>
          </a:xfrm>
        </p:grpSpPr>
        <p:sp>
          <p:nvSpPr>
            <p:cNvPr id="36" name="Rechteck 35"/>
            <p:cNvSpPr/>
            <p:nvPr/>
          </p:nvSpPr>
          <p:spPr>
            <a:xfrm>
              <a:off x="7921525" y="610164"/>
              <a:ext cx="11304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protein</a:t>
              </a:r>
              <a:b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unbinding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6761659" y="2927451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-6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39" name="Rechteck 38"/>
            <p:cNvSpPr/>
            <p:nvPr/>
          </p:nvSpPr>
          <p:spPr>
            <a:xfrm>
              <a:off x="6761659" y="4015962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-9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0" name="Rechteck 39"/>
            <p:cNvSpPr/>
            <p:nvPr/>
          </p:nvSpPr>
          <p:spPr>
            <a:xfrm>
              <a:off x="6761659" y="5071493"/>
              <a:ext cx="71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-12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6761659" y="1847942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-3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6957256" y="748664"/>
              <a:ext cx="391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1s</a:t>
              </a:r>
            </a:p>
          </p:txBody>
        </p:sp>
        <p:pic>
          <p:nvPicPr>
            <p:cNvPr id="43" name="Bild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62" r="2030" b="27997"/>
            <a:stretch/>
          </p:blipFill>
          <p:spPr>
            <a:xfrm rot="16200000">
              <a:off x="4616238" y="3604358"/>
              <a:ext cx="6141989" cy="412595"/>
            </a:xfrm>
            <a:prstGeom prst="rect">
              <a:avLst/>
            </a:prstGeom>
          </p:spPr>
        </p:pic>
        <p:sp>
          <p:nvSpPr>
            <p:cNvPr id="44" name="Rechteck 43"/>
            <p:cNvSpPr/>
            <p:nvPr/>
          </p:nvSpPr>
          <p:spPr>
            <a:xfrm>
              <a:off x="7921525" y="6106587"/>
              <a:ext cx="10567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b</a:t>
              </a: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ond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vibration</a:t>
              </a:r>
            </a:p>
          </p:txBody>
        </p:sp>
        <p:sp>
          <p:nvSpPr>
            <p:cNvPr id="45" name="Rechteck 44"/>
            <p:cNvSpPr/>
            <p:nvPr/>
          </p:nvSpPr>
          <p:spPr>
            <a:xfrm>
              <a:off x="7921525" y="4444945"/>
              <a:ext cx="13754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side-chain</a:t>
              </a:r>
            </a:p>
            <a:p>
              <a:r>
                <a:rPr lang="en-US" dirty="0" err="1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rotamers</a:t>
              </a:r>
              <a:endParaRPr lang="en-US" dirty="0">
                <a:solidFill>
                  <a:srgbClr val="454545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7921525" y="1293860"/>
              <a:ext cx="954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protein 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folding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7921525" y="3205681"/>
              <a:ext cx="117185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formation </a:t>
              </a:r>
              <a:b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of helices,</a:t>
              </a:r>
              <a:b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</a:b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loop 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motions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7921525" y="2135770"/>
              <a:ext cx="89800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larger </a:t>
              </a:r>
            </a:p>
            <a:p>
              <a:r>
                <a:rPr lang="en-US" dirty="0">
                  <a:solidFill>
                    <a:srgbClr val="454545"/>
                  </a:solidFill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omain</a:t>
              </a:r>
            </a:p>
            <a:p>
              <a:r>
                <a:rPr lang="en-US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motion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6761659" y="6192984"/>
              <a:ext cx="7120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10</a:t>
              </a:r>
              <a:r>
                <a:rPr lang="cs-CZ" baseline="30000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-15</a:t>
              </a:r>
              <a:r>
                <a:rPr lang="cs-CZ" dirty="0">
                  <a:solidFill>
                    <a:srgbClr val="454545"/>
                  </a:solidFill>
                  <a:effectLst/>
                  <a:latin typeface="Calibri" charset="0"/>
                  <a:ea typeface="Calibri" charset="0"/>
                  <a:cs typeface="Calibri" charset="0"/>
                </a:rPr>
                <a:t>s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988018" y="3148177"/>
            <a:ext cx="1480458" cy="334949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</a:t>
            </a:r>
          </a:p>
        </p:txBody>
      </p:sp>
      <p:sp>
        <p:nvSpPr>
          <p:cNvPr id="28" name="Rechteck 27"/>
          <p:cNvSpPr/>
          <p:nvPr/>
        </p:nvSpPr>
        <p:spPr>
          <a:xfrm>
            <a:off x="3022597" y="2057782"/>
            <a:ext cx="1480458" cy="44398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Markov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models</a:t>
            </a:r>
          </a:p>
        </p:txBody>
      </p:sp>
      <p:sp>
        <p:nvSpPr>
          <p:cNvPr id="34" name="Rechteck 33"/>
          <p:cNvSpPr/>
          <p:nvPr/>
        </p:nvSpPr>
        <p:spPr>
          <a:xfrm>
            <a:off x="5122230" y="770001"/>
            <a:ext cx="1480458" cy="57276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MD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Markov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models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method: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TRAM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8236" y="714254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important biological processes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C8EAC5A4-C435-D141-AFF8-3A1BB06C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6589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Reachable time scales in MD simulation</a:t>
            </a:r>
          </a:p>
        </p:txBody>
      </p:sp>
    </p:spTree>
    <p:extLst>
      <p:ext uri="{BB962C8B-B14F-4D97-AF65-F5344CB8AC3E}">
        <p14:creationId xmlns:p14="http://schemas.microsoft.com/office/powerpoint/2010/main" val="663724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Bin-less TRAM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combine the benefits an MSM with bin-less reweighting?</a:t>
            </a:r>
          </a:p>
          <a:p>
            <a:r>
              <a:rPr lang="en-US" dirty="0"/>
              <a:t>For WHAM-&gt;MBAR we let go the bin-size to zero.</a:t>
            </a:r>
          </a:p>
          <a:p>
            <a:r>
              <a:rPr lang="en-US" dirty="0"/>
              <a:t>For </a:t>
            </a:r>
            <a:r>
              <a:rPr lang="en-US" dirty="0" err="1"/>
              <a:t>dTRAM</a:t>
            </a:r>
            <a:r>
              <a:rPr lang="en-US" dirty="0"/>
              <a:t>-&gt;TRAM this doesn‘t work. MSM with a high number of states are hard to handle.</a:t>
            </a:r>
          </a:p>
          <a:p>
            <a:r>
              <a:rPr lang="en-US" dirty="0"/>
              <a:t>Introduce the local equilibrium distribution.</a:t>
            </a:r>
          </a:p>
        </p:txBody>
      </p:sp>
    </p:spTree>
    <p:extLst>
      <p:ext uri="{BB962C8B-B14F-4D97-AF65-F5344CB8AC3E}">
        <p14:creationId xmlns:p14="http://schemas.microsoft.com/office/powerpoint/2010/main" val="500275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E:\nonMD\mirror\emma-workshop\2017\TRAM\lecture\TRAM3-sti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42" y="5054917"/>
            <a:ext cx="2546382" cy="17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E:\nonMD\mirror\emma-workshop\2017\TRAM\lecture\TRAM2-s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42" y="3071630"/>
            <a:ext cx="2546382" cy="17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E:\nonMD\mirror\emma-workshop\2017\TRAM\lecture\TRAM1-sti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42" y="826866"/>
            <a:ext cx="2546382" cy="17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:\nonMD\mirror\emma-workshop\2017\TRAM\TRAM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28" y="3013285"/>
            <a:ext cx="2509620" cy="16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nonMD\mirror\emma-workshop\2017\TRAM\TRAM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228" y="4973566"/>
            <a:ext cx="2509620" cy="16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:\nonMD\mirror\emma-workshop\2017\TRAM\TRAM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876960"/>
            <a:ext cx="2509620" cy="169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15" y="26599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The </a:t>
            </a:r>
            <a:r>
              <a:rPr lang="en-US" sz="3200" dirty="0"/>
              <a:t>local equilibrium distribution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667" y="1527955"/>
                <a:ext cx="6177267" cy="47811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: contribution of the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to the Boltzmann distribution of  ensemble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: contribution of the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to the Boltzmann distribution of  ensemble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/>
                  <a:t>, given that the sample falls into Markov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800" i="1" smtClean="0">
                              <a:latin typeface="Cambria Math"/>
                              <a:ea typeface="Cambria Math"/>
                            </a:rPr>
                            <m:t>ℙ</m:t>
                          </m:r>
                        </m:fName>
                        <m:e>
                          <m:d>
                            <m:dPr>
                              <m:sepChr m:val="∣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state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and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ens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ℙ</m:t>
                          </m:r>
                          <m:r>
                            <a:rPr lang="en-US" sz="1800" i="1">
                              <a:latin typeface="Cambria Math"/>
                            </a:rPr>
                            <m:t>⁡(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1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and</m:t>
                          </m:r>
                          <m:r>
                            <a:rPr lang="en-US" sz="1800" i="1">
                              <a:latin typeface="Cambria Math"/>
                            </a:rPr>
                            <m:t> 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800" i="1">
                              <a:latin typeface="Cambria Math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state</m:t>
                          </m:r>
                          <m:r>
                            <a:rPr lang="en-US" sz="1800" i="1">
                              <a:latin typeface="Cambria Math"/>
                            </a:rPr>
                            <m:t> </m:t>
                          </m:r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and</m:t>
                          </m:r>
                          <m:r>
                            <a:rPr lang="en-US" sz="1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ens</m:t>
                          </m:r>
                          <m:r>
                            <a:rPr lang="en-US" sz="1800" b="0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ℙ</m:t>
                          </m:r>
                          <m:r>
                            <a:rPr lang="en-US" sz="1800" i="1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state</m:t>
                          </m:r>
                          <m:r>
                            <a:rPr lang="en-US" sz="1800" i="1">
                              <a:latin typeface="Cambria Math"/>
                            </a:rPr>
                            <m:t> </m:t>
                          </m:r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and</m:t>
                          </m:r>
                          <m:r>
                            <a:rPr lang="en-US" sz="18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ens</m:t>
                          </m:r>
                          <m:r>
                            <a:rPr lang="en-US" sz="1800" b="0" i="0" smtClean="0">
                              <a:latin typeface="Cambria Math"/>
                            </a:rPr>
                            <m:t>.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⟹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br>
                  <a:rPr lang="de-DE" sz="1800" dirty="0"/>
                </a:b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8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de-D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8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18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667" y="1527955"/>
                <a:ext cx="6177267" cy="4781128"/>
              </a:xfrm>
              <a:blipFill rotWithShape="0">
                <a:blip r:embed="rId9"/>
                <a:stretch>
                  <a:fillRect l="-1086" t="-128" r="-6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" descr="data:image/png;base64,iVBORw0KGgoAAAANSUhEUgAAAUoAAADlCAYAAAA1FL6KAAAABHNCSVQICAgIfAhkiAAAAAlwSFlzAAAPYQAAD2EBqD+naQAACFNJREFUeJzt3U9rG3cawPHH65CGHPZSpywpmCbQwyxdCoa+gd1DIbfg28YvpQolpu9E6c34sGAIdI85FUMLC6KnhDnUh07BLOyQBMLswXHqOLIfWdJoNMrnA8VEnj8/zUy+VJowv7WmaQKAi/2p6wEALDuhBEgIJUBCKAESQgmQEEqAhFACJIQSIHFtkoXW1tY+joivI+J5RLxoc0AAC3IjIj6LiCdN0/x+2YIThTJOIvl4xkEBLKMHEfH9ZQtMGsrnERHD4TCKophxTADdG41GsbOzE/Gmb5eZNJQvIiKKooitra3pRwawfNKvE93MAUgIJUBCKAESQgmQEEqAhFACJIQSICGUAAmhBEgIJUBCKAESQgmQEEqAhFACJIQSIDHp8yiZUFmWUVVVutzGxkZsbm4uYETArIRyjsqyjKIooq7rdNmbN2/GaDQSS+gBoZyjqqqirut0yozTR9BXVSWU0ANC2QJTZsBqcTMHICGUAAmhBEgIJUBCKAESQgmQEEqAhFACJIQSICGUAAmhBEgIJUBCKAESQgmQEEqAhFACJIQSICGUAAmhBEgIJUBCKAESQgmQEEqAhFACJIQSICGUAAmhBEgIJUBCKAESQgmQEEqAhFACJIQSICGUAAmhBEgIJUBCKAESQgmQEEqAhFACJIQSICGUAAmhBEgIJUBCKAESQgmQEEqAhFACJIQSICGUAAmhBEgIJUBCKAES17oeQF+VZRlVVb3z2mg06mg0QJuEcgplWUZRFFHX9djfHx0dLXhEQJuEcgpVVUVd1zEcDqMoirevHxwcxGAwiOPj4w5HB8ybUM6gKIrY2tp6+2cfvWE1uZkDkBBKgIRQAiSEEiAhlAAJoQRICCVAQigBEkIJkBBKgIRQAiSEEiAhlAAJoQRICCVAwvMozxk3xcN5njsJHxahPCOb4uE8Uz7Ah0Eoz7hoiofzTPkAHxahHOP8FA/n+egNHxY3cwASQgmQEEqAhFACJIQSICGUAAmhBEgIJUBCKAESQgmQEEqAhFACJIQSICGUAAmhBEgIJUBCKAESQgmQEEqAhFACJIQSICGUAAmhBEgIJUBCKAESQgmQEEqAhFACJIQSICGUAAmhBEgIJUBCKAESQgmQuNb1AOahLMuoqmrm7YxGozmMpr39bWxsxObmZkujYRLzutYinM8+6X0oy7KMoiiiruu5bfPo6Ghu27ps+zs7O1da7+bNmzEajfzl6si8rzXnsz96H8qqqqKu6xgOh1EUxUzbOjg4iMFgEMfHx3Ma3Xin29/d3Y179+5NtM5oNIqdnZ2oqspfrI7M81pzPvul96E8VRRFbG1tzbSNRX/0vnPnzsxjZvHmca3RL27mACSEEiAhlAAJoQRICCVAQigBEkIJkBBKgIRQAiSEEiAhlAAJoQRICCVAQigBEkIJkFiZ51FCH5kOpB+EEjpgOpB+EUrogOlA+kUooUOmA+kHN3MAEkIJkBBKgIRQAiSEEiAhlAAJoQRICCVAQigBEkIJkBBKgIRQAiSEEiAhlAAJoQRItPo8yrIso6qqNndx5Ufp913f3q+pC1gFrYWyLMsoiiLqum5rF+84fbT+qpp26oCumbqAVdBaKKuqirquYzgcRlEUbe0mDg4OYjAYvH20/qqaZuqArpm6gFXR+lQQRVG0+qj7vn0UnZWpA2Dx3MwBSAglQEIoARJCCZAQSoCEUAIkhBIgIZQACaEESAglQEIoARJCCZAQSoCEUAIkhBIg0frzKGFVnhm6LO9jEeN4+fJlfPTRR63v5yLLNoWIUNKavk5fkelq2pFVPZ7jLNsUIkJJa/o4fcVlup52ZFHH8/R9dnXelnEKEaGkdasyfcWyfPRu+3ievs9VOW/z4GYOQEIoARJCCZAQSoCEUAIkhBIgIZQACaEESHT/D86//TZifT1iMHj/d7u7Ea9fnyyziP18/vlE6/xtby9+iIhbe3sRDx6887t/R8Rfv/vuvdcv3M80739Rx2zV9PBam3mdLq6DZR3XDLr/P8r19YiHD08O4Fm7uyevr693t58L1rn1yy/xjzc/z/pifz/+HhF/GY0m388cxzX3Y7Zqenit9fI6WNZxzaJpmvS/iNiKiObw8LCZ1OHhYTPxOo8eNU3Eyc9xf77EcDhsIqIZDocz72fsti5Y54eIsa9/E9H8tL19tf1M8P6nWadrVzo3i9LDa22WdaYxl/M2w7iu1I4ZnO4nIraarIHZAs0iQtk0fxzI69evdKKvfFIv2c+F2zq3zk/b202cDeK514fD4dX3k7z/adbp2lKGsml6da3Nus405nbephzXMoay+4/epwaDiOvXI169Ovk57vuNrvZzbp3/3L8fEXHyc8zrU+1nDuNq7Zitmh5da72+DpZ1XFNYnlDu7v5xQF+9ev/7jS73c26dL/b3I+LkO8lxr0+1nzmMq7Vjtmp6dK31+jpY1nFNYTlCefol76NHES9fnvwc92VwF/sZs86Xb+56f7m3997r38SbgF5lP3MaVyvHbNX07Frr7XWwrOOa0qT/POhGxNWex3e67MHBwaXrbezvx629vfhtezuqu3cjHj+OuHs3Nra349bDh/Hbzz9HdfYj7TlPnz595+cs+3n6ySfvbOuidf58+3Z8+uuv8a/bt+O/Z17/31dfxf0ff4zXe3vxZML9TPr+z77PWY/Zokx6bhalj9farOtMcx3Met5mHdezZ88iov3nf57Z/o1s2bXm5GbN5Qutrf0zIh7PNiyApfSgaZrvL1tg0lB+HBFfR8TziHgxl6EBdOtGRHwWEU+apvn9sgUnCiXAh2w5buYALDGhBEgIJUBCKAESQgmQEEqAhFACJP4P7tpYcXeZr9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455751" y="2386070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51" y="2386070"/>
                <a:ext cx="367985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55750" y="458074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50" y="4580741"/>
                <a:ext cx="36798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08918" y="658328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918" y="6583281"/>
                <a:ext cx="36798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55735" y="4973566"/>
                <a:ext cx="95135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735" y="4973566"/>
                <a:ext cx="951351" cy="444930"/>
              </a:xfrm>
              <a:prstGeom prst="rect">
                <a:avLst/>
              </a:prstGeom>
              <a:blipFill rotWithShape="1">
                <a:blip r:embed="rId13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637739" y="4992991"/>
                <a:ext cx="95135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39" y="4992991"/>
                <a:ext cx="951351" cy="444930"/>
              </a:xfrm>
              <a:prstGeom prst="rect">
                <a:avLst/>
              </a:prstGeom>
              <a:blipFill rotWithShape="1">
                <a:blip r:embed="rId1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202144" y="826866"/>
                <a:ext cx="951286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(1)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144" y="826866"/>
                <a:ext cx="951286" cy="380810"/>
              </a:xfrm>
              <a:prstGeom prst="rect">
                <a:avLst/>
              </a:prstGeom>
              <a:blipFill rotWithShape="1"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90243" y="2819321"/>
                <a:ext cx="1505092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𝜇</m:t>
                          </m:r>
                        </m:e>
                        <m: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de-DE" i="1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243" y="2819321"/>
                <a:ext cx="1505092" cy="387927"/>
              </a:xfrm>
              <a:prstGeom prst="rect">
                <a:avLst/>
              </a:prstGeom>
              <a:blipFill rotWithShape="1">
                <a:blip r:embed="rId1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542140" y="2819321"/>
                <a:ext cx="1505092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</a:rPr>
                            <m:t>𝜇</m:t>
                          </m:r>
                        </m:e>
                        <m:sup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de-DE" i="1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i="1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  <m:r>
                        <a:rPr lang="de-DE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40" y="2819321"/>
                <a:ext cx="1505092" cy="387927"/>
              </a:xfrm>
              <a:prstGeom prst="rect">
                <a:avLst/>
              </a:prstGeom>
              <a:blipFill rotWithShape="1">
                <a:blip r:embed="rId1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1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Formulation of the TRAM model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/>
              <p:cNvSpPr/>
              <p:nvPr/>
            </p:nvSpPr>
            <p:spPr bwMode="auto">
              <a:xfrm>
                <a:off x="2108921" y="2277519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921" y="2277519"/>
                <a:ext cx="720080" cy="64807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/>
              <p:cNvSpPr/>
              <p:nvPr/>
            </p:nvSpPr>
            <p:spPr bwMode="auto">
              <a:xfrm>
                <a:off x="4125145" y="2277519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椭圆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145" y="2277519"/>
                <a:ext cx="720080" cy="64807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9"/>
              <p:cNvSpPr/>
              <p:nvPr/>
            </p:nvSpPr>
            <p:spPr bwMode="auto">
              <a:xfrm>
                <a:off x="6141369" y="2275998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椭圆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69" y="2275998"/>
                <a:ext cx="720080" cy="64807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0"/>
              <p:cNvSpPr/>
              <p:nvPr/>
            </p:nvSpPr>
            <p:spPr bwMode="auto">
              <a:xfrm>
                <a:off x="2108921" y="3923764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椭圆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921" y="3923764"/>
                <a:ext cx="720080" cy="64807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1"/>
              <p:cNvSpPr/>
              <p:nvPr/>
            </p:nvSpPr>
            <p:spPr bwMode="auto">
              <a:xfrm>
                <a:off x="4125145" y="3923764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椭圆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145" y="3923764"/>
                <a:ext cx="720080" cy="648072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/>
              <p:cNvSpPr/>
              <p:nvPr/>
            </p:nvSpPr>
            <p:spPr bwMode="auto">
              <a:xfrm>
                <a:off x="6141369" y="3922243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333333"/>
                  </a:solidFill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3" name="椭圆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69" y="3922243"/>
                <a:ext cx="720080" cy="648072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>
            <a:stCxn id="7" idx="6"/>
            <a:endCxn id="8" idx="2"/>
          </p:cNvCxnSpPr>
          <p:nvPr/>
        </p:nvCxnSpPr>
        <p:spPr bwMode="auto">
          <a:xfrm>
            <a:off x="2829001" y="2601555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>
            <a:stCxn id="8" idx="6"/>
            <a:endCxn id="10" idx="2"/>
          </p:cNvCxnSpPr>
          <p:nvPr/>
        </p:nvCxnSpPr>
        <p:spPr bwMode="auto">
          <a:xfrm flipV="1">
            <a:off x="4845225" y="2600034"/>
            <a:ext cx="1296144" cy="1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接箭头连接符 18"/>
          <p:cNvCxnSpPr>
            <a:stCxn id="7" idx="4"/>
            <a:endCxn id="11" idx="0"/>
          </p:cNvCxnSpPr>
          <p:nvPr/>
        </p:nvCxnSpPr>
        <p:spPr bwMode="auto">
          <a:xfrm>
            <a:off x="2468961" y="2925591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>
            <a:stCxn id="8" idx="4"/>
            <a:endCxn id="12" idx="0"/>
          </p:cNvCxnSpPr>
          <p:nvPr/>
        </p:nvCxnSpPr>
        <p:spPr bwMode="auto">
          <a:xfrm>
            <a:off x="4485185" y="2925591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>
            <a:stCxn id="10" idx="4"/>
            <a:endCxn id="13" idx="0"/>
          </p:cNvCxnSpPr>
          <p:nvPr/>
        </p:nvCxnSpPr>
        <p:spPr bwMode="auto">
          <a:xfrm>
            <a:off x="6501409" y="2924070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箭头连接符 24"/>
          <p:cNvCxnSpPr>
            <a:stCxn id="7" idx="2"/>
          </p:cNvCxnSpPr>
          <p:nvPr/>
        </p:nvCxnSpPr>
        <p:spPr bwMode="auto">
          <a:xfrm flipH="1">
            <a:off x="1676873" y="2601555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H="1">
            <a:off x="6861449" y="260378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>
            <a:off x="323528" y="3347700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23528" y="25976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Discrete state</a:t>
            </a:r>
            <a:endParaRPr lang="zh-CN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23527" y="3491716"/>
            <a:ext cx="13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Continuous configuration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31840" y="4869160"/>
                <a:ext cx="2823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Simulation at ensemble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/>
                      </a:rPr>
                      <m:t>𝑘</m:t>
                    </m:r>
                  </m:oMath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869160"/>
                <a:ext cx="2823119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296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565032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Formulation of the TRAM model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椭圆 6"/>
              <p:cNvSpPr/>
              <p:nvPr/>
            </p:nvSpPr>
            <p:spPr bwMode="auto">
              <a:xfrm>
                <a:off x="2108921" y="2277519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7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921" y="2277519"/>
                <a:ext cx="720080" cy="648072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椭圆 7"/>
              <p:cNvSpPr/>
              <p:nvPr/>
            </p:nvSpPr>
            <p:spPr bwMode="auto">
              <a:xfrm>
                <a:off x="4125145" y="2277519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8" name="椭圆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145" y="2277519"/>
                <a:ext cx="720080" cy="64807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9"/>
              <p:cNvSpPr/>
              <p:nvPr/>
            </p:nvSpPr>
            <p:spPr bwMode="auto">
              <a:xfrm>
                <a:off x="6141369" y="2275998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椭圆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69" y="2275998"/>
                <a:ext cx="720080" cy="64807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0"/>
              <p:cNvSpPr/>
              <p:nvPr/>
            </p:nvSpPr>
            <p:spPr bwMode="auto">
              <a:xfrm>
                <a:off x="2108921" y="3923764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椭圆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921" y="3923764"/>
                <a:ext cx="720080" cy="64807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1"/>
              <p:cNvSpPr/>
              <p:nvPr/>
            </p:nvSpPr>
            <p:spPr bwMode="auto">
              <a:xfrm>
                <a:off x="4125145" y="3923764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2" name="椭圆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145" y="3923764"/>
                <a:ext cx="720080" cy="648072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2"/>
              <p:cNvSpPr/>
              <p:nvPr/>
            </p:nvSpPr>
            <p:spPr bwMode="auto">
              <a:xfrm>
                <a:off x="6141369" y="3922243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333333"/>
                  </a:solidFill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3" name="椭圆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69" y="3922243"/>
                <a:ext cx="720080" cy="648072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箭头连接符 14"/>
          <p:cNvCxnSpPr>
            <a:stCxn id="7" idx="6"/>
            <a:endCxn id="8" idx="2"/>
          </p:cNvCxnSpPr>
          <p:nvPr/>
        </p:nvCxnSpPr>
        <p:spPr bwMode="auto">
          <a:xfrm>
            <a:off x="2829001" y="2601555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直接箭头连接符 16"/>
          <p:cNvCxnSpPr>
            <a:stCxn id="8" idx="6"/>
            <a:endCxn id="10" idx="2"/>
          </p:cNvCxnSpPr>
          <p:nvPr/>
        </p:nvCxnSpPr>
        <p:spPr bwMode="auto">
          <a:xfrm flipV="1">
            <a:off x="4845225" y="2600034"/>
            <a:ext cx="1296144" cy="1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直接箭头连接符 18"/>
          <p:cNvCxnSpPr>
            <a:stCxn id="7" idx="4"/>
            <a:endCxn id="11" idx="0"/>
          </p:cNvCxnSpPr>
          <p:nvPr/>
        </p:nvCxnSpPr>
        <p:spPr bwMode="auto">
          <a:xfrm>
            <a:off x="2468961" y="2925591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接箭头连接符 20"/>
          <p:cNvCxnSpPr>
            <a:stCxn id="8" idx="4"/>
            <a:endCxn id="12" idx="0"/>
          </p:cNvCxnSpPr>
          <p:nvPr/>
        </p:nvCxnSpPr>
        <p:spPr bwMode="auto">
          <a:xfrm>
            <a:off x="4485185" y="2925591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直接箭头连接符 22"/>
          <p:cNvCxnSpPr>
            <a:stCxn id="10" idx="4"/>
            <a:endCxn id="13" idx="0"/>
          </p:cNvCxnSpPr>
          <p:nvPr/>
        </p:nvCxnSpPr>
        <p:spPr bwMode="auto">
          <a:xfrm>
            <a:off x="6501409" y="2924070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直接箭头连接符 24"/>
          <p:cNvCxnSpPr>
            <a:stCxn id="7" idx="2"/>
          </p:cNvCxnSpPr>
          <p:nvPr/>
        </p:nvCxnSpPr>
        <p:spPr bwMode="auto">
          <a:xfrm flipH="1">
            <a:off x="1676873" y="2601555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H="1">
            <a:off x="6861449" y="260378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8" name="直接连接符 27"/>
          <p:cNvCxnSpPr/>
          <p:nvPr/>
        </p:nvCxnSpPr>
        <p:spPr bwMode="auto">
          <a:xfrm>
            <a:off x="323528" y="3347700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23528" y="25976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Discrete state</a:t>
            </a:r>
            <a:endParaRPr lang="zh-CN" alt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23527" y="3491716"/>
            <a:ext cx="13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Continuous configuration</a:t>
            </a:r>
            <a:endParaRPr lang="zh-CN" altLang="en-US" sz="1400" dirty="0"/>
          </a:p>
        </p:txBody>
      </p:sp>
      <p:sp>
        <p:nvSpPr>
          <p:cNvPr id="35" name="椭圆 34"/>
          <p:cNvSpPr/>
          <p:nvPr/>
        </p:nvSpPr>
        <p:spPr bwMode="auto">
          <a:xfrm>
            <a:off x="3772508" y="2031408"/>
            <a:ext cx="3441577" cy="108941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31840" y="4869160"/>
                <a:ext cx="2823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Simulation at ensemble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/>
                      </a:rPr>
                      <m:t>𝑘</m:t>
                    </m:r>
                  </m:oMath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869160"/>
                <a:ext cx="2823119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296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27585" y="5604895"/>
                <a:ext cx="763284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ℙ</m:t>
                    </m:r>
                    <m:d>
                      <m:d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sub>
                          <m:sup>
                            <m:r>
                              <a:rPr lang="de-DE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de-DE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e>
                      <m:e>
                        <m:sSubSup>
                          <m:sSubSupPr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de-DE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de-DE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altLang="zh-CN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(modeling by MSM)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5604895"/>
                <a:ext cx="7632847" cy="645048"/>
              </a:xfrm>
              <a:prstGeom prst="rect">
                <a:avLst/>
              </a:prstGeom>
              <a:blipFill rotWithShape="1"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442329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 descr="E:\nonMD\mirror\emma-workshop\2017\TRAM\lecture\TRAM3-sti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95" y="5047087"/>
            <a:ext cx="2546382" cy="17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Formulation of the TRAM model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36" name="椭圆 35"/>
          <p:cNvSpPr/>
          <p:nvPr/>
        </p:nvSpPr>
        <p:spPr bwMode="auto">
          <a:xfrm rot="5400000">
            <a:off x="3091291" y="2869709"/>
            <a:ext cx="2787787" cy="1244014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-780422" y="5615942"/>
                <a:ext cx="8820473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ℙ</m:t>
                    </m:r>
                    <m:d>
                      <m:dPr>
                        <m:ctrlPr>
                          <a:rPr lang="en-US" altLang="zh-C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de-DE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bSup>
                          <m:sSubSupPr>
                            <m:ctrlPr>
                              <a:rPr lang="en-US" altLang="zh-CN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de-DE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de-DE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  <m:r>
                          <a:rPr lang="en-US" altLang="zh-CN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CN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CN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CN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de-DE" altLang="zh-CN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de-DE" altLang="zh-CN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altLang="zh-CN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zh-CN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solidFill>
                      <a:srgbClr val="0070C0"/>
                    </a:solidFill>
                  </a:rPr>
                  <a:t> </a:t>
                </a:r>
              </a:p>
              <a:p>
                <a:pPr algn="ctr"/>
                <a:r>
                  <a:rPr lang="en-US" altLang="zh-CN" sz="2400" dirty="0">
                    <a:solidFill>
                      <a:srgbClr val="0070C0"/>
                    </a:solidFill>
                  </a:rPr>
                  <a:t>(output  according to local equilibrium)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0422" y="5615942"/>
                <a:ext cx="8820473" cy="1014380"/>
              </a:xfrm>
              <a:prstGeom prst="rect">
                <a:avLst/>
              </a:prstGeom>
              <a:blipFill rotWithShape="1">
                <a:blip r:embed="rId3"/>
                <a:stretch>
                  <a:fillRect b="-125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椭圆 6"/>
              <p:cNvSpPr/>
              <p:nvPr/>
            </p:nvSpPr>
            <p:spPr bwMode="auto">
              <a:xfrm>
                <a:off x="2108921" y="2277519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51" name="椭圆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921" y="2277519"/>
                <a:ext cx="720080" cy="64807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椭圆 7"/>
              <p:cNvSpPr/>
              <p:nvPr/>
            </p:nvSpPr>
            <p:spPr bwMode="auto">
              <a:xfrm>
                <a:off x="4125145" y="2277519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kumimoji="0" lang="en-US" altLang="zh-CN" sz="20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52" name="椭圆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145" y="2277519"/>
                <a:ext cx="720080" cy="64807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椭圆 9"/>
              <p:cNvSpPr/>
              <p:nvPr/>
            </p:nvSpPr>
            <p:spPr bwMode="auto">
              <a:xfrm>
                <a:off x="6141369" y="2275998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53" name="椭圆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69" y="2275998"/>
                <a:ext cx="720080" cy="648072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10"/>
              <p:cNvSpPr/>
              <p:nvPr/>
            </p:nvSpPr>
            <p:spPr bwMode="auto">
              <a:xfrm>
                <a:off x="2108921" y="3923764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54" name="椭圆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921" y="3923764"/>
                <a:ext cx="720080" cy="648072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椭圆 11"/>
              <p:cNvSpPr/>
              <p:nvPr/>
            </p:nvSpPr>
            <p:spPr bwMode="auto">
              <a:xfrm>
                <a:off x="4125145" y="3923764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55" name="椭圆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5145" y="3923764"/>
                <a:ext cx="720080" cy="648072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椭圆 12"/>
              <p:cNvSpPr/>
              <p:nvPr/>
            </p:nvSpPr>
            <p:spPr bwMode="auto">
              <a:xfrm>
                <a:off x="6141369" y="3922243"/>
                <a:ext cx="720080" cy="64807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𝜏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333333"/>
                  </a:solidFill>
                  <a:latin typeface="Arial" charset="0"/>
                </a:endParaRP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56" name="椭圆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369" y="3922243"/>
                <a:ext cx="720080" cy="648072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箭头连接符 14"/>
          <p:cNvCxnSpPr>
            <a:stCxn id="51" idx="6"/>
            <a:endCxn id="52" idx="2"/>
          </p:cNvCxnSpPr>
          <p:nvPr/>
        </p:nvCxnSpPr>
        <p:spPr bwMode="auto">
          <a:xfrm>
            <a:off x="2829001" y="2601555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直接箭头连接符 16"/>
          <p:cNvCxnSpPr>
            <a:stCxn id="52" idx="6"/>
            <a:endCxn id="53" idx="2"/>
          </p:cNvCxnSpPr>
          <p:nvPr/>
        </p:nvCxnSpPr>
        <p:spPr bwMode="auto">
          <a:xfrm flipV="1">
            <a:off x="4845225" y="2600034"/>
            <a:ext cx="1296144" cy="1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直接箭头连接符 18"/>
          <p:cNvCxnSpPr>
            <a:stCxn id="51" idx="4"/>
            <a:endCxn id="54" idx="0"/>
          </p:cNvCxnSpPr>
          <p:nvPr/>
        </p:nvCxnSpPr>
        <p:spPr bwMode="auto">
          <a:xfrm>
            <a:off x="2468961" y="2925591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直接箭头连接符 20"/>
          <p:cNvCxnSpPr>
            <a:stCxn id="52" idx="4"/>
            <a:endCxn id="55" idx="0"/>
          </p:cNvCxnSpPr>
          <p:nvPr/>
        </p:nvCxnSpPr>
        <p:spPr bwMode="auto">
          <a:xfrm>
            <a:off x="4485185" y="2925591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直接箭头连接符 22"/>
          <p:cNvCxnSpPr>
            <a:stCxn id="53" idx="4"/>
            <a:endCxn id="56" idx="0"/>
          </p:cNvCxnSpPr>
          <p:nvPr/>
        </p:nvCxnSpPr>
        <p:spPr bwMode="auto">
          <a:xfrm>
            <a:off x="6501409" y="2924070"/>
            <a:ext cx="0" cy="998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直接箭头连接符 24"/>
          <p:cNvCxnSpPr>
            <a:stCxn id="51" idx="2"/>
          </p:cNvCxnSpPr>
          <p:nvPr/>
        </p:nvCxnSpPr>
        <p:spPr bwMode="auto">
          <a:xfrm flipH="1">
            <a:off x="1676873" y="2601555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3" name="直接箭头连接符 25"/>
          <p:cNvCxnSpPr/>
          <p:nvPr/>
        </p:nvCxnSpPr>
        <p:spPr bwMode="auto">
          <a:xfrm flipH="1">
            <a:off x="6861449" y="2603786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4" name="直接连接符 27"/>
          <p:cNvCxnSpPr/>
          <p:nvPr/>
        </p:nvCxnSpPr>
        <p:spPr bwMode="auto">
          <a:xfrm>
            <a:off x="323528" y="3347700"/>
            <a:ext cx="77048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23528" y="259760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Discrete state</a:t>
            </a:r>
            <a:endParaRPr lang="zh-CN" alt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323527" y="3491716"/>
            <a:ext cx="13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Continuous configuration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131840" y="4869160"/>
                <a:ext cx="2823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Simulation at ensemble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/>
                      </a:rPr>
                      <m:t>𝑘</m:t>
                    </m:r>
                  </m:oMath>
                </a14:m>
                <a:endParaRPr lang="zh-CN" altLang="en-US" sz="1600" i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869160"/>
                <a:ext cx="2823119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1296" t="-5455" b="-23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082820" y="5755444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2820" y="5755444"/>
                <a:ext cx="36798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555735" y="4866185"/>
                <a:ext cx="95135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735" y="4866185"/>
                <a:ext cx="951351" cy="444930"/>
              </a:xfrm>
              <a:prstGeom prst="rect">
                <a:avLst/>
              </a:prstGeom>
              <a:blipFill rotWithShape="1">
                <a:blip r:embed="rId15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637739" y="4885610"/>
                <a:ext cx="951351" cy="44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739" y="4885610"/>
                <a:ext cx="951351" cy="444930"/>
              </a:xfrm>
              <a:prstGeom prst="rect">
                <a:avLst/>
              </a:prstGeom>
              <a:blipFill rotWithShape="1">
                <a:blip r:embed="rId16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984782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Model for one (whole) trajectory: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𝐿</m:t>
                    </m:r>
                    <m:r>
                      <a:rPr lang="de-DE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/>
                      </a:rPr>
                      <m:t>traj</m:t>
                    </m:r>
                    <m:r>
                      <a:rPr lang="de-DE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/>
                      </a:rPr>
                      <m:t>from</m:t>
                    </m:r>
                    <m:r>
                      <a:rPr lang="de-DE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/>
                      </a:rPr>
                      <m:t>ensemble</m:t>
                    </m:r>
                    <m:r>
                      <a:rPr lang="de-DE" sz="2000" b="0" i="0" smtClean="0">
                        <a:latin typeface="Cambria Math"/>
                      </a:rPr>
                      <m:t> </m:t>
                    </m:r>
                    <m:r>
                      <a:rPr lang="de-DE" sz="2000" b="0" i="1" smtClean="0">
                        <a:latin typeface="Cambria Math"/>
                      </a:rPr>
                      <m:t>𝑘</m:t>
                    </m:r>
                    <m:r>
                      <a:rPr lang="de-DE" sz="2000" b="0" i="0" smtClean="0">
                        <a:latin typeface="Cambria Math"/>
                      </a:rPr>
                      <m:t>)=</m:t>
                    </m:r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𝑠</m:t>
                        </m:r>
                        <m:r>
                          <a:rPr lang="de-DE" sz="2000" b="0" i="1" smtClean="0">
                            <a:latin typeface="Cambria Math"/>
                          </a:rPr>
                          <m:t>(0)</m:t>
                        </m:r>
                      </m:sub>
                      <m:sup>
                        <m:r>
                          <a:rPr lang="de-DE" sz="2000" b="0" i="1" smtClean="0">
                            <a:latin typeface="Cambria Math"/>
                          </a:rPr>
                          <m:t>(</m:t>
                        </m:r>
                        <m:r>
                          <a:rPr lang="de-DE" sz="2000" b="0" i="1" smtClean="0">
                            <a:latin typeface="Cambria Math"/>
                          </a:rPr>
                          <m:t>𝑘</m:t>
                        </m:r>
                        <m:r>
                          <a:rPr lang="de-DE" sz="2000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sz="2000" b="0" i="1" smtClean="0">
                        <a:latin typeface="Cambria Math"/>
                      </a:rPr>
                      <m:t>⋅</m:t>
                    </m:r>
                    <m:sSubSup>
                      <m:sSub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de-DE" sz="20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  <m:sup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de-DE" sz="2000" b="0" i="1" smtClean="0">
                        <a:latin typeface="Cambria Math"/>
                      </a:rPr>
                      <m:t>⋅</m:t>
                    </m:r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  <m:r>
                          <a:rPr lang="de-DE" sz="2000" i="1">
                            <a:latin typeface="Cambria Math"/>
                          </a:rPr>
                          <m:t>(1)</m:t>
                        </m:r>
                      </m:sub>
                      <m:sup>
                        <m:r>
                          <a:rPr lang="de-DE" sz="2000" i="1">
                            <a:latin typeface="Cambria Math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</a:rPr>
                          <m:t>𝑘</m:t>
                        </m:r>
                        <m:r>
                          <a:rPr lang="de-DE" sz="20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de-DE" sz="2000" i="1" smtClean="0">
                        <a:latin typeface="Cambria Math"/>
                      </a:rPr>
                      <m:t>⋯</m:t>
                    </m:r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de-DE" sz="20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sub>
                      <m:sup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⋅</m:t>
                    </m:r>
                    <m:sSubSup>
                      <m:sSubSup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𝑠</m:t>
                        </m:r>
                        <m:r>
                          <a:rPr lang="de-DE" sz="2000" i="1">
                            <a:latin typeface="Cambria Math"/>
                          </a:rPr>
                          <m:t>(</m:t>
                        </m:r>
                        <m:r>
                          <a:rPr lang="de-DE" sz="2000" b="0" i="1" smtClean="0">
                            <a:latin typeface="Cambria Math"/>
                          </a:rPr>
                          <m:t>𝑁</m:t>
                        </m:r>
                        <m:r>
                          <a:rPr lang="de-DE" sz="2000" i="1">
                            <a:latin typeface="Cambria Math"/>
                          </a:rPr>
                          <m:t>)</m:t>
                        </m:r>
                      </m:sub>
                      <m:sup>
                        <m:r>
                          <a:rPr lang="de-DE" sz="2000" i="1">
                            <a:latin typeface="Cambria Math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</a:rPr>
                          <m:t>𝑘</m:t>
                        </m:r>
                        <m:r>
                          <a:rPr lang="de-DE" sz="20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Rearranging: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𝐿</m:t>
                      </m:r>
                      <m:r>
                        <a:rPr lang="de-DE" sz="2000" b="0" i="1" smtClean="0">
                          <a:latin typeface="Cambria Math"/>
                        </a:rPr>
                        <m:t>(</m:t>
                      </m:r>
                      <m:r>
                        <a:rPr lang="de-DE" sz="2000" b="0" i="1" smtClean="0">
                          <a:latin typeface="Cambria Math"/>
                        </a:rPr>
                        <m:t>𝑘</m:t>
                      </m:r>
                      <m:r>
                        <a:rPr lang="de-DE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Model for all trajectories from all ensembles: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𝐿</m:t>
                      </m:r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/>
                            </a:rPr>
                            <m:t>𝐿</m:t>
                          </m:r>
                          <m:r>
                            <a:rPr lang="de-DE" sz="2000" i="1">
                              <a:latin typeface="Cambria Math"/>
                            </a:rPr>
                            <m:t>(</m:t>
                          </m:r>
                          <m:r>
                            <a:rPr lang="de-DE" sz="2000" i="1">
                              <a:latin typeface="Cambria Math"/>
                            </a:rPr>
                            <m:t>𝑘</m:t>
                          </m:r>
                          <m:r>
                            <a:rPr lang="de-DE" sz="2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1">
                <a:blip r:embed="rId2"/>
                <a:stretch>
                  <a:fillRect l="-729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Formulation of the TRAM 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908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648"/>
            <a:ext cx="8784976" cy="1143000"/>
          </a:xfrm>
        </p:spPr>
        <p:txBody>
          <a:bodyPr>
            <a:noAutofit/>
          </a:bodyPr>
          <a:lstStyle/>
          <a:p>
            <a:r>
              <a:rPr lang="en-US" sz="3400" dirty="0"/>
              <a:t>TRAM: workflow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1216" y="299695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de-DE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de-DE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b="0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𝑗𝑖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216" y="2996952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03648" y="5616813"/>
            <a:ext cx="3062243" cy="896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stationary probabilities (thermodynamics)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080" y="5616812"/>
            <a:ext cx="3062243" cy="896775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kinetic probabilities (rates)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44152" y="3334878"/>
            <a:ext cx="217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probabilistic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35740" y="5018455"/>
                <a:ext cx="52445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optimize  model parameters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𝑇</m:t>
                    </m:r>
                    <m:r>
                      <a:rPr lang="de-DE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000" dirty="0"/>
                  <a:t> (and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z</m:t>
                    </m:r>
                    <m:r>
                      <a:rPr lang="de-DE" sz="2000" b="0" i="1" smtClean="0">
                        <a:latin typeface="Cambria Math"/>
                      </a:rPr>
                      <m:t>[</m:t>
                    </m:r>
                    <m:r>
                      <a:rPr lang="en-US" sz="2000" i="1" smtClean="0">
                        <a:latin typeface="Cambria Math"/>
                      </a:rPr>
                      <m:t>𝜇</m:t>
                    </m:r>
                    <m:r>
                      <a:rPr lang="de-DE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40" y="5018455"/>
                <a:ext cx="524457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61"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n 20"/>
          <p:cNvSpPr/>
          <p:nvPr/>
        </p:nvSpPr>
        <p:spPr>
          <a:xfrm>
            <a:off x="2051720" y="1098200"/>
            <a:ext cx="1440160" cy="1535685"/>
          </a:xfrm>
          <a:prstGeom prst="can">
            <a:avLst>
              <a:gd name="adj" fmla="val 20591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Markov states and transition counts</a:t>
            </a:r>
          </a:p>
        </p:txBody>
      </p:sp>
      <p:sp>
        <p:nvSpPr>
          <p:cNvPr id="22" name="Can 21"/>
          <p:cNvSpPr/>
          <p:nvPr/>
        </p:nvSpPr>
        <p:spPr>
          <a:xfrm>
            <a:off x="5580112" y="1268760"/>
            <a:ext cx="1440944" cy="1296144"/>
          </a:xfrm>
          <a:prstGeom prst="can">
            <a:avLst>
              <a:gd name="adj" fmla="val 20101"/>
            </a:avLst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bias potential values</a:t>
            </a:r>
          </a:p>
        </p:txBody>
      </p:sp>
    </p:spTree>
    <p:extLst>
      <p:ext uri="{BB962C8B-B14F-4D97-AF65-F5344CB8AC3E}">
        <p14:creationId xmlns:p14="http://schemas.microsoft.com/office/powerpoint/2010/main" val="33237638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the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39" y="2348879"/>
            <a:ext cx="69532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7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Bin-less estimators: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WHAM requires binning of the reweighting factors / bias energies </a:t>
                </a:r>
                <a:br>
                  <a:rPr lang="en-US" sz="2200" i="1" dirty="0">
                    <a:latin typeface="Cambria Math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𝑏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 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[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(0)</m:t>
                            </m:r>
                          </m:sup>
                        </m:sSup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200" b="0" i="1" smtClean="0"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Inconvenient if variations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𝑈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200" dirty="0"/>
                  <a:t> are large. For example multi-temperature simulations </a:t>
                </a:r>
                <a:br>
                  <a:rPr lang="en-US" sz="2200" i="1" dirty="0">
                    <a:latin typeface="Cambria Math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𝑏</m:t>
                        </m:r>
                      </m:e>
                      <m:sub/>
                      <m: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𝛽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𝛽</m:t>
                        </m:r>
                      </m:e>
                      <m:sup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  <m:r>
                      <a:rPr lang="en-US" sz="2200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br>
                  <a:rPr lang="en-US" sz="2200" i="1" dirty="0">
                    <a:latin typeface="Cambria Math"/>
                  </a:rPr>
                </a:br>
                <a:r>
                  <a:rPr lang="en-US" sz="2200" dirty="0"/>
                  <a:t>is related to the </a:t>
                </a:r>
                <a:r>
                  <a:rPr lang="en-US" sz="2200" b="1" dirty="0"/>
                  <a:t>total</a:t>
                </a:r>
                <a:r>
                  <a:rPr lang="en-US" sz="2200" dirty="0"/>
                  <a:t> potential energy. But this is  additive in the number of particles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peak</m:t>
                        </m:r>
                        <m:r>
                          <a:rPr lang="en-US" sz="22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to</m:t>
                        </m:r>
                        <m:r>
                          <a:rPr lang="en-US" sz="22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/>
                          </a:rPr>
                          <m:t>peak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≈5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𝑑𝑜𝑓</m:t>
                            </m:r>
                          </m:sub>
                        </m:sSub>
                      </m:e>
                    </m:rad>
                    <m:r>
                      <a:rPr lang="en-US" sz="2200" b="0" i="1" smtClean="0">
                        <a:latin typeface="Cambria Math"/>
                      </a:rPr>
                      <m:t>⋅</m:t>
                    </m:r>
                    <m:r>
                      <a:rPr lang="en-US" sz="2200" b="0" i="1" smtClean="0">
                        <a:latin typeface="Cambria Math"/>
                      </a:rPr>
                      <m:t>𝑘𝑇</m:t>
                    </m:r>
                  </m:oMath>
                </a14:m>
                <a:r>
                  <a:rPr lang="en-US" sz="2200" dirty="0"/>
                  <a:t> (at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𝑇</m:t>
                    </m:r>
                    <m:r>
                      <a:rPr lang="en-US" sz="2200" i="1" smtClean="0">
                        <a:latin typeface="Cambria Math"/>
                      </a:rPr>
                      <m:t>=300</m:t>
                    </m:r>
                    <m:r>
                      <m:rPr>
                        <m:sty m:val="p"/>
                      </m:rPr>
                      <a:rPr lang="en-US" sz="2200" i="0" smtClean="0">
                        <a:latin typeface="Cambria Math"/>
                      </a:rPr>
                      <m:t>K</m:t>
                    </m:r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4797152"/>
            <a:ext cx="6181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4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TRAM: strategies for enhanced sampling of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Model system: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2" y="2492896"/>
            <a:ext cx="407491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56" y="1665721"/>
            <a:ext cx="43148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94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Importance sampling</a:t>
            </a:r>
          </a:p>
          <a:p>
            <a:r>
              <a:rPr lang="en-US" sz="2400" dirty="0"/>
              <a:t>Simulation types</a:t>
            </a:r>
          </a:p>
          <a:p>
            <a:pPr lvl="1"/>
            <a:r>
              <a:rPr lang="en-US" sz="2400" dirty="0"/>
              <a:t>Boltzmann reweighting</a:t>
            </a:r>
          </a:p>
          <a:p>
            <a:pPr lvl="1"/>
            <a:r>
              <a:rPr lang="en-US" sz="2400" dirty="0"/>
              <a:t>Umbrella sampling </a:t>
            </a:r>
          </a:p>
          <a:p>
            <a:pPr lvl="1"/>
            <a:r>
              <a:rPr lang="en-US" sz="2400" dirty="0"/>
              <a:t>multi-temperature simulation</a:t>
            </a:r>
          </a:p>
          <a:p>
            <a:pPr lvl="1"/>
            <a:r>
              <a:rPr lang="en-US" sz="2400" dirty="0"/>
              <a:t>accelerated MD</a:t>
            </a:r>
          </a:p>
          <a:p>
            <a:endParaRPr lang="en-US" sz="2400" dirty="0"/>
          </a:p>
          <a:p>
            <a:r>
              <a:rPr lang="en-US" sz="2400" dirty="0"/>
              <a:t>Analysis methods</a:t>
            </a:r>
          </a:p>
          <a:p>
            <a:pPr lvl="1"/>
            <a:r>
              <a:rPr lang="en-US" sz="2400" dirty="0"/>
              <a:t>Weighted Histogram Analysis method + its problems</a:t>
            </a:r>
          </a:p>
          <a:p>
            <a:pPr lvl="1"/>
            <a:r>
              <a:rPr lang="en-US" sz="2400" dirty="0"/>
              <a:t>Multi Ensemble Markov Models and discrete TRAM</a:t>
            </a:r>
          </a:p>
        </p:txBody>
      </p:sp>
    </p:spTree>
    <p:extLst>
      <p:ext uri="{BB962C8B-B14F-4D97-AF65-F5344CB8AC3E}">
        <p14:creationId xmlns:p14="http://schemas.microsoft.com/office/powerpoint/2010/main" val="161323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56" y="2545284"/>
            <a:ext cx="4152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3" y="2492896"/>
            <a:ext cx="3571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TRAM: strategies for enhanced sampling of kinetics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8737" y="2305005"/>
                <a:ext cx="8229600" cy="24921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600" b="1" dirty="0"/>
                  <a:t>		</a:t>
                </a:r>
                <a14:m>
                  <m:oMath xmlns:m="http://schemas.openxmlformats.org/officeDocument/2006/math">
                    <m:r>
                      <a:rPr lang="de-DE" sz="2600" b="1" i="0" smtClean="0">
                        <a:latin typeface="Cambria Math"/>
                      </a:rPr>
                      <m:t>𝚫</m:t>
                    </m:r>
                    <m:r>
                      <a:rPr lang="de-DE" sz="2600" b="1" i="1" smtClean="0">
                        <a:latin typeface="Cambria Math"/>
                      </a:rPr>
                      <m:t>𝑮</m:t>
                    </m:r>
                  </m:oMath>
                </a14:m>
                <a:r>
                  <a:rPr lang="de-DE" sz="2600" b="1" dirty="0"/>
                  <a:t>			    MFPT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737" y="2305005"/>
                <a:ext cx="8229600" cy="2492147"/>
              </a:xfrm>
              <a:blipFill rotWithShape="1">
                <a:blip r:embed="rId4"/>
                <a:stretch>
                  <a:fillRect t="-19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4315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68" y="5760"/>
            <a:ext cx="8229600" cy="1143000"/>
          </a:xfrm>
        </p:spPr>
        <p:txBody>
          <a:bodyPr/>
          <a:lstStyle/>
          <a:p>
            <a:r>
              <a:rPr lang="en-US" dirty="0"/>
              <a:t>What is replica exchange?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149080"/>
                <a:ext cx="8229600" cy="1766833"/>
              </a:xfrm>
            </p:spPr>
            <p:txBody>
              <a:bodyPr>
                <a:noAutofit/>
              </a:bodyPr>
              <a:lstStyle/>
              <a:p>
                <a:r>
                  <a:rPr lang="en-US" sz="1700" dirty="0"/>
                  <a:t>sample from generalized ensemble :</a:t>
                </a:r>
              </a:p>
              <a:p>
                <a:endParaRPr lang="en-US" sz="1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00" b="0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700" b="0" i="1" smtClean="0">
                              <a:latin typeface="Cambria Math"/>
                              <a:ea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7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700" b="0" i="0" smtClean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(0)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7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(0)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7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(0)</m:t>
                              </m:r>
                            </m:sup>
                          </m:sSup>
                        </m:den>
                      </m:f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7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sz="1700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sz="1700" b="0" i="1" smtClean="0">
                          <a:latin typeface="Cambria Math"/>
                          <a:ea typeface="Cambria Math"/>
                        </a:rPr>
                        <m:t>…⋅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70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1700" b="0" i="1" smtClean="0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sz="1700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  <m:r>
                                    <a:rPr lang="en-US" sz="17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7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7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7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en-US" sz="17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700" dirty="0"/>
              </a:p>
              <a:p>
                <a:r>
                  <a:rPr lang="en-US" sz="1700" dirty="0"/>
                  <a:t>accept exchanges with Metropolis criterion</a:t>
                </a:r>
                <a:br>
                  <a:rPr lang="en-US" sz="17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700">
                            <a:latin typeface="Cambria Math"/>
                          </a:rPr>
                          <m:t>accept</m:t>
                        </m:r>
                      </m:sub>
                    </m:sSub>
                    <m:r>
                      <a:rPr lang="en-US" sz="17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70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/>
                              </a:rPr>
                              <m:t>1,</m:t>
                            </m:r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𝑈</m:t>
                                        </m:r>
                                      </m:e>
                                      <m:sup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7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p>
                                          <m:sSup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7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n-US" sz="17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7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7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𝑈</m:t>
                                        </m:r>
                                      </m:e>
                                      <m:sup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7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𝑈</m:t>
                                        </m:r>
                                      </m:e>
                                      <m:sup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7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𝑈</m:t>
                                        </m:r>
                                      </m:e>
                                      <m:sup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US" sz="17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1700" i="1">
                                            <a:latin typeface="Cambria Math"/>
                                            <a:ea typeface="Cambria Math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7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700" i="1"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700" dirty="0"/>
              </a:p>
              <a:p>
                <a:pPr marL="0" indent="0">
                  <a:buNone/>
                </a:pPr>
                <a:r>
                  <a:rPr lang="en-US" sz="1700" dirty="0"/>
                  <a:t>with labels updated after an accepted exchange.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149080"/>
                <a:ext cx="8229600" cy="1766833"/>
              </a:xfrm>
              <a:blipFill rotWithShape="1">
                <a:blip r:embed="rId2"/>
                <a:stretch>
                  <a:fillRect l="-444" t="-1038" b="-491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paul_l\Desktop\mirror\HREMD\HREM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/>
          <a:stretch/>
        </p:blipFill>
        <p:spPr bwMode="auto">
          <a:xfrm>
            <a:off x="1003300" y="1484784"/>
            <a:ext cx="783024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79063" y="6581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/>
              <a:t>Fukunishi</a:t>
            </a:r>
            <a:r>
              <a:rPr lang="en-US" sz="1200" dirty="0"/>
              <a:t> and Watanabe</a:t>
            </a:r>
            <a:r>
              <a:rPr lang="en-US" sz="1200" i="1" dirty="0"/>
              <a:t>, J. Chem. Phys</a:t>
            </a:r>
            <a:r>
              <a:rPr lang="en-US" sz="1200" dirty="0"/>
              <a:t>. </a:t>
            </a:r>
            <a:r>
              <a:rPr lang="en-US" sz="1200" b="1" dirty="0"/>
              <a:t>116,</a:t>
            </a:r>
            <a:r>
              <a:rPr lang="en-US" sz="1200" dirty="0"/>
              <a:t> 9058 (2002)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68" y="1699816"/>
                <a:ext cx="1149610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2000" b="0" i="1" smtClean="0">
                                <a:latin typeface="Cambria Math"/>
                                <a:ea typeface="Cambria Math"/>
                              </a:rPr>
                              <m:t>(1)</m:t>
                            </m:r>
                          </m:sup>
                        </m:sSup>
                        <m:r>
                          <a:rPr lang="de-DE" sz="20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(1)</m:t>
                        </m:r>
                      </m:sup>
                    </m:sSup>
                  </m:oMath>
                </a14:m>
                <a:r>
                  <a:rPr lang="de-DE" sz="20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" y="1699816"/>
                <a:ext cx="1149610" cy="412934"/>
              </a:xfrm>
              <a:prstGeom prst="rect">
                <a:avLst/>
              </a:prstGeom>
              <a:blipFill rotWithShape="1">
                <a:blip r:embed="rId4"/>
                <a:stretch>
                  <a:fillRect l="-2660" t="-4412" r="-4787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273" y="3331373"/>
                <a:ext cx="1149610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de-DE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sSup>
                      <m:sSup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de-DE" sz="2000" b="0" i="1" smtClean="0">
                            <a:latin typeface="Cambria Math"/>
                          </a:rPr>
                          <m:t>(0)</m:t>
                        </m:r>
                      </m:sup>
                    </m:sSup>
                  </m:oMath>
                </a14:m>
                <a:r>
                  <a:rPr lang="de-DE" sz="2000" dirty="0"/>
                  <a:t>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3" y="3331373"/>
                <a:ext cx="1149610" cy="412934"/>
              </a:xfrm>
              <a:prstGeom prst="rect">
                <a:avLst/>
              </a:prstGeom>
              <a:blipFill rotWithShape="1">
                <a:blip r:embed="rId5"/>
                <a:stretch>
                  <a:fillRect l="-2660" t="-4412" r="-4787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2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HREMD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5" y="2504475"/>
            <a:ext cx="8265695" cy="2884751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402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is valid input data for TRAM?</a:t>
            </a:r>
          </a:p>
        </p:txBody>
      </p:sp>
    </p:spTree>
    <p:extLst>
      <p:ext uri="{BB962C8B-B14F-4D97-AF65-F5344CB8AC3E}">
        <p14:creationId xmlns:p14="http://schemas.microsoft.com/office/powerpoint/2010/main" val="7471486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in (d)TRAM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8" y="1412776"/>
            <a:ext cx="3456384" cy="50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700" y="6488668"/>
            <a:ext cx="900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 </a:t>
            </a:r>
            <a:r>
              <a:rPr lang="en-US" i="1" dirty="0"/>
              <a:t>et al,</a:t>
            </a:r>
            <a:r>
              <a:rPr lang="en-US" dirty="0"/>
              <a:t> </a:t>
            </a:r>
            <a:r>
              <a:rPr lang="en-US" i="1" dirty="0"/>
              <a:t>J. Phys. Chem. B</a:t>
            </a:r>
            <a:r>
              <a:rPr lang="en-US" dirty="0"/>
              <a:t> </a:t>
            </a:r>
            <a:r>
              <a:rPr lang="en-US" b="1" dirty="0"/>
              <a:t>120</a:t>
            </a:r>
            <a:r>
              <a:rPr lang="en-US" dirty="0"/>
              <a:t> 8733 (2016)	</a:t>
            </a:r>
            <a:r>
              <a:rPr lang="en-US" dirty="0" err="1"/>
              <a:t>Rosta</a:t>
            </a:r>
            <a:r>
              <a:rPr lang="en-US" dirty="0"/>
              <a:t> </a:t>
            </a:r>
            <a:r>
              <a:rPr lang="en-US" i="1" dirty="0"/>
              <a:t>et al, J. </a:t>
            </a:r>
            <a:r>
              <a:rPr lang="en-US" i="1" dirty="0" err="1"/>
              <a:t>Comput</a:t>
            </a:r>
            <a:r>
              <a:rPr lang="en-US" i="1" dirty="0"/>
              <a:t>. Chem.</a:t>
            </a:r>
            <a:r>
              <a:rPr lang="en-US" dirty="0"/>
              <a:t> </a:t>
            </a:r>
            <a:r>
              <a:rPr lang="en-US" b="1" dirty="0"/>
              <a:t>30</a:t>
            </a:r>
            <a:r>
              <a:rPr lang="en-US" dirty="0"/>
              <a:t>, 1634 (2009)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744416" cy="303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6000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in (d)TRAM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8" y="1412776"/>
            <a:ext cx="3456384" cy="50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700" y="6488668"/>
            <a:ext cx="900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 </a:t>
            </a:r>
            <a:r>
              <a:rPr lang="en-US" i="1" dirty="0"/>
              <a:t>et al,</a:t>
            </a:r>
            <a:r>
              <a:rPr lang="en-US" dirty="0"/>
              <a:t> </a:t>
            </a:r>
            <a:r>
              <a:rPr lang="en-US" i="1" dirty="0"/>
              <a:t>J. Phys. Chem. B</a:t>
            </a:r>
            <a:r>
              <a:rPr lang="en-US" dirty="0"/>
              <a:t> </a:t>
            </a:r>
            <a:r>
              <a:rPr lang="en-US" b="1" dirty="0"/>
              <a:t>120</a:t>
            </a:r>
            <a:r>
              <a:rPr lang="en-US" dirty="0"/>
              <a:t> 8733 (2016)	</a:t>
            </a:r>
            <a:r>
              <a:rPr lang="en-US" dirty="0" err="1"/>
              <a:t>Rosta</a:t>
            </a:r>
            <a:r>
              <a:rPr lang="en-US" dirty="0"/>
              <a:t> </a:t>
            </a:r>
            <a:r>
              <a:rPr lang="en-US" i="1" dirty="0"/>
              <a:t>et al, J. </a:t>
            </a:r>
            <a:r>
              <a:rPr lang="en-US" i="1" dirty="0" err="1"/>
              <a:t>Comput</a:t>
            </a:r>
            <a:r>
              <a:rPr lang="en-US" i="1" dirty="0"/>
              <a:t>. Chem.</a:t>
            </a:r>
            <a:r>
              <a:rPr lang="en-US" dirty="0"/>
              <a:t> </a:t>
            </a:r>
            <a:r>
              <a:rPr lang="en-US" b="1" dirty="0"/>
              <a:t>30</a:t>
            </a:r>
            <a:r>
              <a:rPr lang="en-US" dirty="0"/>
              <a:t>, 1634 (2009)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744416" cy="303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99592" y="1988840"/>
            <a:ext cx="2808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592" y="2632224"/>
            <a:ext cx="2808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9592" y="3284984"/>
            <a:ext cx="2808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9592" y="3871456"/>
            <a:ext cx="2808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55776" y="1426197"/>
            <a:ext cx="0" cy="2794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31840" y="1426197"/>
            <a:ext cx="0" cy="2794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7904" y="1426197"/>
            <a:ext cx="0" cy="2794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79712" y="1426197"/>
            <a:ext cx="0" cy="2794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03648" y="1426197"/>
            <a:ext cx="0" cy="2794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53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of biased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412776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FF0000"/>
                    </a:solidFill>
                  </a:rPr>
                  <a:t>   Biased distributions have to overlap!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Diagnostics: </a:t>
                </a:r>
              </a:p>
              <a:p>
                <a:pPr lvl="1"/>
                <a:r>
                  <a:rPr lang="en-US" sz="1800" dirty="0"/>
                  <a:t>Post-hoc replica exchange: How many exchanges would have been accepted if the simulation had been carried out with replica exchange between ensembles? How does this number compare to the number of simulated samples?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b="0" i="0" smtClean="0">
                        <a:latin typeface="Cambria Math"/>
                      </a:rPr>
                      <m:t>score</m:t>
                    </m:r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/>
                          </a:rPr>
                          <m:t>𝑁</m:t>
                        </m:r>
                        <m:r>
                          <a:rPr lang="de-DE" sz="1800" i="1">
                            <a:latin typeface="Cambria Math"/>
                          </a:rPr>
                          <m:t>+</m:t>
                        </m:r>
                        <m:r>
                          <a:rPr lang="de-DE" sz="1800" i="1">
                            <a:latin typeface="Cambria Math"/>
                          </a:rPr>
                          <m:t>𝑀</m:t>
                        </m:r>
                      </m:e>
                    </m:d>
                    <m:f>
                      <m:fPr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sz="1800" b="0" i="1" smtClean="0">
                            <a:latin typeface="Cambria Math"/>
                          </a:rPr>
                          <m:t>𝑁</m:t>
                        </m:r>
                        <m:r>
                          <a:rPr lang="de-DE" sz="1800" b="0" i="1" smtClean="0">
                            <a:latin typeface="Cambria Math"/>
                          </a:rPr>
                          <m:t> </m:t>
                        </m:r>
                        <m:r>
                          <a:rPr lang="de-DE" sz="1800" b="0" i="1" smtClean="0">
                            <a:latin typeface="Cambria Math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800" b="0" i="1" smtClean="0">
                            <a:latin typeface="Cambria Math"/>
                          </a:rPr>
                          <m:t>𝑥</m:t>
                        </m:r>
                        <m:r>
                          <a:rPr lang="de-DE" sz="1800" b="0" i="1" smtClean="0"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sz="18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de-DE" sz="1800" i="1">
                                <a:latin typeface="Cambria Math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p>
                          </m:sub>
                          <m:sup/>
                          <m:e>
                            <m:func>
                              <m:func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de-DE" sz="1800" b="0" i="0" smtClean="0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1, </m:t>
                                    </m:r>
                                    <m:f>
                                      <m:fPr>
                                        <m:ctrlPr>
                                          <a:rPr lang="de-D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e-D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de-DE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𝛽</m:t>
                                                </m:r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de-DE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de-DE" sz="1800" i="1">
                                                        <a:latin typeface="Cambria Math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de-DE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e-DE" sz="1800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de-D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de-DE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de-DE" sz="1800" i="1">
                                                    <a:latin typeface="Cambria Math"/>
                                                  </a:rPr>
                                                  <m:t>𝛽</m:t>
                                                </m:r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de-DE" sz="1800" b="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de-DE" sz="1800" b="0" i="1" smtClean="0">
                                                        <a:latin typeface="Cambria Math"/>
                                                      </a:rPr>
                                                      <m:t>𝑙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de-DE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de-D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de-DE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de-DE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de-DE" sz="1800" i="1">
                                                        <a:latin typeface="Cambria Math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de-DE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de-D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de-DE" sz="1800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de-DE" sz="18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𝑈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de-DE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de-DE" sz="1800" i="1">
                                                        <a:latin typeface="Cambria Math"/>
                                                      </a:rPr>
                                                      <m:t>𝑙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  <m:d>
                                              <m:dPr>
                                                <m:ctrlPr>
                                                  <a:rPr lang="de-DE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e-DE" sz="1800" b="0" i="1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  <m:r>
                      <m:rPr>
                        <m:nor/>
                      </m:rPr>
                      <a:rPr lang="de-DE" sz="1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800"/>
                      <m:t>≶</m:t>
                    </m:r>
                    <m:r>
                      <m:rPr>
                        <m:nor/>
                      </m:rPr>
                      <a:rPr lang="de-DE" sz="1800" b="0" i="0" smtClean="0"/>
                      <m:t> 1</m:t>
                    </m:r>
                  </m:oMath>
                </a14:m>
                <a:br>
                  <a:rPr lang="de-DE" sz="1800" dirty="0"/>
                </a:br>
                <a:endParaRPr lang="en-US" sz="1800" dirty="0"/>
              </a:p>
              <a:p>
                <a:pPr lvl="1"/>
                <a:r>
                  <a:rPr lang="en-US" sz="1800" dirty="0"/>
                  <a:t>error of the free energies estimated by (M)BAR (equation from [1]). Alternative way to relate the overlap of distributions to the number of samples.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412776"/>
                <a:ext cx="8229600" cy="4525963"/>
              </a:xfrm>
              <a:blipFill rotWithShape="0">
                <a:blip r:embed="rId2"/>
                <a:stretch>
                  <a:fillRect l="-963" t="-1752" r="-444" b="-1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1520" y="60932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[1] Shirts and </a:t>
            </a:r>
            <a:r>
              <a:rPr lang="en-US" dirty="0" err="1"/>
              <a:t>Chodera</a:t>
            </a:r>
            <a:r>
              <a:rPr lang="en-US" dirty="0"/>
              <a:t>, Statistically optimal analysis of samples from multiple equilibrium states, J. Chem. Phys. 129, 124105 (2008)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flipH="1">
                <a:off x="4085940" y="1928005"/>
                <a:ext cx="1800202" cy="101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400" b="1" dirty="0">
                    <a:solidFill>
                      <a:srgbClr val="0000FF"/>
                    </a:solidFill>
                  </a:rPr>
                  <a:t>- -</a:t>
                </a:r>
                <a:r>
                  <a:rPr lang="de-DE" sz="1400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de-DE" sz="1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de-DE" sz="1400" b="0" dirty="0"/>
              </a:p>
              <a:p>
                <a:r>
                  <a:rPr lang="de-DE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- -</a:t>
                </a:r>
                <a:r>
                  <a:rPr lang="de-DE" sz="1400" dirty="0">
                    <a:solidFill>
                      <a:schemeClr val="accent6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</m:e>
                      <m:sup>
                        <m:d>
                          <m:dPr>
                            <m:ctrlPr>
                              <a:rPr lang="de-DE" sz="1400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de-DE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de-DE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de-DE" sz="1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de-DE" sz="1400" dirty="0"/>
              </a:p>
              <a:p>
                <a:r>
                  <a:rPr lang="de-DE" sz="1400" b="1" dirty="0">
                    <a:solidFill>
                      <a:srgbClr val="0000FF"/>
                    </a:solidFill>
                  </a:rPr>
                  <a:t>—</a:t>
                </a:r>
                <a:r>
                  <a:rPr lang="de-DE" sz="1400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[−</m:t>
                        </m:r>
                        <m: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𝛽</m:t>
                        </m:r>
                        <m:sSup>
                          <m:sSupPr>
                            <m:ctrlPr>
                              <a:rPr lang="de-DE" sz="1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)]</m:t>
                        </m:r>
                      </m:e>
                    </m:func>
                  </m:oMath>
                </a14:m>
                <a:endParaRPr lang="de-DE" sz="1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de-DE" sz="1400" b="1" dirty="0">
                    <a:solidFill>
                      <a:schemeClr val="accent6">
                        <a:lumMod val="75000"/>
                      </a:schemeClr>
                    </a:solidFill>
                  </a:rPr>
                  <a:t>—</a:t>
                </a:r>
                <a:r>
                  <a:rPr lang="de-DE" sz="1400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400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[−</m:t>
                        </m:r>
                        <m: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𝛽</m:t>
                        </m:r>
                        <m:sSup>
                          <m:sSupPr>
                            <m:ctrlPr>
                              <a:rPr lang="de-DE" sz="1400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400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d>
                              <m:dPr>
                                <m:ctrlPr>
                                  <a:rPr lang="de-DE" sz="1400" i="1" dirty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dirty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e-DE" sz="1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)]</m:t>
                        </m:r>
                      </m:e>
                    </m:func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085940" y="1928005"/>
                <a:ext cx="1800202" cy="1012585"/>
              </a:xfrm>
              <a:prstGeom prst="rect">
                <a:avLst/>
              </a:prstGeom>
              <a:blipFill rotWithShape="1">
                <a:blip r:embed="rId3"/>
                <a:stretch>
                  <a:fillRect l="-676" b="-54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E:\nonMD\mirror\emma-workshop\2017\TRAM\lecture\overl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00" y="1063909"/>
            <a:ext cx="2977456" cy="20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85940" y="1928005"/>
            <a:ext cx="1613060" cy="10125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03735" y="288876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735" y="2888767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48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in (d)TRAM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90835" y="5124028"/>
            <a:ext cx="7118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24195" y="5478884"/>
            <a:ext cx="47525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24195" y="2598564"/>
            <a:ext cx="0" cy="28803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272667" y="5622900"/>
            <a:ext cx="149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Markov states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8519" y="209450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ensembles</a:t>
            </a:r>
          </a:p>
        </p:txBody>
      </p:sp>
      <p:sp>
        <p:nvSpPr>
          <p:cNvPr id="12" name="Oval 11"/>
          <p:cNvSpPr/>
          <p:nvPr/>
        </p:nvSpPr>
        <p:spPr>
          <a:xfrm>
            <a:off x="3464355" y="50468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480727" y="50520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5493651" y="50520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2428718" y="50468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5493651" y="42547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480727" y="42547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3462772" y="42547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2428718" y="42547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5493651" y="33906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/>
          <p:cNvSpPr/>
          <p:nvPr/>
        </p:nvSpPr>
        <p:spPr>
          <a:xfrm>
            <a:off x="4480727" y="33906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3462772" y="33906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2428718" y="339065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676529" y="4326756"/>
            <a:ext cx="71182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52387" y="4326756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52387" y="5126672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34780" y="4533364"/>
            <a:ext cx="0" cy="432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52735" y="4511868"/>
            <a:ext cx="0" cy="432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52735" y="3678684"/>
            <a:ext cx="0" cy="432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00726" y="5466968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525986" y="5466968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52735" y="5475352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567025" y="5478884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1952187" y="3390652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1963814" y="4254748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>
            <a:off x="1952187" y="5058796"/>
            <a:ext cx="0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831873" y="4749388"/>
            <a:ext cx="2377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reversible transitions </a:t>
            </a:r>
          </a:p>
          <a:p>
            <a:r>
              <a:rPr lang="en-US" dirty="0">
                <a:solidFill>
                  <a:srgbClr val="FF0000"/>
                </a:solidFill>
              </a:rPr>
              <a:t>between Markov states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87172" y="2269899"/>
            <a:ext cx="333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enough </a:t>
            </a:r>
            <a:r>
              <a:rPr lang="en-US" b="1" dirty="0">
                <a:solidFill>
                  <a:srgbClr val="00B050"/>
                </a:solidFill>
              </a:rPr>
              <a:t>local </a:t>
            </a:r>
            <a:r>
              <a:rPr lang="en-US" dirty="0">
                <a:solidFill>
                  <a:srgbClr val="00B050"/>
                </a:solidFill>
              </a:rPr>
              <a:t>overlap between </a:t>
            </a:r>
          </a:p>
          <a:p>
            <a:r>
              <a:rPr lang="en-US" dirty="0">
                <a:solidFill>
                  <a:srgbClr val="00B050"/>
                </a:solidFill>
              </a:rPr>
              <a:t>biased probability distributions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3843" y="6396335"/>
            <a:ext cx="690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Much of this is based on empirical evidence from numerical examples.</a:t>
            </a:r>
            <a:endParaRPr lang="de-DE" dirty="0"/>
          </a:p>
        </p:txBody>
      </p:sp>
      <p:pic>
        <p:nvPicPr>
          <p:cNvPr id="2050" name="Picture 2" descr="E:\nonMD\mirror\emma-workshop\2017\TRAM\lecture\overl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71" y="2876997"/>
            <a:ext cx="1720931" cy="11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40"/>
          <p:cNvCxnSpPr/>
          <p:nvPr/>
        </p:nvCxnSpPr>
        <p:spPr>
          <a:xfrm>
            <a:off x="2502448" y="3679948"/>
            <a:ext cx="0" cy="4320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39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n 17"/>
          <p:cNvSpPr/>
          <p:nvPr/>
        </p:nvSpPr>
        <p:spPr>
          <a:xfrm>
            <a:off x="6102729" y="1506585"/>
            <a:ext cx="1440944" cy="1296144"/>
          </a:xfrm>
          <a:prstGeom prst="can">
            <a:avLst>
              <a:gd name="adj" fmla="val 20101"/>
            </a:avLst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Can 15"/>
          <p:cNvSpPr/>
          <p:nvPr/>
        </p:nvSpPr>
        <p:spPr>
          <a:xfrm>
            <a:off x="5855880" y="1412776"/>
            <a:ext cx="1440944" cy="1296144"/>
          </a:xfrm>
          <a:prstGeom prst="can">
            <a:avLst>
              <a:gd name="adj" fmla="val 20101"/>
            </a:avLst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Can 14"/>
          <p:cNvSpPr/>
          <p:nvPr/>
        </p:nvSpPr>
        <p:spPr>
          <a:xfrm>
            <a:off x="2627784" y="1386814"/>
            <a:ext cx="1440160" cy="1535685"/>
          </a:xfrm>
          <a:prstGeom prst="can">
            <a:avLst>
              <a:gd name="adj" fmla="val 20591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TRAM: combining normal MD with biased MD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1216" y="299695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𝐿</m:t>
                      </m:r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de-DE" sz="24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  <m:r>
                        <a:rPr lang="de-DE" sz="2400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de-DE" sz="2400" b="0" i="1" smtClean="0">
                                  <a:latin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de-DE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de-DE" sz="24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de-D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2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de-DE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de-DE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de-DE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  <m:r>
                                        <a:rPr lang="de-DE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de-DE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de-DE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  <m:r>
                                        <a:rPr lang="de-DE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de-DE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de-DE" sz="2400" dirty="0"/>
              </a:p>
              <a:p>
                <a:pPr marL="0" indent="0">
                  <a:buNone/>
                </a:pPr>
                <a:endParaRPr lang="de-DE" sz="2400" b="0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𝑗𝑖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de-DE" sz="2400" dirty="0"/>
              </a:p>
              <a:p>
                <a:pPr marL="0" indent="0">
                  <a:buNone/>
                </a:pPr>
                <a:endParaRPr lang="de-DE" sz="16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216" y="2996952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n 10"/>
          <p:cNvSpPr/>
          <p:nvPr/>
        </p:nvSpPr>
        <p:spPr>
          <a:xfrm>
            <a:off x="5580112" y="1268760"/>
            <a:ext cx="1440944" cy="1296144"/>
          </a:xfrm>
          <a:prstGeom prst="can">
            <a:avLst>
              <a:gd name="adj" fmla="val 20101"/>
            </a:avLst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bias potential values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3648" y="5616813"/>
            <a:ext cx="3062243" cy="896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stationary probabilities (thermodynamics)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2080" y="5616812"/>
            <a:ext cx="3062243" cy="896775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kinetic probabilities (rates)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35740" y="5018455"/>
                <a:ext cx="52445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optimize  model parameters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𝑇</m:t>
                    </m:r>
                    <m:r>
                      <a:rPr lang="de-DE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000" dirty="0"/>
                  <a:t> (and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z</m:t>
                    </m:r>
                    <m:r>
                      <a:rPr lang="de-DE" sz="2000" b="0" i="1" smtClean="0">
                        <a:latin typeface="Cambria Math"/>
                      </a:rPr>
                      <m:t>[</m:t>
                    </m:r>
                    <m:r>
                      <a:rPr lang="en-US" sz="2000" i="1" smtClean="0">
                        <a:latin typeface="Cambria Math"/>
                      </a:rPr>
                      <m:t>𝜇</m:t>
                    </m:r>
                    <m:r>
                      <a:rPr lang="de-DE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40" y="5018455"/>
                <a:ext cx="524457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161"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 11"/>
          <p:cNvSpPr/>
          <p:nvPr/>
        </p:nvSpPr>
        <p:spPr>
          <a:xfrm>
            <a:off x="2344336" y="1247448"/>
            <a:ext cx="1440160" cy="1535685"/>
          </a:xfrm>
          <a:prstGeom prst="can">
            <a:avLst>
              <a:gd name="adj" fmla="val 20591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Can 9"/>
          <p:cNvSpPr/>
          <p:nvPr/>
        </p:nvSpPr>
        <p:spPr>
          <a:xfrm>
            <a:off x="2051720" y="1098200"/>
            <a:ext cx="1440160" cy="1535685"/>
          </a:xfrm>
          <a:prstGeom prst="can">
            <a:avLst>
              <a:gd name="adj" fmla="val 20591"/>
            </a:avLst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Markov states and transition counts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-44152" y="3334878"/>
            <a:ext cx="217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probabilistic model:</a:t>
            </a:r>
          </a:p>
        </p:txBody>
      </p:sp>
    </p:spTree>
    <p:extLst>
      <p:ext uri="{BB962C8B-B14F-4D97-AF65-F5344CB8AC3E}">
        <p14:creationId xmlns:p14="http://schemas.microsoft.com/office/powerpoint/2010/main" val="26540965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WHAM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49971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𝐿</m:t>
                          </m:r>
                        </m:e>
                      </m:func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2000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</m:oMath>
                  </m:oMathPara>
                </a14:m>
                <a:endParaRPr lang="de-DE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i="1">
                              <a:latin typeface="Cambria Math"/>
                            </a:rPr>
                            <m:t>𝑖</m:t>
                          </m:r>
                          <m:r>
                            <a:rPr lang="de-DE" sz="2000" i="1">
                              <a:latin typeface="Cambria Math"/>
                            </a:rPr>
                            <m:t>,</m:t>
                          </m:r>
                          <m:r>
                            <a:rPr lang="de-DE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de-DE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de-DE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de-DE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de-DE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de-DE" sz="20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de-DE" sz="2000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de-DE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de-DE" sz="2000" i="1">
                                                      <a:latin typeface="Cambria Math"/>
                                                    </a:rPr>
                                                    <m:t>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2000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sSubSup>
                                                <m:sSubSupPr>
                                                  <m:ctrlPr>
                                                    <a:rPr lang="de-DE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de-DE" sz="2000" i="1">
                                                      <a:latin typeface="Cambria Math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de-DE" sz="2000" b="0" i="1" smtClean="0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de-DE" sz="2000" i="1">
                                                      <a:latin typeface="Cambria Math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de-DE" sz="2000" i="1"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de-DE" sz="2000" i="1">
                                                      <a:latin typeface="Cambria Math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bSup>
                                            </m:e>
                                          </m:nary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de-DE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i="1">
                              <a:latin typeface="Cambria Math"/>
                            </a:rPr>
                            <m:t>𝑖</m:t>
                          </m:r>
                          <m:r>
                            <a:rPr lang="de-DE" sz="2000" i="1">
                              <a:latin typeface="Cambria Math"/>
                            </a:rPr>
                            <m:t>,</m:t>
                          </m:r>
                          <m:r>
                            <a:rPr lang="de-DE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  <m:r>
                        <a:rPr lang="de-DE" sz="20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i="1">
                              <a:latin typeface="Cambria Math"/>
                            </a:rPr>
                            <m:t>𝑖</m:t>
                          </m:r>
                          <m:r>
                            <a:rPr lang="de-DE" sz="2000" i="1">
                              <a:latin typeface="Cambria Math"/>
                            </a:rPr>
                            <m:t>,</m:t>
                          </m:r>
                          <m:r>
                            <a:rPr lang="de-DE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de-DE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i="1">
                              <a:latin typeface="Cambria Math"/>
                            </a:rPr>
                            <m:t>𝑖</m:t>
                          </m:r>
                          <m:r>
                            <a:rPr lang="de-DE" sz="2000" i="1">
                              <a:latin typeface="Cambria Math"/>
                            </a:rPr>
                            <m:t>,</m:t>
                          </m:r>
                          <m:r>
                            <a:rPr lang="de-DE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  <m:r>
                        <a:rPr lang="de-DE" sz="2000" i="1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/>
                                </a:rPr>
                                <m:t>𝑁</m:t>
                              </m:r>
                            </m:e>
                            <m:sub/>
                            <m:sup>
                              <m:r>
                                <a:rPr lang="de-DE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de-DE" sz="20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sz="20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de-DE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de-DE" sz="20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box>
                            <m:box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den>
                              </m:f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box>
                        </m:e>
                      </m:nary>
                      <m:r>
                        <a:rPr lang="de-DE" sz="20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box>
                            <m:box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nary>
                                </m:den>
                              </m:f>
                            </m:e>
                          </m:box>
                        </m:e>
                      </m:nary>
                      <m:r>
                        <a:rPr lang="de-DE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box>
                            <m:box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de-DE" sz="20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box>
                        </m:e>
                      </m:nary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000" i="1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box>
                            <m:box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de-DE" sz="20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nary>
                                </m:den>
                              </m:f>
                            </m:e>
                          </m:box>
                        </m:e>
                      </m:nary>
                    </m:oMath>
                  </m:oMathPara>
                </a14:m>
                <a:endParaRPr lang="de-DE" sz="20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de-DE" sz="20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box>
                                <m:box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de-DE" sz="20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de-D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de-DE" sz="20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de-D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20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de-DE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de-DE" sz="2000" i="1">
                                                      <a:latin typeface="Cambria Math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nary>
                                    </m:den>
                                  </m:f>
                                </m:e>
                              </m:box>
                            </m:e>
                          </m:nary>
                        </m:den>
                      </m:f>
                    </m:oMath>
                  </m:oMathPara>
                </a14:m>
                <a:endParaRPr lang="de-DE" sz="2000" b="0" dirty="0"/>
              </a:p>
              <a:p>
                <a:pPr marL="0" indent="0">
                  <a:buNone/>
                </a:pPr>
                <a:br>
                  <a:rPr lang="de-DE" sz="2000" b="0" dirty="0"/>
                </a:br>
                <a:endParaRPr lang="de-DE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4997152"/>
              </a:xfrm>
              <a:blipFill rotWithShape="1">
                <a:blip r:embed="rId2"/>
                <a:stretch>
                  <a:fillRect b="-59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8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1043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Importance sampling</a:t>
            </a:r>
            <a:r>
              <a:rPr lang="en-US" sz="3000" baseline="30000" dirty="0"/>
              <a:t>[1]</a:t>
            </a:r>
            <a:r>
              <a:rPr lang="en-US" sz="3000" dirty="0"/>
              <a:t> (Boltzmann reweighting)</a:t>
            </a:r>
            <a:endParaRPr lang="de-DE" sz="3000" dirty="0"/>
          </a:p>
        </p:txBody>
      </p:sp>
      <p:sp>
        <p:nvSpPr>
          <p:cNvPr id="3" name="Rechteck 2"/>
          <p:cNvSpPr/>
          <p:nvPr/>
        </p:nvSpPr>
        <p:spPr>
          <a:xfrm>
            <a:off x="3118765" y="3121669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9091" r="-9091" b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/>
          <p:cNvSpPr/>
          <p:nvPr/>
        </p:nvSpPr>
        <p:spPr>
          <a:xfrm>
            <a:off x="3103246" y="4710856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0" y="6531379"/>
            <a:ext cx="6364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[1] Kahn, Marshall,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Oper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Res. Soc. Am.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263 (1953) (or earlier by others)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725" y="5532742"/>
            <a:ext cx="675646" cy="764179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8683" y="5539564"/>
            <a:ext cx="1057736" cy="773498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>
          <a:xfrm>
            <a:off x="2603612" y="4675876"/>
            <a:ext cx="1" cy="892234"/>
          </a:xfrm>
          <a:prstGeom prst="line">
            <a:avLst/>
          </a:prstGeom>
          <a:ln w="2857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1389725" y="5296158"/>
            <a:ext cx="0" cy="271952"/>
          </a:xfrm>
          <a:prstGeom prst="line">
            <a:avLst/>
          </a:prstGeom>
          <a:ln w="2857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252974" y="684246"/>
            <a:ext cx="8733709" cy="41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Arial" charset="0"/>
              <a:buChar char="•"/>
            </a:pPr>
            <a:r>
              <a:rPr lang="en-US" sz="2000" dirty="0"/>
              <a:t>is a method for systems that are “hard” to simulate.</a:t>
            </a:r>
          </a:p>
        </p:txBody>
      </p:sp>
      <p:pic>
        <p:nvPicPr>
          <p:cNvPr id="15" name="Inhaltsplatzhalter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9" r="66302"/>
          <a:stretch/>
        </p:blipFill>
        <p:spPr bwMode="auto">
          <a:xfrm>
            <a:off x="486058" y="3825814"/>
            <a:ext cx="2839033" cy="19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7757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(d)TRAM: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update equations:</a:t>
                </a:r>
                <a:endParaRPr lang="en-US" sz="22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new</m:t>
                          </m:r>
                        </m:sup>
                      </m:sSubSup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𝑗𝑖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box>
                                <m:box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𝑗𝑖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>
                                                      <a:latin typeface="Cambria Math"/>
                                                    </a:rPr>
                                                    <m:t>𝑙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𝜈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box>
                            </m:e>
                          </m:nary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new</m:t>
                          </m:r>
                        </m:sup>
                      </m:sSub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200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en-US" sz="22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𝑗𝑖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transition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𝑗𝑖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6803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648"/>
            <a:ext cx="8784976" cy="1143000"/>
          </a:xfrm>
        </p:spPr>
        <p:txBody>
          <a:bodyPr>
            <a:noAutofit/>
          </a:bodyPr>
          <a:lstStyle/>
          <a:p>
            <a:r>
              <a:rPr lang="en-US" sz="3400" dirty="0" err="1"/>
              <a:t>dTRAM</a:t>
            </a:r>
            <a:r>
              <a:rPr lang="en-US" sz="3400" dirty="0"/>
              <a:t>: workflow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49289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/>
                        </a:rPr>
                        <m:t>𝐿</m:t>
                      </m:r>
                      <m:r>
                        <a:rPr lang="de-DE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de-DE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de-DE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de-DE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sz="24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de-DE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i="1" dirty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de-D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de-DE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func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de-DE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40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de-DE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/>
                            <m: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func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𝑗𝑖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de-DE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492896"/>
                <a:ext cx="8229600" cy="45259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3648" y="5616813"/>
                <a:ext cx="3062243" cy="896775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stationary probabilities (thermodynamics)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616813"/>
                <a:ext cx="3062243" cy="896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92080" y="5616812"/>
                <a:ext cx="3062243" cy="89677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kinetic probabilities (rates)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616812"/>
                <a:ext cx="3062243" cy="896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51205" y="3284984"/>
            <a:ext cx="243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probabilistic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4591" y="5018455"/>
                <a:ext cx="524457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optimize  model parameters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𝑇</m:t>
                    </m:r>
                    <m:r>
                      <a:rPr lang="de-DE" sz="2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591" y="5018455"/>
                <a:ext cx="524457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279"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n 20"/>
              <p:cNvSpPr/>
              <p:nvPr/>
            </p:nvSpPr>
            <p:spPr>
              <a:xfrm>
                <a:off x="3635896" y="1072427"/>
                <a:ext cx="1656184" cy="1754736"/>
              </a:xfrm>
              <a:prstGeom prst="can">
                <a:avLst>
                  <a:gd name="adj" fmla="val 20591"/>
                </a:avLst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Markov states and transition counts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an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072427"/>
                <a:ext cx="1656184" cy="1754736"/>
              </a:xfrm>
              <a:prstGeom prst="can">
                <a:avLst>
                  <a:gd name="adj" fmla="val 20591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6586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9AD7B-0612-734B-B230-B8A9A504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computing the bias energies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8DBFE-EAFD-CC47-9E14-00A673776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… but using the application-specific API: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E0DE8419-3824-3047-9095-2FEF70B56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92943"/>
            <a:ext cx="8229600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06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089824" y="3949393"/>
            <a:ext cx="2167223" cy="2219218"/>
          </a:xfrm>
          <a:custGeom>
            <a:avLst/>
            <a:gdLst>
              <a:gd name="connsiteX0" fmla="*/ 1806936 w 2167223"/>
              <a:gd name="connsiteY0" fmla="*/ 100764 h 2219218"/>
              <a:gd name="connsiteX1" fmla="*/ 2142216 w 2167223"/>
              <a:gd name="connsiteY1" fmla="*/ 354764 h 2219218"/>
              <a:gd name="connsiteX2" fmla="*/ 2071096 w 2167223"/>
              <a:gd name="connsiteY2" fmla="*/ 1309804 h 2219218"/>
              <a:gd name="connsiteX3" fmla="*/ 1502136 w 2167223"/>
              <a:gd name="connsiteY3" fmla="*/ 2041324 h 2219218"/>
              <a:gd name="connsiteX4" fmla="*/ 475976 w 2167223"/>
              <a:gd name="connsiteY4" fmla="*/ 2193724 h 2219218"/>
              <a:gd name="connsiteX5" fmla="*/ 39096 w 2167223"/>
              <a:gd name="connsiteY5" fmla="*/ 1634924 h 2219218"/>
              <a:gd name="connsiteX6" fmla="*/ 79736 w 2167223"/>
              <a:gd name="connsiteY6" fmla="*/ 984684 h 2219218"/>
              <a:gd name="connsiteX7" fmla="*/ 557256 w 2167223"/>
              <a:gd name="connsiteY7" fmla="*/ 466524 h 2219218"/>
              <a:gd name="connsiteX8" fmla="*/ 1034776 w 2167223"/>
              <a:gd name="connsiteY8" fmla="*/ 19484 h 2219218"/>
              <a:gd name="connsiteX9" fmla="*/ 1806936 w 2167223"/>
              <a:gd name="connsiteY9" fmla="*/ 100764 h 221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7223" h="2219218">
                <a:moveTo>
                  <a:pt x="1806936" y="100764"/>
                </a:moveTo>
                <a:cubicBezTo>
                  <a:pt x="1991509" y="156644"/>
                  <a:pt x="2098189" y="153257"/>
                  <a:pt x="2142216" y="354764"/>
                </a:cubicBezTo>
                <a:cubicBezTo>
                  <a:pt x="2186243" y="556271"/>
                  <a:pt x="2177776" y="1028711"/>
                  <a:pt x="2071096" y="1309804"/>
                </a:cubicBezTo>
                <a:cubicBezTo>
                  <a:pt x="1964416" y="1590897"/>
                  <a:pt x="1767989" y="1894004"/>
                  <a:pt x="1502136" y="2041324"/>
                </a:cubicBezTo>
                <a:cubicBezTo>
                  <a:pt x="1236283" y="2188644"/>
                  <a:pt x="719816" y="2261457"/>
                  <a:pt x="475976" y="2193724"/>
                </a:cubicBezTo>
                <a:cubicBezTo>
                  <a:pt x="232136" y="2125991"/>
                  <a:pt x="105136" y="1836431"/>
                  <a:pt x="39096" y="1634924"/>
                </a:cubicBezTo>
                <a:cubicBezTo>
                  <a:pt x="-26944" y="1433417"/>
                  <a:pt x="-6624" y="1179417"/>
                  <a:pt x="79736" y="984684"/>
                </a:cubicBezTo>
                <a:cubicBezTo>
                  <a:pt x="166096" y="789951"/>
                  <a:pt x="398083" y="627391"/>
                  <a:pt x="557256" y="466524"/>
                </a:cubicBezTo>
                <a:cubicBezTo>
                  <a:pt x="716429" y="305657"/>
                  <a:pt x="819723" y="77057"/>
                  <a:pt x="1034776" y="19484"/>
                </a:cubicBezTo>
                <a:cubicBezTo>
                  <a:pt x="1249829" y="-38089"/>
                  <a:pt x="1622363" y="44884"/>
                  <a:pt x="1806936" y="10076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3" descr="D:\mirror\talks\Trypsin-Benzamidine\Benzamid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97" b="69424" l="18087" r="83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t="28157" r="16201" b="30535"/>
          <a:stretch/>
        </p:blipFill>
        <p:spPr bwMode="auto">
          <a:xfrm>
            <a:off x="2639658" y="4737832"/>
            <a:ext cx="493676" cy="3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Free energy: definition and use</a:t>
            </a:r>
          </a:p>
        </p:txBody>
      </p:sp>
      <p:pic>
        <p:nvPicPr>
          <p:cNvPr id="4" name="Picture 2" descr="D:\mirror\talks\Trypsin-Benzamidine\Trypsi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49" b="86331" l="3139" r="92377">
                        <a14:backgroundMark x1="58146" y1="38489" x2="52616" y2="41727"/>
                        <a14:backgroundMark x1="24963" y1="48082" x2="22123" y2="51679"/>
                        <a14:backgroundMark x1="45291" y1="73501" x2="49925" y2="74221"/>
                        <a14:backgroundMark x1="58595" y1="43405" x2="63677" y2="44484"/>
                        <a14:backgroundMark x1="68311" y1="30456" x2="75187" y2="28417"/>
                        <a14:backgroundMark x1="72197" y1="36571" x2="76233" y2="37770"/>
                        <a14:backgroundMark x1="36173" y1="38249" x2="38565" y2="37530"/>
                        <a14:backgroundMark x1="38416" y1="35492" x2="40658" y2="35731"/>
                        <a14:backgroundMark x1="55306" y1="52158" x2="58296" y2="52398"/>
                        <a14:backgroundMark x1="55306" y1="57674" x2="57250" y2="57434"/>
                        <a14:backgroundMark x1="68460" y1="19065" x2="70553" y2="20384"/>
                        <a14:backgroundMark x1="63976" y1="18945" x2="65172" y2="18345"/>
                        <a14:backgroundMark x1="78326" y1="24580" x2="79223" y2="21343"/>
                        <a14:backgroundMark x1="16741" y1="72662" x2="17339" y2="72542"/>
                        <a14:backgroundMark x1="23169" y1="68945" x2="23617" y2="69544"/>
                        <a14:backgroundMark x1="29895" y1="56235" x2="30792" y2="56235"/>
                        <a14:backgroundMark x1="55755" y1="67746" x2="55904" y2="66906"/>
                        <a14:backgroundMark x1="51570" y1="67266" x2="52167" y2="66667"/>
                        <a14:backgroundMark x1="41704" y1="69544" x2="41854" y2="69784"/>
                        <a14:backgroundMark x1="48430" y1="75779" x2="48879" y2="75779"/>
                        <a14:backgroundMark x1="60987" y1="48321" x2="61734" y2="48321"/>
                        <a14:backgroundMark x1="67265" y1="47962" x2="68161" y2="47962"/>
                        <a14:backgroundMark x1="56801" y1="43885" x2="57250" y2="43885"/>
                        <a14:backgroundMark x1="68460" y1="35731" x2="69058" y2="36091"/>
                        <a14:backgroundMark x1="70703" y1="35492" x2="71001" y2="35612"/>
                        <a14:backgroundMark x1="68161" y1="34173" x2="68161" y2="33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13927"/>
          <a:stretch/>
        </p:blipFill>
        <p:spPr bwMode="auto">
          <a:xfrm>
            <a:off x="1019986" y="4009530"/>
            <a:ext cx="2304968" cy="20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mirror\talks\Trypsin-Benzamidine\Benzamidin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97" b="69424" l="18087" r="83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t="28157" r="16201" b="30535"/>
          <a:stretch/>
        </p:blipFill>
        <p:spPr bwMode="auto">
          <a:xfrm rot="4895666">
            <a:off x="3438552" y="5455449"/>
            <a:ext cx="493676" cy="3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38288" y="1650207"/>
                <a:ext cx="4572000" cy="29865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/>
                  <a:t>B)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times the log of ratios of partition functions  from different thermodynamic ensembles</a:t>
                </a:r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(2)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(2)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(1)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(1)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(2)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(2)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calculating entropy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𝐹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relative binding / solvation free energy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88" y="1650207"/>
                <a:ext cx="4572000" cy="2986587"/>
              </a:xfrm>
              <a:prstGeom prst="rect">
                <a:avLst/>
              </a:prstGeom>
              <a:blipFill>
                <a:blip r:embed="rId6"/>
                <a:stretch>
                  <a:fillRect l="-1108" t="-8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7072" y="1650207"/>
                <a:ext cx="4572000" cy="18937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/>
                  <a:t>A)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times the logarithm of probabilities of different conformational states  within one thermodynamic ensemble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bound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bound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𝑈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d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2" y="1650207"/>
                <a:ext cx="4572000" cy="1893724"/>
              </a:xfrm>
              <a:prstGeom prst="rect">
                <a:avLst/>
              </a:prstGeom>
              <a:blipFill>
                <a:blip r:embed="rId7"/>
                <a:stretch>
                  <a:fillRect l="-1108" t="-1333" r="-1939" b="-24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71345" y="5667165"/>
                <a:ext cx="1337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bound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345" y="5667165"/>
                <a:ext cx="1337995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9032" y="5931860"/>
                <a:ext cx="1337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b="0" i="0" smtClean="0">
                              <a:latin typeface="Cambria Math"/>
                            </a:rPr>
                            <m:t>bound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032" y="5931860"/>
                <a:ext cx="13379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57480" y="3501008"/>
            <a:ext cx="3600400" cy="2852936"/>
          </a:xfrm>
          <a:prstGeom prst="rect">
            <a:avLst/>
          </a:prstGeom>
          <a:noFill/>
          <a:ln w="190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:\mirror\talks\pyemma-workshop-dTRAM\Bind_examp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18" y="4348672"/>
            <a:ext cx="2997078" cy="22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7BDA341-7647-C347-B8DA-2B9163A9628E}"/>
              </a:ext>
            </a:extLst>
          </p:cNvPr>
          <p:cNvSpPr txBox="1"/>
          <p:nvPr/>
        </p:nvSpPr>
        <p:spPr>
          <a:xfrm>
            <a:off x="62142" y="1292141"/>
            <a:ext cx="291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“free energies” we mean :</a:t>
            </a:r>
          </a:p>
        </p:txBody>
      </p:sp>
    </p:spTree>
    <p:extLst>
      <p:ext uri="{BB962C8B-B14F-4D97-AF65-F5344CB8AC3E}">
        <p14:creationId xmlns:p14="http://schemas.microsoft.com/office/powerpoint/2010/main" val="38930009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umbrella sampling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4896"/>
            <a:ext cx="8229600" cy="4136571"/>
          </a:xfrm>
        </p:spPr>
      </p:pic>
    </p:spTree>
    <p:extLst>
      <p:ext uri="{BB962C8B-B14F-4D97-AF65-F5344CB8AC3E}">
        <p14:creationId xmlns:p14="http://schemas.microsoft.com/office/powerpoint/2010/main" val="47829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118765" y="3121669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9091" r="-9091" b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/>
          <p:cNvSpPr/>
          <p:nvPr/>
        </p:nvSpPr>
        <p:spPr>
          <a:xfrm>
            <a:off x="3103246" y="4710856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3725" y="5532742"/>
            <a:ext cx="675646" cy="764179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8683" y="5539564"/>
            <a:ext cx="1057736" cy="773498"/>
          </a:xfrm>
          <a:prstGeom prst="rect">
            <a:avLst/>
          </a:prstGeom>
        </p:spPr>
      </p:pic>
      <p:cxnSp>
        <p:nvCxnSpPr>
          <p:cNvPr id="26" name="Gerade Verbindung 25"/>
          <p:cNvCxnSpPr/>
          <p:nvPr/>
        </p:nvCxnSpPr>
        <p:spPr>
          <a:xfrm>
            <a:off x="2603612" y="4675876"/>
            <a:ext cx="1" cy="892234"/>
          </a:xfrm>
          <a:prstGeom prst="line">
            <a:avLst/>
          </a:prstGeom>
          <a:ln w="2857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1389725" y="5296158"/>
            <a:ext cx="0" cy="271952"/>
          </a:xfrm>
          <a:prstGeom prst="line">
            <a:avLst/>
          </a:prstGeom>
          <a:ln w="2857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158422" y="4004142"/>
            <a:ext cx="99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physical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8422" y="28383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252974" y="684246"/>
                <a:ext cx="8733709" cy="776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is a method for systems that are “hard” to simulate.</a:t>
                </a:r>
              </a:p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introduces a biased energy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 that is “easier” to simulate.</a:t>
                </a:r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4" y="684246"/>
                <a:ext cx="8733709" cy="776944"/>
              </a:xfrm>
              <a:prstGeom prst="rect">
                <a:avLst/>
              </a:prstGeom>
              <a:blipFill rotWithShape="0">
                <a:blip r:embed="rId14"/>
                <a:stretch>
                  <a:fillRect l="-628" t="-1563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feld 17"/>
          <p:cNvSpPr txBox="1"/>
          <p:nvPr/>
        </p:nvSpPr>
        <p:spPr>
          <a:xfrm>
            <a:off x="0" y="6531379"/>
            <a:ext cx="6364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[1] Kahn, Marshall,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Oper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Res. Soc. Am.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263 (1953) (or earlier by others)</a:t>
            </a:r>
          </a:p>
        </p:txBody>
      </p:sp>
      <p:pic>
        <p:nvPicPr>
          <p:cNvPr id="21" name="Inhaltsplatzhalter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02"/>
          <a:stretch/>
        </p:blipFill>
        <p:spPr bwMode="auto">
          <a:xfrm>
            <a:off x="486058" y="2533300"/>
            <a:ext cx="2839033" cy="32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-51371" y="2379780"/>
                <a:ext cx="67236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 smtClean="0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1" y="2379780"/>
                <a:ext cx="672364" cy="3808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BA9ADF17-8D1F-4E45-8F8E-D7B40022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043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Importance sampling</a:t>
            </a:r>
            <a:r>
              <a:rPr lang="en-US" sz="3000" baseline="30000" dirty="0"/>
              <a:t>[1]</a:t>
            </a:r>
            <a:r>
              <a:rPr lang="en-US" sz="3000" dirty="0"/>
              <a:t> (Boltzmann reweighting)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419542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nhaltsplatzhalt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1"/>
          <a:stretch/>
        </p:blipFill>
        <p:spPr bwMode="auto">
          <a:xfrm>
            <a:off x="486058" y="2533300"/>
            <a:ext cx="2819743" cy="32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118765" y="3121669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1" y="3825815"/>
                <a:ext cx="672364" cy="380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246" y="5339609"/>
                <a:ext cx="202555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9091" r="-9091" b="-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/>
          <p:cNvSpPr/>
          <p:nvPr/>
        </p:nvSpPr>
        <p:spPr>
          <a:xfrm>
            <a:off x="3103246" y="4710856"/>
            <a:ext cx="249382" cy="190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58422" y="4004142"/>
            <a:ext cx="99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physical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58422" y="283835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biased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hteck 21"/>
              <p:cNvSpPr/>
              <p:nvPr/>
            </p:nvSpPr>
            <p:spPr>
              <a:xfrm>
                <a:off x="252974" y="684246"/>
                <a:ext cx="8733709" cy="1528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is a method for systems that are “hard” to simulate.</a:t>
                </a:r>
              </a:p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introduces a biased energy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000" dirty="0"/>
                  <a:t> that is “easier” to simulate.</a:t>
                </a:r>
              </a:p>
              <a:p>
                <a:pPr marL="285750" indent="-285750">
                  <a:lnSpc>
                    <a:spcPts val="2800"/>
                  </a:lnSpc>
                  <a:buFont typeface="Arial" charset="0"/>
                  <a:buChar char="•"/>
                </a:pPr>
                <a:r>
                  <a:rPr lang="en-US" sz="2000" dirty="0"/>
                  <a:t>allows to compute observables of the equilibrium distribution that belongs to the physical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>
                            <a:latin typeface="Cambria Math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0</m:t>
                        </m:r>
                        <m:r>
                          <a:rPr lang="en-US" sz="2000" b="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000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/>
                  <a:t> using Boltzmann reweighting.</a:t>
                </a:r>
              </a:p>
            </p:txBody>
          </p:sp>
        </mc:Choice>
        <mc:Fallback xmlns="">
          <p:sp>
            <p:nvSpPr>
              <p:cNvPr id="22" name="Rechtec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74" y="684246"/>
                <a:ext cx="8733709" cy="1528624"/>
              </a:xfrm>
              <a:prstGeom prst="rect">
                <a:avLst/>
              </a:prstGeom>
              <a:blipFill>
                <a:blip r:embed="rId12"/>
                <a:stretch>
                  <a:fillRect l="-581" t="-826" b="-3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0" y="6531379"/>
            <a:ext cx="6364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[1] Kahn, Marshall,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J.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Oper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Res. Soc. Am.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263 (1953) (or earlier by others)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74720" y="2838350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← simulate using this model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3474720" y="4002792"/>
            <a:ext cx="498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← </a:t>
            </a:r>
            <a:r>
              <a:rPr lang="is-IS" dirty="0"/>
              <a:t>… </a:t>
            </a:r>
            <a:r>
              <a:rPr lang="en-US" dirty="0"/>
              <a:t>but calculate observables for this model.  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725" y="5532742"/>
            <a:ext cx="675646" cy="764179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8683" y="5539564"/>
            <a:ext cx="1057736" cy="773498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>
            <a:off x="2603612" y="4675876"/>
            <a:ext cx="1" cy="892234"/>
          </a:xfrm>
          <a:prstGeom prst="line">
            <a:avLst/>
          </a:prstGeom>
          <a:ln w="2857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1389725" y="5296158"/>
            <a:ext cx="0" cy="271952"/>
          </a:xfrm>
          <a:prstGeom prst="line">
            <a:avLst/>
          </a:prstGeom>
          <a:ln w="28575">
            <a:solidFill>
              <a:srgbClr val="0432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-51371" y="2379780"/>
                <a:ext cx="67236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 dirty="0" smtClean="0">
                              <a:latin typeface="Cambria Math" charset="0"/>
                            </a:rPr>
                            <m:t>𝑈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71" y="2379780"/>
                <a:ext cx="672364" cy="3808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26339-B1C1-374A-83BD-2655FA3954E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1092E5ED-03DD-E047-8DF6-97B9F31F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1043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/>
              <a:t>Importance sampling</a:t>
            </a:r>
            <a:r>
              <a:rPr lang="en-US" sz="3000" baseline="30000" dirty="0"/>
              <a:t>[1]</a:t>
            </a:r>
            <a:r>
              <a:rPr lang="en-US" sz="3000" dirty="0"/>
              <a:t> (Boltzmann reweighting)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80537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4159</Words>
  <Application>Microsoft Macintosh PowerPoint</Application>
  <PresentationFormat>Bildschirmpräsentation (4:3)</PresentationFormat>
  <Paragraphs>724</Paragraphs>
  <Slides>74</Slides>
  <Notes>20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74</vt:i4>
      </vt:variant>
    </vt:vector>
  </HeadingPairs>
  <TitlesOfParts>
    <vt:vector size="80" baseType="lpstr">
      <vt:lpstr>Arial</vt:lpstr>
      <vt:lpstr>Calibri</vt:lpstr>
      <vt:lpstr>Cambria Math</vt:lpstr>
      <vt:lpstr>Courier</vt:lpstr>
      <vt:lpstr>Tahoma</vt:lpstr>
      <vt:lpstr>Office Theme</vt:lpstr>
      <vt:lpstr>Multi-Ensemble Markov Models and 🚋 TRAM 🚋</vt:lpstr>
      <vt:lpstr>Main challenges  in molecular dynamics simulation</vt:lpstr>
      <vt:lpstr>Reachable time scales in MD simulation</vt:lpstr>
      <vt:lpstr>Reachable time scales in MD simulation</vt:lpstr>
      <vt:lpstr>Reachable time scales in MD simulation</vt:lpstr>
      <vt:lpstr>Outline</vt:lpstr>
      <vt:lpstr>Importance sampling[1] (Boltzmann reweighting)</vt:lpstr>
      <vt:lpstr>Importance sampling[1] (Boltzmann reweighting)</vt:lpstr>
      <vt:lpstr>Importance sampling[1] (Boltzmann reweighting)</vt:lpstr>
      <vt:lpstr>Importance sampling[1] (Boltzmann reweighting)</vt:lpstr>
      <vt:lpstr>Boltzmann reweighting / importance sampling</vt:lpstr>
      <vt:lpstr>Importance sampling in high dimensions</vt:lpstr>
      <vt:lpstr>Importance sampling in high dimensions</vt:lpstr>
      <vt:lpstr>Importance sampling in high dimensions</vt:lpstr>
      <vt:lpstr>Importance sampling in high dimensions</vt:lpstr>
      <vt:lpstr>Umbrella sampling</vt:lpstr>
      <vt:lpstr>Multi temperature simulation</vt:lpstr>
      <vt:lpstr>A bit of notation…</vt:lpstr>
      <vt:lpstr>WHAM</vt:lpstr>
      <vt:lpstr>Maximum likelihood estimation</vt:lpstr>
      <vt:lpstr>Likelihood for WHAM</vt:lpstr>
      <vt:lpstr>WHAM workflow</vt:lpstr>
      <vt:lpstr>Computing the bias energies</vt:lpstr>
      <vt:lpstr>Computing the bias energies</vt:lpstr>
      <vt:lpstr>Computing the bias energies</vt:lpstr>
      <vt:lpstr>NOT computing the bias energies</vt:lpstr>
      <vt:lpstr>PowerPoint-Präsentation</vt:lpstr>
      <vt:lpstr>PowerPoint-Präsentation</vt:lpstr>
      <vt:lpstr>Problems of Umbrella sampling: slow orthogonal degrees of freedom</vt:lpstr>
      <vt:lpstr>Problems of Umbrella sampling: slow orthogonal degrees of freedom</vt:lpstr>
      <vt:lpstr>MEMM Multi Ensemble Markov Model T_ij^((k) ) </vt:lpstr>
      <vt:lpstr>MEMM Multi Ensemble Markov Model T_ij^((k) ) </vt:lpstr>
      <vt:lpstr>(d)TRAM (discrete) Transition-based Reweighting Analysis Method</vt:lpstr>
      <vt:lpstr>(d)TRAM (discrete) Transition-based Reweighting Analysis Method</vt:lpstr>
      <vt:lpstr>(d)TRAM: workflow</vt:lpstr>
      <vt:lpstr>Advantages of using (d)TRAM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PMI-Mdm2: medically relevant; complex mechanism</vt:lpstr>
      <vt:lpstr>PMI-Mmd2: analysis of the physical data only</vt:lpstr>
      <vt:lpstr>PMI-Mmd2: analysis of all simulation data with TRAM</vt:lpstr>
      <vt:lpstr>Application 2: Trypsin-Benzamidine</vt:lpstr>
      <vt:lpstr>PMI-Mdm2: binding mechanism</vt:lpstr>
      <vt:lpstr>Further reading</vt:lpstr>
      <vt:lpstr>PowerPoint-Präsentation</vt:lpstr>
      <vt:lpstr>MBAR</vt:lpstr>
      <vt:lpstr>Bin-less TRAM</vt:lpstr>
      <vt:lpstr>The local equilibrium distribution</vt:lpstr>
      <vt:lpstr>Formulation of the TRAM model</vt:lpstr>
      <vt:lpstr>Formulation of the TRAM model</vt:lpstr>
      <vt:lpstr>Formulation of the TRAM model</vt:lpstr>
      <vt:lpstr>Formulation of the TRAM model</vt:lpstr>
      <vt:lpstr>TRAM: workflow</vt:lpstr>
      <vt:lpstr>Relation between the methods</vt:lpstr>
      <vt:lpstr>Bin-less estimators: why?</vt:lpstr>
      <vt:lpstr>TRAM: strategies for enhanced sampling of kinetics</vt:lpstr>
      <vt:lpstr>TRAM: strategies for enhanced sampling of kinetics</vt:lpstr>
      <vt:lpstr>What is replica exchange?</vt:lpstr>
      <vt:lpstr>The role of HREMD</vt:lpstr>
      <vt:lpstr>PowerPoint-Präsentation</vt:lpstr>
      <vt:lpstr>Overlap in (d)TRAM</vt:lpstr>
      <vt:lpstr>Overlap in (d)TRAM</vt:lpstr>
      <vt:lpstr>Overlap of biased distributions</vt:lpstr>
      <vt:lpstr>Overlap in (d)TRAM</vt:lpstr>
      <vt:lpstr>TRAM: combining normal MD with biased MD </vt:lpstr>
      <vt:lpstr>WHAM derivation</vt:lpstr>
      <vt:lpstr>(d)TRAM: solution</vt:lpstr>
      <vt:lpstr>dTRAM: workflow</vt:lpstr>
      <vt:lpstr>NOT computing the bias energies</vt:lpstr>
      <vt:lpstr>Free energy: definition and use</vt:lpstr>
      <vt:lpstr>Example: umbrella sampling</vt:lpstr>
    </vt:vector>
  </TitlesOfParts>
  <Company>MPIKG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energy calculation and enha</dc:title>
  <dc:creator>Fabian Paul</dc:creator>
  <cp:lastModifiedBy>D84pYYYfBoOnII5P</cp:lastModifiedBy>
  <cp:revision>267</cp:revision>
  <cp:lastPrinted>2017-04-19T14:33:51Z</cp:lastPrinted>
  <dcterms:created xsi:type="dcterms:W3CDTF">2015-09-01T16:14:36Z</dcterms:created>
  <dcterms:modified xsi:type="dcterms:W3CDTF">2020-02-20T10:35:21Z</dcterms:modified>
</cp:coreProperties>
</file>