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notesSlides/notesSlide1.xml" ContentType="application/vnd.openxmlformats-officedocument.presentationml.notesSlide+xml"/>
  <Override PartName="/ppt/ink/inkAction6.xml" ContentType="application/vnd.ms-office.inkAction+xml"/>
  <Override PartName="/ppt/notesSlides/notesSlide2.xml" ContentType="application/vnd.openxmlformats-officedocument.presentationml.notesSlide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ppt/tags/tag2.xml" ContentType="application/vnd.openxmlformats-officedocument.presentationml.tags+xml"/>
  <Override PartName="/ppt/ink/inkAction11.xml" ContentType="application/vnd.ms-office.inkAction+xml"/>
  <Override PartName="/ppt/ink/inkAction12.xml" ContentType="application/vnd.ms-office.inkAction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1"/>
  </p:notesMasterIdLst>
  <p:sldIdLst>
    <p:sldId id="263" r:id="rId2"/>
    <p:sldId id="309" r:id="rId3"/>
    <p:sldId id="264" r:id="rId4"/>
    <p:sldId id="265" r:id="rId5"/>
    <p:sldId id="266" r:id="rId6"/>
    <p:sldId id="268" r:id="rId7"/>
    <p:sldId id="267" r:id="rId8"/>
    <p:sldId id="270" r:id="rId9"/>
    <p:sldId id="260" r:id="rId10"/>
    <p:sldId id="272" r:id="rId11"/>
    <p:sldId id="261" r:id="rId12"/>
    <p:sldId id="271" r:id="rId13"/>
    <p:sldId id="310" r:id="rId14"/>
    <p:sldId id="273" r:id="rId15"/>
    <p:sldId id="274" r:id="rId16"/>
    <p:sldId id="275" r:id="rId17"/>
    <p:sldId id="276" r:id="rId18"/>
    <p:sldId id="277" r:id="rId19"/>
    <p:sldId id="311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D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74" autoAdjust="0"/>
  </p:normalViewPr>
  <p:slideViewPr>
    <p:cSldViewPr snapToGrid="0" snapToObjects="1">
      <p:cViewPr varScale="1">
        <p:scale>
          <a:sx n="69" d="100"/>
          <a:sy n="69" d="100"/>
        </p:scale>
        <p:origin x="540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503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2-04T12:23:15.3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9628">
    <iact:property name="dataType"/>
    <iact:actionData xml:id="d0">
      <inkml:trace xmlns:inkml="http://www.w3.org/2003/InkML" xml:id="stk0" contextRef="#ctx0" brushRef="#br0">25869 4101 13 0,'0'0'6'1,"0"-17"4"5,0 14 7-2,0-6-14 7,-3 3 0-6,-1-3 2 5,1 3 1-4,-1 3-7 3,1-8 0-4,-1-1 4 5,0-3 1-6,-3 1-1 7,0-1 0-6,-3-3-2 5,-4-2 0-5,-7 5 0 5,-4-3 1-5,0 1-2 5,0-1 1-5,-3-6-1 6,-4 7 1-5,-3-10 0 3,-4 10 0-2,-3-10-1 0,0 10 1-2,-4-7 0 5,-4 6 0-5,1-8-1 5,-4 8 1-4,0-5-1 4,-7 2 1-5,-3-2 0 5,-4 2 0-5,0-2-1 4,0 8 1-4,-4 0 0 6,1 4 0-6,-1-4 0 5,-3 9 0-4,-4-9 0 3,1 3 0-5,-1 1 0 7,0-1 0-6,1 6-1 5,-4-6 1-4,-7 4-1 3,-1 2 0-1,8-3 0-1,-3 6 1-1,-5 0-2 3,5 3 1-4,-5 0 0 5,-2 3 1-6,6 0-1 7,0 6 0-6,-3-3-1 5,7 2 1-5,-4 4 0 5,1-6 0-3,-4 6-1 1,13 11 1-4,1-5-1 8,0 8 1-8,0-5 0 6,4 8 0-4,-4-2-1 2,3-1 1 0,0 7-1 0,4-1 1 1,8 6-1-4,-5 3 1 0,-3 0-1 6,3 4 0-7,-3-1 0 7,0 6 1-6,0 5 0 4,0-2 0-4,4 9-1 5,-1 6 1-5,-3-12 0 6,-3-1 1-6,3 7-1 4,0-3 0-4,0 9 0 5,3-7 1-6,4 7-1 8,4-6 0-7,-1 5-1 4,4-5 1-4,-3-3 0 5,10 3 0-5,0-1-1 6,4 1 1-6,3 0 0 5,4 2 0-5,3-2 0 4,0 0 0-4,4-3 0 5,3 5 1-4,4-5-2 4,4 0 1-5,6 3 0 5,4 5 0-5,3-5-1 5,4 3 1-5,7-3-1 5,1-7 1-5,6 4 0 5,3 3 0-5,1-3 0 5,0 2 0-5,6 1 0 4,1 9 0-4,3-12 0 6,4 8 0-6,3-5 0 5,0-3 0-5,1-1 0 4,3 10 0-4,3-6-1 5,4 8 1-5,0-2 0 6,-1-6 0-6,1-3 0 5,7-1 0-5,0 1-1 5,4 0 1-5,-8-6 0 5,4 6 0-5,3-1 0 5,11-2 0-5,-3 3-1 5,-1 3 1-5,4 0 0 5,8-10 1-5,-8 4-1 5,3 0 0-5,8-3 0 4,6-3 0-4,8 3 0 6,7-9 1-6,-4-6-1 5,11-5 0-5,10-4 0 5,1-3 0-5,-1-8 0 5,8-3 1-5,10-3-1 5,3-9 0-5,-6 5 0 5,6-8 1-5,12-6-1 5,-5-5 0-5,1 2 0 5,10-18 0-5,0-2 0 6,-7 3 0-7,11-4 0 6,-4-8 0-5,-3 0 0 5,0-6 1-5,10-12-1 5,0 0 1-5,-10-15-1 5,3-2 1-5,-6-7-1 5,-1-2 1-5,-4-12-1 5,-10-6 1-5,-3-6 0 5,-15-8 1-5,1-4-1 5,-18-8 1-5,-11-4 0 5,-11 1 0-5,-6 0-1 6,-15-13 1-7,-10 7-1 6,-7 3 0-5,-11-12-1 5,-14-3 0-5,-10 0 0 5,-8 12 1-5,-3-6-1 5,-10 5 0-5,-8-2 0 5,-14 18 0-5,-3-4-1 5,-15 18 1-4,-10 9-2 3,-14 0 1-4,-3 12-2 5,-12 9 1-5,-10 5-1 5,-6 1 0-5,2 20-1 5,-6-3 0-4,-4 11-4 3,0 10 1-4,3 0-4 5,-6-3 0-5</inkml:trace>
    </iact:actionData>
  </iact:action>
  <iact:action type="add" startTime="23218">
    <iact:property name="dataType"/>
    <iact:actionData xml:id="d1">
      <inkml:trace xmlns:inkml="http://www.w3.org/2003/InkML" xml:id="stk1" contextRef="#ctx0" brushRef="#br0">22313 7808 10 0,'-3'0'5'1,"6"0"-1"4,-3 0 5 1,0 0-7 4,4 0 0-5,-4 3 2 5,0 0 0-5,3 6-5 5,1 6 1-5,-4-3 2 5,0 2 1-5,0 1-1 5,0 0 1-6,3 2-2 7,4 10 1-6,-3-7-2 5,3 10 1-5,4-1 0 5,-1 1 0-3,1 8-1 2,-4 0 1-2,0 0-1 2,0 6 1-4,3 6-1 3,-6-6 1-3,3 15-1 5,0-3 1-5,0 3-1 5,-3 0 1-4,-4 8-1 3,-4-2 0-4,4 3 0 5,-3-4 0-5,-1 7 0 5,1 2 0-4,-4 4 0 4,-4-1 0-4,-3-5 0 2,3 5 0-3,1-5 0 6,-1 2 0-6,0 1 0 5,1 5 0-3,-1-8 0 1,1 2 1 0,-1-8-1-1,-3 2 1-2,0 4-1 4,0-6 1-4,0-1 0 5,0 7 0-3,-1-1-1 2,-2-8 1-4,-1 9-1 4,-3-15 1-4,0 2-1 6,0 7 0-5,0-12 0 3,-1 3 0-4,5 3 0 4,3-3 0-3,-4 5 0 4,-3-5 0-3,3 3 0 1,-3-3 0 0,-4-9 0-1,-3 12 0 2,3-9 0-3,1-3 0 0,-1 8 0 3,0-8 0-5,1 3 0 6,-1-3 0-5,-3-5 0 6,-1 2 0-6,-2 3 0 5,-5-6 0-3,-2 0 0 1,-1 3 0-3,7 3 0 5,-3-6 1-5,-4 3-1 5,0-2 0-3,-7 2 0 0,0-3 1-2,1 3-1 6,-1-3 1-6,-4 3-1 5,-3 3 1-5,4-8-1 5,3 2 0-5,-7 3 0 5,-7 0 1-6,4 0-1 7,-1-3 0-6,-3 6 0 5,0-3 0-3,-3 0 0 2,3 0 0-5,0 3 0 6,-3 9 1-4,-4-12-1 4,3-2 1-4,4-1 0 2,0 0 0 1,0 0 0-3,4-6 1-1,3 4-1 4,7-19 1-3,11 1-1 4,-1-7 0-6,12-8-5 7,6 6 1-6,4-12-8 5,10-15 1-5,8-2-1 5,-1-21 1-3</inkml:trace>
    </iact:actionData>
  </iact:action>
  <iact:action type="add" startTime="24317">
    <iact:property name="dataType"/>
    <iact:actionData xml:id="d2">
      <inkml:trace xmlns:inkml="http://www.w3.org/2003/InkML" xml:id="stk2" contextRef="#ctx0" brushRef="#br0">20066 12101 35 0,'-7'-3'17'1,"-4"20"-25"2,8-14 37 2,-4 9-30 6,-4 3 1-7,-6-1 0 7,-5 13 0-7,-2 8 0 7,-8 3 1-7,4 12-1 6,3 12 1-5,-7 0 0 6,1 14 0-7,-5 7 0 6,4-10 0-4,8 12-1 3,3 4 1-3,3-1-1 4,7-6 0-6,4 0-1 7,7-2 1-7,7-7-1 7,11-5 1-7,3-9 0 6,11-4 0-4,10-10 0 4,18-16 1-5,14-3-1 5,15-14 1-6,-1-12-1 6,18-9 0-5,6-8-5 5,15-13 1-5,0-11-6 6,11-6 1-7</inkml:trace>
    </iact:actionData>
  </iact:action>
  <iact:action type="add" startTime="25113">
    <iact:property name="dataType"/>
    <iact:actionData xml:id="d3">
      <inkml:trace xmlns:inkml="http://www.w3.org/2003/InkML" xml:id="stk3" contextRef="#ctx0" brushRef="#br0">25090 7756 10 0,'-22'-3'5'1,"5"-30"12"3,13 24-3 0,-3 7-12 7,0-7 0-6,0 3 5 5,0 6 0-6,-4 0-8 7,1 0 0-5,-4 0 4 2,0 12 1-3,0-4-1 6,-8 16 0-6,1 2-3 5,4 10 1-5,-1 8-1 5,4 15 1-4,0 8-1 2,-4 7 0-2,4 11 0 4,3 6 0-4,1 18 0 4,-1 8 0-6,4-2 0 6,0 14 0-6,4 1 0 8,-1-1 0-8,0 6 0 6,4 6 0-4,4 1 0 3,-4-1 0-2,0 6 0 2,4-3 0-1,-4 12 0-1,-4-9 0 3,0 0 0-7,4 5 0 18,-3 81 0-11,-1-19 0-6,-3-23 0 7,0-8 1-6,4-10-1 5,-1-14 1-5,4 0 0 5,0-12 1-5,0 0 0 4,-3-9 0-4,-1-9 1 6,4-14 0-7,-3-1 0 7,3-11 0-7,-4-15-1 6,1 9 0-5,-1-11 0 5,-3-13 0-4,0 1-2 3,-4-13 0-4,4-2-2 5,-3-9 0-5,-1-6-3 6,1-3 1-7,3-8-7 7,-1-7 1-7,5-11-3 7,-1-9 0-6</inkml:trace>
    </iact:actionData>
  </iact:action>
  <iact:action type="add" startTime="25801">
    <iact:property name="dataType"/>
    <iact:actionData xml:id="d4">
      <inkml:trace xmlns:inkml="http://www.w3.org/2003/InkML" xml:id="stk4" contextRef="#ctx0" brushRef="#br0">24423 13109 39 0,'-25'18'19'1,"11"5"-22"4,14-20 37 1,0 3-33 3,0 15 0-4,0-1 0 5,4 4 0-5,3 5-2 6,0 15 0-6,7-3 1 4,3 6 1-3,12 9-2 4,2-6 1-6,12 3-1 7,-1 3 1-6,0-3 0 5,8-15 0-6,-1-3 1 8,4-17 0-5,-4-15 1 1,1-6 1 3,-1-12 0-5,4-14 0-1,-7-15-1 3,0-9 1-3,0-6-2 4,-4-9 0-3,0-8-8 5,-6-9 1-5,-8 5-8 1,-7 10 0-1</inkml:trace>
    </iact:actionData>
  </iact:action>
  <iact:action type="add" startTime="26523">
    <iact:property name="dataType"/>
    <iact:actionData xml:id="d5">
      <inkml:trace xmlns:inkml="http://www.w3.org/2003/InkML" xml:id="stk5" contextRef="#ctx0" brushRef="#br0">25217 7670 24 0,'-22'-14'12'1,"37"14"-6"4,-15 0 10 0,0 0-16 5,0 0 0-6,7 0 0 6,-4 8 1-4,4 1 0 4,-3 12 0-5,-4-1 1 5,3 19 0-6,-3 2-1 7,0 15 1-7,0 5-1 7,4 25 1-6,-4 2-2 4,3 12 1-2,1 14-2 3,-1 7 1-3,4 2-1 0,-3 7 1-2,3 2 0 5,-4 9 0-5,1-6 0 5,0 9 0-5,3 1 0 5,-4-4 1-4,4 14-1 4,7-11 1-6,0 15 0 7,4-3 0-6,7-3 0 7,3 6 0-8,4-6 0 4,10 8 0-3,-3 1 0 5,3 11 1-4,11-17-1 5,0 12 0-5,0-12 0 2,3-9 1-1,11 0-1 0,7-3 1-2,11-15-1 5,3-3 1-5,1-14-1 5,6-21 0-4,7 0-1 4,4-8 1-6,-4-13-4 7,-10-5 1-7,3 0-8 9,-7-7 0-8,-6-2-2 3,-19-15 1-4</inkml:trace>
    </iact:actionData>
  </iact:action>
  <iact:action type="add" startTime="27184">
    <iact:property name="dataType"/>
    <iact:actionData xml:id="d6">
      <inkml:trace xmlns:inkml="http://www.w3.org/2003/InkML" xml:id="stk6" contextRef="#ctx0" brushRef="#br0">27284 12574 41 0,'-28'0'20'1,"35"3"-27"4,-7 0 40 0,3 9-33 6,1-1 0-7,3 4-1 6,3 14 1-6,4 1-1 8,4-10 1-8,-4 16 0 7,4-1 0-6,-4 3-1 5,0 6 1-6,-7 0 0 6,0-2 0-5,-7-10 1 6,0 9 0-6,-10-15 2 4,-1-5 1-4,-10-3 0 6,-7-1 1-7,-8 1-1 7,-6-6 1-7,-7-6-2 7,-4 5 1-6,-7 4-7 5,-7-12 0-6,-4 9-10 7,8 2 1-6,-4 4-3 5,3-9 1-5</inkml:trace>
    </iact:actionData>
  </iact:action>
  <iact:action type="add" startTime="35817">
    <iact:property name="dataType"/>
    <iact:actionData xml:id="d7">
      <inkml:trace xmlns:inkml="http://www.w3.org/2003/InkML" xml:id="stk7" contextRef="#ctx0" brushRef="#br0">30963 16105 7 0,'11'-9'3'1,"7"6"2"4,-18 3 4 2,7-3-7 2,-4-12 1-3,4 1 1 3,-3-1 0-3,-4 0-5 4,7 0 1-5,-7 1 3 5,0 2 0-6,0-3 0 7,-7 1 0-7,3 2 1 7,-6 6 0-6,-5-6 0 5,1 9 0-6,-7 3 0 7,-3 0 0-6,2 3-1 5,1 9 0-5,-7-3-1 6,3 5 0-7,-3 10-2 6,0-6 1-4,10 5-1 3,-3 1 1-4,10 11-1 4,4-14 0-2,7 5-1 2,7 0 0-3,11-5 0 3,3 0 1-4,7-10-1 5,4-8 1-4,0 0 0 3,3-6 1-3,1-6 0 4,-8-8 0-4,7-1 0 2,-10-2 1-3,-4-4-1 5,-3-5 0-5,-8-7-1 6,1 7 1-7,-11 8-1 7,0-8 0-4,-11 3-2 1,-3 11 1-3,-14 0-4 4,-8 12 1-1,-6 6-6 0,-7 3 0-1,6 18 0 0,-6 5 0 3</inkml:trace>
    </iact:actionData>
  </iact:action>
  <iact:action type="add" startTime="36418">
    <iact:property name="dataType"/>
    <iact:actionData xml:id="d8">
      <inkml:trace xmlns:inkml="http://www.w3.org/2003/InkML" xml:id="stk8" contextRef="#ctx0" brushRef="#br0">30346 16005 30 0,'0'-3'15'1,"0"-3"-11"5,0 12 29-1,0-3-31 5,11 11 1-5,-4-2 4 5,7 9 1-5,3 17-9 6,15 6 0-7,-4 0 5 6,11 12 1-5,11 3-3 6,-8 0 1-7,4-1-7 7,-15-5 1-6,8-9-5 5,-7 3 1-6,-4 0-3 7,-7 1 1-4,8-4-3 3,-8-12 1-5,0 0 1 4,0 6 0-4</inkml:trace>
    </iact:actionData>
  </iact:action>
  <iact:action type="add" startTime="36751">
    <iact:property name="dataType"/>
    <iact:actionData xml:id="d9">
      <inkml:trace xmlns:inkml="http://www.w3.org/2003/InkML" xml:id="stk9" contextRef="#ctx0" brushRef="#br0">31450 16134 25 0,'0'0'12'1,"0"-3"-6"3,0-3 23 1,-7 6-29 5,-7 6 1-5,-4-3 0 5,-6 12 0-4,-15-1-2 3,-7 13 1-4,-14 2 1 5,-11 12 0-5,-6 9 0 5,-15 15 0-5,-7 9 0 5,1 2 0-5,-5 9-1 7,12 1 0 2,13-16-8-13,11-11 1 2,18-3-3 9,10-21 1-9</inkml:trace>
    </iact:actionData>
  </iact:action>
  <iact:action type="add" startTime="37246">
    <iact:property name="dataType"/>
    <iact:actionData xml:id="d10">
      <inkml:trace xmlns:inkml="http://www.w3.org/2003/InkML" xml:id="stk10" contextRef="#ctx0" brushRef="#br0">30346 16337 9 0,'0'6'4'1,"0"0"10"3,0-3-1 1,0 0-12 5,-4 5 0-5,-3-8 0 3,4 3 1-1,-8 6-3 3,1-3 1-5,-4-6 1 6,3 3 1-7,0 6-2 6,4-21 1-5,-14-3 0 5,0 4 0-5,-4-7 2 6,-10 0 0-7,3-11 1 6,-10-6 0-4,-11-1 0 4,-3-5 1-5,-4-6-1 5,3-9 1-3,-3-14-3 2,-7 8 0 0,7-6 0-4,0-5 0 0,-3 14-2 6,-4-12 1-6,-4 7-1 4,11 2 0-4,11 0 0 6,10 6 0-6,0 1-1 5,4 8 0-4,0-3-1 3,17 11 1-5,-3-2-4 8,0 6 0-8,7 14-5 7,-1 4 0-6,1 5 0 4,-7 15 1-1</inkml:trace>
    </iact:actionData>
  </iact:action>
  <iact:action type="add" startTime="37920">
    <iact:property name="dataType"/>
    <iact:actionData xml:id="d11">
      <inkml:trace xmlns:inkml="http://www.w3.org/2003/InkML" xml:id="stk11" contextRef="#ctx0" brushRef="#br0">29281 14982 7 0,'14'0'3'1,"-4"0"2"6,-10 0 4-2,0 0-4 5,4 0 0-5,-4 0 3 5,0 0 1-6,0 0-10 7,0 0 1-6,0 0 7 5,0 0 0-5,0-12-1 4,0 9 0-4,-4-6-1 6,-3 3 0-6,-3-8-1 4,-1 2 0-4,-7 0-1 6,-3 6 1-6,-3-3-1 4,-1 3 0-4,-10 6-1 6,-8 0 0-7,8 0-2 7,0 6 1-6,-4 3-1 5,14-6 1-5,-3 3-2 5,7 0 1-5,3-3 0 5,1 9 0-5,13-1 0 5,-3-2 1-5,7 15-2 4,11 2 1-4,-4 6 0 6,0 10 0-6,0 13-1 5,0 4 1-4,0 0-3 4,3-3 0-5,4-12-7 7,8-3 1-8,-5-6-5 4,8-8 1-3</inkml:trace>
    </iact:actionData>
  </iact:action>
  <iact:action type="add" startTime="41480">
    <iact:property name="dataType"/>
    <iact:actionData xml:id="d12">
      <inkml:trace xmlns:inkml="http://www.w3.org/2003/InkML" xml:id="stk12" contextRef="#ctx0" brushRef="#br0">25474 14476 19 0,'0'-9'9'1,"11"-8"-4"5,-8 14 9-1,-3-9-14 5,0 12 0-4,0 0 0 3,0-9 1-3,-3 3-1 3,-1-6 0-4,1 9 0 6,-4-5 1-7,-4 8 0 6,-3 5 0-5,3-2 0 5,-3-3 1-4,0 15-1 4,0 0 0-5,0 5-1 4,3 7 1-3,4 2-1 4,4-5 0-3,6 5 0 1,4 1 0-1,7-4-1 1,4-5 1-3,3-1-1 5,7-14 1-5,4 3 0 5,0-15 1-5,0 0 0 5,-1-9 0-4,5-8 0 3,-5 2 1-4,5-17-1 5,-8 6 1-5,-7 2-1 5,-3 1 0-5,-8 3-1 5,-3 2 0-5,-10 3-2 5,-11 10 1-4,-11 8-3 3,-7 3 0-3,-3 3-4 4,-4 0 0-4</inkml:trace>
    </iact:actionData>
  </iact:action>
  <iact:action type="add" startTime="42080">
    <iact:property name="dataType"/>
    <iact:actionData xml:id="d13">
      <inkml:trace xmlns:inkml="http://www.w3.org/2003/InkML" xml:id="stk13" contextRef="#ctx0" brushRef="#br0">25287 14476 17 0,'-10'-12'8'1,"6"3"-1"5,0 6 9-1,1 3-15 5,3 0 0-5,-4 0 1 6,4 3 0-7,-3 9-2 7,6 3 1-6,1 5 2 5,-1 4 0-5,5 14-1 5,-1 6 0-6,3 0 0 6,4 3 0-5,4 6-2 6,0-6 1-5,3-5-1 5,3 2 0-7,5 6-1 7,-1-15 1-6,4 6-3 5,-4-12 1-6,0-2-7 7,4-9 1-6,3-7-1 5,0-11 1-5</inkml:trace>
    </iact:actionData>
  </iact:action>
  <iact:action type="add" startTime="42410">
    <iact:property name="dataType"/>
    <iact:actionData xml:id="d14">
      <inkml:trace xmlns:inkml="http://www.w3.org/2003/InkML" xml:id="stk14" contextRef="#ctx0" brushRef="#br0">26169 14538 17 0,'-3'-15'8'1,"3"-3"-5"5,0 10 14-1,-4 2-17 6,-3 0 1-7,-4 0 0 6,-6 3 1-4,-4 3-2 3,-11 6 0-4,-7 3 2 6,-3 17 0-7,-11-2 1 6,-11 20 0-5,-6 17 0 5,-8 13 0-5,-7-1-1 5,4 4 1-4,7 11-2 4,4-6 0-6,13-11-5 8,8 0 0-8,10-16-5 5,11-8 0-4</inkml:trace>
    </iact:actionData>
  </iact:action>
  <iact:action type="add" startTime="43447">
    <iact:property name="dataType"/>
    <iact:actionData xml:id="d15">
      <inkml:trace xmlns:inkml="http://www.w3.org/2003/InkML" xml:id="stk15" contextRef="#ctx0" brushRef="#br0">25284 14397 8 0,'0'-3'4'1,"0"-30"2"5,0 22-2-1,0-1 0 5,-4 0 0-5,-3-6 2 5,-7 13 1-6,3-10-9 6,-6-6 0-4,-4 15 6 4,-4-5 0-5,-3 5-2 6,-1 0 0-7,-2 6-2 6,-1 6 1-5,0 0-1 5,0 5 0-5,4 4-2 5,-4 3 0-4,8-4-4 5,6 10 0-7</inkml:trace>
    </iact:actionData>
  </iact:action>
  <iact:action type="add" startTime="43911">
    <iact:property name="dataType"/>
    <iact:actionData xml:id="d16">
      <inkml:trace xmlns:inkml="http://www.w3.org/2003/InkML" xml:id="stk16" contextRef="#ctx0" brushRef="#br0">24984 14179 10 0,'-4'0'5'1,"4"-12"8"7,0 12 2-3,0 0-14 5,0-6 1-5,0-2 0 4,-3 5 0 11,-15 0-1-10,-3 9 0-5,3 2 2 5,4-5 1-5,0 9-2 5,3 0 1-5,4 3-1 6,4 2 0-6,3 1-2 5,7 5 0-6,7 10-1 6,7-7 0-3,4-5-4 7,7-4 1-13,-4 1-4 9,4-6 0-4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2-04T12:41:53.6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756">
    <iact:property name="dataType"/>
    <iact:actionData xml:id="d0">
      <inkml:trace xmlns:inkml="http://www.w3.org/2003/InkML" xml:id="stk0" contextRef="#ctx0" brushRef="#br0">3761 11236 9 0,'7'-11'4'1,"0"-4"-3"7,-7 15 5-3,-4 0-7 5,-3 0 1-6,0 0 0 7,-3 6 0-7,-1 0 0 6,-7-6 0-5,4 3 0 6,0-3 0-7,0 0 1 6,0-3 0-5,0 3 1 6,3-6 0-7,-6 0 0 7,-1 6 1-7,-3 6 0 7,-4 0 1-7,-3-3 0 6,-4 8 0-4,4-5-2 3,-7 9 1-4,10 8-1 5,-10-8 0-5,3 14-1 5,4-11 0-5,3 6-1 5,0-10 1-4,0 4 0 3,4 8 0-3,-3-11 0 4,2 3 0-5,1 5 1 5,4 1 0-5,3-1-1 5,-4 4 1-5,7-10-1 5,1 10 1-5,-1 2-1 5,4 1 1-5,4 2-2 5,-8-6 1-5,4 13 0 5,0-1 0-5,3 0-1 5,4 3 0-5,0 0 0 5,0-11 0-5,4 5 0 4,10-8 0-4,0 5 0 6,14-6 1-7,-6-2 0 7,6 2 0-6,3-8 0 5,1-6 1-5,3-3-1 5,4 2 1-5,4-2-2 5,6-3 1-5,4 6-1 5,7-6 1-5,3 8-1 5,1-8 0-5,-4-3 0 5,7 0 0-5,-4 6 0 5,4-6 1-5,11 9 0 5,3 2 0-5,-3-2 0 5,-8-6 0-5,11 6 0 5,-3 0 1-5,7-10-2 5,3 10 1-5,4-9-1 5,-11 3 1-5,7 0-1 5,7-3 0-5,-3 3 0 5,7 3 0-5,0-7 0 5,-8 7 0-5,8-9 0 5,3 6 0-5,1 3 0 5,3-9 0-5,-11 3-1 5,0 6 1-5,4-6 0 5,0 3 0-5,6 2-1 5,-2-8 1-5,3 0 0 5,6-3 0-5,5-2 0 5,-1 2 1-5,-6 0-1 5,6 3 0-5,-3-3 0 5,3-3 0-5,4 0 0 5,-14 6 0-5,11-9 0 5,-5 3 0-5,8 0 0 5,-7 1 0-5,-3-4 0 5,-1 3 0-5,0-3 0 5,8 3 0-5,-4-3 0 5,0 3 0-5,-4-8 0 5,0 5 0-5,4 3 0 5,0 3 0-5,-11-6 0 5,4 6 1-5,0 0-1 5,0-2 0-5,3 5 0 5,-14-6 1-5,1 6-1 5,2 0 0-5,-2 0 0 5,6 0 0-5,-3 0 0 5,-11 0 0-5,0 0 0 5,4 0 0-4,3 6 0 4,-3-1 0-6,3-2 0 6,-10-3 0-5,7 3 0 5,-1-3 0-6,8 0 0 7,0 0 0-6,3-3-1 5,-10 3 1-5,7-3 0 5,6-2 0-5,-6 5 1 5,4 5 0-5,-5-2-1 6,8-3 0-6,4 0 0 5,-1 3 0-5,11-3 0 4,-14-3 1-3,14 3-2 4,-4-3 1-5,0 3 0 4,-6 0 1-3,3 0 0 4,7-5 0-5,-4-1-1 4,8 3 0-4,-8-6 1 5,7 3 0-5,1-12-1 6,-1 1 0-6,-3-1 0 4,-3-5 0-4,-4 2 0 6,-4-8 1-6,4-1-1 5,0-8 1-5,-14-3-1 5,-1 3 1-5,1-15-1 5,-11 0 0-5,-7 6 1 5,-3-6 0-5,-14 0 0 5,-15 0 0-5,-14-9 0 5,-14 6 1-5,-17 1-1 5,-11-1 1-5,-18 9-1 5,-14-12 0-5,-10 9-2 5,-8 9 0-5,-17-3-1 5,-10 0 0-5,-15-1 0 5,-7 10 0-5,-21-6-1 5,-14 17 0-5,-4 1 1 5,-17 2 1-5,-14 4 0 5,-1 8 0-4,-10 3 1 3,-14 3 0-4,-3-6 1 5,-15 9 0-5,7 0 0 5,-10 3 1-5,-4-3-1 5,-7 6 0-5,-3-3-1 5,3 3 0-5,-14 3 0 5,14-9 0-6,-14 6 0 7,8 2 1-6,-8-5-1 5,7 0 1-5,-11 3-1 5,4 0 1-5,-7 0-1 5,4-3 1-5,6 0-1 5,-6 6 0-5,7-3 0 5,-1 5 0-5,4-8 0 5,-3 6 0-5,-1-6 0 5,15-3 0-5,-11 0 0 5,25 6 1-5,-11 3-1 5,0-9 0-5,8 6 1 5,-5 2 0-5,12 4-1 4,-4-3 1-3,3 0-1 4,4 8 0-5,-7 4-4 5,3 3 1-4,4 2-10 3,0 15 1-4,-4 0-2 5,-17 6 0-5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2-04T12:44:23.5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368">
    <iact:property name="dataType"/>
    <iact:actionData xml:id="d0">
      <inkml:trace xmlns:inkml="http://www.w3.org/2003/InkML" xml:id="stk0" contextRef="#ctx0" brushRef="#br0">14446 8117 22 0,'0'0'11'1,"-74"-15"-9"4,53 13 12 0,-14 2-15 6,-15-9 1-7,-10 0 0 6,-10-6 0-4,-11 0 1 4,-8 1 0-5,-13-7 2 5,-4 1 0-2,-10 2 1 0,3-6 0-2,-14 7 0 3,7-10 0-4,-10 4-1 5,3-1 0-4,-11 1-2 3,0-4 1-1,-6 10-2-2,-1-13 1 5,-7 4-1-5,-6-4 0-2,-5 13-1 5,-6-4 1-4,-4 12-1 5,4 1 1-5,-11 5-1 6,-4 3 1-7,5 0 0 7,-8 6 0-6,-4 5-1 4,-3 13 1-4,4-9 0 5,-4-10 0-5,-4 7 0 5,4 6 0-5,0 2 0 5,-4-5 1-5,4 3-1 5,7-1 1-5,-3 7 0 5,6-9 0-5,5-1 0 5,2 4 1-5,8 0 0 5,-4 5 0-5,14 6 0 5,0 10 0-4,1-7-1 3,6 12 1-4,7 3-2 5,1-6 1-5,17 0-1 6,7 15 0-6,10-6-1 4,15 6 1-4,14 0-1 5,14-3 0-5,14-6-1 5,11-6 0-5,14 3-1 5,13 0 1-5,12-3-1 5,17-5 1-5,11-10 0 5,21 4 0-5,14-4 1 6,21 3 0-6,7 1 0 4,21-4 0-4,15 1 0 5,6-4 1-5,25 1 0 5,8-1 0-5,6-2 1 5,15 5 0-5,10 7 0 5,0-7 0-5,10 4 0 5,4-4 0-5,8 3 0 5,6-8 0-5,7 5-1 5,7 1 1-5,-6-9-1 6,10 5 0-6,-11-2 0 5,7 2 0-5,1-8 0 5,13-3 0-4,-3-9 0 3,7 0 0-4,-3-6 0 4,3-6 0-4,-8 3 0 5,-9-9 1-5,-11-2 0 5,-1-4 0-5,-16 0 0 5,-12-8 0-5,1-6 0 6,-18-1 0-6,-4-8 0 5,-21 0 0-5,-7-6 0 5,-17 0 0-5,-11-6 0 4,-18-5 1-4,-17-4 0 6,-18 3 0-6,-18 1 1 5,-21-16 0-5,-21 12 0 5,-17-8 0-5,-22 2 0 5,-21-8 0-5,-28 6-1 5,-21 2 0-5,-32 9 0 5,-43 3 0-5,-13 4-2 5,-39 13 0-5,-18 10-5 5,-32 17 0-5,-28 12-11 6,-28 21 1-7,-32 0-1 6,-32 20 0-5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2-04T12:45:30.2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191">
    <iact:property name="dataType"/>
    <iact:actionData xml:id="d0">
      <inkml:trace xmlns:inkml="http://www.w3.org/2003/InkML" xml:id="stk0" contextRef="#ctx0" brushRef="#br0">16207 8890 23 0,'17'-23'11'1,"-13"2"-5"6,-4 9 11-3,-4 1-17 7,-3-4 0-6,-3 0-1 5,-4 1 1-5,-1-4-1 5,-9 3 1-6,-5 4 0 7,-6 5 0-6,-14-6 0 5,-11 3 0-5,-7 3 0 5,-4-3 1-5,-10 3 1 8,0-8 0-9,-14 2 0 5,-8-3 1-4,-13 1 0 4,0-4 0-4,-11-3 0 6,-4 1 0-6,-10 2-2 5,3-2 1-5,-6-1-1 5,-8 0 0-5,-3 1 0 5,-11 5 0-5,-3-11 0 5,-8 8 0-5,-6 3 0 5,-4-11 0-4,3 11 0 3,-3 1 0-3,-7-4 0 3,4-6 0-4,-4 4-1 5,-11-1 1-5,4 4 0 5,-7-7 0-5,3 3-1 5,-6 7 1-5,-4-4-1 5,6-5 1-5,-6 5 0 5,4-8 1-5,-12-4-2 5,1 1 0-5,0-1 0 5,7 7 1-5,-1-1 0 4,-2-2 0-4,-1-4-1 6,4 4 0-6,3-3 1 5,-10 5 1-5,3 6-2 5,4 1 1-5,0-10 0 5,0 13 0-5,-4-16 0 5,0 13 1-5,4-7-1 5,7 6 0-5,3-8 0 5,-3 0 0-5,3 5-1 4,-3-6 1-4,0 1 0 6,-11 8 0-6,15 4 0 5,-1-7 0-5,-3 12-1 5,0-5 1-5,7 5-1 5,7-6 1-4,-7 3-1 3,7 6 0-4,10-5 0 5,-6 5 0-5,6 0 0 5,8 3 0-5,-4-6 0 5,14 6 0-5,-3 3 0 5,0 9 0-5,6 3 0 6,12 5 0-7,-8 4 0 7,0 5 0-7,18 1-1 6,-4 8 1-4,4 6 0 3,11 3 0-4,-1 1-1 5,22 5 1-5,3 8-1 5,14 1 1-5,15 3-1 5,13 3 0-5,8 5-1 5,13-5 1-5,12 8 0 5,6-5 0-5,14 17-1 5,8 0 1-5,-4 15 0 5,7-6 1-5,7 15 0 6,-4 0 0-7,8 6 0 6,14-4 0-4,-4 1 0 3,11-12 0-4,10 6 0 5,14 3 1-4,15-7-1 3,17-10 0-5,-7 2 0 7,29-3 1-6,6-6-1 5,14 6 1-5,5-8-1 5,13-1 1-4,21-9-1 3,0-8 1-4,18 0-1 5,0-4 1-5,25 1-1 5,0-6 1-5,3 3-1 5,7 6 0-4,-3-1 0 3,10 1 0-3,-3-6 0 3,14-1 0-4,0-2 0 5,0 3 0-5,7-6 0 5,-4-3 1-5,4 6-1 5,7 0 0-5,7-6 0 5,-7-9 0-5,11-3 0 5,-4 3 1-5,10-8-1 5,-6 8 0-5,6-12 0 6,-6-8 0-6,10 2 0 4,-7-5 1-4,4 5-1 4,-75-14 0-3,100 12 0 4,-15-9 1-5,4-7-1 5,-15 4 0-5,12-3 0 5,-15-6 1-5,7 0-1 5,-14-3 0-5,11-6 0 5,-8 3 1-5,8-5-1 6,-11 8 1-6,11-18-1 4,-4 4 1-4,-7-1-1 6,0-11 1-7,-7-1-1 6,3 1 1-4,-13-12-1 3,-1-6 1-3,-10-3-1 4,-4 0 1-5,-3-6 0 5,-21-3 0-5,-4 0 0 5,-14-6 0-5,-11-11 1 5,-14-3 1-5,-6-1-1 4,-15-5 1-3,0-3-1 3,-21-9 1-4,-14 0-1 5,-8-9 1-4,-13 9-2 4,-7-6 0-5,-15 0 0 5,-13 0 0-4,-12-8 0 3,-13 8 0-4,-11 0 0 5,-17-9 0-5,-15 0-1 5,-10 6 1-5,-15 4-1 5,-13-10 1-5,-11 15-1 5,-21-9 1-5,-4 6-1 4,-17-3 0-3,-15 9 0 4,-20 0 0-5,-8 9 0 5,-14-9 0-6,-14 6 0 7,-14 11 1-6,-25-5-2 5,-10 5 1-4,-21 19-4 3,-29 5 1-4,-24 20-11 5,-26 16 0-5,-44 17-5 5,-44-12 0-5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2-04T12:25:07.2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8657">
    <iact:property name="dataType"/>
    <iact:actionData xml:id="d0">
      <inkml:trace xmlns:inkml="http://www.w3.org/2003/InkML" xml:id="stk0" contextRef="#ctx0" brushRef="#br0">991 6644 4 0,'-14'15'2'1,"-21"-12"0"5,31-3 3-1,-6 3-3 5,-1 6 0-5,1-6 2 4,-4 8 1-4,3-2-5 6,7 0 0-6,-3 0 4 5,4 6 1-5,3-4-1 4,0 4 1-3,-7-6-1 4,7 0 0-5,0-3-1 5,7 2 1-5,3 7-2 4,1-12 0-3,10 9-1 4,-3-12 1-5,7 6 0 5,10-9 0-4,-7 0-1 2,4 3 1-3,7-9 0 6,3 3 0-6,0 3 0 5,4-9 0-5,-4 9-1 5,8-5 1-5,-1 5-1 5,11 3 1-5,-10-9-2 5,6 3 1-5,-3 3-1 5,7-6 1-4,0 6 0 3,-4 0 0-4,4-3-1 5,0 6 1-5,0-2 0 5,0-1 0-5,-7 3-1 5,7-9 1-5,7 3-1 5,-7 3 1-5,0-3-1 6,-7 6 1-7,7 0-1 6,-4 6 1-5,4-6-1 6,-10 3 0-7,-1-3 0 6,1 3 1-5,2 0-1 6,5 3 0-5,3-3 0 3,-7-3 0-4,3 3 0 5,4-1 0-6,-7 4-1 7,-3 0 1-6,-1-3 0 5,7 6 1-5,-6-9-1 5,6 3 0-5,8 0 0 5,-4 3 0-5,0-3 0 4,0 0 0-4,0 0 0 6,0 2 0-6,3-5 0 5,8-5 1-5,6 2 0 5,1 0 0-5,-4-6-1 4,4 3 1-3,-8-6-1 4,1 0 1-5,3 7-1 4,0 2 1-4,-7-6-1 5,0 6 1-5,3 3-1 5,1-3 1-5,-11-3-1 5,0 3 0-5,3-12-5 5,8 7 1-5,-8 2-10 6,-3-21 1-6</inkml:trace>
    </iact:actionData>
  </iact:action>
  <iact:action type="add" startTime="99701">
    <iact:property name="dataType"/>
    <iact:actionData xml:id="d1">
      <inkml:trace xmlns:inkml="http://www.w3.org/2003/InkML" xml:id="stk1" contextRef="#ctx0" brushRef="#br0">1168 9728 11 0,'-18'-15'5'1,"15"4"-3"5,3 5 5-1,0-3-7 5,-8 3 0-4,5 3 3 3,-4-6 0-4,0 6-3 5,-7-8 1-5,-4 11 1 5,-3-9 0-6,0 3 1 7,3 6 0-6,-3-3-1 5,0-6 1-4,3 6-1 3,-3 0 0-4,0-3 1 6,10 1 1-6,1 5-1 4,-4-3 1-3,3 3-1 5,7-6 1-7,-3 3-1 5,7 0 1-4,0 3-3 5,7 0 0-5,4 0 0 6,0 0 0-7,6 0-1 6,-3 0 1-5,8 0 0 5,6 0 0-5,0 0-1 5,0 0 1-5,4 0 0 5,10 0 0-5,4 0 0 6,7 0 0-7,-4 0 1 6,11 0 1-5,11 0-1 5,-11 0 1-5,7 3-1 6,11-3 1-7,3 3-1 6,7 6 0-5,4 5-1 5,-4-2 0-5,4-6-1 6,10 17 0-7,4-8 0 7,7 0 0-7,3 2 0 7,4-2 0-6,7 0 0 5,7 3 0-5,0-4 0 5,0 1 1-5,7 0-1 5,4-4 1-5,3 4-1 6,7-6 1-8,8 6-1 8,9-12 1-6,1-3-1 5,4 0 1-5,-8-3-1 5,-3 3 0-4,3-12 0 3,-10 6 0-4,-7 0 0 5,-18 3 0-5,-7 0-3 6,-18 3 0-7,-14 0-10 6,-7-9 1-5,-10-2-2 5,-18-25 0-5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2-04T12:27:20.8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856">
    <iact:property name="dataType"/>
    <iact:actionData xml:id="d0">
      <inkml:trace xmlns:inkml="http://www.w3.org/2003/InkML" xml:id="stk0" contextRef="#ctx0" brushRef="#br0">1605 5092 6 0,'0'-3'3'1,"0"-9"-3"5,0 9 3 0,0 3-3 4,0-8 1-5,0 5 1 5,-7 0 1-6,7 3-1 7,0 0 0-6,0 0 3 5,0 0 0-5,7-12 0 4,4 6 0-3,-1-3 1 4,1 6 1-5,-4 0-3 5,4-5 0-5,3 5-1 4,3 0 0-3,4-3-1 4,8 0 1-5,2-3-3 7,1 6 1-9,3 3-1 7,4 0 0-5,11 0 0 5,3 0 0-5,-4 0 0 5,-10-3 1-5,10 0-1 5,-7-3 1-5,8 6 0 6,6 0 0-7,-6 6-1 6,10-3 1-5,0 0 0 5,0 0 0-5,0 3-1 4,-11-3 1-3,4 3-1 5,7 3 0-6,0-3 0 5,-4 2 0-5,4 4 0 4,0 3 0-4,0-9 0 5,0 3 0-5,0-7 0 5,-7 4 0-5,3 0 0 6,4-6 1-6,4 0-1 4,-4-6 1-4,7 3-1 5,0 0 1-5,-3 3-1 6,-8-8 0-6,4 2 0 5,-7 3 0-6,3-6 0 7,4 6 1-5,-7 0-1 2,4-3 1-2,3 3-1 3,0 0 1-4,0 0-1 5,-8-5 1-5,5 5-1 5,3-9 1-4,3 6-1 3,-3-3 0-4,0 9 0 5,0 0 0-5,0 0 0 5,0 0 0-5,-7 0 0 5,4-3 0-5,-1 3 0 5,8-3 0-5,-1 3 0 5,-3 0 0-5,11 0 0 5,-4 0 0-5,0 0 0 5,3-6 0-4,11 6-1 3,0 0 1-4,8 0-10 5,13 0 0-5,-7-20-1 6,-10-10 0-6</inkml:trace>
    </iact:actionData>
  </iact:action>
  <iact:action type="add" startTime="14375">
    <iact:property name="dataType"/>
    <iact:actionData xml:id="d1">
      <inkml:trace xmlns:inkml="http://www.w3.org/2003/InkML" xml:id="stk1" contextRef="#ctx0" brushRef="#br0">7659 5030 5 0,'-7'-3'2'1,"7"-8"4"3,-4 2-7 2,-3 6 1 3,0-3 1-2,-3 0 1 2,-5 3 0-4,1 3-2 5,-3 0 1-4,-1 0 1 3,0-3 1-3,1 3 0 2,-1 0 1-1,0 0-1 2,1 0 1-4,3-3-1 4,3 3 0-3,4 0-1 4,0-9 1-5,0 9-2 5,3 0 1-5,4 0 0 5,0 0 0-4,4 0-1 3,3 3 1 12,7 9 0-13,0-3 1-1,4 6-1 3,0-6 0-5,3 2 0 3,3 4 1-1,8-3-2 3,-4 0 1-3,4-7 0 2,3 4 0-5,4-6-1 6,4 3 1-5,2 3 0 6,1-3 0-6,0 3-1 6,4-7 0-6,-1 4 0 5,0-3 0-5,-6 0 0 4,-5-3 0-1,5 3 0-1,3-3 0 3,3 0 0-4,0-3 0-2,4 3-1 5,4 0 1-4,-1 0-1 5,4 0 1-5,-3-3-1 6,-4 3 1-6,3 0-1 4,4 0 1-4,0 0-1 5,0 0 0-5,3 0 0 6,1 0 1-7,-1 0 0 6,-3 0 0-5,-3 0-1 5,-1-3 0-5,8 3 1 6,-1-6 0-7,4 6-1 7,-7-2 0-6,7 2 0 4,0 0 1-4,-3-3-1 6,-1-3 0-6,8 0 0 5,-1-3 0-6,1 6 0 6,0 0 1-5,-1 3-1 5,1-9 0-5,-8 6 0 5,1 0 0-5,3 1 0 6,3-4 0-6,-3 3 0 5,-3 3 1-5,3 0-1 4,0 0 0-4,-4-3 0 6,-6 3 1-6,3 0-1 4,3-3 1-4,1 3-1 5,-4-9 1-5,-4 9-1 6,1 0 1-7,-1 0-1 6,4-3 1-5,-7-6 0 5,-4 3 0-5,4 6-1 5,0-8 1-5,4 2-1 5,-1 3 1-5,-3-3-1 5,-4 3 1-5,4 0-1 5,0 0 0-5,0 3 0 5,-4-9 0-5,1 9 0 5,-1-3 0-5,1 0 0 5,-1-3 0-5,0 6 0 5,1 0 0-5,-1 0 0 5,4 0 0-5,-4 0 0 5,4 0 1-4,-10 6-1 4,-4-6 0-5,3 0 0 5,0 0 0-5,4 0 0 4,0-6 0-4,0 3 0 5,0 6 0-5,-4-3 0 6,-7 0 1-6,4 0-1 4,3 0 0-4,-3-3 0 6,-3 3 1-6,-1 0-1 5,-7 0 0-5,0 0 0 4,0-8 0-3,-3 5 0 4,-4 3 0-5,0 0 0 5,-3 0 0-6,-4 0 0 6,0-3 0-5,0 6 0 5,-6-3 0-5,2 0-6 6,-3 0 0-6,0 0-9 5,-3-15 1-5,-15-17-1 5,-14-12 1 9</inkml:trace>
    </iact:actionData>
  </iact:action>
  <iact:action type="add" startTime="16238">
    <iact:property name="dataType"/>
    <iact:actionData xml:id="d2">
      <inkml:trace xmlns:inkml="http://www.w3.org/2003/InkML" xml:id="stk2" contextRef="#ctx0" brushRef="#br0">20316 4151 24 0,'15'-23'12'1,"-15"-7"-8"2,0 19 12 3,0 5-12 3,-4-12 0-3,-3 3 1 2,-4 1 0-2,-3-10-7 3,-3 10 1-2,-5-10 4 2,-2 3 1-3,-4 4-3 3,-8-7 0-4,-6 7 0 4,-7 5 1-2,-8-6-1 2,1 4 0-3,-8 2-1 4,-3 9 1-6,0-9-1 6,0 9 1-4,-3 3-1 3,-5 3 1-3,8 9-1 3,-7-9 0-3,4 6 0 3,-1 5 1-2,1 7-1 2,-4 2 0-4,-4 7-1 4,4 2 1-3,3 12 0 3,1 0 0-2,3 0 0 2,0 1 0 12,-21 22 0-12,10-8 1-3,7-3 2 3,11 3 0-3,11-4 0 3,10 4 0-3,7 0 0 2,4-3 0-2,7 3-1 4,3-3 1-4,4 2-3 2,4-14 1-2,6 9-1 3,4-3 0-3,7 3 0 4,4-3 0-5,6 9 0 5,8-6 0-5,7 0 0 5,7-6 1-5,10-9-1 5,4 0 1-5,14 1-1 5,4-10 0-5,13-14 0 6,4-1 1-6,11-11-1 4,0-6 1-4,7-3-1 6,0-5 0-7,7-10 0 6,-8-8 1-5,1-18-1 6,-3 3 1-7,-5-12-1 6,-2 9 1-5,-15-9 0 6,-11-15 0-6,-3 12-1 5,-14-14 1-5,-17 2-1 5,-12-2 1-5,-13-1-1 5,-8 4 1-5,-13 2-1 5,-15 4 0-5,-17-1-1 4,-11 15 1-4,-14 0-2 6,-7 12 1-7,-11 2-5 7,-3 19 0-6,3 2-5 5,8 15 1-5,-1 15-5 4,22 2 1-4</inkml:trace>
    </iact:actionData>
  </iact:action>
  <iact:action type="add" startTime="17287">
    <iact:property name="dataType"/>
    <iact:actionData xml:id="d3">
      <inkml:trace xmlns:inkml="http://www.w3.org/2003/InkML" xml:id="stk3" contextRef="#ctx0" brushRef="#br0">20366 5224 11 0,'-4'-14'5'1,"1"-7"8"6,3 21-2-3,0 0-9 6,0-9 0-5,0 6 1 5,0 3 0-5,7-3-4 5,0 0 1-5,7-2 2 5,4 5 1-5,6 0-1 5,8 5 1-6,3-5 0 7,1 3 0-7,-1-3 0 7,4 0 1-6,7 0-1 7,3 0 1-8,4 0-2 6,3 0 1-5,8 3-2 5,6-3 1-5,-6 3-1 5,3 3 0-5,7-3-1 4,-7-3 1-3,0 12 0 4,4-9 0-4,6 9-1 3,4-7 1-4,1 7-1 5,-1-9 1-5,-4 9-1 5,1-6 1-5,3 0-1 5,4 0 1-6,-8 5-1 6,4-2 1-5,1-3 0 6,-5 3 1-6,-3-6-1 5,11-3 0-5,-4 6-1 5,0 2 1-5,0-8-1 5,4 6 1-5,-4-6-1 5,4 6 1-5,-1-6-1 5,-2 0 1-5,-1 6-1 4,0-6 0-4,-3 0 0 6,-1-3 0-6,-3 3 0 5,4 0 0-5,-4 3 0 5,-4 0 1-5,1 3-1 5,3 3 1-5,4 0 0 5,-4-7 0-5,0 7-1 6,4-6 1-7,-4 3-1 6,0 3 0-4,3-9 0 2,1 6 0-2,-4 0 0 4,0-3 1-5,0-3-1 5,0 0 0-5,0 0 0 5,4 3 1-5,3-3-1 5,-7 0 1-5,0-3-1 5,0 3 1-5,0-3-1 5,0-3 1-5,8 0-1 5,-8 3 0-5,-4-12 0 5,4 4 0-5,4-1 0 5,3 0 0-5,-3-3 0 5,6 9 0-5,-2-11 0 5,-5 2 0-5,1-5 0 5,6 2 0-5,1 3 0 5,-4 1 0-5,4 2 0 5,-4-6 0-5,0 6 0 5,0 1 0-5,4 5 0 5,0-3 0-5,-8 3-1 5,4-3 1-5,-3 6-1 5,0 0 1-5,3 3 0 6,7 0 0-6,-7 0 0 4,0 3 0-4,0-3-1 5,-7 0 1-5,1 0-8 5,-5 0 0-5,-6 12-6 5,-19-15 0-5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2-04T12:29:12.8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6236">
    <iact:property name="dataType"/>
    <iact:actionData xml:id="d0">
      <inkml:trace xmlns:inkml="http://www.w3.org/2003/InkML" xml:id="stk0" contextRef="#ctx0" brushRef="#br0">4882 6929 10 0,'-10'9'5'1,"-11"-18"-2"4,21 9 5 0,-4-5-7 6,1 2 0-6,-1 3 2 4,1-3 0-4,-1 3-3 5,1-3 0-4,-1-3 3 3,0 3 0-4,4 3-1 6,-3 0 0-6,3 3-1 5,0-6 1-5,3 6-2 4,5-3 1-4,6 0 0 6,3-3 0-6,-6 0-1 5,3 3 1-5,4 0 0 5,-1 0 1-5,4 0-1 7,8 0 1-8,-1-3-1 6,7 3 0-6,4-6-1 7,0 0 1-6,0 6-1 4,3 0 0-3,0 0 0 3,1 0 0-4,-1 3 0 5,-3-6 0-5,-4 6 0 6,4-3 1-7,0 0 0 6,3-6 0-5,4 6 0 5,0-5 1-5,3 5-1 5,4-3 0-5,-4 3-1 5,-3-3 1-5,4 3-1 6,-1-3 0-6,-7 3 0 5,4 0 0-5,4 0 0 5,6 3 0-5,-7-3 0 5,4 0 1-6,7 0-1 6,4 0 0-4,-4 3 1 3,-4-3 0-4,-3 3-1 5,4-3 1-5,3 0 0 5,0-6 0-5,7 6 0 5,3-9 0-5,1 0-1 5,-1-3 1-5,-3-2-1 5,4 2 1-5,-1-3-1 6,-3 0 1-6,-3 4-1 5,-1-1 0-5,8 3 0 5,-15-3 0-5,1 1 0 4,-1 5 0-4,1-6 0 5,-1 3 0-5,1 0 0 5,-4 0 0-5,-1 6-1 5,5-5 1-4,-1 5-10 4,1 3 1-5,-15-18-1 4,-17-23 0-4</inkml:trace>
    </iact:actionData>
  </iact:action>
  <iact:action type="add" startTime="22755">
    <iact:property name="dataType"/>
    <iact:actionData xml:id="d1">
      <inkml:trace xmlns:inkml="http://www.w3.org/2003/InkML" xml:id="stk1" contextRef="#ctx0" brushRef="#br0">1993 7759 11 0,'0'-3'5'1,"0"3"-3"3,0 0 6 2,0 0-9 4,-7 0 1-6,4 0 0 7,3 0 0-6,-7 0 1 5,7 0 0-5,0 3 0 4,0-6 1-3,0 6 1 4,0-3 0-6,0 0 0 7,0 0 1-7,7-3-1 7,-4 3 0-7,8 0 1 7,-4-3 0-6,3 6-2 5,1-3 1-6,0 3-1 7,-1-3 1-6,8 0-2 5,-8 0 1-6,8 0-2 8,3-3 1-3,0 3 0-4,-3 3 0 7,3-3 0-8,0 0 0 0,0 0 0 6,8 0 0-4,-1-3-1 5,-3 3 1-7,3 0-1 5,0-3 0-4,0 3 0 7,4-3 0-8,-4 6 0 7,-3-6 0-6,10-3 0 3,-3 3 1-1,0 0-1 2,3-9 1-1,0 9-1-1,1 0 1 3,-12-6-1-5,11 7 1 0,-6 2-1 5,6-9 1-5,0 3-1 4,4 3 1-3,3-6-1 4,-3-3 1-6,0 9-1 6,3 0 0-5,-3-5 0 5,0 5 1-5,-4 0-1 6,1 3 1-7,-5 0-1 6,1-6 1-5,3 6-1 5,-3-3 1-5,0 3 0 6,3 0 0-6,7 3-1 5,-10 3 0-5,0-3 0 5,3-3 0-5,-3 3 0 5,7 5 1-5,0-8-2 5,-4 3 1-5,4-3 0 4,-4 0 1-4,0 3-1 6,0 0 0-6,4-3 0 5,0 6 0-6,3-3 0 7,-10-3 1-6,3 0-1 5,8 9 0-5,-4-9 0 5,10 0 1-5,-7 0-1 5,4 0 0-5,-4 0 0 4,-3 0 0-3,-3 0 0 4,2 0 0-5,8 0 0 5,-3-9 0-5,2 9 0 6,-2 0 0-7,-1 0 0 6,4 0 0-5,-7 0 0 6,3 9 0-7,0-9 0 6,-3 0 0-5,-3 0-1 5,-1 0 1-5,4-9 0 5,-1 9 0-5,5 0 0 5,3-3 0-5,-8-6 0 5,5 6 1-5,-1 3-1 5,4 0 0-6,-11 0 0 7,4 0 0-6,-4 0 0 5,4 3 0-5,-4-3-1 5,1 0 1-5,-5 0 0 5,1 0 0-5,0 0 0 5,0 0 0-5,3 0 0 5,-3 0 0-5,3 0 0 5,-7 0 0-5,7 3 0 5,4 3 0-5,0-6 0 5,3 3 0-5,1-3 0 5,-1 0 0-6,-3 0 0 6,0 9 0-4,3-9 0 4,4 3 0-5,0-3 0 5,-4 0 0-5,4 0-1 5,3 3 1-5,-3 0 0 5,0 3 0-5,3-3 0 5,-10-3 0-5,-3 5 0 5,-5 4 1-5,-2 6-1 5,-1-12 0-5,0 6 0 5,0-6 1-5,0-3-1 5,1 0 0-5,2-3 0 5,-2 3 0-5,-1 3 0 5,-3-3 0-5,-1 0 0 5,-3 0 1-5,4 0-1 5,0 0 1-5,-1 0-1 5,-2 3 1-5,-1 0-1 5,3 2 0-5,1-5 0 5,0 0 0-5,0 0 0 5,-4-5 0-5,0 2 0 5,0 3 0-5,0 0-1 5,0 0 1-5,4 0 0 5,0 0 0-5,3 0 0 5,0 0 0-5,0 0 0 5,4 0 0-5,0 0 0 5,0 0 0-5,7 0 0 5,-4 0 0-5,4 0 0 5,-1 0 0-5,-2-3 0 5,-5 3 0-5,1 0 0 5,0 0 0-5,3 0-1 6,4 0 1-7,-4 0 0 7,1 0 0-7,2 3 0 7,-2-6 0-6,2 3 0 4,1 0 1-4,0 0-2 5,0 0 1-5,0 0 0 5,-8 0 0-5,1 0 0 5,0 3 0-5,3-6 0 5,0 3 0-4,4 0 0 4,-3-3 0-5,2 6 0 4,5-6 0-4,-4 6 0 6,-1-3 1-7,1 3-2 6,0-3 1-5,-4 3 0 5,4-3 0-5,-4 0 0 6,-3 0 0-7,0 0 0 6,3-3 0-5,0 0 0 5,8 0 0-5,-1-6 0 5,4 6 0-5,-4-9 0 5,1 9 0-5,-1 3 0 5,0-3 0-5,1-6 0 6,-1 7 0-6,-3-1 0 5,-4-3 0-6,4 3 0 7,0 0 0-6,-1 3 0 4,5-12 0-4,-4 12 0 5,-4-9 0-5,-3 6 0 6,-1 0 0-6,5 3 0 4,-1 0 0-4,0 0 0 5,0 0 0-5,1 0 0 5,-5 0 0-5,-2 0 0 6,-1 0 0-6,0 0 0 4,4 0 0-4,3 0 0 6,-3 0 0-6,0 0 0 5,-1 0 0-5,1 0 0 4,0 0 0-3,3 0-1 4,0 3 1-5,1-3 0 5,3 0 0-5,-1 0 0 4,1 0 0-4,0 0 0 5,0 0 0-5,3 0 0 6,0 0 0-6,4 0 0 5,-3 3 0-5,-1 3 0 5,0-3 0-5,8 6 0 5,-1-6 0-5,0 0 0 5,-3 9 0-5,-3-12 0 4,6 2 0-4,0 1 0 6,1 3 0-6,3-3 0 5,0-3 0-5,3 0 0 5,1 0 0-5,2 0 0 5,-2 0 0-5,-4 0 0 5,7 3 0-5,0 9 0 5,0-12 0-5,0 0 0 5,0 3 0-6,0 0 0 7,7-3 0-6,-7-3-1 5,7 3 1-6,0 0 0 7,3-3 1-5,4-9-1 3,0 9 0-4,4-6 0 5,-7 6 0-4,-1 1-1 3,-3 2 1-4,4 0 0 5,-4 0 0-5,0 0 0 5,3 0 0-5,1 2 0 5,-1-4 0-5,-2 2 0 3,-1 0 0 13,38-3 0-10,-6 3 1-6,-7 0-1 5,-7 0 1-5,-4-6-1 5,-4 6 1-5,1 6-1 5,-4-6 1-5,-3 0-1 5,-1 3 0-5,4-3 0 4,-7 2 0-4,0 1 0 6,0-3 0-5,0 6 0 3,4-3 0-4,-1-6 0 5,1 6 1-5,-4 0-2 6,0 9 1-7,-7-12 0 6,0 0 1-5,0 0-1 5,3 0 0-5,-3 0 0 5,4 3 0-5,-4-3 1 5,0 3 0-5,-4 3-1 5,-3-3 0-5,-3-3 0 5,3 0 0-5,-1 0-1 5,1 0 1-5,7 0-1 5,-7-3 1-5,0 6 0 5,0-3 0-5,0 0-1 6,0 3 1-7,-4-3 0 6,4 0 0-5,4 0 1 5,3 0 0-4,0-3-1 4,-4 6 0-6,4 0 0 6,0-3 0-6,0 0 0 7,-4-3 0-5,1 3-1 4,10 0 1-5,0 0 0 4,0-3 0-3,3 6 0 4,5-6 0-5,-5 3 0 4,1 0 0-4,3 0 0 5,7 0 1-5,-3 0-1 4,-1 0 0-3,4-3-1 4,-3 3 1-4,-8 0 0 4,12 3 0-5,-5-3 0 4,1 0 0-4,-1 0 0 5,1 0 0-6,0 0 0 7,3 0 0-6,0 0-3 5,7 0 1-5,4 0-9 5,10-9 0-4,11-24-2 4,-11-11 1-5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2-04T12:30:51.1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795">
    <iact:property name="dataType"/>
    <iact:actionData xml:id="d0">
      <inkml:trace xmlns:inkml="http://www.w3.org/2003/InkML" xml:id="stk0" contextRef="#ctx0" brushRef="#br0">2932 4351 11 0,'-18'-11'5'1,"4"-4"-2"5,7 6 6-1,3 3-9 5,-3 3 1-5,4-6-1 5,3-2 0-5,-7 2 1 5,3-3 0-5,-3 0 1 5,7 0 1-5,-7 7 0 5,3-4 1-5,4 3 0 5,-7-3 1-5,4 6 0 5,3-6 0-5,-7 6-1 5,3 3 0-6,4-3-1 7,0 1 0-6,0 2-1 5,0 0 0-5,0 0-1 5,0 0 0-6,0 0-1 7,11 2 1-7,-8-2-1 7,8 0 1-6,0 0 0 5,3 0 0-5,-4 0 0 5,4 3 0-5,4-3 0 5,0 0 1-5,-4 0-1 5,7 3 1-4,4 6-1 5,6-9 1-6,1 0-1 5,0 3 1-6,3 0-1 8,4 3 0-7,-7-6 0 4,6 0 0-5,-9 3 0 6,13-3 0-6,-3 3-1 6,0 0 0-5,7 3 0 6,-1-3 0-6,5-3 0 5,10 5 0-5,-7 1 0 5,3-3 0-5,-3-3 0 5,3 0 0-5,4 0 0 5,4 3 0-5,-1-3 0 5,1 3 1-5,3 6-1 5,-4-9 0-5,4 0 0 5,1 0 0-5,13 0 0 6,-11 0 0-7,8 0 0 6,7 0 0-5,-8-3 0 5,-3 3 0-5,11-6 0 5,-4 6 0-5,7 0 0 5,-3 6 0-5,7-12 0 5,10 0 0-5,0-3 0 5,0 4 0-5,4-4 0 4,-3 0 1-4,-1-12-1 6,7 13 1-7,-6-7-1 7,2 3 0-6,-2 0 0 5,3-2 0-5,10 11-2 5,0-6 0-5,11-3-10 3,-31 3 0-1,31-26-2 3,0-41 1-6</inkml:trace>
    </iact:actionData>
  </iact:action>
  <iact:action type="add" startTime="21972">
    <iact:property name="dataType"/>
    <iact:actionData xml:id="d1">
      <inkml:trace xmlns:inkml="http://www.w3.org/2003/InkML" xml:id="stk1" contextRef="#ctx0" brushRef="#br0">2794 6803 8 0,'0'-3'4'0,"-4"-23"-2"7,4 23 5-3,4-9-7 7,-4 3 1-7,0 0 0 7,0-2 0-6,-4 2-2 5,-3 3 1-5,4-3 2 5,-4 6 0-5,3-3 0 5,-10 0 0-5,11 3 0 5,-8 3 1-5,4 0 0 5,3-3 0-6,-6 3-1 7,3 0 1-7,3 0-1 7,-6 0 1-7,3 0 0 7,-4 3 0-7,1-3 0 7,-1 3 0-6,-3 3 0 5,3 0 0-4,8-6-1 3,3 3 1-4,-7 6-2 4,3-9 1-2,8 6-1 3,6 3 1-5,1-6 0 5,3 5 0-6,7-2 0 6,-7 3 0-4,11-6-1 4,-4-3 1-5,7 3-1 4,8-3 0-4,2 0 1 5,1 3 0-2,0-3-1 0,0 6 1-3,0-3 0 5,-4-3 0-5,4 3-1 5,0 0 1-5,-1 2-2 5,1-2 1-5,0-3-1 5,10 0 0-5,-3 0 0 5,4 0 0-5,2 0 0 5,1 0 0-5,4 0 0 5,-1 0 1-5,1 0-1 6,-4 0 0-7,7 0 0 6,0 0 1-4,3 0 0 3,8 0 0-4,-1 0-1 5,-6 0 0-5,3 0 0 4,0 0 1-4,3 0-1 6,4 0 0-6,4 0 0 5,3-3 0-5,7-5 0 5,-7 5 0-5,4-6 0 5,7 3 0-5,-4 6 0 5,-3 0 0-5,3 0 0 6,-7 0 0-7,0 0 0 6,4 3 0-4,7 6 0 3,-8-6 0-3,8 0 0 3,-4 0 0-4,4 2 0 5,7-5 0-4,-4 0 0 3,4 0 1-4,-1 0-1 6,-6 0 1-7,7 0-1 6,0 3 1-5,-4-3 0 4,4 0 0-4,0 0-1 5,-4 0 1-4,7-8-1 4,0 2 1-5,-6 3-2 5,-1-6 1-5,-7 3-11 5,-3-6 1-5,-8 1-5 5,-13-16 1-5</inkml:trace>
    </iact:actionData>
  </iact:action>
  <iact:action type="add" startTime="33205">
    <iact:property name="dataType"/>
    <iact:actionData xml:id="d2">
      <inkml:trace xmlns:inkml="http://www.w3.org/2003/InkML" xml:id="stk2" contextRef="#ctx0" brushRef="#br0">2434 7767 13 0,'-28'-11'6'1,"7"11"-5"5,17 0 6-1,4-3-6 5,0-6 0-6,-7 3 0 7,7-12 1-6,0 7-1 5,0-1 0-5,7 6 2 4,-3-6 1-3,13 0 0 4,-6 4 1-5,7 2 0 5,13 3 0-5,8-3-1 5,21 6 0-5,0 0-1 5,28-3 0-6,15 0-2 7,17-6 1-6,17 3-1 5,15-3 1-5,3 4-1 5,14-7 1-5,4 6 0 6,-7 0 0-6,7 6-1 5,-7 9 1-6,-4 6-1 6,-3-10 1-5,0 4-9 5,-8 6 1-5,26-9-6 5,-33-30 0-4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2-04T12:32:28.8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762">
    <iact:property name="dataType"/>
    <iact:actionData xml:id="d0">
      <inkml:trace xmlns:inkml="http://www.w3.org/2003/InkML" xml:id="stk0" contextRef="#ctx0" brushRef="#br0">11867 7726 16 0,'18'-12'8'1,"31"-11"-7"5,-34 14 8-2,2-6-9 7,1 4 0-6,0-1 0 5,-1-6 1-5,-3 12-1 5,-3-5 0-5,-4 2 1 5,-4 3 0-5,-3-3-1 5,0 3 1-5,-7 6 0 5,4-9 1-5,-4 3-1 6,-4 6 1-7,-3-8 1 6,-4 2 0-5,-6-3 1 5,3 6 0-5,-1-9-1 6,-2 6 1-4,-1-5-2 1,0-4 1-1,-3 3-2 1,0-3 0-3,-7 4-1 5,-1-7 1-5,1 3 0 4,-4 9 0-3,-10-2-1 4,-8-4 1-5,1 6 0 5,0-3 0-5,-12 3 0 6,5-5 1-4,3-1-2 0,4 0 1 0,-1 6 0 1,-3-9 0-3,-3 1-1 5,3-1 1-5,-7 0-1 5,0-2 1-5,0 5-1 5,3 0 1-5,8 3-1 5,-1 6 0-2,1 1 0-1,-1-13 1-2,-3 3-2 5,4 0 1-4,-1 6 0 5,-2-8 0-6,-1-1 0 3,3 12 0-2,1-9 0 3,-1 12 0-4,-3-14 0 5,-3 5 0-5,3 6 0 7,0 0 0-7,0-6 0 3,0 6 1-3,3-6-1 5,1 3 1-4,-4-2-1 3,-4 2 1-4,1-3-1 5,-1 3 1-5,1-3-1 4,-4 3 1 0,0 6-1-3,0-11 0 5,-7 8 0-7,-7 0 0 1,7-6 0 5,-4 3 0-5,0 0-1 5,1 0 1-5,3 6 0 6,-7 0 0-7,-1-3 0 6,1-5 0-5,0 8-1 5,-4 8 1-4,8-5 0 4,-8 0 0-5,8 6 0 5,-8-6 0-5,4 3 0 5,0 3 0-5,-1-6 0 5,1 8 0-5,-3-5-1 5,-8 3 1-5,7-6 0 5,-3 6 0-6,-4-6 0 7,4 9 0-6,0-4 0 5,-7 1 0-5,3-3 0 5,-3 6 0-5,0 0 0 5,-1-1 0-5,-3 4 0 5,-3-9 0-5,0 3 0 5,0 2 0-6,6-8 0 7,-2 3 0-6,-1 3 0 5,11-9 0-5,3 0 0 5,-3 0 0-5,7 0 0 4,10 3 0-4,-3-6 0 6,-4 3 0-7,4 0 0 7,4 0 1-6,-11 0-1 5,3 0 1-5,4 0-1 5,0 0 1-5,3 3-1 5,-10 0 0-5,0-3-1 5,3 0 1-5,-6 0 0 5,10-3 0-5,-8 6-1 5,-2-3 1-5,-4 0 0 5,3 0 0-5,-10 6 0 5,10-3 1-5,-3 0-1 5,0 0 0-6,-4 6-1 7,7-9 1-7,1 0 0 7,-1 2 0-6,11 1-1 5,-14 6 1-5,-1-6 0 4,8 6 0-4,0-3-1 6,-7 9 1-6,7-4 0 5,3 4 0-5,-3-3 0 5,0 5 0-5,3-5 0 5,1 3 0-5,-4 5 0 5,3-5 0-5,4 9-1 5,3-7 1-5,4 7 0 5,-3-7 0-5,3 1 0 5,3 6 0-5,4-10 0 5,-7 1 1-5,7 11-1 5,7-8 0-5,4 9-1 5,-1-7 1-5,5 10 0 6,2-7 0-7,1 1-1 6,-4-4 1-5,7 10-1 5,8-1 1-5,9-3-1 5,1 1 1-5,4-9-1 5,-5 14 1-5,12-3 0 5,3-2 0-5,3 2-1 5,-3 1 1-5,14 5-1 5,-3-15 1-5,6 7 0 5,19-10 0-5,-12 4 0 5,15-3 0-5,-4-7-1 5,-3 4 1-5,10-6 0 5,-3 6 1-5,7 5-2 5,0-5 1-5,3 0 0 5,0-1 0-5,4 1 0 5,3-3 0-5,1 2 0 5,10 1 0-5,-7-9 0 5,3 6 0 22,4 0 0-31,0-4 0 0,0 4 0 0,0 3 0 1,4-3 0 6,3 5 1-3,-7-2-1 5,0 0 0-5,7-1 0 5,-4-5 1-5,8 6-1 6,6-15 1-6,11 6-1 5,-10 0 0-6,3-6 0 7,7 0 0-7,4 3 0 6,-4 2 0-5,8 4 0 5,-12-3 0-5,-3 3 0 6,0-3 0-6,4 6 0 5,7-1 1-6,0 1-1 7,-1 0 0-6,5-9 0 5,-5 9 1-5,5-9-1 5,16 8 0-6,-9-8 0 6,-4 3 0-5,6 0 0 5,-6-3 1-5,7-3-1 5,0 0 0-5,-7 0 0 5,10 0 0-5,-7 3 0 6,8-3 1-7,-1 0-2 7,-7 0 1-6,1 0 0 5,-1 0 0-5,4 12 0 4,0-12 0 12,52 0 0-12,-6 3 0-3,-7-3 0 3,-11 0 1-3,-7-3-1 3,-4 3 0-3,-3 3 0 2,0 0 0-1,-11 5 0 2,-3-5 0-3,4 6-1 3,-5-6 1-4,8-3 0 5,-3 3 0-4,-1 0 0 3,-3-3 0-3,0 6 0 3,3-6 0-3,0 0 0 3,-3 3 1-4,-3 6-1 5,-5-7 0-4,5-2 0 3,2 3 0-3,-2 0 0 4,-4 3 0-5,3-3 0 4,0-3 0-3,4 3 0 3,0-3 0-3,-7 0 0 3,-1 0 1-3,1 3-1 3,3-3 0-3,4 9 0 3,-10-9 0-3,-5 0 0 3,5 6 0-3,-1 0 0 3,11-6 0-3,-11 0 0 3,-3 0 0-3,-1-6 0 3,1-3 0-3,3-3 0 3,4 0 0-3,-4-2 0 2,-10-1 0-1,0-8 0 2,3-7 0-3,4 7 0 3,-4-7 1-3,-4-2-1 3,-2 0 0-3,-8-1 0 3,0 1 1-3,3 2-1 3,-10-8 1-3,-3-6 1 3,-11 6 0-3,-4 6 1 3,-6-1 0-3,-8-5-1 3,-7 3 1-3,-3-12-1 3,-4 8 1-3,-7-5-3 3,-3 0 1-2,-4-3-1 2,-7 15 1-3,-4-12-1 2,-7 0 1-2,-3 0-1 4,-7 2 0-4,-7 10 0 3,-7 3 0-4,-8-1-4 4,-2 4 1-4,-8 8-11 5,-11-2 1-4</inkml:trace>
    </iact:actionData>
  </iact:action>
  <iact:action type="add" startTime="29208">
    <iact:property name="dataType"/>
    <iact:actionData xml:id="d1">
      <inkml:trace xmlns:inkml="http://www.w3.org/2003/InkML" xml:id="stk1" contextRef="#ctx0" brushRef="#br0">19798 5992 13 0,'-4'-6'6'1,"8"26"0"5,-4-20 6-1,0 0-11 5,0 0 1-5,0 3 0 5,0-3 0-6,0 0-3 6,0-3 1-4,0-3 1 4,-7 4 1-6,3-4-2 7,-6 6 1-6,3-6 0 6,-4 3 0-7,-3 0 1 6,-4-6 0-5,-3 6-1 4,-4-6 1-3,-3 6 0 5,0-2 1-4,-7-7-2 1,-1 9 0-1,-6-6 0 1,-4 6 0-3,-3-6 0 4,0 3 1-3,-4-2-1 3,-4 2 1-3,-3 3 0 4,0-3 0-5,-3 6 0 5,-4 6 0-5,3-3-1 5,-6-3 1-5,-1 11-2 6,-3-8 0-5,3-3 0 2,-3 3 0-1,-3 0 0 1,-4 6 0-1,-1-6 0 0,-2 0 0-1,-1 6 0 4,-3 5 1-4,-4-11-1 3,4 12 1-3,3-3 0 3,4 3 1-3,0 2-1 4,11-5 0-3,-1 6 0 0,4-4 1-2,3 7-2 5,4 2 1-5,11 1-1 5,3 2 0-5,11-5 0 5,3 5 0-4,11 1-1 3,7 2 1-4,7-5-1 5,3-7 1-5,8 13 0 6,6-13 0-5,8 1 0 2,7 6 0-3,6-10 0 5,12 1 1-4,6-3-1 4,11-6 1-3,4 0-1 0,13-4 1-2,1-2-1 5,3 0 1-5,4 6-1 4,3-6 1-3,-3 0-1 4,10 0 0-5,0 0 0 5,7 6 0-5,1-12 0 5,-5 3 0-5,12 3 0 6,-8 0 0-5,0 3 0 2,1 6 0-3,-4 3 0 5,-1-6 0-4,-2 6-1 4,-1-1 1-4,4 7 0 2,3-3 0-3,-3 8 0 5,-1-2 0-5,5-7 0 5,-1 4 0-5,4-3 0 6,-4-1 1-5,8-2-1 2,6 3 0-3,4-3 0 5,3-1 1-5,4-5-1 5,4 6 0-3,3 0 0 0,-4-9 0-2,1 0 0 5,3 3 0-4,-3-3-1 4,3-3 1-3,0-3 0 1,3-3 1 1,1 3-1-3,-8 0 0-2,-3-9 1 7,7-3 0-7,-7 4 0 7,-7 5 1-6,-7-9-1 5,-7-11 0-5,-4-4 1 5,-3 1 0-5,-14-6-2 5,-11-4 1-5,-7-5 0 5,-7-6 0-5,-11 3 0 4,-13-6 0-3,-12 9-1 4,-13-3 1-5,-15-6-1 5,-10 6 1-5,-10 3-1 5,-19-9 0-5,-10 6 0 4,-17-12 0-4,-15 6 0 6,-24-2 0-6,-22 8 0 5,-20 0 1-5,-26 5-1 5,-24 10 0-5,-28 6 0 4,-25 8 0-4,-25 3-1 6,-31 6 1-6,-11 21-1 5,-32 9 0-5,-25 17-3 5,-27 18 0-5,-15 3-4 4,-4 23 0-3,-9 0-6 4,20 9 1-5</inkml:trace>
    </iact:actionData>
  </iact:action>
  <iact:action type="add" startTime="45262">
    <iact:property name="dataType"/>
    <iact:actionData xml:id="d2">
      <inkml:trace xmlns:inkml="http://www.w3.org/2003/InkML" xml:id="stk2" contextRef="#ctx0" brushRef="#br0">15050 13873 5 0,'-4'0'2'1,"0"-3"1"4,4 3 3 1,0 0-5 4,0 0 0-5,0 0 1 5,0 0 1-5,0 0-3 5,0 0 1-5,4 0 2 5,-4 0 0-5,7-6-1 6,0 1 0-7,0 2-1 6,4-9 1-5,-1 9-2 5,4-9 0-5,1-2 0 5,6 2 1-5,3-6 0 5,1 6 0-5,3 1 0 7,4-4 0-7,0 3 0 4,0-5 0-2,3-1-1 1,7 3 1-3,8-14-1 6,2 5 1-7,5-5 0 6,6 2 0-2,8-2 0-1,-8-3 0-2,5-1 0 5,6-2 0-4,3 6 0 3,4-4 0-3,8 1 0 3,-1-9 0-4,0-3-1 5,4 0 1-5,6 2-1 6,5-10 1-4,-5 2-1 0,1 0 1 0,11 0-1 1,3 0 1-3,3 6-1 6,-7 5 1-7,4-14-1 6,4 9 0-4,-4 0 0 3,-4 0 1-4,-10-6 0 5,-11 6 1-5,-4 6-2 5,-9 3 0-4,-15 8 1 3,-11 7 0-1,-10 2-3-1,-11 6 0 3,-7-3-4-5,-3 7 0-1,-8-1-1 6,1 9 0-5</inkml:trace>
    </iact:actionData>
  </iact:action>
  <iact:action type="add" startTime="46073">
    <iact:property name="dataType"/>
    <iact:actionData xml:id="d3">
      <inkml:trace xmlns:inkml="http://www.w3.org/2003/InkML" xml:id="stk3" contextRef="#ctx0" brushRef="#br0">18232 12306 11 0,'-29'3'5'1,"1"6"4"5,21-9 4 0,4 0-12 4,-5 0 1-6,1 0 2 6,0 3 0-4,0-3-5 4,4 0 0-5,3 0 3 5,0 0 1-5,10 0-2 5,8 0 1-5,14 0 0 5,7 0 0-6,6 3 1 7,-2 3 0-6,-1-3 0 5,0 12 0-4,1-13 0 5,-15 10 0-6,-7 0-2 3,-10 6 1-3,-11 5-1 6,-11 1 0-5,-10 5 0 3,-7 6 0-2,-15 1-1 1,1 5 0-2,3-3-4 3,4-9 0-1,3 1-7-2,11-13 1 4</inkml:trace>
    </iact:actionData>
  </iact:action>
  <iact:action type="add" startTime="59258">
    <iact:property name="dataType"/>
    <iact:actionData xml:id="d4">
      <inkml:trace xmlns:inkml="http://www.w3.org/2003/InkML" xml:id="stk4" contextRef="#ctx0" brushRef="#br0">4872 10475 18 0,'0'-3'9'1,"3"-18"-4"6,-3 21 9-2,7-3-14 5,1 3 1-5,2 3 0 5,1 3 1-5,-11-3-2 5,3 3 1-5,4 0 2 4,0 9 0-3,-3-7 0 4,-1 16 1-5,1 5-2 5,-1 15 1-5,-3 18-1 5,-3 15 0-4,-8 8 0 4,-3 12 0-6,-10 26-1 6,-1 21 1-5,-7 0-1 5,4 12 1-5,3-6-1 5,7-9 1-5,-3-14-1 6,7-18 1-7,0-12-2 6,4-12 1-5,2-18-2 6,5-31 1-7,-4-10-8 6,7-20 0-5,7-15-4 5,-4-26 1-6</inkml:trace>
    </iact:actionData>
  </iact:action>
  <iact:action type="add" startTime="59787">
    <iact:property name="dataType"/>
    <iact:actionData xml:id="d5">
      <inkml:trace xmlns:inkml="http://www.w3.org/2003/InkML" xml:id="stk5" contextRef="#ctx0" brushRef="#br0">4526 10925 28 0,'-32'-3'14'0,"22"-12"-12"4,10 15 23 2,0 0-25 4,0 0 0-5,3-3 0 5,1-9 1-4,6-11-1 3,5-1 0-4,6-11 0 5,7-6 1-5,4-9 0 5,14 6 1-6,3-12 1 6,0-3 0-4,1-6 1 6,-8 7 0-9,0-4 1 8,4 18 0-7,-18 3-1 9,-3 11 1-11,-4 10-3 9,0 2 1-6,4 18-2 5,-4 21 0-6,8 14-2 7,2 15 0-4,8-3-3 1,7 23 1 1,7 7-6-3,7 8 0 2,-4 18-5 0,4-3 0-1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2-04T12:34:50.1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201">
    <iact:property name="dataType"/>
    <iact:actionData xml:id="d0">
      <inkml:trace xmlns:inkml="http://www.w3.org/2003/InkML" xml:id="stk0" contextRef="#ctx0" brushRef="#br0">7116 8879 6 0,'3'3'3'1,"1"-18"2"4,-4 15 3 1,0 0-6 3,0 0 1-4,0 0 1 6,0 0 1-7,0 0-6 7,0 0 1-7,0 0 3 6,0 0 1-5,0 0-1 5,0 0 1-5,0 0-1 6,0 0 1-6,0 0-1 5,0 0 0-5,0 0 0 4,0 0 1-3,7-3-1 4,0 6 0-5,0-6-1 5,3-3 1-5,4-3-1 5,4 6 0-5,0 3-1 5,6-3 1-5,5-3-2 6,-1 1 1-6,4 2-1 4,-1-6 0-4,8 0 0 5,7 6 0-5,0-3 0 6,0-3 0-6,0 6 0 5,3 0 1-6,4-5-1 7,0 5 1-6,0 3-1 4,3 0 1-4,8 0-1 5,-1 0 1-5,-3 0-1 5,-7 0 1-5,4 0 0 5,3 3 0-5,-1-6-1 5,1 3 1-4,-3 0 0 3,6-3 1-4,-3 3-1 5,0 0 0-5,-3 0 0 5,-4 3 0-5,-4-3 0 6,8 0 1-6,-5 3-2 4,5 0 0-4,3-3 0 5,0 0 1-3,0 5-1 2,3-2 1-4,-6-3-1 4,-1 0 1-4,4 0 0 6,0 3 0-6,4 0-1 4,-8 6 1-4,4-9-1 6,4 0 0-6,3 3 0 5,-7-3 0-5,3 0 0 5,4 0 0-5,7 0 0 5,-3 0 1-5,-1-3-1 4,4 3 0-4,-3 0 0 6,3-3 0-6,4-3 0 4,3 0 0-3,-4 3 0 3,4-5 0-4,1 5 0 6,-5-9 1-7,1 6 0 6,7-3 0-5,-4 6 0 5,0 0 0-4,0-3-1 4,0 1 1-5,-3 5-1 5,-4 0 1-6,10-3-1 7,-6 3 0-7,3-6 0 9,0 6 0-10,0 0 0 6,-17 0 1-3,21 0-1 3,-4 6 0-2,-4-6 0 1,5 3 1-1,-1-3-1 1,0 0 0 1,-4 0 0-3,1 0 1 5,0 0-1-7,-1 0 0 8,-3 0 0-8,4 3 0 0,-4-1 0 6,0 7 1-5,-3-9-1 6,3 6 0-7,3 0 0 9,-3-3 0-10,8-3 0 6,2 0 1-4,-3 3-1 5,-3-6 0-4,3 3 1 3,0 0 0-2,4 0-1 1,7 0 0 1,-8-9 0-3,1 9 1 4,3 0-1-5,0 0 1 7,1 0-1-8,6 0 0 0,-3 0 0 6,-1 0 0-5,5-3 0 7,-1 3 1-9,11-3-1 8,-4 3 0-6,0-3-1 8,4-3 1-11,0 4 0 8,7 2 1-3,-4-3-1 2,-3 3 0-4,3 0 0 5,-3-3 1-3,0 3-1 0,-11 3 0 3,1-3 0-5,-12-3 1 8,-3 3-1-9,0 3 1 1,-14-3-6 3,-10 3 0-3,-11 8-11 6,-22-11 1-6</inkml:trace>
    </iact:actionData>
  </iact:action>
  <iact:action type="add" startTime="63705">
    <iact:property name="dataType"/>
    <iact:actionData xml:id="d1">
      <inkml:trace xmlns:inkml="http://www.w3.org/2003/InkML" xml:id="stk1" contextRef="#ctx0" brushRef="#br0">7451 4298 7 0,'3'-11'3'1,"1"8"-1"7,-4 3 4-3,0-6-7 5,-4-3 1-5,1 6 0 5,-4-3 0-5,0 3 1 5,-8 0 1-6,1 3 0 7,-7-3 1-6,-4-3 0 5,1 3 1-5,-4 3 0 5,-1-2 0-5,5-1-1 5,-1-9 1-5,-3 9-2 5,-4-3 1-5,-3 3-2 5,-4 0 1-5,-3 3-1 6,-1-12 0-7,-3 9-1 7,-3 1 0-6,-7-4 0 5,3 6 1-4,3 0 0 2,-6 0 0 1,-4 0 0-2,-4 0 0 2,1 6 0-3,-1-4 1 5,-6 13-1-7,6-3 1 1,11-3-2 4,-10 2 1-3,3 13-1 5,0-6 0-8,0 8 0 8,3-11 1-6,5 11-1 8,-5-5 1-11,4 8-1 8,7 1 1-5,0 8 0 6,8-9 0-5,6 1 0 2,4 8 0 0,7-3-1-2,6 6 1 5,5 0-1-6,3-8 1 7,0 8-1-8,3 3 0-1,1 0 0 8,6-3 0-6,4 6 0 6,11 3 0-8,10-6-1 8,7 1 1-7,15-7 0 8,10 0 0-8,10-9 0 7,1-2 0-7,17-7 0 6,4 1 0-3,10-6 0 2,0-9 0-1,8-1 0-2,10-2 1 4,3-11-1-5,-3-7 1 7,4-12 0-8,6 7 0-1,-3-10 0 8,-7-8 0-6,-11 6 0 6,-3-6 0-7,-14-12 0 7,-11 6 1-7,-14-9 0 6,-14-6 1-5,-11-3 0 4,-13-6 1-3,-15 7-1 5,-18 5 1-5,-10 9-1 2,-11-6 0 1,-13 9-2-4,-19 0 0 6,-17 6-1-6,-18 17 0 7,-6 9-1-8,-15-2 0-1,-7 11-4 7,-4-3 0-4,11 12-9 5,-7 11 1-7,4-17-1 8,3-3 0-9</inkml:trace>
    </iact:actionData>
  </iact:action>
  <iact:action type="add" startTime="65301">
    <iact:property name="dataType"/>
    <iact:actionData xml:id="d2">
      <inkml:trace xmlns:inkml="http://www.w3.org/2003/InkML" xml:id="stk2" contextRef="#ctx0" brushRef="#br0">8569 5163 9 0,'-4'-3'4'1,"4"-15"5"4,0 18 4 0,0 0-12 5,7-6 0-6,4 3 0 6,7 3 0-4,3-3-1 3,0-6 0-3,7 7 1 3,1 2 1-4,2-3 0 6,1 3 0-6,3 0 1 5,8 3 1-6,2-3 0 6,5 2 0-4,-1 4-1 5,8-6 1-7,6 3-1 7,-6-3 0-5,3 0-2 3,3 0 1-5,8 3-1 8,-1-3 0-8,-3 0-1 7,7 0 1-6,-3 0-1 7,-8 0 1-10,4 3 0 7,0-3 0-4,4 0-1 5,0 0 1-5,3 0 0 5,7-3 0-5,-7 0-1 5,0-6 1-5,7 4-1 6,4-7 1-7,-4 0 0 6,0 9 0-5,4-6-1 5,-8 3 1-5,4-5-1 5,8 5 1-5,-8-9-1 5,3 6 1-4,5 6-1 3,-8-8 0-2,0 5-1 1,7-6 1-3,-3 3 0 5,-4 6 0-5,4 0 0 5,3 0 0-5,-7-3 0 5,7 6 1-5,-3-3 1 5,-4 3 0-5,4 0 0 5,3 0 0-5,-7-8 0 5,4 2 1-5,-4 3-1 5,3-6 0-5,-2 6-2 5,2 3 0-5,-3-3 0 5,-3-3 1-5,-4 12-1 5,4-6 0-5,-1 0 0 5,-3 3 0-5,4-3 0 5,3 6 1-5,-3 0-1 5,-4-3 0-5,0 0 0 5,3 0 0-5,1-3 0 5,-4 0 1-5,4 6-1 6,-4-6 0-6,-7 0 0 4,0 0 0-4,0 2 0 6,4-2 0-6,-4 9 0 5,3-3 0-6,1-3 0 6,3 6 0-5,-7-6 0 5,0 0 0-5,3 3 0 5,1-3 0-5,-1-3 0 5,5 3 1-5,2 0-1 5,-6-3 0-5,3 0 0 6,0-3 1-6,3 3-1 4,5 0 0-4,-8 0 0 6,3 0 1-6,1 0-1 4,-11-3 0-4,7 3 0 4,0 0 0 12,35 0 0-11,-10-3 0-5,-11-3 0 5,-6 3 0-5,-5 0-1 6,1 0 1-7,-4 3-1 6,-7 0 1-5,-4 3 0 5,1 0 0-5,-1 6 0 6,-3-6 0-7,-7 0 0 6,-3 5 1-5,3-5-1 5,0 3 0-5,-1 0-1 5,5 0 1-5,-4 6 0 5,3-12 0-5,4 3 0 5,0 0 0-5,-7 3 0 5,7-4 0-5,-3-2 0 5,3 3 0-5,-1 0 0 5,1 3 0-5,0-3 0 6,4-3 0-7,3 0 0 7,-4 0 1-6,1 0-2 4,7 0 1-3,-1-3 0 3,-3-3 0-4,0 6 0 5,0 0 1-4,4-3-1 3,-11 3 0-4,-4 0 0 5,4 0 0-5,0 0 0 6,-4 3 0-6,1 3-1 4,-8-3 1-4,1-3 0 5,6 3 1-5,-3-3-1 5,-4 0 0-4,1 0 0 4,3 0 0-5,3 0 0 4,8-3 0-4,-1 3 0 5,-3 0 0-4,11-3 0 3,-1-3 0-4,-3 6 0 5,0 0 0-5,4 0 0 6,3 6 0-6,-7-3 0 5,4 0 0-5,-1 9-1 6,1-6 1-7,3 3 0 6,7-9 0-5,11 11 0 5,-1-8 0-5,12 0 0 5,-1 6 0-5,11-6 0 4,0 6 1-3,10-6-1 4,-6-6 0-5,6-3 0 5,8 3 0-4,6 0 0 3,-10 0 1-4,11-6-1 5,-4 3 0-5,3-2-2 5,-6-4 1-5,3 0-9 5,0 6 0-5,0-3-5 5,-21-23 1-5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2-04T12:36:16.8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307">
    <iact:property name="dataType"/>
    <iact:actionData xml:id="d0">
      <inkml:trace xmlns:inkml="http://www.w3.org/2003/InkML" xml:id="stk0" contextRef="#ctx0" brushRef="#br0">1446 4228 12 0,'-49'3'6'1,"17"-6"-6"5,22 0 7-1,-8 0-5 5,-3-6 0-5,-7 6 2 5,-1-9 1-5,1 9-5 5,3 1 0-5,-3 2 4 5,7 0 1-5,3 2 0 5,1-2 1-6,6 0-2 6,11-2 1-4,0-7-1 4,7 6 0-5,11-6 0 5,7 3 0-5,10-6-2 5,7 6 1-4,11 6 0 7,11 3 1-8,-1 12 0 2,-6 0 0-1,13 2-2 3,4 7 1-4,14-6-1 4,18 11 0-4,-3 3-1 5,17-8 0-5,7-7-1 5,7-2 1-5,14-3-1 6,0 0 1-7,14-6-1 7,-7 5 1-6,4-11-1 5,0-14 0-5,0-1-4 4,-8 0 0-4,-2-8-8 6,-8 14 0-6,-11-12-3 4,-20 4 1-4</inkml:trace>
    </iact:actionData>
  </iact:action>
  <iact:action type="add" startTime="50253">
    <iact:property name="dataType"/>
    <iact:actionData xml:id="d1">
      <inkml:trace xmlns:inkml="http://www.w3.org/2003/InkML" xml:id="stk1" contextRef="#ctx0" brushRef="#br0">1669 6083 11 0,'-25'-15'5'1,"-3"12"-3"5,17-6 6-1,-6 9-10 5,-12-3 1-5,-2 0-3 6,-1-5 1-7,-7-7 4 7,0 3 0-7,-3 3-3 7,3 1 1-6,7-10 2 4,-7 6 1-3,4 0 1 4,0 7 1-5,-11-7 1 5,4 0 0-6,3 6 2 7,-3-3 0-5,3 6-1 3,4 0 0-4,10-2-1 4,7 5 1-4,8 0-2 6,-8 5 0-5,14-2-1 3,15 3 0-4,10 3-1 4,0 6 1-3,15-1-1 4,6-2 0-5,18-9 0 5,10 9 1-5,22-9-1 5,14 0 0-5,14-3-1 5,11-3 1-5,10 3-1 6,3-3 0-6,15 3 0 4,-4 3 1-4,11 0-2 5,7 9 1-5,10-12 0 5,-10 11 0-5,4-8-1 5,6 9 1-5,0-6-4 6,-6 3 1-7,6-3-9 6,-13-1 1-5,-26-16-5 5,-31-19 1-5</inkml:trace>
    </iact:actionData>
  </iact:action>
  <iact:action type="add" startTime="57822">
    <iact:property name="dataType"/>
    <iact:actionData xml:id="d2">
      <inkml:trace xmlns:inkml="http://www.w3.org/2003/InkML" xml:id="stk2" contextRef="#ctx0" brushRef="#br0">1238 7985 13 0,'-42'-18'6'1,"-7"15"5"5,41 3 6-1,-2 0-14 6,-1 0 1-7,1-6 3 6,-1 3 1-5,-6-5-9 5,6 2 0-5,0 3 5 5,11-9 1-5,-7-3-2 6,7 1 1-7,0-1-2 6,7-9 0-5,-7 10 0 6,4-1 1-7,3 0 0 6,-7 9 0-4,0-2-1 3,11 5 0-4,-4 0-1 6,-4-3 1-6,8 6-2 5,10 0 0-6,14 0-1 6,4 0 1-3,3 6 0 2,18-3 0-5,7 8 0 6,4-8 0-5,10 9 0 5,7 0 0-5,14-6 0 5,4 3 1-5,14-6-1 6,0 2 0-6,11 4 0 4,-4-6 1-3,17 6-1 4,1-6 0-5,14-3 0 5,3-3 1-5,0-9-1 5,15 3 1-5,-4 1-1 4,-4-4 1-1,14-3-1 0,-20 0 1-3,-1 1-1 5,-18 5 1-5,5 3-1 5,-19 0 0-5,-10 3-2 5,-3 3 1-5,-12-6-6 5,-9 1 0-5,-19 5-7 5,-13-6 0-5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02-04T12:39:36.3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945">
    <iact:property name="dataType"/>
    <iact:actionData xml:id="d0">
      <inkml:trace xmlns:inkml="http://www.w3.org/2003/InkML" xml:id="stk0" contextRef="#ctx0" brushRef="#br0">3351 5248 9 0,'18'-15'4'1,"21"15"-3"6,-29 0 5-3,-3-3-6 7,8-3 0-6,-5 3 1 4,1 1 0-4,-4-1 0 6,3-3 1-6,-10 0 1 5,0 6 0-5,0 0 1 4,0-15 0-3,0 15-1 4,0 0 1-5,0 0-1 5,0-3 0-6,0-9-1 7,0 12 0-6,0-8 0 5,0 5 1-5,0 0-1 4,0 3 0-3,0 0 0 4,0-3 1-5,0-3-1 5,-7 6 0-5,4 0-1 5,-8 0 0-5,1-3-1 5,-1 3 0-5,-3 0 0 4,0-3 0-3,3 3 0 4,-10-3 1-5,7-3-1 5,3 3 1-2,1 0-1 1,-1 0 1-5,-3-5-1 6,0 5 1-6,-7-6-1 7,0 6 1-7,-1-6-1 7,1 6 1-5,-3 0-1 3,2 0 1-4,1-6-1 5,4 6 0-5,3 1 0 4,-11-4 1-4,4 3-1 5,0 0 1-5,-1 3-1 5,1-3 1-4,-7 3-1 3,7 0 1-4,-7 0-1 5,-1 3 0-5,5-3 0 5,-5 0 1-5,8 3-1 6,-3-3 0-7,-1 3 0 6,-3 3 1-5,-1-6-1 5,-2 0 0-5,-8 0 0 5,11 2 1-5,-4-2-1 5,0 3 1-5,-7 0-1 5,1 3 0-5,-5-3 0 5,4 3 0-5,-10 3 0 5,17-3 0-5,-7 0 0 5,1-3 0-5,-5-1 0 5,-6 4 0-5,10-3 0 5,0 0 1-5,1-3-1 5,-1 3 1-5,-4-3-1 5,5 0 1-4,-5 0 0 4,-3 6 0-5,15-6-1 4,-1 3 1-4,-7 3-1 5,7-6 1-5,-6 6-1 5,2-6 0-5,5 0 0 5,-8 0 0-5,7-6 0 5,4 3 0-5,-1 3 0 5,5 0 0-5,-4 0 0 6,-4 0 1-7,-3 3-2 6,10-3 1-3,-10 0 0 1,10 0 0-2,-3 9 0 4,-1-9 0-5,1 6-1 4,4 2 1-4,-12-2 0 5,5 3 0-5,-1 6-1 6,0 0 1-6,-3-10-1 5,3 16 1-5,4-12-1 4,0 11 1-4,-4-2 0 6,11-3 0-6,-8 2-1 5,8 4 1-5,4-6 0 4,2 2 0-3,-2-2-1 4,6 0 1-5,-6 11-1 5,6-11 1-5,0 0-1 4,8-1 1-4,-4 1-1 5,-4 0 1-5,11 5 0 6,-7 1 0-6,7-4 0 5,7 1 0-5,0 3 0 5,4-4 0-5,-1-2 0 4,12 3 0-4,-5-4 0 6,4 1 1-5,1 0-1 3,-1 8 1-3,11-8-1 3,3 0 1-3,7 2 0 3,-3-2 0-5,0-3-1 7,3 2 1-6,-3 1-1 5,10 0 1-5,-6-3-1 5,2 2 0-5,5 1 0 4,-8 0 0-3,8-1-1 4,10 1 1-6,-11 0 0 7,0 2 1-6,-6-2-1 5,13-3 0-4,-3 3 0 3,4-4 0-3,2 4 0 3,1 0 1-3,11-4-1 3,-11-5 0-4,0 6 0 5,-7-12 0-5,7 6 0 5,3 3 0-5,-3-3 1 5,0 3 0-5,4-4 0 5,6 4 0-5,-3-6 0 5,-7 3 0-5,7-3 0 5,4 0 1-5,-8-3-2 5,4 0 0-5,4 3 0 5,-4 6 1-4,4-9-1 3,-11 0 0-3,3 0 0 3,4 0 0-3,4 0 0 3,-4-9 0-4,14 9 0 5,-7-3 0-5,0 0 0 5,-3-6 0-5,-1 6 0 5,8 0 1-5,3-6-1 5,0 7 1-5,-3 2-1 6,-4-3 0-7,-4-9 0 6,4 3 0-4,0 3 0 3,4 3 0-4,-7 3 0 5,6-9 0-4,-10 6 0 3,0-5 0-4,0 2 0 5,11-3 0-5,-4 6 0 5,-4 0 0-5,5 3 0 5,-5 0 0-5,1-3 0 5,-4-3 0-5,3 3 0 5,-3 0 0-5,0 3 0 6,-3-3 0-6,3 6 0 4,7-3 0-3,-7-3 0 3,-4 6 0-3,8-3-1 3,-4 0 1-3,0 0 0 3,0 0 1-4,4 0-1 5,3 0 0-5,0 0 0 6,0 0 0-6,0 0 0 4,4 0 1-4,-1 0-1 5,4 3 0-4,1-3 0 4,-1 0 0-6,0-3 0 7,3 3 0-6,1 0 0 5,0 0 0-3,7 0 0 1,-4 0 0-3,-4 0 0 5,5 0 1-4,2 0-1 3,5 0 0-2,2 0 0 1,-2-9 0 0,-8 1 0-1,3 2 0 2,-2 3 0-2,-5-3 1-4,5-3-1 8,-1 6 0-7,-7-9 0 8,-4 10 0-7,1-10 0 5,3 0 0-5,-3 6 0 4,3-6 0-2,-3 9 0 1,-8-11 1-3,-3-1-1 5,-3 3 0-3,-1-5 0 0,-3 5 1 2,0 0-1-2,-14-14 1 2,-4 11-1-3,-6 0 1 5,-8-2-1-5,-7 2 1-1,0 0 0 3,-7-2 0-2,0-1 0 3,-7 0 0-4,-3 1-1 7,-4-1 1-7,-4-5-1 3,-3 8 0-3,-3 3 0 3,3 3 0-1,-14-11 0 3,-4 5 0-3,-3 0-1 2,-4-2 1-3,-3-1 0 2,-8-3 0 0,-3 7-1-1,-7-4 1 3,1 3 0-4,-5 1 0-1,-6-1-1 4,-8 0 1-4,1 3 0 5,-8 7 0-4,-10-16 0 5,3 3 0-6,-7 13 0 3,1-7 0-3,2 9 0 6,-2-6 0-6,-12-3 0 4,-2-2 0-2,-1 8 0 2,3-3 0-3,-6 3-1 2,0-6 1 1,-4 9 0-3,-4-3 0-1,1 12 0 5,-4-12 0-4,-3 6 0 3,-4 0 0-3,3 9-1 4,-10-9 1-5,4 3 0 6,-1 9 0-7,8-9 0 5,-12 0 1-4,12-3-1 6,-4-6 0-6,4 12 0 5,-1-6 0-4,4-3 0 3,4 3 1-2,-1-3-1 1,8 3 0 1,0-12 0-3,-1 12 0 4,4-3 0-4,-7-6 0-2,8 6 0 5,2 3 0-4,5-2 0 5,-1 2 0-4,0-9-1 5,4 3 1-6,7 6 0 3,10 0 0-3,4 0 0 6,0-9 0-6,3 3-3 5,1 6 0-3,3 6-7 1,-7 0 1-1,3 9-5 1,-17-15 0 0</inkml:trace>
    </iact:actionData>
  </iact:action>
  <iact:action type="add" startTime="50870">
    <iact:property name="dataType"/>
    <iact:actionData xml:id="d1">
      <inkml:trace xmlns:inkml="http://www.w3.org/2003/InkML" xml:id="stk1" contextRef="#ctx0" brushRef="#br0">1510 8643 12 0,'-11'0'6'1,"22"-5"1"5,-11 2 6-1,0 3-11 5,0-3 0-5,0 3 1 6,0 0 0-6,-4 0-4 5,4 0 1-5,0 0 2 5,0 0 1-6,0 3 0 7,0-3 0-7,0 3 0 7,0-3 0-7,0 5 0 7,0-2 1-7,0-3-1 7,4 6 1-7,3 0-2 6,-7-3 0-4,0 0 0 3,7 6 0-3,-3-3-1 3,3 2 0-3,-4-5-1 4,8 6 1-6,-1-6 0 7,8 0 0-7,-7 6-1 6,6-6 0-4,-6-3 1 4,10 6 0-5,-3-6-1 5,3 6 1-5,0-6-1 4,7 0 1-4,0 3-1 6,4-3 1-7,-4-3-2 7,4 3 1-6,0-6 0 5,14 6 0-5,-11 0 0 5,4-6 0-5,-4 6 0 6,0 0 0-6,1-3 0 4,-5-3 1-3,-2 3 0 3,2 3 0-4,8 0 0 5,-7-3 1-4,7 3 0 3,-8-3 0-4,5-3-1 6,6 0 1-7,-10 6-2 7,7-2 1-7,-1-7-1 6,5 0 1-5,3 3 0 5,-11 3 0-5,4-9-1 5,6 4 1-5,-6 2 0 5,4-6 0-5,-1 9-1 6,4-6 1-6,-7 3-1 4,-1 6 1-4,8-9-1 6,0 6 1-5,-3 1-1 1,-5-13 0-1,1 12 0 4,0-9 0-5,0 9 0 5,3-6 0-5,-3 6 0 6,0 0 0-7,3 3 0 6,-3 0 1-5,-7-5-1 5,-1 10 0-5,8-5 0 5,-4 3 0-5,1-3-1 6,-1 0 1-6,0 3 0 4,1-3 0-4,-8 3 0 6,3-3 0-6,8 0 0 4,0 0 0-3,3 0 0 4,-3 6 1-6,0-3-1 6,-4-3 0-5,11 6 0 5,-7 3 0-5,0-9 0 5,3 3 0-5,-10 6 0 6,3-6 0-6,-3-3 0 4,-7-12 0-4,3 21 0 6,0-6 0-7,4-3 0 6,-4 0 0-5,4 0 0 5,-1 2 0-5,1 1 0 5,0-3 0-4,-4 6 0 3,8-3 0-4,2-6 0 5,1 3 0-5,3 0 0 5,-3 0 0-5,0-6 0 5,0 1 1-5,3 2-1 4,-10-9 0-3,14 3 0 4,3 3 1-5,-10-6-2 6,0 9 1-7,3 0 0 6,0-5 1-4,4 5-2 4,-7-3 1-5,3 6 0 5,-3-3 0-5,-3 3 0 5,-1-3 0-5,4 3 0 4,-1-9 0-4,5 6 0 4,-1 0 0 12,15 3 0-11,-1-3 0-5,-7 3 0 6,4 0 0-7,-7 0 0 7,0-6 0-6,-4 6 0 5,1 0 0-5,3 0 0 5,3-2 0-5,0-1 0 4,1 0 0-4,3-3-1 6,3 6 1-6,4-3 0 4,-3 0 1-4,-5 0-1 5,8-6 0-5,0 6 0 5,0-6 0-5,-3 6 0 5,-8 0 0-5,4 3 0 6,-4 0 0-6,4 0-1 5,-3 3 1-5,-8 0 0 4,4 3 0-4,3-3 0 5,4 0 0-5,4 0 0 5,-1 3 0-5,4-3 0 5,-3-3 0-4,3 3 0 3,-4 0 0-3,-7 3-1 3,4-6 1-4,0 3 0 5,0 0 1-5,0 5-1 5,0-5 0-5,0 3 0 5,3 3 0-5,1 3 0 6,-8-9 0-7,1 0 0 6,-1 2 0-5,4-5 0 5,3-5 0-5,1 5 0 5,-1-6 0-5,1 0 0 6,6 0 0-6,-3 3 0 4,0-6 1-4,-3 6-1 6,3 0 1-6,-1-3-1 5,1 4 0-5,-3-1 0 4,-1 0 0-4,-3-6 0 6,0 6 0-7,-3 0 0 7,2-3 0-6,-6 3-1 4,-3 0 1-4,3 3 0 6,-1-3 0-5,5-3 0 1,-8 6 0 0,8 0 0 3,-8 0 0-5,-3 0 0 5,-1 0 0-5,5 6-1 5,-4-3 1-5,-1-3 0 5,-2 6 0-5,-5 0-1 5,1-3 1-6,0 3 0 7,0 3 0-6,3-4 0 5,7 1 0-5,-3-3 0 5,3-3 0-5,1 6 0 5,-4 0 1-4,3-6-1 3,4 0 0-4,3-6 0 5,-3 0 1-5,3 3-1 5,4-3 1-5,7 1-1 5,-3-4 0-5,-4 3 0 5,-8-3 0-5,5 3 0 5,-1 3 0-5,-3-6 0 5,0 6 1-5,-7-8-1 6,-7 8 0-6,-4 3 0 4,-4-3 0-4,-2-3-2 5,-1 6 0-4,7-3-12 3,11 0 0-4</inkml:trace>
    </iact:actionData>
  </iact:action>
  <iact:action type="add" startTime="65092">
    <iact:property name="dataType"/>
    <iact:actionData xml:id="d2">
      <inkml:trace xmlns:inkml="http://www.w3.org/2003/InkML" xml:id="stk2" contextRef="#ctx0" brushRef="#br0">9553 9434 10 0,'-21'-12'5'1,"3"24"-2"4,15-12 5 1,-1 0-7 4,1 0 1-5,-1 0 1 5,4 0 1-5,0 0-5 4,0 0 1-4,4 3 2 6,3-3 1-6,3 3-2 5,5 0 1-5,2 6-1 4,4-9 1-3,4 6-1 4,3 3 1-5,11-7-1 5,3 10 1-2,1-12-1 1,3 3 1-3,7 0 0 1,10 3 0-2,-3-3 0 6,4-3 0-7,6 3-1 6,4 0 1-2,-3 3-1 0,6-3 1-1,12-3-2 0,-5 3 1 2,8 0-1-3,0 5 0 5,-1-5 0-6,12 3 0 1,-1-3 0 2,4-3 0-3,-4 0 0 6,7 0 0-6,15 0 0 5,-8 0 1-6,11-3-2 6,0-3 1-5,11 3 0 5,-4-5 1-4,0 8-2 3,0 0 1-3,11 8 0 3,-11-5 0-3,0 3 0 4,3-6 0-6,8 3-3 6,-11-3 1-5,0 0-7 5,7-3 1-5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6780E-CB36-8B4A-A881-A447C74DCC39}" type="datetimeFigureOut">
              <a:rPr lang="fr-FR" smtClean="0"/>
              <a:t>04/02/2016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F954E-605E-FB40-833A-8843771BD4F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4542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591156-D598-42B9-BF6C-46886E56A407}" type="slidenum">
              <a:rPr lang="en-US"/>
              <a:pPr/>
              <a:t>9</a:t>
            </a:fld>
            <a:endParaRPr lang="en-US"/>
          </a:p>
        </p:txBody>
      </p:sp>
      <p:sp>
        <p:nvSpPr>
          <p:cNvPr id="600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6070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4622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977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9878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4765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4586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2383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22427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9907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351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9328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864362-4E89-41B2-86C7-FBBA015F0E81}" type="slidenum">
              <a:rPr lang="en-US"/>
              <a:pPr/>
              <a:t>11</a:t>
            </a:fld>
            <a:endParaRPr lang="en-US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11170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33088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24767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74311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96815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Appeared</a:t>
            </a:r>
            <a:r>
              <a:rPr lang="de-DE" dirty="0" smtClean="0"/>
              <a:t> in 2001, but </a:t>
            </a:r>
            <a:r>
              <a:rPr lang="de-DE" dirty="0" err="1" smtClean="0"/>
              <a:t>became</a:t>
            </a:r>
            <a:r>
              <a:rPr lang="de-DE" dirty="0" smtClean="0"/>
              <a:t> </a:t>
            </a:r>
            <a:r>
              <a:rPr lang="de-DE" dirty="0" err="1" smtClean="0"/>
              <a:t>popular</a:t>
            </a:r>
            <a:r>
              <a:rPr lang="de-DE" dirty="0" smtClean="0"/>
              <a:t> </a:t>
            </a:r>
            <a:r>
              <a:rPr lang="de-DE" dirty="0" err="1" smtClean="0"/>
              <a:t>much</a:t>
            </a:r>
            <a:r>
              <a:rPr lang="de-DE" dirty="0" smtClean="0"/>
              <a:t> </a:t>
            </a:r>
            <a:r>
              <a:rPr lang="de-DE" dirty="0" err="1" smtClean="0"/>
              <a:t>later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54679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7062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705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8206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de-DE" smtClean="0"/>
              <a:t>Klassisches Internet und Dienstgüteaspekte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de-DE" smtClean="0"/>
              <a:t>Januar/Februar 2001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de-DE" smtClean="0"/>
              <a:t>Dr. Jochen Schiller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30A7AB-987A-4C5F-A94C-ECD286F062F3}" type="slidenum">
              <a:rPr lang="de-DE" smtClean="0"/>
              <a:pPr/>
              <a:t>24</a:t>
            </a:fld>
            <a:endParaRPr lang="de-DE" smtClean="0"/>
          </a:p>
        </p:txBody>
      </p:sp>
      <p:sp>
        <p:nvSpPr>
          <p:cNvPr id="501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81826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01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4530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298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3253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213103" y="4616457"/>
            <a:ext cx="8623300" cy="10572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36000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500" b="1" smtClean="0">
                <a:solidFill>
                  <a:srgbClr val="0066CC"/>
                </a:solidFill>
              </a:defRPr>
            </a:lvl1pPr>
          </a:lstStyle>
          <a:p>
            <a:pPr lvl="0">
              <a:spcBef>
                <a:spcPts val="375"/>
              </a:spcBef>
            </a:pPr>
            <a:r>
              <a:rPr lang="en-US" smtClean="0"/>
              <a:t>Click to edit Master subtitle style</a:t>
            </a:r>
            <a:endParaRPr lang="de-DE" smtClean="0"/>
          </a:p>
        </p:txBody>
      </p:sp>
      <p:sp>
        <p:nvSpPr>
          <p:cNvPr id="4506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213100" y="2579695"/>
            <a:ext cx="8636000" cy="147002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36000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2700" smtClean="0"/>
            </a:lvl1pPr>
          </a:lstStyle>
          <a:p>
            <a:pPr lvl="0">
              <a:lnSpc>
                <a:spcPct val="100000"/>
              </a:lnSpc>
            </a:pPr>
            <a:r>
              <a:rPr lang="en-US" smtClean="0"/>
              <a:t>Click to edit Master title style</a:t>
            </a:r>
            <a:endParaRPr lang="de-DE" smtClean="0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0" y="6665920"/>
            <a:ext cx="12192000" cy="19208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 sz="1350">
              <a:latin typeface="Verdana" pitchFamily="34" charset="0"/>
            </a:endParaRPr>
          </a:p>
        </p:txBody>
      </p:sp>
      <p:pic>
        <p:nvPicPr>
          <p:cNvPr id="8" name="Picture 24" descr="Logo_RGB_300dp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45121" y="60524"/>
            <a:ext cx="2138363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8"/>
          <p:cNvSpPr txBox="1">
            <a:spLocks noChangeArrowheads="1"/>
          </p:cNvSpPr>
          <p:nvPr userDrawn="1"/>
        </p:nvSpPr>
        <p:spPr bwMode="auto">
          <a:xfrm>
            <a:off x="347138" y="295280"/>
            <a:ext cx="5761567" cy="47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defPPr>
              <a:defRPr lang="en-US"/>
            </a:defPPr>
            <a:lvl1pPr>
              <a:lnSpc>
                <a:spcPct val="65000"/>
              </a:lnSpc>
              <a:spcBef>
                <a:spcPct val="50000"/>
              </a:spcBef>
              <a:defRPr sz="750" b="1">
                <a:solidFill>
                  <a:srgbClr val="5F5F5F"/>
                </a:solidFill>
                <a:cs typeface="Arial" charset="0"/>
              </a:defRPr>
            </a:lvl1pPr>
          </a:lstStyle>
          <a:p>
            <a:pPr lvl="0"/>
            <a:r>
              <a:rPr lang="de-DE" dirty="0" smtClean="0"/>
              <a:t>Prof. Dr.-Ing Jochen H. Schiller</a:t>
            </a:r>
          </a:p>
          <a:p>
            <a:pPr lvl="0"/>
            <a:r>
              <a:rPr lang="de-DE" dirty="0" err="1" smtClean="0"/>
              <a:t>Inst</a:t>
            </a:r>
            <a:r>
              <a:rPr lang="de-DE" dirty="0" smtClean="0"/>
              <a:t>. </a:t>
            </a:r>
            <a:r>
              <a:rPr lang="de-DE" dirty="0" err="1" smtClean="0"/>
              <a:t>of</a:t>
            </a:r>
            <a:r>
              <a:rPr lang="de-DE" dirty="0" smtClean="0"/>
              <a:t> Computer Science</a:t>
            </a:r>
          </a:p>
          <a:p>
            <a:pPr lvl="0"/>
            <a:r>
              <a:rPr lang="de-DE" dirty="0" smtClean="0"/>
              <a:t>Freie Universität Berlin</a:t>
            </a:r>
          </a:p>
          <a:p>
            <a:pPr lvl="0"/>
            <a:r>
              <a:rPr lang="de-DE" dirty="0" smtClean="0"/>
              <a:t>Germany</a:t>
            </a:r>
            <a:endParaRPr lang="de-DE" dirty="0"/>
          </a:p>
        </p:txBody>
      </p:sp>
      <p:sp>
        <p:nvSpPr>
          <p:cNvPr id="14" name="Rectangle 8"/>
          <p:cNvSpPr txBox="1">
            <a:spLocks noChangeArrowheads="1"/>
          </p:cNvSpPr>
          <p:nvPr userDrawn="1"/>
        </p:nvSpPr>
        <p:spPr bwMode="auto">
          <a:xfrm>
            <a:off x="334433" y="6656398"/>
            <a:ext cx="7969251" cy="201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750" b="0" kern="1200" smtClean="0">
                <a:solidFill>
                  <a:srgbClr val="5F5F5F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de-DE" dirty="0" smtClean="0"/>
              <a:t>Prof. Dr.-Ing. Jochen H. Schiller    www.jochenschiller.de    </a:t>
            </a:r>
            <a:r>
              <a:rPr lang="de-DE" dirty="0" err="1" smtClean="0"/>
              <a:t>Telematics</a:t>
            </a:r>
            <a:r>
              <a:rPr lang="de-DE" dirty="0" smtClean="0"/>
              <a:t> - 2015/16</a:t>
            </a:r>
            <a:endParaRPr lang="de-DE" dirty="0"/>
          </a:p>
        </p:txBody>
      </p:sp>
      <p:sp>
        <p:nvSpPr>
          <p:cNvPr id="15" name="Rectangle 6"/>
          <p:cNvSpPr>
            <a:spLocks noChangeArrowheads="1"/>
          </p:cNvSpPr>
          <p:nvPr userDrawn="1"/>
        </p:nvSpPr>
        <p:spPr bwMode="auto">
          <a:xfrm>
            <a:off x="10147300" y="6656399"/>
            <a:ext cx="1636184" cy="21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 algn="r"/>
            <a:r>
              <a:rPr lang="de-DE" sz="750" b="1" dirty="0" smtClean="0">
                <a:solidFill>
                  <a:srgbClr val="5F5F5F"/>
                </a:solidFill>
              </a:rPr>
              <a:t>9.</a:t>
            </a:r>
            <a:fld id="{53965218-A59B-4292-9C98-79B58A46A890}" type="slidenum">
              <a:rPr lang="de-DE" sz="750" b="1" smtClean="0">
                <a:solidFill>
                  <a:srgbClr val="5F5F5F"/>
                </a:solidFill>
              </a:rPr>
              <a:pPr lvl="0" algn="r"/>
              <a:t>‹#›</a:t>
            </a:fld>
            <a:endParaRPr lang="de-DE" sz="750" b="1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623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4656541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976789" y="838200"/>
            <a:ext cx="2880783" cy="5478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34438" y="838200"/>
            <a:ext cx="8439151" cy="54784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3206192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186" y="3"/>
            <a:ext cx="8064500" cy="835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39186" y="981075"/>
            <a:ext cx="11713633" cy="2597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39186" y="3730625"/>
            <a:ext cx="11713633" cy="2598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40586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186" y="3"/>
            <a:ext cx="8064500" cy="835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39184" y="981075"/>
            <a:ext cx="5755216" cy="5348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2" y="981075"/>
            <a:ext cx="5755217" cy="5348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02956"/>
      </p:ext>
    </p:extLst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80961" y="1150939"/>
            <a:ext cx="5467200" cy="51657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696545003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370" y="2"/>
            <a:ext cx="8065477" cy="835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38370" y="981075"/>
            <a:ext cx="11715261" cy="5348288"/>
          </a:xfrm>
        </p:spPr>
        <p:txBody>
          <a:bodyPr/>
          <a:lstStyle/>
          <a:p>
            <a:pPr lvl="0"/>
            <a:endParaRPr lang="de-DE" noProof="0" smtClean="0"/>
          </a:p>
        </p:txBody>
      </p:sp>
    </p:spTree>
    <p:extLst>
      <p:ext uri="{BB962C8B-B14F-4D97-AF65-F5344CB8AC3E}">
        <p14:creationId xmlns:p14="http://schemas.microsoft.com/office/powerpoint/2010/main" val="2544146677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9926377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8428561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34438" y="1808163"/>
            <a:ext cx="5659967" cy="450850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5" y="1808163"/>
            <a:ext cx="5659967" cy="450850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7460508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4096190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0586823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949324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3104072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4746676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0" y="6665920"/>
            <a:ext cx="12192000" cy="19208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 sz="1350">
              <a:latin typeface="Verdana" pitchFamily="34" charset="0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6" y="1232355"/>
            <a:ext cx="11523133" cy="52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spcBef>
                <a:spcPts val="375"/>
              </a:spcBef>
            </a:pPr>
            <a:r>
              <a:rPr lang="de-DE" dirty="0" smtClean="0"/>
              <a:t>Mastertextformat bearbeiten</a:t>
            </a:r>
          </a:p>
          <a:p>
            <a:pPr marL="266700" lvl="1" indent="-132160">
              <a:spcBef>
                <a:spcPts val="375"/>
              </a:spcBef>
            </a:pPr>
            <a:r>
              <a:rPr lang="de-DE" dirty="0" smtClean="0"/>
              <a:t>Zweite Ebene</a:t>
            </a:r>
          </a:p>
          <a:p>
            <a:pPr marL="542925" lvl="2" indent="-141685">
              <a:spcBef>
                <a:spcPts val="375"/>
              </a:spcBef>
            </a:pPr>
            <a:r>
              <a:rPr lang="de-DE" dirty="0" smtClean="0"/>
              <a:t>Dritte Ebene</a:t>
            </a:r>
          </a:p>
          <a:p>
            <a:pPr marL="809625" lvl="3" indent="-132160">
              <a:spcBef>
                <a:spcPts val="375"/>
              </a:spcBef>
            </a:pPr>
            <a:r>
              <a:rPr lang="de-DE" dirty="0" smtClean="0"/>
              <a:t>Vierte Ebene</a:t>
            </a:r>
          </a:p>
          <a:p>
            <a:pPr marL="1076325" lvl="4" indent="-132160">
              <a:spcBef>
                <a:spcPts val="375"/>
              </a:spcBef>
            </a:pPr>
            <a:r>
              <a:rPr lang="de-DE" dirty="0" smtClean="0"/>
              <a:t>Fünfte Ebene</a:t>
            </a:r>
          </a:p>
        </p:txBody>
      </p:sp>
      <p:sp>
        <p:nvSpPr>
          <p:cNvPr id="205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34436" y="715494"/>
            <a:ext cx="1152313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pic>
        <p:nvPicPr>
          <p:cNvPr id="8" name="Picture 24" descr="Logo_RGB_300dpi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645121" y="60524"/>
            <a:ext cx="2138363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 txBox="1">
            <a:spLocks noChangeArrowheads="1"/>
          </p:cNvSpPr>
          <p:nvPr userDrawn="1"/>
        </p:nvSpPr>
        <p:spPr bwMode="auto">
          <a:xfrm>
            <a:off x="334433" y="6656398"/>
            <a:ext cx="7969251" cy="201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750" b="0" kern="1200" smtClean="0">
                <a:solidFill>
                  <a:srgbClr val="5F5F5F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de-DE" dirty="0" smtClean="0"/>
              <a:t>Prof. Dr.-Ing. Jochen H. Schiller    www.jochenschiller.de    </a:t>
            </a:r>
            <a:r>
              <a:rPr lang="de-DE" dirty="0" err="1" smtClean="0"/>
              <a:t>Telematics</a:t>
            </a:r>
            <a:r>
              <a:rPr lang="de-DE" dirty="0" smtClean="0"/>
              <a:t> - 2015/16</a:t>
            </a:r>
            <a:endParaRPr lang="de-DE" dirty="0"/>
          </a:p>
        </p:txBody>
      </p:sp>
      <p:sp>
        <p:nvSpPr>
          <p:cNvPr id="10" name="Rectangle 6"/>
          <p:cNvSpPr>
            <a:spLocks noChangeArrowheads="1"/>
          </p:cNvSpPr>
          <p:nvPr userDrawn="1"/>
        </p:nvSpPr>
        <p:spPr bwMode="auto">
          <a:xfrm>
            <a:off x="10147300" y="6656399"/>
            <a:ext cx="1636184" cy="21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 algn="r"/>
            <a:r>
              <a:rPr lang="de-DE" sz="750" b="1" dirty="0" smtClean="0">
                <a:solidFill>
                  <a:srgbClr val="5F5F5F"/>
                </a:solidFill>
              </a:rPr>
              <a:t>9.</a:t>
            </a:r>
            <a:fld id="{53965218-A59B-4292-9C98-79B58A46A890}" type="slidenum">
              <a:rPr lang="de-DE" sz="750" b="1" smtClean="0">
                <a:solidFill>
                  <a:srgbClr val="5F5F5F"/>
                </a:solidFill>
              </a:rPr>
              <a:pPr lvl="0" algn="r"/>
              <a:t>‹#›</a:t>
            </a:fld>
            <a:endParaRPr lang="de-DE" sz="750" b="1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56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lang="de-DE" sz="2250" b="1" smtClean="0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688" b="1">
          <a:solidFill>
            <a:srgbClr val="003366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688" b="1">
          <a:solidFill>
            <a:srgbClr val="003366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688" b="1">
          <a:solidFill>
            <a:srgbClr val="003366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688" b="1">
          <a:solidFill>
            <a:srgbClr val="003366"/>
          </a:solidFill>
          <a:latin typeface="Arial" charset="0"/>
        </a:defRPr>
      </a:lvl5pPr>
      <a:lvl6pPr marL="257175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688" b="1">
          <a:solidFill>
            <a:srgbClr val="003366"/>
          </a:solidFill>
          <a:latin typeface="Arial" charset="0"/>
        </a:defRPr>
      </a:lvl6pPr>
      <a:lvl7pPr marL="51435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688" b="1">
          <a:solidFill>
            <a:srgbClr val="003366"/>
          </a:solidFill>
          <a:latin typeface="Arial" charset="0"/>
        </a:defRPr>
      </a:lvl7pPr>
      <a:lvl8pPr marL="771525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688" b="1">
          <a:solidFill>
            <a:srgbClr val="003366"/>
          </a:solidFill>
          <a:latin typeface="Arial" charset="0"/>
        </a:defRPr>
      </a:lvl8pPr>
      <a:lvl9pPr marL="10287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688" b="1">
          <a:solidFill>
            <a:srgbClr val="003366"/>
          </a:solidFill>
          <a:latin typeface="Arial" charset="0"/>
        </a:defRPr>
      </a:lvl9pPr>
    </p:titleStyle>
    <p:bodyStyle>
      <a:lvl1pPr algn="l" rtl="0" eaLnBrk="1" fontAlgn="base" hangingPunct="1">
        <a:lnSpc>
          <a:spcPct val="102000"/>
        </a:lnSpc>
        <a:spcBef>
          <a:spcPts val="281"/>
        </a:spcBef>
        <a:spcAft>
          <a:spcPct val="0"/>
        </a:spcAft>
        <a:buClr>
          <a:srgbClr val="000000"/>
        </a:buClr>
        <a:defRPr lang="de-DE" dirty="0" smtClean="0">
          <a:solidFill>
            <a:srgbClr val="000000"/>
          </a:solidFill>
          <a:latin typeface="+mn-lt"/>
          <a:ea typeface="+mn-ea"/>
          <a:cs typeface="+mn-cs"/>
        </a:defRPr>
      </a:lvl1pPr>
      <a:lvl2pPr marL="200025" indent="-99120" algn="l" rtl="0" eaLnBrk="1" fontAlgn="base" hangingPunct="1">
        <a:lnSpc>
          <a:spcPct val="102000"/>
        </a:lnSpc>
        <a:spcBef>
          <a:spcPts val="281"/>
        </a:spcBef>
        <a:spcAft>
          <a:spcPct val="0"/>
        </a:spcAft>
        <a:buClr>
          <a:srgbClr val="000000"/>
        </a:buClr>
        <a:buChar char="-"/>
        <a:defRPr lang="de-DE" dirty="0" smtClean="0">
          <a:solidFill>
            <a:srgbClr val="000000"/>
          </a:solidFill>
          <a:latin typeface="+mn-lt"/>
        </a:defRPr>
      </a:lvl2pPr>
      <a:lvl3pPr marL="407194" indent="-106264" algn="l" rtl="0" eaLnBrk="1" fontAlgn="base" hangingPunct="1">
        <a:lnSpc>
          <a:spcPct val="102000"/>
        </a:lnSpc>
        <a:spcBef>
          <a:spcPts val="281"/>
        </a:spcBef>
        <a:spcAft>
          <a:spcPct val="0"/>
        </a:spcAft>
        <a:buClr>
          <a:srgbClr val="000000"/>
        </a:buClr>
        <a:buChar char="-"/>
        <a:defRPr lang="de-DE" dirty="0" smtClean="0">
          <a:solidFill>
            <a:srgbClr val="000000"/>
          </a:solidFill>
          <a:latin typeface="+mn-lt"/>
        </a:defRPr>
      </a:lvl3pPr>
      <a:lvl4pPr marL="607219" indent="-99120" algn="l" rtl="0" eaLnBrk="1" fontAlgn="base" hangingPunct="1">
        <a:lnSpc>
          <a:spcPct val="102000"/>
        </a:lnSpc>
        <a:spcBef>
          <a:spcPts val="281"/>
        </a:spcBef>
        <a:spcAft>
          <a:spcPct val="0"/>
        </a:spcAft>
        <a:buClr>
          <a:srgbClr val="000000"/>
        </a:buClr>
        <a:buChar char="-"/>
        <a:defRPr lang="de-DE" dirty="0" smtClean="0">
          <a:solidFill>
            <a:srgbClr val="000000"/>
          </a:solidFill>
          <a:latin typeface="+mn-lt"/>
        </a:defRPr>
      </a:lvl4pPr>
      <a:lvl5pPr marL="807244" indent="-99120" algn="l" rtl="0" eaLnBrk="1" fontAlgn="base" hangingPunct="1">
        <a:lnSpc>
          <a:spcPct val="102000"/>
        </a:lnSpc>
        <a:spcBef>
          <a:spcPts val="281"/>
        </a:spcBef>
        <a:spcAft>
          <a:spcPct val="0"/>
        </a:spcAft>
        <a:buClr>
          <a:srgbClr val="000000"/>
        </a:buClr>
        <a:buChar char="-"/>
        <a:defRPr lang="de-DE" dirty="0" smtClean="0">
          <a:solidFill>
            <a:srgbClr val="000000"/>
          </a:solidFill>
          <a:latin typeface="+mn-lt"/>
        </a:defRPr>
      </a:lvl5pPr>
      <a:lvl6pPr marL="1064419" indent="-99120" algn="l" rtl="0" eaLnBrk="1" fontAlgn="base" hangingPunct="1">
        <a:lnSpc>
          <a:spcPct val="102000"/>
        </a:lnSpc>
        <a:spcBef>
          <a:spcPts val="281"/>
        </a:spcBef>
        <a:spcAft>
          <a:spcPct val="0"/>
        </a:spcAft>
        <a:buClr>
          <a:schemeClr val="tx1"/>
        </a:buClr>
        <a:buSzPct val="90000"/>
        <a:buChar char="-"/>
        <a:defRPr>
          <a:solidFill>
            <a:schemeClr val="tx1"/>
          </a:solidFill>
          <a:latin typeface="+mn-lt"/>
        </a:defRPr>
      </a:lvl6pPr>
      <a:lvl7pPr marL="1321594" indent="-99120" algn="l" rtl="0" eaLnBrk="1" fontAlgn="base" hangingPunct="1">
        <a:lnSpc>
          <a:spcPct val="102000"/>
        </a:lnSpc>
        <a:spcBef>
          <a:spcPts val="281"/>
        </a:spcBef>
        <a:spcAft>
          <a:spcPct val="0"/>
        </a:spcAft>
        <a:buClr>
          <a:schemeClr val="tx1"/>
        </a:buClr>
        <a:buSzPct val="90000"/>
        <a:buChar char="-"/>
        <a:defRPr>
          <a:solidFill>
            <a:schemeClr val="tx1"/>
          </a:solidFill>
          <a:latin typeface="+mn-lt"/>
        </a:defRPr>
      </a:lvl7pPr>
      <a:lvl8pPr marL="1578769" indent="-99120" algn="l" rtl="0" eaLnBrk="1" fontAlgn="base" hangingPunct="1">
        <a:lnSpc>
          <a:spcPct val="102000"/>
        </a:lnSpc>
        <a:spcBef>
          <a:spcPts val="281"/>
        </a:spcBef>
        <a:spcAft>
          <a:spcPct val="0"/>
        </a:spcAft>
        <a:buClr>
          <a:schemeClr val="tx1"/>
        </a:buClr>
        <a:buSzPct val="90000"/>
        <a:buChar char="-"/>
        <a:defRPr>
          <a:solidFill>
            <a:schemeClr val="tx1"/>
          </a:solidFill>
          <a:latin typeface="+mn-lt"/>
        </a:defRPr>
      </a:lvl8pPr>
      <a:lvl9pPr marL="1835944" indent="-99120" algn="l" rtl="0" eaLnBrk="1" fontAlgn="base" hangingPunct="1">
        <a:lnSpc>
          <a:spcPct val="102000"/>
        </a:lnSpc>
        <a:spcBef>
          <a:spcPts val="281"/>
        </a:spcBef>
        <a:spcAft>
          <a:spcPct val="0"/>
        </a:spcAft>
        <a:buClr>
          <a:schemeClr val="tx1"/>
        </a:buClr>
        <a:buSzPct val="90000"/>
        <a:buChar char="-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png"/><Relationship Id="rId5" Type="http://schemas.microsoft.com/office/2011/relationships/inkAction" Target="../ink/inkAction7.xml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microsoft.com/office/2011/relationships/inkAction" Target="../ink/inkAction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microsoft.com/office/2011/relationships/inkAction" Target="../ink/inkAction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microsoft.com/office/2011/relationships/inkAction" Target="../ink/inkAction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16.m4a"/><Relationship Id="rId7" Type="http://schemas.openxmlformats.org/officeDocument/2006/relationships/image" Target="../media/image18.png"/><Relationship Id="rId2" Type="http://schemas.microsoft.com/office/2007/relationships/media" Target="../media/media16.m4a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2.png"/><Relationship Id="rId5" Type="http://schemas.microsoft.com/office/2011/relationships/inkAction" Target="../ink/inkAction1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microsoft.com/office/2011/relationships/inkAction" Target="../ink/inkAction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10" Type="http://schemas.openxmlformats.org/officeDocument/2006/relationships/oleObject" Target="../embeddings/oleObject16.bin"/><Relationship Id="rId4" Type="http://schemas.openxmlformats.org/officeDocument/2006/relationships/image" Target="../media/image24.emf"/><Relationship Id="rId9" Type="http://schemas.openxmlformats.org/officeDocument/2006/relationships/oleObject" Target="../embeddings/oleObject15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7.bin"/><Relationship Id="rId9" Type="http://schemas.openxmlformats.org/officeDocument/2006/relationships/oleObject" Target="../embeddings/oleObject21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oleObject" Target="../embeddings/oleObject30.bin"/><Relationship Id="rId18" Type="http://schemas.openxmlformats.org/officeDocument/2006/relationships/image" Target="../media/image25.e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4.bin"/><Relationship Id="rId12" Type="http://schemas.openxmlformats.org/officeDocument/2006/relationships/oleObject" Target="../embeddings/oleObject29.bin"/><Relationship Id="rId17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3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3.bin"/><Relationship Id="rId11" Type="http://schemas.openxmlformats.org/officeDocument/2006/relationships/oleObject" Target="../embeddings/oleObject28.bin"/><Relationship Id="rId5" Type="http://schemas.openxmlformats.org/officeDocument/2006/relationships/image" Target="../media/image24.emf"/><Relationship Id="rId15" Type="http://schemas.openxmlformats.org/officeDocument/2006/relationships/oleObject" Target="../embeddings/oleObject32.bin"/><Relationship Id="rId10" Type="http://schemas.openxmlformats.org/officeDocument/2006/relationships/oleObject" Target="../embeddings/oleObject27.bin"/><Relationship Id="rId4" Type="http://schemas.openxmlformats.org/officeDocument/2006/relationships/oleObject" Target="../embeddings/oleObject22.bin"/><Relationship Id="rId9" Type="http://schemas.openxmlformats.org/officeDocument/2006/relationships/oleObject" Target="../embeddings/oleObject26.bin"/><Relationship Id="rId14" Type="http://schemas.openxmlformats.org/officeDocument/2006/relationships/oleObject" Target="../embeddings/oleObject31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24.emf"/><Relationship Id="rId4" Type="http://schemas.openxmlformats.org/officeDocument/2006/relationships/oleObject" Target="../embeddings/oleObject35.bin"/><Relationship Id="rId9" Type="http://schemas.openxmlformats.org/officeDocument/2006/relationships/oleObject" Target="../embeddings/oleObject39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41.bin"/><Relationship Id="rId11" Type="http://schemas.openxmlformats.org/officeDocument/2006/relationships/oleObject" Target="../embeddings/oleObject46.bin"/><Relationship Id="rId5" Type="http://schemas.openxmlformats.org/officeDocument/2006/relationships/image" Target="../media/image24.emf"/><Relationship Id="rId10" Type="http://schemas.openxmlformats.org/officeDocument/2006/relationships/oleObject" Target="../embeddings/oleObject45.bin"/><Relationship Id="rId4" Type="http://schemas.openxmlformats.org/officeDocument/2006/relationships/oleObject" Target="../embeddings/oleObject40.bin"/><Relationship Id="rId9" Type="http://schemas.openxmlformats.org/officeDocument/2006/relationships/oleObject" Target="../embeddings/oleObject44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48.bin"/><Relationship Id="rId11" Type="http://schemas.openxmlformats.org/officeDocument/2006/relationships/oleObject" Target="../embeddings/oleObject52.bin"/><Relationship Id="rId5" Type="http://schemas.openxmlformats.org/officeDocument/2006/relationships/image" Target="../media/image25.emf"/><Relationship Id="rId10" Type="http://schemas.openxmlformats.org/officeDocument/2006/relationships/oleObject" Target="../embeddings/oleObject51.bin"/><Relationship Id="rId4" Type="http://schemas.openxmlformats.org/officeDocument/2006/relationships/oleObject" Target="../embeddings/oleObject47.bin"/><Relationship Id="rId9" Type="http://schemas.openxmlformats.org/officeDocument/2006/relationships/oleObject" Target="../embeddings/oleObject50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oleObject" Target="../embeddings/oleObject2.bin"/><Relationship Id="rId12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11" Type="http://schemas.microsoft.com/office/2011/relationships/inkAction" Target="../ink/inkAction1.xml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5.bin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4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53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microsoft.com/office/2011/relationships/inkAction" Target="../ink/inkAction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11/relationships/inkAction" Target="../ink/inkAction3.xml"/><Relationship Id="rId5" Type="http://schemas.openxmlformats.org/officeDocument/2006/relationships/hyperlink" Target="http://www.geocodeip.com/" TargetMode="External"/><Relationship Id="rId4" Type="http://schemas.openxmlformats.org/officeDocument/2006/relationships/hyperlink" Target="http://freegeoip.net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microsoft.com/office/2011/relationships/inkAction" Target="../ink/inkAction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microsoft.com/office/2011/relationships/inkAction" Target="../ink/inkAction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0.emf"/><Relationship Id="rId3" Type="http://schemas.openxmlformats.org/officeDocument/2006/relationships/audio" Target="../media/media9.m4a"/><Relationship Id="rId7" Type="http://schemas.openxmlformats.org/officeDocument/2006/relationships/hyperlink" Target="http://www.cdn.com/www.foo.com/sports/ruth.gif" TargetMode="External"/><Relationship Id="rId12" Type="http://schemas.openxmlformats.org/officeDocument/2006/relationships/oleObject" Target="../embeddings/oleObject9.bin"/><Relationship Id="rId2" Type="http://schemas.microsoft.com/office/2007/relationships/media" Target="../media/media9.m4a"/><Relationship Id="rId16" Type="http://schemas.openxmlformats.org/officeDocument/2006/relationships/image" Target="../media/image2.png"/><Relationship Id="rId1" Type="http://schemas.openxmlformats.org/officeDocument/2006/relationships/vmlDrawing" Target="../drawings/vmlDrawing2.vml"/><Relationship Id="rId6" Type="http://schemas.openxmlformats.org/officeDocument/2006/relationships/hyperlink" Target="http://www.foo.com/sports.ruth.gif" TargetMode="External"/><Relationship Id="rId11" Type="http://schemas.openxmlformats.org/officeDocument/2006/relationships/oleObject" Target="../embeddings/oleObject8.bin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1.png"/><Relationship Id="rId10" Type="http://schemas.openxmlformats.org/officeDocument/2006/relationships/oleObject" Target="../embeddings/oleObject7.bin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emf"/><Relationship Id="rId14" Type="http://schemas.microsoft.com/office/2011/relationships/inkAction" Target="../ink/inkAction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 smtClean="0"/>
              <a:t>Telematics</a:t>
            </a:r>
            <a:br>
              <a:rPr lang="en-US" noProof="0" dirty="0" smtClean="0"/>
            </a:br>
            <a:r>
              <a:rPr lang="en-US" noProof="0" dirty="0" smtClean="0"/>
              <a:t>Chapter 9</a:t>
            </a:r>
            <a:br>
              <a:rPr lang="en-US" noProof="0" dirty="0" smtClean="0"/>
            </a:b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noProof="0" dirty="0" smtClean="0"/>
              <a:t>CDN, ICN, P2P</a:t>
            </a:r>
            <a:endParaRPr lang="en-US" noProof="0" dirty="0"/>
          </a:p>
        </p:txBody>
      </p:sp>
      <p:sp>
        <p:nvSpPr>
          <p:cNvPr id="6" name="Subtitle 10"/>
          <p:cNvSpPr>
            <a:spLocks noGrp="1"/>
          </p:cNvSpPr>
          <p:nvPr>
            <p:ph type="subTitle" idx="1"/>
          </p:nvPr>
        </p:nvSpPr>
        <p:spPr>
          <a:xfrm>
            <a:off x="3213103" y="4616457"/>
            <a:ext cx="8623300" cy="1057275"/>
          </a:xfrm>
        </p:spPr>
        <p:txBody>
          <a:bodyPr/>
          <a:lstStyle/>
          <a:p>
            <a:r>
              <a:rPr lang="en-US" noProof="0" dirty="0" smtClean="0"/>
              <a:t>Univ.-Prof. Dr.-</a:t>
            </a:r>
            <a:r>
              <a:rPr lang="en-US" noProof="0" dirty="0" err="1" smtClean="0"/>
              <a:t>Ing</a:t>
            </a:r>
            <a:r>
              <a:rPr lang="en-US" noProof="0" dirty="0" smtClean="0"/>
              <a:t>. </a:t>
            </a:r>
            <a:r>
              <a:rPr lang="en-US" noProof="0" dirty="0" err="1" smtClean="0"/>
              <a:t>Jochen</a:t>
            </a:r>
            <a:r>
              <a:rPr lang="en-US" noProof="0" dirty="0" smtClean="0"/>
              <a:t> H. Schiller</a:t>
            </a:r>
          </a:p>
          <a:p>
            <a:endParaRPr lang="en-US" noProof="0" dirty="0" smtClean="0"/>
          </a:p>
          <a:p>
            <a:r>
              <a:rPr lang="en-US" noProof="0" dirty="0" err="1" smtClean="0"/>
              <a:t>Freie</a:t>
            </a:r>
            <a:r>
              <a:rPr lang="en-US" noProof="0" dirty="0" smtClean="0"/>
              <a:t> </a:t>
            </a:r>
            <a:r>
              <a:rPr lang="en-US" noProof="0" dirty="0" err="1" smtClean="0"/>
              <a:t>Universität</a:t>
            </a:r>
            <a:r>
              <a:rPr lang="en-US" noProof="0" dirty="0" smtClean="0"/>
              <a:t> Berlin</a:t>
            </a:r>
          </a:p>
          <a:p>
            <a:r>
              <a:rPr lang="en-US" noProof="0" dirty="0" smtClean="0"/>
              <a:t>Institute of Computer Science</a:t>
            </a:r>
          </a:p>
          <a:p>
            <a:r>
              <a:rPr lang="en-US" noProof="0" dirty="0" smtClean="0"/>
              <a:t>Computer Systems and Telematics (CST)</a:t>
            </a:r>
            <a:endParaRPr lang="en-US" noProof="0" dirty="0"/>
          </a:p>
        </p:txBody>
      </p:sp>
      <p:sp>
        <p:nvSpPr>
          <p:cNvPr id="205" name="Freeform 204"/>
          <p:cNvSpPr>
            <a:spLocks/>
          </p:cNvSpPr>
          <p:nvPr/>
        </p:nvSpPr>
        <p:spPr bwMode="auto">
          <a:xfrm>
            <a:off x="10902359" y="1994660"/>
            <a:ext cx="120090" cy="342217"/>
          </a:xfrm>
          <a:custGeom>
            <a:avLst/>
            <a:gdLst>
              <a:gd name="T0" fmla="*/ 0 w 153"/>
              <a:gd name="T1" fmla="*/ 0 h 436"/>
              <a:gd name="T2" fmla="*/ 79375 w 153"/>
              <a:gd name="T3" fmla="*/ 44450 h 436"/>
              <a:gd name="T4" fmla="*/ 142875 w 153"/>
              <a:gd name="T5" fmla="*/ 115888 h 436"/>
              <a:gd name="T6" fmla="*/ 185738 w 153"/>
              <a:gd name="T7" fmla="*/ 185737 h 436"/>
              <a:gd name="T8" fmla="*/ 222250 w 153"/>
              <a:gd name="T9" fmla="*/ 266700 h 436"/>
              <a:gd name="T10" fmla="*/ 222250 w 153"/>
              <a:gd name="T11" fmla="*/ 692150 h 4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3"/>
              <a:gd name="T19" fmla="*/ 0 h 436"/>
              <a:gd name="T20" fmla="*/ 153 w 153"/>
              <a:gd name="T21" fmla="*/ 436 h 4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3" h="436">
                <a:moveTo>
                  <a:pt x="0" y="0"/>
                </a:moveTo>
                <a:cubicBezTo>
                  <a:pt x="17" y="11"/>
                  <a:pt x="34" y="16"/>
                  <a:pt x="50" y="28"/>
                </a:cubicBezTo>
                <a:cubicBezTo>
                  <a:pt x="66" y="40"/>
                  <a:pt x="76" y="59"/>
                  <a:pt x="90" y="73"/>
                </a:cubicBezTo>
                <a:cubicBezTo>
                  <a:pt x="96" y="92"/>
                  <a:pt x="109" y="99"/>
                  <a:pt x="117" y="117"/>
                </a:cubicBezTo>
                <a:cubicBezTo>
                  <a:pt x="146" y="180"/>
                  <a:pt x="114" y="128"/>
                  <a:pt x="140" y="168"/>
                </a:cubicBezTo>
                <a:cubicBezTo>
                  <a:pt x="153" y="256"/>
                  <a:pt x="140" y="436"/>
                  <a:pt x="140" y="436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cxnSp>
        <p:nvCxnSpPr>
          <p:cNvPr id="206" name="AutoShape 6"/>
          <p:cNvCxnSpPr>
            <a:cxnSpLocks noChangeShapeType="1"/>
            <a:stCxn id="345" idx="3"/>
            <a:endCxn id="344" idx="3"/>
          </p:cNvCxnSpPr>
          <p:nvPr/>
        </p:nvCxnSpPr>
        <p:spPr bwMode="auto">
          <a:xfrm rot="16200000" flipV="1">
            <a:off x="10077429" y="1780382"/>
            <a:ext cx="66716" cy="142067"/>
          </a:xfrm>
          <a:prstGeom prst="curvedConnector3">
            <a:avLst>
              <a:gd name="adj1" fmla="val -184704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07" name="AutoShape 7"/>
          <p:cNvCxnSpPr>
            <a:cxnSpLocks noChangeShapeType="1"/>
            <a:stCxn id="346" idx="2"/>
            <a:endCxn id="345" idx="3"/>
          </p:cNvCxnSpPr>
          <p:nvPr/>
        </p:nvCxnSpPr>
        <p:spPr bwMode="auto">
          <a:xfrm rot="10800000">
            <a:off x="10181821" y="1884774"/>
            <a:ext cx="346142" cy="281780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08" name="AutoShape 8"/>
          <p:cNvCxnSpPr>
            <a:cxnSpLocks noChangeShapeType="1"/>
            <a:stCxn id="350" idx="2"/>
            <a:endCxn id="346" idx="3"/>
          </p:cNvCxnSpPr>
          <p:nvPr/>
        </p:nvCxnSpPr>
        <p:spPr bwMode="auto">
          <a:xfrm rot="10800000">
            <a:off x="10538165" y="2190100"/>
            <a:ext cx="217418" cy="821791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09" name="AutoShape 9"/>
          <p:cNvCxnSpPr>
            <a:cxnSpLocks noChangeShapeType="1"/>
            <a:stCxn id="352" idx="0"/>
            <a:endCxn id="350" idx="2"/>
          </p:cNvCxnSpPr>
          <p:nvPr/>
        </p:nvCxnSpPr>
        <p:spPr bwMode="auto">
          <a:xfrm rot="16200000">
            <a:off x="9062160" y="2163806"/>
            <a:ext cx="845338" cy="2541509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10" name="Oval 209"/>
          <p:cNvSpPr>
            <a:spLocks noChangeArrowheads="1"/>
          </p:cNvSpPr>
          <p:nvPr/>
        </p:nvSpPr>
        <p:spPr bwMode="auto">
          <a:xfrm>
            <a:off x="8141078" y="3678272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11" name="Oval 210"/>
          <p:cNvSpPr>
            <a:spLocks noChangeArrowheads="1"/>
          </p:cNvSpPr>
          <p:nvPr/>
        </p:nvSpPr>
        <p:spPr bwMode="auto">
          <a:xfrm>
            <a:off x="8283146" y="3393353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12" name="Oval 211"/>
          <p:cNvSpPr>
            <a:spLocks noChangeArrowheads="1"/>
          </p:cNvSpPr>
          <p:nvPr/>
        </p:nvSpPr>
        <p:spPr bwMode="auto">
          <a:xfrm>
            <a:off x="8035117" y="3250501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13" name="Oval 212"/>
          <p:cNvSpPr>
            <a:spLocks noChangeArrowheads="1"/>
          </p:cNvSpPr>
          <p:nvPr/>
        </p:nvSpPr>
        <p:spPr bwMode="auto">
          <a:xfrm>
            <a:off x="8354571" y="3215181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14" name="Oval 213"/>
          <p:cNvSpPr>
            <a:spLocks noChangeArrowheads="1"/>
          </p:cNvSpPr>
          <p:nvPr/>
        </p:nvSpPr>
        <p:spPr bwMode="auto">
          <a:xfrm>
            <a:off x="8532744" y="3001688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15" name="Oval 214"/>
          <p:cNvSpPr>
            <a:spLocks noChangeArrowheads="1"/>
          </p:cNvSpPr>
          <p:nvPr/>
        </p:nvSpPr>
        <p:spPr bwMode="auto">
          <a:xfrm>
            <a:off x="8888304" y="2965582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16" name="Oval 215"/>
          <p:cNvSpPr>
            <a:spLocks noChangeArrowheads="1"/>
          </p:cNvSpPr>
          <p:nvPr/>
        </p:nvSpPr>
        <p:spPr bwMode="auto">
          <a:xfrm>
            <a:off x="9067261" y="3143754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17" name="Oval 216"/>
          <p:cNvSpPr>
            <a:spLocks noChangeArrowheads="1"/>
          </p:cNvSpPr>
          <p:nvPr/>
        </p:nvSpPr>
        <p:spPr bwMode="auto">
          <a:xfrm>
            <a:off x="8959730" y="3642167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18" name="Oval 217"/>
          <p:cNvSpPr>
            <a:spLocks noChangeArrowheads="1"/>
          </p:cNvSpPr>
          <p:nvPr/>
        </p:nvSpPr>
        <p:spPr bwMode="auto">
          <a:xfrm>
            <a:off x="8746237" y="3678272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19" name="Oval 218"/>
          <p:cNvSpPr>
            <a:spLocks noChangeArrowheads="1"/>
          </p:cNvSpPr>
          <p:nvPr/>
        </p:nvSpPr>
        <p:spPr bwMode="auto">
          <a:xfrm>
            <a:off x="8425213" y="2645343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20" name="Oval 219"/>
          <p:cNvSpPr>
            <a:spLocks noChangeArrowheads="1"/>
          </p:cNvSpPr>
          <p:nvPr/>
        </p:nvSpPr>
        <p:spPr bwMode="auto">
          <a:xfrm>
            <a:off x="8638706" y="2182251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21" name="Oval 220"/>
          <p:cNvSpPr>
            <a:spLocks noChangeArrowheads="1"/>
          </p:cNvSpPr>
          <p:nvPr/>
        </p:nvSpPr>
        <p:spPr bwMode="auto">
          <a:xfrm>
            <a:off x="9494247" y="2716768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22" name="Oval 221"/>
          <p:cNvSpPr>
            <a:spLocks noChangeArrowheads="1"/>
          </p:cNvSpPr>
          <p:nvPr/>
        </p:nvSpPr>
        <p:spPr bwMode="auto">
          <a:xfrm>
            <a:off x="9529568" y="2325103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23" name="Oval 222"/>
          <p:cNvSpPr>
            <a:spLocks noChangeArrowheads="1"/>
          </p:cNvSpPr>
          <p:nvPr/>
        </p:nvSpPr>
        <p:spPr bwMode="auto">
          <a:xfrm>
            <a:off x="9885913" y="2325103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24" name="Oval 223"/>
          <p:cNvSpPr>
            <a:spLocks noChangeArrowheads="1"/>
          </p:cNvSpPr>
          <p:nvPr/>
        </p:nvSpPr>
        <p:spPr bwMode="auto">
          <a:xfrm>
            <a:off x="9885128" y="3535420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25" name="Oval 224"/>
          <p:cNvSpPr>
            <a:spLocks noChangeArrowheads="1"/>
          </p:cNvSpPr>
          <p:nvPr/>
        </p:nvSpPr>
        <p:spPr bwMode="auto">
          <a:xfrm>
            <a:off x="9849808" y="2858836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26" name="Oval 225"/>
          <p:cNvSpPr>
            <a:spLocks noChangeArrowheads="1"/>
          </p:cNvSpPr>
          <p:nvPr/>
        </p:nvSpPr>
        <p:spPr bwMode="auto">
          <a:xfrm>
            <a:off x="10312899" y="3463994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27" name="Oval 226"/>
          <p:cNvSpPr>
            <a:spLocks noChangeArrowheads="1"/>
          </p:cNvSpPr>
          <p:nvPr/>
        </p:nvSpPr>
        <p:spPr bwMode="auto">
          <a:xfrm>
            <a:off x="10170047" y="2823515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28" name="Oval 227"/>
          <p:cNvSpPr>
            <a:spLocks noChangeArrowheads="1"/>
          </p:cNvSpPr>
          <p:nvPr/>
        </p:nvSpPr>
        <p:spPr bwMode="auto">
          <a:xfrm>
            <a:off x="9351395" y="3500885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29" name="Oval 228"/>
          <p:cNvSpPr>
            <a:spLocks noChangeArrowheads="1"/>
          </p:cNvSpPr>
          <p:nvPr/>
        </p:nvSpPr>
        <p:spPr bwMode="auto">
          <a:xfrm>
            <a:off x="9565674" y="3037793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30" name="Oval 229"/>
          <p:cNvSpPr>
            <a:spLocks noChangeArrowheads="1"/>
          </p:cNvSpPr>
          <p:nvPr/>
        </p:nvSpPr>
        <p:spPr bwMode="auto">
          <a:xfrm>
            <a:off x="7856160" y="2894941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31" name="Oval 230"/>
          <p:cNvSpPr>
            <a:spLocks noChangeArrowheads="1"/>
          </p:cNvSpPr>
          <p:nvPr/>
        </p:nvSpPr>
        <p:spPr bwMode="auto">
          <a:xfrm>
            <a:off x="7927585" y="2716768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32" name="Oval 231"/>
          <p:cNvSpPr>
            <a:spLocks noChangeArrowheads="1"/>
          </p:cNvSpPr>
          <p:nvPr/>
        </p:nvSpPr>
        <p:spPr bwMode="auto">
          <a:xfrm>
            <a:off x="8069653" y="2431850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33" name="Oval 232"/>
          <p:cNvSpPr>
            <a:spLocks noChangeArrowheads="1"/>
          </p:cNvSpPr>
          <p:nvPr/>
        </p:nvSpPr>
        <p:spPr bwMode="auto">
          <a:xfrm>
            <a:off x="8249395" y="2503275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34" name="Oval 233"/>
          <p:cNvSpPr>
            <a:spLocks noChangeArrowheads="1"/>
          </p:cNvSpPr>
          <p:nvPr/>
        </p:nvSpPr>
        <p:spPr bwMode="auto">
          <a:xfrm>
            <a:off x="7643451" y="2717554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35" name="Oval 234"/>
          <p:cNvSpPr>
            <a:spLocks noChangeArrowheads="1"/>
          </p:cNvSpPr>
          <p:nvPr/>
        </p:nvSpPr>
        <p:spPr bwMode="auto">
          <a:xfrm>
            <a:off x="9173223" y="2645343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36" name="Oval 235"/>
          <p:cNvSpPr>
            <a:spLocks noChangeArrowheads="1"/>
          </p:cNvSpPr>
          <p:nvPr/>
        </p:nvSpPr>
        <p:spPr bwMode="auto">
          <a:xfrm>
            <a:off x="10170047" y="2966367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37" name="Oval 236"/>
          <p:cNvSpPr>
            <a:spLocks noChangeArrowheads="1"/>
          </p:cNvSpPr>
          <p:nvPr/>
        </p:nvSpPr>
        <p:spPr bwMode="auto">
          <a:xfrm>
            <a:off x="8817663" y="2503275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38" name="Oval 237"/>
          <p:cNvSpPr>
            <a:spLocks noChangeArrowheads="1"/>
          </p:cNvSpPr>
          <p:nvPr/>
        </p:nvSpPr>
        <p:spPr bwMode="auto">
          <a:xfrm>
            <a:off x="10383540" y="2681448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39" name="Oval 238"/>
          <p:cNvSpPr>
            <a:spLocks noChangeArrowheads="1"/>
          </p:cNvSpPr>
          <p:nvPr/>
        </p:nvSpPr>
        <p:spPr bwMode="auto">
          <a:xfrm>
            <a:off x="8177969" y="2005648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40" name="Oval 239"/>
          <p:cNvSpPr>
            <a:spLocks noChangeArrowheads="1"/>
          </p:cNvSpPr>
          <p:nvPr/>
        </p:nvSpPr>
        <p:spPr bwMode="auto">
          <a:xfrm>
            <a:off x="9209329" y="2147716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41" name="Oval 240"/>
          <p:cNvSpPr>
            <a:spLocks noChangeArrowheads="1"/>
          </p:cNvSpPr>
          <p:nvPr/>
        </p:nvSpPr>
        <p:spPr bwMode="auto">
          <a:xfrm>
            <a:off x="8888304" y="1898117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42" name="Oval 241"/>
          <p:cNvSpPr>
            <a:spLocks noChangeArrowheads="1"/>
          </p:cNvSpPr>
          <p:nvPr/>
        </p:nvSpPr>
        <p:spPr bwMode="auto">
          <a:xfrm>
            <a:off x="9209329" y="1684624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43" name="Oval 242"/>
          <p:cNvSpPr>
            <a:spLocks noChangeArrowheads="1"/>
          </p:cNvSpPr>
          <p:nvPr/>
        </p:nvSpPr>
        <p:spPr bwMode="auto">
          <a:xfrm>
            <a:off x="8461318" y="1862796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cxnSp>
        <p:nvCxnSpPr>
          <p:cNvPr id="244" name="AutoShape 44"/>
          <p:cNvCxnSpPr>
            <a:cxnSpLocks noChangeShapeType="1"/>
            <a:stCxn id="252" idx="0"/>
            <a:endCxn id="211" idx="3"/>
          </p:cNvCxnSpPr>
          <p:nvPr/>
        </p:nvCxnSpPr>
        <p:spPr bwMode="auto">
          <a:xfrm flipV="1">
            <a:off x="8176399" y="3454575"/>
            <a:ext cx="116950" cy="206429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45" name="AutoShape 45"/>
          <p:cNvCxnSpPr>
            <a:cxnSpLocks noChangeShapeType="1"/>
            <a:stCxn id="211" idx="1"/>
            <a:endCxn id="253" idx="5"/>
          </p:cNvCxnSpPr>
          <p:nvPr/>
        </p:nvCxnSpPr>
        <p:spPr bwMode="auto">
          <a:xfrm flipH="1" flipV="1">
            <a:off x="8106543" y="3325851"/>
            <a:ext cx="186806" cy="77705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46" name="AutoShape 46"/>
          <p:cNvCxnSpPr>
            <a:cxnSpLocks noChangeShapeType="1"/>
            <a:stCxn id="253" idx="1"/>
            <a:endCxn id="230" idx="4"/>
          </p:cNvCxnSpPr>
          <p:nvPr/>
        </p:nvCxnSpPr>
        <p:spPr bwMode="auto">
          <a:xfrm flipH="1" flipV="1">
            <a:off x="7892265" y="2966367"/>
            <a:ext cx="138927" cy="284134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47" name="AutoShape 47"/>
          <p:cNvCxnSpPr>
            <a:cxnSpLocks noChangeShapeType="1"/>
            <a:stCxn id="211" idx="0"/>
            <a:endCxn id="213" idx="3"/>
          </p:cNvCxnSpPr>
          <p:nvPr/>
        </p:nvCxnSpPr>
        <p:spPr bwMode="auto">
          <a:xfrm flipV="1">
            <a:off x="8319251" y="3276403"/>
            <a:ext cx="45524" cy="11695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48" name="AutoShape 48"/>
          <p:cNvCxnSpPr>
            <a:cxnSpLocks noChangeShapeType="1"/>
            <a:stCxn id="213" idx="0"/>
            <a:endCxn id="214" idx="3"/>
          </p:cNvCxnSpPr>
          <p:nvPr/>
        </p:nvCxnSpPr>
        <p:spPr bwMode="auto">
          <a:xfrm flipV="1">
            <a:off x="8390677" y="3062910"/>
            <a:ext cx="152271" cy="152271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49" name="AutoShape 49"/>
          <p:cNvCxnSpPr>
            <a:cxnSpLocks noChangeShapeType="1"/>
            <a:stCxn id="214" idx="6"/>
            <a:endCxn id="215" idx="2"/>
          </p:cNvCxnSpPr>
          <p:nvPr/>
        </p:nvCxnSpPr>
        <p:spPr bwMode="auto">
          <a:xfrm flipV="1">
            <a:off x="8604170" y="3001688"/>
            <a:ext cx="284134" cy="36105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50" name="AutoShape 50"/>
          <p:cNvCxnSpPr>
            <a:cxnSpLocks noChangeShapeType="1"/>
            <a:stCxn id="352" idx="0"/>
            <a:endCxn id="252" idx="4"/>
          </p:cNvCxnSpPr>
          <p:nvPr/>
        </p:nvCxnSpPr>
        <p:spPr bwMode="auto">
          <a:xfrm flipH="1" flipV="1">
            <a:off x="8176399" y="3767751"/>
            <a:ext cx="37675" cy="89479"/>
          </a:xfrm>
          <a:prstGeom prst="straightConnector1">
            <a:avLst/>
          </a:prstGeom>
          <a:noFill/>
          <a:ln w="9525">
            <a:solidFill>
              <a:srgbClr val="FF0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251" name="AutoShape 51"/>
          <p:cNvCxnSpPr>
            <a:cxnSpLocks noChangeShapeType="1"/>
            <a:stCxn id="344" idx="3"/>
            <a:endCxn id="253" idx="7"/>
          </p:cNvCxnSpPr>
          <p:nvPr/>
        </p:nvCxnSpPr>
        <p:spPr bwMode="auto">
          <a:xfrm flipH="1">
            <a:off x="8106543" y="1818057"/>
            <a:ext cx="1933211" cy="1432444"/>
          </a:xfrm>
          <a:prstGeom prst="straightConnector1">
            <a:avLst/>
          </a:prstGeom>
          <a:noFill/>
          <a:ln w="9525">
            <a:solidFill>
              <a:srgbClr val="FF0000"/>
            </a:solidFill>
            <a:prstDash val="sysDot"/>
            <a:miter lim="800000"/>
            <a:headEnd/>
            <a:tailEnd type="triangle" w="med" len="med"/>
          </a:ln>
        </p:spPr>
      </p:cxnSp>
      <p:sp>
        <p:nvSpPr>
          <p:cNvPr id="252" name="Oval 251"/>
          <p:cNvSpPr>
            <a:spLocks noChangeArrowheads="1"/>
          </p:cNvSpPr>
          <p:nvPr/>
        </p:nvSpPr>
        <p:spPr bwMode="auto">
          <a:xfrm>
            <a:off x="8123026" y="3661004"/>
            <a:ext cx="106747" cy="106747"/>
          </a:xfrm>
          <a:prstGeom prst="ellipse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53" name="Oval 252"/>
          <p:cNvSpPr>
            <a:spLocks noChangeArrowheads="1"/>
          </p:cNvSpPr>
          <p:nvPr/>
        </p:nvSpPr>
        <p:spPr bwMode="auto">
          <a:xfrm>
            <a:off x="8015494" y="3234803"/>
            <a:ext cx="106747" cy="106747"/>
          </a:xfrm>
          <a:prstGeom prst="ellipse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54" name="Oval 253"/>
          <p:cNvSpPr>
            <a:spLocks noChangeArrowheads="1"/>
          </p:cNvSpPr>
          <p:nvPr/>
        </p:nvSpPr>
        <p:spPr bwMode="auto">
          <a:xfrm>
            <a:off x="9956554" y="3785019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55" name="Oval 254"/>
          <p:cNvSpPr>
            <a:spLocks noChangeArrowheads="1"/>
          </p:cNvSpPr>
          <p:nvPr/>
        </p:nvSpPr>
        <p:spPr bwMode="auto">
          <a:xfrm>
            <a:off x="10134726" y="3215181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56" name="Oval 255"/>
          <p:cNvSpPr>
            <a:spLocks noChangeArrowheads="1"/>
          </p:cNvSpPr>
          <p:nvPr/>
        </p:nvSpPr>
        <p:spPr bwMode="auto">
          <a:xfrm>
            <a:off x="10293276" y="3445941"/>
            <a:ext cx="106747" cy="106747"/>
          </a:xfrm>
          <a:prstGeom prst="ellipse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cxnSp>
        <p:nvCxnSpPr>
          <p:cNvPr id="257" name="AutoShape 57"/>
          <p:cNvCxnSpPr>
            <a:cxnSpLocks noChangeShapeType="1"/>
            <a:stCxn id="350" idx="3"/>
            <a:endCxn id="256" idx="7"/>
          </p:cNvCxnSpPr>
          <p:nvPr/>
        </p:nvCxnSpPr>
        <p:spPr bwMode="auto">
          <a:xfrm flipH="1">
            <a:off x="10384325" y="3035438"/>
            <a:ext cx="381462" cy="426201"/>
          </a:xfrm>
          <a:prstGeom prst="straightConnector1">
            <a:avLst/>
          </a:prstGeom>
          <a:noFill/>
          <a:ln w="9525">
            <a:solidFill>
              <a:srgbClr val="FF0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258" name="AutoShape 58"/>
          <p:cNvCxnSpPr>
            <a:cxnSpLocks noChangeShapeType="1"/>
            <a:stCxn id="211" idx="6"/>
            <a:endCxn id="218" idx="1"/>
          </p:cNvCxnSpPr>
          <p:nvPr/>
        </p:nvCxnSpPr>
        <p:spPr bwMode="auto">
          <a:xfrm>
            <a:off x="8354571" y="3429458"/>
            <a:ext cx="401869" cy="259017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59" name="AutoShape 59"/>
          <p:cNvCxnSpPr>
            <a:cxnSpLocks noChangeShapeType="1"/>
            <a:stCxn id="218" idx="6"/>
            <a:endCxn id="217" idx="2"/>
          </p:cNvCxnSpPr>
          <p:nvPr/>
        </p:nvCxnSpPr>
        <p:spPr bwMode="auto">
          <a:xfrm flipV="1">
            <a:off x="8817663" y="3678272"/>
            <a:ext cx="142067" cy="36105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60" name="AutoShape 60"/>
          <p:cNvCxnSpPr>
            <a:cxnSpLocks noChangeShapeType="1"/>
            <a:stCxn id="217" idx="7"/>
            <a:endCxn id="228" idx="2"/>
          </p:cNvCxnSpPr>
          <p:nvPr/>
        </p:nvCxnSpPr>
        <p:spPr bwMode="auto">
          <a:xfrm flipV="1">
            <a:off x="9020952" y="3536990"/>
            <a:ext cx="330443" cy="11538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61" name="AutoShape 61"/>
          <p:cNvCxnSpPr>
            <a:cxnSpLocks noChangeShapeType="1"/>
            <a:stCxn id="217" idx="0"/>
            <a:endCxn id="216" idx="4"/>
          </p:cNvCxnSpPr>
          <p:nvPr/>
        </p:nvCxnSpPr>
        <p:spPr bwMode="auto">
          <a:xfrm flipV="1">
            <a:off x="8995836" y="3215181"/>
            <a:ext cx="107531" cy="426986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62" name="AutoShape 62"/>
          <p:cNvCxnSpPr>
            <a:cxnSpLocks noChangeShapeType="1"/>
            <a:stCxn id="218" idx="2"/>
            <a:endCxn id="252" idx="6"/>
          </p:cNvCxnSpPr>
          <p:nvPr/>
        </p:nvCxnSpPr>
        <p:spPr bwMode="auto">
          <a:xfrm flipH="1">
            <a:off x="8229772" y="3714378"/>
            <a:ext cx="516465" cy="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63" name="AutoShape 63"/>
          <p:cNvCxnSpPr>
            <a:cxnSpLocks noChangeShapeType="1"/>
            <a:stCxn id="228" idx="6"/>
            <a:endCxn id="224" idx="2"/>
          </p:cNvCxnSpPr>
          <p:nvPr/>
        </p:nvCxnSpPr>
        <p:spPr bwMode="auto">
          <a:xfrm>
            <a:off x="9422822" y="3536990"/>
            <a:ext cx="462306" cy="34536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sp>
        <p:nvSpPr>
          <p:cNvPr id="264" name="Oval 263" descr="20%"/>
          <p:cNvSpPr>
            <a:spLocks noChangeArrowheads="1"/>
          </p:cNvSpPr>
          <p:nvPr/>
        </p:nvSpPr>
        <p:spPr bwMode="auto">
          <a:xfrm>
            <a:off x="7394638" y="2839998"/>
            <a:ext cx="71426" cy="71426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65" name="Oval 264" descr="20%"/>
          <p:cNvSpPr>
            <a:spLocks noChangeArrowheads="1"/>
          </p:cNvSpPr>
          <p:nvPr/>
        </p:nvSpPr>
        <p:spPr bwMode="auto">
          <a:xfrm>
            <a:off x="7644236" y="2164198"/>
            <a:ext cx="71426" cy="71426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66" name="Oval 265" descr="20%"/>
          <p:cNvSpPr>
            <a:spLocks noChangeArrowheads="1"/>
          </p:cNvSpPr>
          <p:nvPr/>
        </p:nvSpPr>
        <p:spPr bwMode="auto">
          <a:xfrm>
            <a:off x="7486471" y="2427925"/>
            <a:ext cx="71426" cy="71426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67" name="Oval 266" descr="20%"/>
          <p:cNvSpPr>
            <a:spLocks noChangeArrowheads="1"/>
          </p:cNvSpPr>
          <p:nvPr/>
        </p:nvSpPr>
        <p:spPr bwMode="auto">
          <a:xfrm>
            <a:off x="7837322" y="1953060"/>
            <a:ext cx="71426" cy="71426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68" name="Oval 267" descr="20%"/>
          <p:cNvSpPr>
            <a:spLocks noChangeArrowheads="1"/>
          </p:cNvSpPr>
          <p:nvPr/>
        </p:nvSpPr>
        <p:spPr bwMode="auto">
          <a:xfrm>
            <a:off x="8142648" y="1736428"/>
            <a:ext cx="71426" cy="71426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69" name="Oval 268" descr="20%"/>
          <p:cNvSpPr>
            <a:spLocks noChangeArrowheads="1"/>
          </p:cNvSpPr>
          <p:nvPr/>
        </p:nvSpPr>
        <p:spPr bwMode="auto">
          <a:xfrm>
            <a:off x="8427567" y="1629681"/>
            <a:ext cx="71426" cy="71426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70" name="Oval 269" descr="20%"/>
          <p:cNvSpPr>
            <a:spLocks noChangeArrowheads="1"/>
          </p:cNvSpPr>
          <p:nvPr/>
        </p:nvSpPr>
        <p:spPr bwMode="auto">
          <a:xfrm>
            <a:off x="8603385" y="1577092"/>
            <a:ext cx="71426" cy="71426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cxnSp>
        <p:nvCxnSpPr>
          <p:cNvPr id="271" name="AutoShape 71"/>
          <p:cNvCxnSpPr>
            <a:cxnSpLocks noChangeShapeType="1"/>
            <a:stCxn id="224" idx="6"/>
            <a:endCxn id="256" idx="2"/>
          </p:cNvCxnSpPr>
          <p:nvPr/>
        </p:nvCxnSpPr>
        <p:spPr bwMode="auto">
          <a:xfrm flipV="1">
            <a:off x="9956554" y="3499315"/>
            <a:ext cx="336722" cy="72211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72" name="AutoShape 72"/>
          <p:cNvCxnSpPr>
            <a:cxnSpLocks noChangeShapeType="1"/>
            <a:stCxn id="224" idx="4"/>
            <a:endCxn id="254" idx="1"/>
          </p:cNvCxnSpPr>
          <p:nvPr/>
        </p:nvCxnSpPr>
        <p:spPr bwMode="auto">
          <a:xfrm>
            <a:off x="9921233" y="3606846"/>
            <a:ext cx="45524" cy="188376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sp>
        <p:nvSpPr>
          <p:cNvPr id="273" name="Oval 272"/>
          <p:cNvSpPr>
            <a:spLocks noChangeArrowheads="1"/>
          </p:cNvSpPr>
          <p:nvPr/>
        </p:nvSpPr>
        <p:spPr bwMode="auto">
          <a:xfrm>
            <a:off x="10367057" y="2661825"/>
            <a:ext cx="106747" cy="106747"/>
          </a:xfrm>
          <a:prstGeom prst="ellipse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74" name="Oval 273"/>
          <p:cNvSpPr>
            <a:spLocks noChangeArrowheads="1"/>
          </p:cNvSpPr>
          <p:nvPr/>
        </p:nvSpPr>
        <p:spPr bwMode="auto">
          <a:xfrm>
            <a:off x="9458142" y="1968758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75" name="Oval 274"/>
          <p:cNvSpPr>
            <a:spLocks noChangeArrowheads="1"/>
          </p:cNvSpPr>
          <p:nvPr/>
        </p:nvSpPr>
        <p:spPr bwMode="auto">
          <a:xfrm>
            <a:off x="9956554" y="2075505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76" name="Oval 275"/>
          <p:cNvSpPr>
            <a:spLocks noChangeArrowheads="1"/>
          </p:cNvSpPr>
          <p:nvPr/>
        </p:nvSpPr>
        <p:spPr bwMode="auto">
          <a:xfrm>
            <a:off x="10027980" y="2538596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77" name="Oval 276"/>
          <p:cNvSpPr>
            <a:spLocks noChangeArrowheads="1"/>
          </p:cNvSpPr>
          <p:nvPr/>
        </p:nvSpPr>
        <p:spPr bwMode="auto">
          <a:xfrm>
            <a:off x="10276794" y="2431850"/>
            <a:ext cx="71426" cy="7142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78" name="Oval 277"/>
          <p:cNvSpPr>
            <a:spLocks noChangeArrowheads="1"/>
          </p:cNvSpPr>
          <p:nvPr/>
        </p:nvSpPr>
        <p:spPr bwMode="auto">
          <a:xfrm>
            <a:off x="9940856" y="2059021"/>
            <a:ext cx="106747" cy="106747"/>
          </a:xfrm>
          <a:prstGeom prst="ellipse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cxnSp>
        <p:nvCxnSpPr>
          <p:cNvPr id="279" name="AutoShape 79"/>
          <p:cNvCxnSpPr>
            <a:cxnSpLocks noChangeShapeType="1"/>
            <a:stCxn id="256" idx="0"/>
            <a:endCxn id="255" idx="5"/>
          </p:cNvCxnSpPr>
          <p:nvPr/>
        </p:nvCxnSpPr>
        <p:spPr bwMode="auto">
          <a:xfrm flipH="1" flipV="1">
            <a:off x="10195949" y="3276403"/>
            <a:ext cx="150701" cy="169539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80" name="AutoShape 80"/>
          <p:cNvCxnSpPr>
            <a:cxnSpLocks noChangeShapeType="1"/>
            <a:stCxn id="255" idx="0"/>
            <a:endCxn id="236" idx="4"/>
          </p:cNvCxnSpPr>
          <p:nvPr/>
        </p:nvCxnSpPr>
        <p:spPr bwMode="auto">
          <a:xfrm flipV="1">
            <a:off x="10170832" y="3037793"/>
            <a:ext cx="35321" cy="177388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81" name="AutoShape 81"/>
          <p:cNvCxnSpPr>
            <a:cxnSpLocks noChangeShapeType="1"/>
            <a:stCxn id="236" idx="0"/>
            <a:endCxn id="227" idx="4"/>
          </p:cNvCxnSpPr>
          <p:nvPr/>
        </p:nvCxnSpPr>
        <p:spPr bwMode="auto">
          <a:xfrm flipV="1">
            <a:off x="10206153" y="2894941"/>
            <a:ext cx="0" cy="71426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82" name="AutoShape 82"/>
          <p:cNvCxnSpPr>
            <a:cxnSpLocks noChangeShapeType="1"/>
            <a:stCxn id="230" idx="0"/>
            <a:endCxn id="231" idx="3"/>
          </p:cNvCxnSpPr>
          <p:nvPr/>
        </p:nvCxnSpPr>
        <p:spPr bwMode="auto">
          <a:xfrm flipV="1">
            <a:off x="7892265" y="2777991"/>
            <a:ext cx="45524" cy="11695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83" name="AutoShape 83"/>
          <p:cNvCxnSpPr>
            <a:cxnSpLocks noChangeShapeType="1"/>
            <a:stCxn id="232" idx="5"/>
            <a:endCxn id="233" idx="1"/>
          </p:cNvCxnSpPr>
          <p:nvPr/>
        </p:nvCxnSpPr>
        <p:spPr bwMode="auto">
          <a:xfrm>
            <a:off x="8130875" y="2493072"/>
            <a:ext cx="128724" cy="20407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84" name="AutoShape 84"/>
          <p:cNvCxnSpPr>
            <a:cxnSpLocks noChangeShapeType="1"/>
            <a:stCxn id="231" idx="0"/>
            <a:endCxn id="232" idx="3"/>
          </p:cNvCxnSpPr>
          <p:nvPr/>
        </p:nvCxnSpPr>
        <p:spPr bwMode="auto">
          <a:xfrm flipV="1">
            <a:off x="7963691" y="2493072"/>
            <a:ext cx="116165" cy="223696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85" name="AutoShape 85"/>
          <p:cNvCxnSpPr>
            <a:cxnSpLocks noChangeShapeType="1"/>
            <a:stCxn id="231" idx="2"/>
            <a:endCxn id="234" idx="6"/>
          </p:cNvCxnSpPr>
          <p:nvPr/>
        </p:nvCxnSpPr>
        <p:spPr bwMode="auto">
          <a:xfrm flipH="1">
            <a:off x="7714878" y="2752874"/>
            <a:ext cx="212708" cy="785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86" name="AutoShape 86"/>
          <p:cNvCxnSpPr>
            <a:cxnSpLocks noChangeShapeType="1"/>
            <a:stCxn id="345" idx="3"/>
            <a:endCxn id="278" idx="7"/>
          </p:cNvCxnSpPr>
          <p:nvPr/>
        </p:nvCxnSpPr>
        <p:spPr bwMode="auto">
          <a:xfrm flipH="1">
            <a:off x="10031905" y="1884774"/>
            <a:ext cx="149916" cy="189946"/>
          </a:xfrm>
          <a:prstGeom prst="straightConnector1">
            <a:avLst/>
          </a:prstGeom>
          <a:noFill/>
          <a:ln w="9525">
            <a:solidFill>
              <a:srgbClr val="FF0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287" name="AutoShape 87"/>
          <p:cNvCxnSpPr>
            <a:cxnSpLocks noChangeShapeType="1"/>
            <a:stCxn id="227" idx="7"/>
            <a:endCxn id="273" idx="3"/>
          </p:cNvCxnSpPr>
          <p:nvPr/>
        </p:nvCxnSpPr>
        <p:spPr bwMode="auto">
          <a:xfrm flipV="1">
            <a:off x="10231270" y="2752874"/>
            <a:ext cx="151486" cy="80845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88" name="AutoShape 88"/>
          <p:cNvCxnSpPr>
            <a:cxnSpLocks noChangeShapeType="1"/>
            <a:stCxn id="227" idx="0"/>
            <a:endCxn id="276" idx="5"/>
          </p:cNvCxnSpPr>
          <p:nvPr/>
        </p:nvCxnSpPr>
        <p:spPr bwMode="auto">
          <a:xfrm flipH="1" flipV="1">
            <a:off x="10089202" y="2599818"/>
            <a:ext cx="116950" cy="223696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89" name="AutoShape 89"/>
          <p:cNvCxnSpPr>
            <a:cxnSpLocks noChangeShapeType="1"/>
            <a:stCxn id="276" idx="7"/>
            <a:endCxn id="277" idx="3"/>
          </p:cNvCxnSpPr>
          <p:nvPr/>
        </p:nvCxnSpPr>
        <p:spPr bwMode="auto">
          <a:xfrm flipV="1">
            <a:off x="10089202" y="2493072"/>
            <a:ext cx="197795" cy="55728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90" name="AutoShape 90"/>
          <p:cNvCxnSpPr>
            <a:cxnSpLocks noChangeShapeType="1"/>
            <a:stCxn id="277" idx="2"/>
            <a:endCxn id="223" idx="6"/>
          </p:cNvCxnSpPr>
          <p:nvPr/>
        </p:nvCxnSpPr>
        <p:spPr bwMode="auto">
          <a:xfrm flipH="1" flipV="1">
            <a:off x="9957339" y="2361209"/>
            <a:ext cx="319455" cy="106747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91" name="AutoShape 91"/>
          <p:cNvCxnSpPr>
            <a:cxnSpLocks noChangeShapeType="1"/>
            <a:stCxn id="223" idx="0"/>
            <a:endCxn id="278" idx="4"/>
          </p:cNvCxnSpPr>
          <p:nvPr/>
        </p:nvCxnSpPr>
        <p:spPr bwMode="auto">
          <a:xfrm flipV="1">
            <a:off x="9922019" y="2165768"/>
            <a:ext cx="72211" cy="159335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92" name="AutoShape 92"/>
          <p:cNvCxnSpPr>
            <a:cxnSpLocks noChangeShapeType="1"/>
            <a:stCxn id="232" idx="0"/>
            <a:endCxn id="239" idx="4"/>
          </p:cNvCxnSpPr>
          <p:nvPr/>
        </p:nvCxnSpPr>
        <p:spPr bwMode="auto">
          <a:xfrm flipV="1">
            <a:off x="8105758" y="2077074"/>
            <a:ext cx="108316" cy="354775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93" name="AutoShape 93"/>
          <p:cNvCxnSpPr>
            <a:cxnSpLocks noChangeShapeType="1"/>
            <a:stCxn id="214" idx="0"/>
            <a:endCxn id="219" idx="5"/>
          </p:cNvCxnSpPr>
          <p:nvPr/>
        </p:nvCxnSpPr>
        <p:spPr bwMode="auto">
          <a:xfrm flipH="1" flipV="1">
            <a:off x="8486435" y="2706565"/>
            <a:ext cx="82415" cy="295123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94" name="AutoShape 94"/>
          <p:cNvCxnSpPr>
            <a:cxnSpLocks noChangeShapeType="1"/>
            <a:stCxn id="278" idx="3"/>
            <a:endCxn id="222" idx="7"/>
          </p:cNvCxnSpPr>
          <p:nvPr/>
        </p:nvCxnSpPr>
        <p:spPr bwMode="auto">
          <a:xfrm flipH="1">
            <a:off x="9590790" y="2150070"/>
            <a:ext cx="365764" cy="185237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95" name="AutoShape 95"/>
          <p:cNvCxnSpPr>
            <a:cxnSpLocks noChangeShapeType="1"/>
            <a:stCxn id="222" idx="0"/>
            <a:endCxn id="274" idx="4"/>
          </p:cNvCxnSpPr>
          <p:nvPr/>
        </p:nvCxnSpPr>
        <p:spPr bwMode="auto">
          <a:xfrm flipH="1" flipV="1">
            <a:off x="9494247" y="2040184"/>
            <a:ext cx="71426" cy="284919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96" name="AutoShape 96"/>
          <p:cNvCxnSpPr>
            <a:cxnSpLocks noChangeShapeType="1"/>
            <a:stCxn id="274" idx="3"/>
            <a:endCxn id="240" idx="7"/>
          </p:cNvCxnSpPr>
          <p:nvPr/>
        </p:nvCxnSpPr>
        <p:spPr bwMode="auto">
          <a:xfrm flipH="1">
            <a:off x="9270551" y="2029980"/>
            <a:ext cx="197795" cy="127939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97" name="AutoShape 97"/>
          <p:cNvCxnSpPr>
            <a:cxnSpLocks noChangeShapeType="1"/>
            <a:stCxn id="222" idx="3"/>
            <a:endCxn id="235" idx="7"/>
          </p:cNvCxnSpPr>
          <p:nvPr/>
        </p:nvCxnSpPr>
        <p:spPr bwMode="auto">
          <a:xfrm flipH="1">
            <a:off x="9234445" y="2386325"/>
            <a:ext cx="305326" cy="269221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98" name="AutoShape 98"/>
          <p:cNvCxnSpPr>
            <a:cxnSpLocks noChangeShapeType="1"/>
            <a:stCxn id="235" idx="5"/>
            <a:endCxn id="221" idx="2"/>
          </p:cNvCxnSpPr>
          <p:nvPr/>
        </p:nvCxnSpPr>
        <p:spPr bwMode="auto">
          <a:xfrm>
            <a:off x="9234445" y="2706565"/>
            <a:ext cx="259802" cy="46309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99" name="AutoShape 99"/>
          <p:cNvCxnSpPr>
            <a:cxnSpLocks noChangeShapeType="1"/>
            <a:stCxn id="221" idx="7"/>
            <a:endCxn id="223" idx="3"/>
          </p:cNvCxnSpPr>
          <p:nvPr/>
        </p:nvCxnSpPr>
        <p:spPr bwMode="auto">
          <a:xfrm flipV="1">
            <a:off x="9555470" y="2386325"/>
            <a:ext cx="340647" cy="340647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300" name="AutoShape 100"/>
          <p:cNvCxnSpPr>
            <a:cxnSpLocks noChangeShapeType="1"/>
            <a:stCxn id="223" idx="2"/>
            <a:endCxn id="222" idx="6"/>
          </p:cNvCxnSpPr>
          <p:nvPr/>
        </p:nvCxnSpPr>
        <p:spPr bwMode="auto">
          <a:xfrm flipH="1">
            <a:off x="9600994" y="2361209"/>
            <a:ext cx="284919" cy="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301" name="AutoShape 101"/>
          <p:cNvCxnSpPr>
            <a:cxnSpLocks noChangeShapeType="1"/>
            <a:stCxn id="221" idx="5"/>
            <a:endCxn id="225" idx="1"/>
          </p:cNvCxnSpPr>
          <p:nvPr/>
        </p:nvCxnSpPr>
        <p:spPr bwMode="auto">
          <a:xfrm>
            <a:off x="9555470" y="2777991"/>
            <a:ext cx="304542" cy="91048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302" name="AutoShape 102"/>
          <p:cNvCxnSpPr>
            <a:cxnSpLocks noChangeShapeType="1"/>
            <a:stCxn id="225" idx="5"/>
            <a:endCxn id="236" idx="2"/>
          </p:cNvCxnSpPr>
          <p:nvPr/>
        </p:nvCxnSpPr>
        <p:spPr bwMode="auto">
          <a:xfrm>
            <a:off x="9911030" y="2920058"/>
            <a:ext cx="259017" cy="82414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303" name="AutoShape 103"/>
          <p:cNvCxnSpPr>
            <a:cxnSpLocks noChangeShapeType="1"/>
            <a:stCxn id="229" idx="7"/>
            <a:endCxn id="225" idx="3"/>
          </p:cNvCxnSpPr>
          <p:nvPr/>
        </p:nvCxnSpPr>
        <p:spPr bwMode="auto">
          <a:xfrm flipV="1">
            <a:off x="9626896" y="2920058"/>
            <a:ext cx="233115" cy="127939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304" name="AutoShape 104"/>
          <p:cNvCxnSpPr>
            <a:cxnSpLocks noChangeShapeType="1"/>
            <a:stCxn id="216" idx="6"/>
            <a:endCxn id="229" idx="2"/>
          </p:cNvCxnSpPr>
          <p:nvPr/>
        </p:nvCxnSpPr>
        <p:spPr bwMode="auto">
          <a:xfrm flipV="1">
            <a:off x="9138688" y="3073898"/>
            <a:ext cx="426986" cy="105961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305" name="AutoShape 105"/>
          <p:cNvCxnSpPr>
            <a:cxnSpLocks noChangeShapeType="1"/>
            <a:stCxn id="215" idx="5"/>
            <a:endCxn id="216" idx="1"/>
          </p:cNvCxnSpPr>
          <p:nvPr/>
        </p:nvCxnSpPr>
        <p:spPr bwMode="auto">
          <a:xfrm>
            <a:off x="8949526" y="3026804"/>
            <a:ext cx="127939" cy="127154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306" name="AutoShape 106"/>
          <p:cNvCxnSpPr>
            <a:cxnSpLocks noChangeShapeType="1"/>
            <a:stCxn id="228" idx="0"/>
            <a:endCxn id="229" idx="4"/>
          </p:cNvCxnSpPr>
          <p:nvPr/>
        </p:nvCxnSpPr>
        <p:spPr bwMode="auto">
          <a:xfrm flipV="1">
            <a:off x="9387501" y="3109219"/>
            <a:ext cx="214278" cy="391666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307" name="AutoShape 107"/>
          <p:cNvCxnSpPr>
            <a:cxnSpLocks noChangeShapeType="1"/>
            <a:stCxn id="237" idx="5"/>
            <a:endCxn id="235" idx="1"/>
          </p:cNvCxnSpPr>
          <p:nvPr/>
        </p:nvCxnSpPr>
        <p:spPr bwMode="auto">
          <a:xfrm>
            <a:off x="8878885" y="2564498"/>
            <a:ext cx="304542" cy="91048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308" name="AutoShape 108"/>
          <p:cNvCxnSpPr>
            <a:cxnSpLocks noChangeShapeType="1"/>
            <a:stCxn id="220" idx="5"/>
            <a:endCxn id="237" idx="1"/>
          </p:cNvCxnSpPr>
          <p:nvPr/>
        </p:nvCxnSpPr>
        <p:spPr bwMode="auto">
          <a:xfrm>
            <a:off x="8699928" y="2243473"/>
            <a:ext cx="127939" cy="270006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309" name="AutoShape 109"/>
          <p:cNvCxnSpPr>
            <a:cxnSpLocks noChangeShapeType="1"/>
            <a:stCxn id="219" idx="7"/>
            <a:endCxn id="237" idx="3"/>
          </p:cNvCxnSpPr>
          <p:nvPr/>
        </p:nvCxnSpPr>
        <p:spPr bwMode="auto">
          <a:xfrm flipV="1">
            <a:off x="8486435" y="2564498"/>
            <a:ext cx="341432" cy="91048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310" name="AutoShape 110"/>
          <p:cNvCxnSpPr>
            <a:cxnSpLocks noChangeShapeType="1"/>
            <a:stCxn id="233" idx="5"/>
            <a:endCxn id="219" idx="1"/>
          </p:cNvCxnSpPr>
          <p:nvPr/>
        </p:nvCxnSpPr>
        <p:spPr bwMode="auto">
          <a:xfrm>
            <a:off x="8310617" y="2564498"/>
            <a:ext cx="124799" cy="91048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311" name="AutoShape 111"/>
          <p:cNvCxnSpPr>
            <a:cxnSpLocks noChangeShapeType="1"/>
            <a:stCxn id="220" idx="3"/>
            <a:endCxn id="233" idx="7"/>
          </p:cNvCxnSpPr>
          <p:nvPr/>
        </p:nvCxnSpPr>
        <p:spPr bwMode="auto">
          <a:xfrm flipH="1">
            <a:off x="8310617" y="2243473"/>
            <a:ext cx="338292" cy="270006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312" name="AutoShape 112"/>
          <p:cNvCxnSpPr>
            <a:cxnSpLocks noChangeShapeType="1"/>
            <a:stCxn id="254" idx="7"/>
            <a:endCxn id="256" idx="3"/>
          </p:cNvCxnSpPr>
          <p:nvPr/>
        </p:nvCxnSpPr>
        <p:spPr bwMode="auto">
          <a:xfrm flipV="1">
            <a:off x="10017776" y="3536990"/>
            <a:ext cx="291198" cy="258232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313" name="AutoShape 113"/>
          <p:cNvCxnSpPr>
            <a:cxnSpLocks noChangeShapeType="1"/>
            <a:stCxn id="278" idx="1"/>
            <a:endCxn id="274" idx="6"/>
          </p:cNvCxnSpPr>
          <p:nvPr/>
        </p:nvCxnSpPr>
        <p:spPr bwMode="auto">
          <a:xfrm flipH="1" flipV="1">
            <a:off x="9529568" y="2004864"/>
            <a:ext cx="426986" cy="69856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314" name="AutoShape 114"/>
          <p:cNvCxnSpPr>
            <a:cxnSpLocks noChangeShapeType="1"/>
            <a:stCxn id="274" idx="1"/>
            <a:endCxn id="242" idx="5"/>
          </p:cNvCxnSpPr>
          <p:nvPr/>
        </p:nvCxnSpPr>
        <p:spPr bwMode="auto">
          <a:xfrm flipH="1" flipV="1">
            <a:off x="9270551" y="1745846"/>
            <a:ext cx="197795" cy="233115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315" name="AutoShape 115"/>
          <p:cNvCxnSpPr>
            <a:cxnSpLocks noChangeShapeType="1"/>
            <a:stCxn id="240" idx="2"/>
            <a:endCxn id="220" idx="6"/>
          </p:cNvCxnSpPr>
          <p:nvPr/>
        </p:nvCxnSpPr>
        <p:spPr bwMode="auto">
          <a:xfrm flipH="1">
            <a:off x="8710132" y="2183821"/>
            <a:ext cx="499197" cy="34536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316" name="AutoShape 116"/>
          <p:cNvCxnSpPr>
            <a:cxnSpLocks noChangeShapeType="1"/>
            <a:stCxn id="243" idx="3"/>
            <a:endCxn id="239" idx="7"/>
          </p:cNvCxnSpPr>
          <p:nvPr/>
        </p:nvCxnSpPr>
        <p:spPr bwMode="auto">
          <a:xfrm flipH="1">
            <a:off x="8239191" y="1924019"/>
            <a:ext cx="232331" cy="91834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317" name="AutoShape 117"/>
          <p:cNvCxnSpPr>
            <a:cxnSpLocks noChangeShapeType="1"/>
            <a:stCxn id="243" idx="5"/>
            <a:endCxn id="220" idx="0"/>
          </p:cNvCxnSpPr>
          <p:nvPr/>
        </p:nvCxnSpPr>
        <p:spPr bwMode="auto">
          <a:xfrm>
            <a:off x="8522540" y="1924019"/>
            <a:ext cx="152271" cy="258233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318" name="AutoShape 118"/>
          <p:cNvCxnSpPr>
            <a:cxnSpLocks noChangeShapeType="1"/>
            <a:stCxn id="241" idx="3"/>
            <a:endCxn id="220" idx="7"/>
          </p:cNvCxnSpPr>
          <p:nvPr/>
        </p:nvCxnSpPr>
        <p:spPr bwMode="auto">
          <a:xfrm flipH="1">
            <a:off x="8699928" y="1959339"/>
            <a:ext cx="198580" cy="233115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319" name="AutoShape 119"/>
          <p:cNvCxnSpPr>
            <a:cxnSpLocks noChangeShapeType="1"/>
            <a:stCxn id="242" idx="3"/>
            <a:endCxn id="241" idx="7"/>
          </p:cNvCxnSpPr>
          <p:nvPr/>
        </p:nvCxnSpPr>
        <p:spPr bwMode="auto">
          <a:xfrm flipH="1">
            <a:off x="8949526" y="1745846"/>
            <a:ext cx="270006" cy="162474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320" name="AutoShape 120"/>
          <p:cNvCxnSpPr>
            <a:cxnSpLocks noChangeShapeType="1"/>
            <a:stCxn id="346" idx="3"/>
            <a:endCxn id="273" idx="0"/>
          </p:cNvCxnSpPr>
          <p:nvPr/>
        </p:nvCxnSpPr>
        <p:spPr bwMode="auto">
          <a:xfrm flipH="1">
            <a:off x="10420430" y="2190100"/>
            <a:ext cx="117735" cy="471725"/>
          </a:xfrm>
          <a:prstGeom prst="straightConnector1">
            <a:avLst/>
          </a:prstGeom>
          <a:noFill/>
          <a:ln w="9525">
            <a:solidFill>
              <a:srgbClr val="FF0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321" name="AutoShape 121"/>
          <p:cNvCxnSpPr>
            <a:cxnSpLocks noChangeShapeType="1"/>
            <a:stCxn id="252" idx="6"/>
            <a:endCxn id="218" idx="2"/>
          </p:cNvCxnSpPr>
          <p:nvPr/>
        </p:nvCxnSpPr>
        <p:spPr bwMode="auto">
          <a:xfrm>
            <a:off x="8229772" y="3714378"/>
            <a:ext cx="516465" cy="0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322" name="AutoShape 122"/>
          <p:cNvCxnSpPr>
            <a:cxnSpLocks noChangeShapeType="1"/>
            <a:stCxn id="218" idx="6"/>
            <a:endCxn id="217" idx="2"/>
          </p:cNvCxnSpPr>
          <p:nvPr/>
        </p:nvCxnSpPr>
        <p:spPr bwMode="auto">
          <a:xfrm flipV="1">
            <a:off x="8817663" y="3678272"/>
            <a:ext cx="142067" cy="36105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323" name="AutoShape 123"/>
          <p:cNvCxnSpPr>
            <a:cxnSpLocks noChangeShapeType="1"/>
            <a:stCxn id="217" idx="7"/>
            <a:endCxn id="228" idx="2"/>
          </p:cNvCxnSpPr>
          <p:nvPr/>
        </p:nvCxnSpPr>
        <p:spPr bwMode="auto">
          <a:xfrm flipV="1">
            <a:off x="9020952" y="3536990"/>
            <a:ext cx="330443" cy="115380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324" name="AutoShape 124"/>
          <p:cNvCxnSpPr>
            <a:cxnSpLocks noChangeShapeType="1"/>
            <a:stCxn id="228" idx="6"/>
            <a:endCxn id="224" idx="2"/>
          </p:cNvCxnSpPr>
          <p:nvPr/>
        </p:nvCxnSpPr>
        <p:spPr bwMode="auto">
          <a:xfrm>
            <a:off x="9422822" y="3536990"/>
            <a:ext cx="462306" cy="34536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325" name="AutoShape 125"/>
          <p:cNvCxnSpPr>
            <a:cxnSpLocks noChangeShapeType="1"/>
            <a:stCxn id="224" idx="6"/>
            <a:endCxn id="256" idx="2"/>
          </p:cNvCxnSpPr>
          <p:nvPr/>
        </p:nvCxnSpPr>
        <p:spPr bwMode="auto">
          <a:xfrm flipV="1">
            <a:off x="9956554" y="3499315"/>
            <a:ext cx="336722" cy="72211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326" name="AutoShape 126"/>
          <p:cNvCxnSpPr>
            <a:cxnSpLocks noChangeShapeType="1"/>
            <a:stCxn id="256" idx="0"/>
            <a:endCxn id="255" idx="5"/>
          </p:cNvCxnSpPr>
          <p:nvPr/>
        </p:nvCxnSpPr>
        <p:spPr bwMode="auto">
          <a:xfrm flipH="1" flipV="1">
            <a:off x="10195949" y="3276403"/>
            <a:ext cx="150701" cy="169539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327" name="AutoShape 127"/>
          <p:cNvCxnSpPr>
            <a:cxnSpLocks noChangeShapeType="1"/>
            <a:stCxn id="255" idx="0"/>
            <a:endCxn id="236" idx="4"/>
          </p:cNvCxnSpPr>
          <p:nvPr/>
        </p:nvCxnSpPr>
        <p:spPr bwMode="auto">
          <a:xfrm flipV="1">
            <a:off x="10170832" y="3037793"/>
            <a:ext cx="35321" cy="177388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328" name="AutoShape 128"/>
          <p:cNvCxnSpPr>
            <a:cxnSpLocks noChangeShapeType="1"/>
            <a:stCxn id="236" idx="0"/>
            <a:endCxn id="227" idx="4"/>
          </p:cNvCxnSpPr>
          <p:nvPr/>
        </p:nvCxnSpPr>
        <p:spPr bwMode="auto">
          <a:xfrm flipV="1">
            <a:off x="10206153" y="2894941"/>
            <a:ext cx="0" cy="71426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329" name="AutoShape 129"/>
          <p:cNvCxnSpPr>
            <a:cxnSpLocks noChangeShapeType="1"/>
            <a:stCxn id="227" idx="7"/>
            <a:endCxn id="273" idx="3"/>
          </p:cNvCxnSpPr>
          <p:nvPr/>
        </p:nvCxnSpPr>
        <p:spPr bwMode="auto">
          <a:xfrm flipV="1">
            <a:off x="10231270" y="2752874"/>
            <a:ext cx="151486" cy="80845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330" name="AutoShape 130"/>
          <p:cNvCxnSpPr>
            <a:cxnSpLocks noChangeShapeType="1"/>
            <a:stCxn id="273" idx="0"/>
            <a:endCxn id="277" idx="4"/>
          </p:cNvCxnSpPr>
          <p:nvPr/>
        </p:nvCxnSpPr>
        <p:spPr bwMode="auto">
          <a:xfrm flipH="1" flipV="1">
            <a:off x="10312899" y="2503275"/>
            <a:ext cx="107531" cy="15855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331" name="AutoShape 131"/>
          <p:cNvCxnSpPr>
            <a:cxnSpLocks noChangeShapeType="1"/>
            <a:stCxn id="273" idx="0"/>
            <a:endCxn id="277" idx="4"/>
          </p:cNvCxnSpPr>
          <p:nvPr/>
        </p:nvCxnSpPr>
        <p:spPr bwMode="auto">
          <a:xfrm flipH="1" flipV="1">
            <a:off x="10312899" y="2503275"/>
            <a:ext cx="107531" cy="158550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332" name="AutoShape 132"/>
          <p:cNvCxnSpPr>
            <a:cxnSpLocks noChangeShapeType="1"/>
            <a:stCxn id="277" idx="2"/>
            <a:endCxn id="223" idx="6"/>
          </p:cNvCxnSpPr>
          <p:nvPr/>
        </p:nvCxnSpPr>
        <p:spPr bwMode="auto">
          <a:xfrm flipH="1" flipV="1">
            <a:off x="9957339" y="2361209"/>
            <a:ext cx="319455" cy="106747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333" name="AutoShape 133"/>
          <p:cNvCxnSpPr>
            <a:cxnSpLocks noChangeShapeType="1"/>
            <a:stCxn id="223" idx="0"/>
            <a:endCxn id="278" idx="4"/>
          </p:cNvCxnSpPr>
          <p:nvPr/>
        </p:nvCxnSpPr>
        <p:spPr bwMode="auto">
          <a:xfrm flipV="1">
            <a:off x="9922019" y="2165768"/>
            <a:ext cx="72211" cy="159335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334" name="AutoShape 134"/>
          <p:cNvCxnSpPr>
            <a:cxnSpLocks noChangeShapeType="1"/>
            <a:stCxn id="253" idx="0"/>
            <a:endCxn id="219" idx="3"/>
          </p:cNvCxnSpPr>
          <p:nvPr/>
        </p:nvCxnSpPr>
        <p:spPr bwMode="auto">
          <a:xfrm flipV="1">
            <a:off x="8068868" y="2706565"/>
            <a:ext cx="366549" cy="528238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335" name="AutoShape 135"/>
          <p:cNvCxnSpPr>
            <a:cxnSpLocks noChangeShapeType="1"/>
            <a:stCxn id="222" idx="7"/>
            <a:endCxn id="278" idx="3"/>
          </p:cNvCxnSpPr>
          <p:nvPr/>
        </p:nvCxnSpPr>
        <p:spPr bwMode="auto">
          <a:xfrm flipV="1">
            <a:off x="9590790" y="2150070"/>
            <a:ext cx="365764" cy="185237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336" name="AutoShape 136"/>
          <p:cNvCxnSpPr>
            <a:cxnSpLocks noChangeShapeType="1"/>
            <a:stCxn id="235" idx="7"/>
            <a:endCxn id="222" idx="3"/>
          </p:cNvCxnSpPr>
          <p:nvPr/>
        </p:nvCxnSpPr>
        <p:spPr bwMode="auto">
          <a:xfrm flipV="1">
            <a:off x="9234445" y="2386325"/>
            <a:ext cx="305326" cy="269221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337" name="AutoShape 137"/>
          <p:cNvCxnSpPr>
            <a:cxnSpLocks noChangeShapeType="1"/>
            <a:stCxn id="235" idx="1"/>
            <a:endCxn id="237" idx="5"/>
          </p:cNvCxnSpPr>
          <p:nvPr/>
        </p:nvCxnSpPr>
        <p:spPr bwMode="auto">
          <a:xfrm flipH="1" flipV="1">
            <a:off x="8878885" y="2564498"/>
            <a:ext cx="304542" cy="91048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338" name="AutoShape 138"/>
          <p:cNvCxnSpPr>
            <a:cxnSpLocks noChangeShapeType="1"/>
            <a:stCxn id="237" idx="3"/>
            <a:endCxn id="219" idx="7"/>
          </p:cNvCxnSpPr>
          <p:nvPr/>
        </p:nvCxnSpPr>
        <p:spPr bwMode="auto">
          <a:xfrm flipH="1">
            <a:off x="8486435" y="2564498"/>
            <a:ext cx="341432" cy="91048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339" name="AutoShape 139"/>
          <p:cNvCxnSpPr>
            <a:cxnSpLocks noChangeShapeType="1"/>
            <a:stCxn id="219" idx="3"/>
            <a:endCxn id="253" idx="0"/>
          </p:cNvCxnSpPr>
          <p:nvPr/>
        </p:nvCxnSpPr>
        <p:spPr bwMode="auto">
          <a:xfrm flipH="1">
            <a:off x="8068868" y="2706565"/>
            <a:ext cx="366549" cy="528238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340" name="AutoShape 140"/>
          <p:cNvCxnSpPr>
            <a:cxnSpLocks noChangeShapeType="1"/>
            <a:stCxn id="252" idx="0"/>
            <a:endCxn id="211" idx="3"/>
          </p:cNvCxnSpPr>
          <p:nvPr/>
        </p:nvCxnSpPr>
        <p:spPr bwMode="auto">
          <a:xfrm flipV="1">
            <a:off x="8176399" y="3454575"/>
            <a:ext cx="116950" cy="206429"/>
          </a:xfrm>
          <a:prstGeom prst="straightConnector1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cxnSp>
      <p:cxnSp>
        <p:nvCxnSpPr>
          <p:cNvPr id="341" name="AutoShape 141"/>
          <p:cNvCxnSpPr>
            <a:cxnSpLocks noChangeShapeType="1"/>
            <a:stCxn id="211" idx="1"/>
            <a:endCxn id="253" idx="5"/>
          </p:cNvCxnSpPr>
          <p:nvPr/>
        </p:nvCxnSpPr>
        <p:spPr bwMode="auto">
          <a:xfrm flipH="1" flipV="1">
            <a:off x="8106543" y="3325851"/>
            <a:ext cx="186806" cy="77705"/>
          </a:xfrm>
          <a:prstGeom prst="straightConnector1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cxnSp>
      <p:grpSp>
        <p:nvGrpSpPr>
          <p:cNvPr id="342" name="Group 341"/>
          <p:cNvGrpSpPr>
            <a:grpSpLocks/>
          </p:cNvGrpSpPr>
          <p:nvPr/>
        </p:nvGrpSpPr>
        <p:grpSpPr bwMode="auto">
          <a:xfrm>
            <a:off x="7430742" y="1522934"/>
            <a:ext cx="3788707" cy="2605085"/>
            <a:chOff x="433" y="503"/>
            <a:chExt cx="4827" cy="3493"/>
          </a:xfrm>
        </p:grpSpPr>
        <p:sp>
          <p:nvSpPr>
            <p:cNvPr id="344" name="Oval 343"/>
            <p:cNvSpPr>
              <a:spLocks noChangeArrowheads="1"/>
            </p:cNvSpPr>
            <p:nvPr/>
          </p:nvSpPr>
          <p:spPr bwMode="auto">
            <a:xfrm>
              <a:off x="3744" y="821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45" name="Oval 344"/>
            <p:cNvSpPr>
              <a:spLocks noChangeArrowheads="1"/>
            </p:cNvSpPr>
            <p:nvPr/>
          </p:nvSpPr>
          <p:spPr bwMode="auto">
            <a:xfrm>
              <a:off x="3925" y="911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46" name="Oval 345"/>
            <p:cNvSpPr>
              <a:spLocks noChangeArrowheads="1"/>
            </p:cNvSpPr>
            <p:nvPr/>
          </p:nvSpPr>
          <p:spPr bwMode="auto">
            <a:xfrm>
              <a:off x="4379" y="1320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47" name="Text Box 146"/>
            <p:cNvSpPr txBox="1">
              <a:spLocks noChangeArrowheads="1"/>
            </p:cNvSpPr>
            <p:nvPr/>
          </p:nvSpPr>
          <p:spPr bwMode="auto">
            <a:xfrm>
              <a:off x="4452" y="1272"/>
              <a:ext cx="518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algn="l"/>
              <a:r>
                <a:rPr lang="de-DE" sz="1400">
                  <a:latin typeface="Courier New" pitchFamily="49" charset="0"/>
                </a:rPr>
                <a:t>D4213F</a:t>
              </a:r>
              <a:endParaRPr lang="en-US" sz="1400">
                <a:latin typeface="Courier New" pitchFamily="49" charset="0"/>
              </a:endParaRPr>
            </a:p>
          </p:txBody>
        </p:sp>
        <p:sp>
          <p:nvSpPr>
            <p:cNvPr id="348" name="Text Box 147"/>
            <p:cNvSpPr txBox="1">
              <a:spLocks noChangeArrowheads="1"/>
            </p:cNvSpPr>
            <p:nvPr/>
          </p:nvSpPr>
          <p:spPr bwMode="auto">
            <a:xfrm>
              <a:off x="3999" y="844"/>
              <a:ext cx="518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algn="l"/>
              <a:r>
                <a:rPr lang="de-DE" sz="1400" dirty="0">
                  <a:latin typeface="Courier New" pitchFamily="49" charset="0"/>
                </a:rPr>
                <a:t>D462BA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349" name="Text Box 148"/>
            <p:cNvSpPr txBox="1">
              <a:spLocks noChangeArrowheads="1"/>
            </p:cNvSpPr>
            <p:nvPr/>
          </p:nvSpPr>
          <p:spPr bwMode="auto">
            <a:xfrm>
              <a:off x="3789" y="724"/>
              <a:ext cx="518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algn="l"/>
              <a:r>
                <a:rPr lang="de-DE" sz="1400">
                  <a:latin typeface="Courier New" pitchFamily="49" charset="0"/>
                </a:rPr>
                <a:t>D46A01</a:t>
              </a:r>
              <a:endParaRPr lang="en-US" sz="1400">
                <a:latin typeface="Courier New" pitchFamily="49" charset="0"/>
              </a:endParaRPr>
            </a:p>
          </p:txBody>
        </p:sp>
        <p:sp>
          <p:nvSpPr>
            <p:cNvPr id="350" name="Oval 349"/>
            <p:cNvSpPr>
              <a:spLocks noChangeArrowheads="1"/>
            </p:cNvSpPr>
            <p:nvPr/>
          </p:nvSpPr>
          <p:spPr bwMode="auto">
            <a:xfrm>
              <a:off x="4669" y="2454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51" name="Text Box 150"/>
            <p:cNvSpPr txBox="1">
              <a:spLocks noChangeArrowheads="1"/>
            </p:cNvSpPr>
            <p:nvPr/>
          </p:nvSpPr>
          <p:spPr bwMode="auto">
            <a:xfrm>
              <a:off x="932" y="3689"/>
              <a:ext cx="518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algn="l"/>
              <a:r>
                <a:rPr lang="de-DE" sz="1400">
                  <a:latin typeface="Courier New" pitchFamily="49" charset="0"/>
                </a:rPr>
                <a:t>65A1FC</a:t>
              </a:r>
              <a:endParaRPr lang="en-US" sz="1400">
                <a:latin typeface="Courier New" pitchFamily="49" charset="0"/>
              </a:endParaRPr>
            </a:p>
          </p:txBody>
        </p:sp>
        <p:sp>
          <p:nvSpPr>
            <p:cNvPr id="352" name="Oval 351"/>
            <p:cNvSpPr>
              <a:spLocks noChangeArrowheads="1"/>
            </p:cNvSpPr>
            <p:nvPr/>
          </p:nvSpPr>
          <p:spPr bwMode="auto">
            <a:xfrm>
              <a:off x="1385" y="3633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53" name="Text Box 152"/>
            <p:cNvSpPr txBox="1">
              <a:spLocks noChangeArrowheads="1"/>
            </p:cNvSpPr>
            <p:nvPr/>
          </p:nvSpPr>
          <p:spPr bwMode="auto">
            <a:xfrm>
              <a:off x="4742" y="2418"/>
              <a:ext cx="518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algn="l"/>
              <a:r>
                <a:rPr lang="de-DE" sz="1400">
                  <a:latin typeface="Courier New" pitchFamily="49" charset="0"/>
                </a:rPr>
                <a:t>D1A08E</a:t>
              </a:r>
              <a:endParaRPr lang="en-US" sz="1400">
                <a:latin typeface="Courier New" pitchFamily="49" charset="0"/>
              </a:endParaRPr>
            </a:p>
          </p:txBody>
        </p:sp>
        <p:sp>
          <p:nvSpPr>
            <p:cNvPr id="354" name="Oval 353" descr="20%"/>
            <p:cNvSpPr>
              <a:spLocks noChangeArrowheads="1"/>
            </p:cNvSpPr>
            <p:nvPr/>
          </p:nvSpPr>
          <p:spPr bwMode="auto">
            <a:xfrm>
              <a:off x="2519" y="503"/>
              <a:ext cx="91" cy="91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55" name="Oval 354" descr="20%"/>
            <p:cNvSpPr>
              <a:spLocks noChangeArrowheads="1"/>
            </p:cNvSpPr>
            <p:nvPr/>
          </p:nvSpPr>
          <p:spPr bwMode="auto">
            <a:xfrm>
              <a:off x="2746" y="503"/>
              <a:ext cx="91" cy="91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56" name="Oval 355" descr="20%"/>
            <p:cNvSpPr>
              <a:spLocks noChangeArrowheads="1"/>
            </p:cNvSpPr>
            <p:nvPr/>
          </p:nvSpPr>
          <p:spPr bwMode="auto">
            <a:xfrm>
              <a:off x="3018" y="549"/>
              <a:ext cx="91" cy="91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57" name="Oval 356" descr="20%"/>
            <p:cNvSpPr>
              <a:spLocks noChangeArrowheads="1"/>
            </p:cNvSpPr>
            <p:nvPr/>
          </p:nvSpPr>
          <p:spPr bwMode="auto">
            <a:xfrm>
              <a:off x="3245" y="594"/>
              <a:ext cx="91" cy="91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58" name="Oval 357" descr="20%"/>
            <p:cNvSpPr>
              <a:spLocks noChangeArrowheads="1"/>
            </p:cNvSpPr>
            <p:nvPr/>
          </p:nvSpPr>
          <p:spPr bwMode="auto">
            <a:xfrm>
              <a:off x="3426" y="639"/>
              <a:ext cx="91" cy="91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59" name="Oval 358" descr="20%"/>
            <p:cNvSpPr>
              <a:spLocks noChangeArrowheads="1"/>
            </p:cNvSpPr>
            <p:nvPr/>
          </p:nvSpPr>
          <p:spPr bwMode="auto">
            <a:xfrm>
              <a:off x="4560" y="1592"/>
              <a:ext cx="91" cy="91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60" name="Oval 359" descr="20%"/>
            <p:cNvSpPr>
              <a:spLocks noChangeArrowheads="1"/>
            </p:cNvSpPr>
            <p:nvPr/>
          </p:nvSpPr>
          <p:spPr bwMode="auto">
            <a:xfrm>
              <a:off x="4696" y="2000"/>
              <a:ext cx="91" cy="91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61" name="Oval 360" descr="20%"/>
            <p:cNvSpPr>
              <a:spLocks noChangeArrowheads="1"/>
            </p:cNvSpPr>
            <p:nvPr/>
          </p:nvSpPr>
          <p:spPr bwMode="auto">
            <a:xfrm>
              <a:off x="4574" y="2762"/>
              <a:ext cx="91" cy="91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62" name="Oval 361" descr="20%"/>
            <p:cNvSpPr>
              <a:spLocks noChangeArrowheads="1"/>
            </p:cNvSpPr>
            <p:nvPr/>
          </p:nvSpPr>
          <p:spPr bwMode="auto">
            <a:xfrm>
              <a:off x="4470" y="2953"/>
              <a:ext cx="91" cy="91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63" name="Oval 362" descr="20%"/>
            <p:cNvSpPr>
              <a:spLocks noChangeArrowheads="1"/>
            </p:cNvSpPr>
            <p:nvPr/>
          </p:nvSpPr>
          <p:spPr bwMode="auto">
            <a:xfrm>
              <a:off x="4197" y="3270"/>
              <a:ext cx="91" cy="91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64" name="Oval 363" descr="20%"/>
            <p:cNvSpPr>
              <a:spLocks noChangeArrowheads="1"/>
            </p:cNvSpPr>
            <p:nvPr/>
          </p:nvSpPr>
          <p:spPr bwMode="auto">
            <a:xfrm>
              <a:off x="3671" y="3655"/>
              <a:ext cx="91" cy="91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65" name="Oval 364" descr="20%"/>
            <p:cNvSpPr>
              <a:spLocks noChangeArrowheads="1"/>
            </p:cNvSpPr>
            <p:nvPr/>
          </p:nvSpPr>
          <p:spPr bwMode="auto">
            <a:xfrm>
              <a:off x="2655" y="3905"/>
              <a:ext cx="91" cy="91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66" name="Oval 365" descr="20%"/>
            <p:cNvSpPr>
              <a:spLocks noChangeArrowheads="1"/>
            </p:cNvSpPr>
            <p:nvPr/>
          </p:nvSpPr>
          <p:spPr bwMode="auto">
            <a:xfrm>
              <a:off x="2111" y="3860"/>
              <a:ext cx="91" cy="91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67" name="Oval 366" descr="20%"/>
            <p:cNvSpPr>
              <a:spLocks noChangeArrowheads="1"/>
            </p:cNvSpPr>
            <p:nvPr/>
          </p:nvSpPr>
          <p:spPr bwMode="auto">
            <a:xfrm>
              <a:off x="1884" y="3814"/>
              <a:ext cx="91" cy="91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68" name="Oval 367" descr="20%"/>
            <p:cNvSpPr>
              <a:spLocks noChangeArrowheads="1"/>
            </p:cNvSpPr>
            <p:nvPr/>
          </p:nvSpPr>
          <p:spPr bwMode="auto">
            <a:xfrm>
              <a:off x="1612" y="3724"/>
              <a:ext cx="91" cy="91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69" name="Oval 368" descr="20%"/>
            <p:cNvSpPr>
              <a:spLocks noChangeArrowheads="1"/>
            </p:cNvSpPr>
            <p:nvPr/>
          </p:nvSpPr>
          <p:spPr bwMode="auto">
            <a:xfrm>
              <a:off x="915" y="3326"/>
              <a:ext cx="91" cy="91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70" name="Oval 369" descr="20%"/>
            <p:cNvSpPr>
              <a:spLocks noChangeArrowheads="1"/>
            </p:cNvSpPr>
            <p:nvPr/>
          </p:nvSpPr>
          <p:spPr bwMode="auto">
            <a:xfrm>
              <a:off x="669" y="3047"/>
              <a:ext cx="91" cy="91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71" name="Oval 370" descr="20%"/>
            <p:cNvSpPr>
              <a:spLocks noChangeArrowheads="1"/>
            </p:cNvSpPr>
            <p:nvPr/>
          </p:nvSpPr>
          <p:spPr bwMode="auto">
            <a:xfrm>
              <a:off x="474" y="2689"/>
              <a:ext cx="91" cy="91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372" name="Oval 371"/>
            <p:cNvSpPr>
              <a:spLocks noChangeArrowheads="1"/>
            </p:cNvSpPr>
            <p:nvPr/>
          </p:nvSpPr>
          <p:spPr bwMode="auto">
            <a:xfrm>
              <a:off x="433" y="549"/>
              <a:ext cx="4309" cy="3401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44597"/>
      </p:ext>
    </p:extLst>
  </p:cSld>
  <p:clrMapOvr>
    <a:masterClrMapping/>
  </p:clrMapOvr>
  <p:transition spd="slow" advTm="51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Content Request Dispatching via CNAME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CNAME aliasing in DNS in Yahoo name server</a:t>
            </a:r>
          </a:p>
          <a:p>
            <a:pPr lvl="1"/>
            <a:r>
              <a:rPr lang="en-US" noProof="0" dirty="0" smtClean="0"/>
              <a:t>images.yahoo.com is listed as images.akamai.com</a:t>
            </a:r>
          </a:p>
          <a:p>
            <a:pPr lvl="1"/>
            <a:endParaRPr lang="en-US" noProof="0" dirty="0" smtClean="0"/>
          </a:p>
          <a:p>
            <a:r>
              <a:rPr lang="en-US" noProof="0" dirty="0" smtClean="0"/>
              <a:t>Akamai name server can then redirect to a particular Akamai cache.</a:t>
            </a:r>
          </a:p>
          <a:p>
            <a:endParaRPr lang="en-US" noProof="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25483"/>
      </p:ext>
    </p:extLst>
  </p:cSld>
  <p:clrMapOvr>
    <a:masterClrMapping/>
  </p:clrMapOvr>
  <p:transition spd="slow" advTm="144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More about CDNs</a:t>
            </a:r>
            <a:endParaRPr lang="en-US" noProof="0" dirty="0"/>
          </a:p>
        </p:txBody>
      </p:sp>
      <p:sp>
        <p:nvSpPr>
          <p:cNvPr id="6010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Routing requests</a:t>
            </a:r>
          </a:p>
          <a:p>
            <a:pPr lvl="1"/>
            <a:r>
              <a:rPr lang="en-US" noProof="0" dirty="0" smtClean="0"/>
              <a:t>CDN creates a “map”, indicating distances from leaf ISPs and CDN nodes</a:t>
            </a:r>
          </a:p>
          <a:p>
            <a:pPr lvl="1"/>
            <a:r>
              <a:rPr lang="en-US" noProof="0" dirty="0" smtClean="0"/>
              <a:t>When query arrives at authoritative DNS server:</a:t>
            </a:r>
          </a:p>
          <a:p>
            <a:pPr lvl="2"/>
            <a:r>
              <a:rPr lang="en-US" noProof="0" dirty="0" smtClean="0"/>
              <a:t>Server determines ISP from which query originates</a:t>
            </a:r>
          </a:p>
          <a:p>
            <a:pPr lvl="2"/>
            <a:r>
              <a:rPr lang="en-US" noProof="0" dirty="0" smtClean="0"/>
              <a:t>Uses “map” to determine </a:t>
            </a:r>
            <a:r>
              <a:rPr lang="en-US" b="1" noProof="0" dirty="0" smtClean="0"/>
              <a:t>best</a:t>
            </a:r>
            <a:r>
              <a:rPr lang="en-US" noProof="0" dirty="0" smtClean="0"/>
              <a:t> CDN server</a:t>
            </a:r>
          </a:p>
          <a:p>
            <a:pPr lvl="1"/>
            <a:r>
              <a:rPr lang="en-US" noProof="0" dirty="0" smtClean="0"/>
              <a:t>CDN nodes create application-layer overlay network</a:t>
            </a:r>
          </a:p>
          <a:p>
            <a:pPr lvl="1"/>
            <a:endParaRPr lang="en-US" noProof="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96560" y="1507320"/>
              <a:ext cx="6166080" cy="169056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89720" y="1501560"/>
                <a:ext cx="6179040" cy="16992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80935"/>
      </p:ext>
    </p:extLst>
  </p:cSld>
  <p:clrMapOvr>
    <a:masterClrMapping/>
  </p:clrMapOvr>
  <p:transition spd="slow" advTm="86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Advantages of CDN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Robustness: so many caches that you can't do a </a:t>
            </a:r>
            <a:r>
              <a:rPr lang="en-US" noProof="0" dirty="0" err="1" smtClean="0"/>
              <a:t>DoS</a:t>
            </a:r>
            <a:r>
              <a:rPr lang="en-US" noProof="0" dirty="0" smtClean="0"/>
              <a:t> attack</a:t>
            </a:r>
          </a:p>
          <a:p>
            <a:endParaRPr lang="en-US" noProof="0" dirty="0" smtClean="0"/>
          </a:p>
          <a:p>
            <a:r>
              <a:rPr lang="en-US" noProof="0" dirty="0" smtClean="0"/>
              <a:t>Scalability: load is spread to thousands of servers</a:t>
            </a:r>
          </a:p>
          <a:p>
            <a:endParaRPr lang="en-US" noProof="0" dirty="0" smtClean="0"/>
          </a:p>
          <a:p>
            <a:r>
              <a:rPr lang="en-US" noProof="0" dirty="0" smtClean="0"/>
              <a:t>Smaller latency: content is accessed from a local cache</a:t>
            </a:r>
            <a:endParaRPr lang="en-US" noProof="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6080" y="1493280"/>
              <a:ext cx="1524600" cy="138168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9240" y="1485720"/>
                <a:ext cx="1537560" cy="13924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75294"/>
      </p:ext>
    </p:extLst>
  </p:cSld>
  <p:clrMapOvr>
    <a:masterClrMapping/>
  </p:clrMapOvr>
  <p:transition spd="slow" advTm="1394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Content of this Chapter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CDN (Content Delivery Networks)</a:t>
            </a:r>
          </a:p>
          <a:p>
            <a:r>
              <a:rPr lang="en-US" b="1" dirty="0">
                <a:solidFill>
                  <a:srgbClr val="00B0F0"/>
                </a:solidFill>
              </a:rPr>
              <a:t>ICN (Information Centric Networking)</a:t>
            </a:r>
          </a:p>
          <a:p>
            <a:r>
              <a:rPr lang="en-US" noProof="0" dirty="0" smtClean="0"/>
              <a:t>P2P (Peer to Peer Networks)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66553"/>
      </p:ext>
    </p:extLst>
  </p:cSld>
  <p:clrMapOvr>
    <a:masterClrMapping/>
  </p:clrMapOvr>
  <p:transition spd="slow" advTm="601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Information Centric Networking (ICN)</a:t>
            </a:r>
            <a:endParaRPr lang="en-US" noProof="0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noProof="0" dirty="0" smtClean="0"/>
              <a:t>Principles</a:t>
            </a:r>
          </a:p>
          <a:p>
            <a:r>
              <a:rPr lang="en-US" noProof="0" dirty="0" smtClean="0"/>
              <a:t>Similar to unmanaged/spontaneous CDN</a:t>
            </a:r>
          </a:p>
          <a:p>
            <a:r>
              <a:rPr lang="en-US" noProof="0" dirty="0" smtClean="0"/>
              <a:t>Access content – not nodes </a:t>
            </a:r>
          </a:p>
          <a:p>
            <a:r>
              <a:rPr lang="en-US" noProof="0" dirty="0" smtClean="0"/>
              <a:t> </a:t>
            </a:r>
          </a:p>
          <a:p>
            <a:r>
              <a:rPr lang="en-US" noProof="0" dirty="0" smtClean="0"/>
              <a:t>Publish/subscribe paradigm</a:t>
            </a:r>
          </a:p>
          <a:p>
            <a:pPr lvl="1"/>
            <a:r>
              <a:rPr lang="en-US" noProof="0" dirty="0" smtClean="0"/>
              <a:t>Address content directly by name</a:t>
            </a:r>
          </a:p>
          <a:p>
            <a:pPr lvl="1"/>
            <a:r>
              <a:rPr lang="en-US" noProof="0" dirty="0" smtClean="0"/>
              <a:t>Augment content with (self-)authentication</a:t>
            </a:r>
          </a:p>
          <a:p>
            <a:pPr lvl="1"/>
            <a:r>
              <a:rPr lang="en-US" noProof="0" dirty="0" smtClean="0"/>
              <a:t>Ubiquitous in-network storage (caching)</a:t>
            </a:r>
          </a:p>
          <a:p>
            <a:endParaRPr lang="en-US" sz="800" noProof="0" dirty="0" smtClean="0"/>
          </a:p>
          <a:p>
            <a:endParaRPr lang="en-US" sz="900" noProof="0" dirty="0" smtClean="0"/>
          </a:p>
          <a:p>
            <a:endParaRPr lang="en-US" sz="900" noProof="0" dirty="0" smtClean="0"/>
          </a:p>
          <a:p>
            <a:endParaRPr lang="en-US" sz="900" noProof="0" dirty="0" smtClean="0"/>
          </a:p>
          <a:p>
            <a:r>
              <a:rPr lang="en-US" noProof="0" dirty="0" smtClean="0"/>
              <a:t>Various approaches</a:t>
            </a:r>
          </a:p>
          <a:p>
            <a:pPr lvl="1"/>
            <a:r>
              <a:rPr lang="en-US" noProof="0" dirty="0" smtClean="0"/>
              <a:t>Seminal: TRIAD (</a:t>
            </a:r>
            <a:r>
              <a:rPr lang="en-US" noProof="0" dirty="0" err="1" smtClean="0"/>
              <a:t>Gritter</a:t>
            </a:r>
            <a:r>
              <a:rPr lang="en-US" noProof="0" dirty="0" smtClean="0"/>
              <a:t> &amp; </a:t>
            </a:r>
            <a:r>
              <a:rPr lang="en-US" noProof="0" dirty="0" err="1" smtClean="0"/>
              <a:t>Cheriton</a:t>
            </a:r>
            <a:r>
              <a:rPr lang="en-US" noProof="0" dirty="0" smtClean="0"/>
              <a:t> 2001)</a:t>
            </a:r>
          </a:p>
          <a:p>
            <a:pPr lvl="1"/>
            <a:r>
              <a:rPr lang="en-US" noProof="0" dirty="0" smtClean="0"/>
              <a:t>Most popular: NDN (Van Jacobson et al. 2009)</a:t>
            </a:r>
          </a:p>
          <a:p>
            <a:pPr marL="100905" lvl="1" indent="0">
              <a:buNone/>
            </a:pPr>
            <a:endParaRPr lang="en-US" dirty="0" smtClean="0"/>
          </a:p>
          <a:p>
            <a:pPr indent="-99120"/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/>
              <a:t>see</a:t>
            </a:r>
            <a:r>
              <a:rPr lang="fr-FR" dirty="0"/>
              <a:t>: Information-</a:t>
            </a:r>
            <a:r>
              <a:rPr lang="fr-FR" dirty="0" err="1"/>
              <a:t>Centric</a:t>
            </a:r>
            <a:r>
              <a:rPr lang="fr-FR" dirty="0"/>
              <a:t> Networking </a:t>
            </a:r>
            <a:r>
              <a:rPr lang="fr-FR" dirty="0" err="1"/>
              <a:t>Research</a:t>
            </a:r>
            <a:r>
              <a:rPr lang="fr-FR" dirty="0"/>
              <a:t> Group (ICNRG) irtf.org/</a:t>
            </a:r>
            <a:r>
              <a:rPr lang="fr-FR" dirty="0" err="1"/>
              <a:t>icnrg</a:t>
            </a:r>
            <a:endParaRPr lang="fr-FR" dirty="0"/>
          </a:p>
          <a:p>
            <a:pPr marL="100905" lvl="1" indent="0">
              <a:buNone/>
            </a:pPr>
            <a:endParaRPr lang="en-US" noProof="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8680" y="1820520"/>
              <a:ext cx="4599000" cy="161316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1480" y="1813320"/>
                <a:ext cx="4611240" cy="16268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00738"/>
      </p:ext>
    </p:extLst>
  </p:cSld>
  <p:clrMapOvr>
    <a:masterClrMapping/>
  </p:clrMapOvr>
  <p:transition spd="slow" advTm="1373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ICN Approaches</a:t>
            </a:r>
            <a:endParaRPr lang="en-US" noProof="0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TRIAD</a:t>
            </a:r>
          </a:p>
          <a:p>
            <a:r>
              <a:rPr lang="en-US" noProof="0" dirty="0" smtClean="0"/>
              <a:t>DONA                 		</a:t>
            </a:r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noProof="0" dirty="0" smtClean="0"/>
              <a:t>Routing on names/RPF (Reverse Path Forwarding)</a:t>
            </a:r>
          </a:p>
          <a:p>
            <a:r>
              <a:rPr lang="en-US" noProof="0" dirty="0" smtClean="0"/>
              <a:t>CCN/NDN</a:t>
            </a:r>
          </a:p>
          <a:p>
            <a:r>
              <a:rPr lang="en-US" noProof="0" dirty="0" smtClean="0"/>
              <a:t>PSIRP/PURSUIT – </a:t>
            </a:r>
            <a:r>
              <a:rPr lang="en-US" dirty="0"/>
              <a:t>Name resolution system publishes source routing identifiers (Bloom filters)</a:t>
            </a:r>
            <a:endParaRPr lang="de-DE" sz="1200" dirty="0"/>
          </a:p>
          <a:p>
            <a:endParaRPr lang="en-US" noProof="0" dirty="0" smtClean="0"/>
          </a:p>
          <a:p>
            <a:endParaRPr lang="en-US" noProof="0" dirty="0"/>
          </a:p>
          <a:p>
            <a:r>
              <a:rPr lang="en-US" noProof="0" dirty="0" err="1" smtClean="0"/>
              <a:t>NetINF</a:t>
            </a:r>
            <a:r>
              <a:rPr lang="en-US" noProof="0" dirty="0" smtClean="0"/>
              <a:t> (4WARD/SAIL) - </a:t>
            </a:r>
            <a:r>
              <a:rPr lang="en-US" dirty="0"/>
              <a:t>Name resolution system  </a:t>
            </a:r>
            <a:r>
              <a:rPr lang="en-US" dirty="0" smtClean="0"/>
              <a:t>refers </a:t>
            </a:r>
            <a:r>
              <a:rPr lang="en-US" dirty="0"/>
              <a:t>to publisher IDs, routes to pub. locators</a:t>
            </a:r>
            <a:endParaRPr lang="de-DE" sz="1200" dirty="0"/>
          </a:p>
          <a:p>
            <a:endParaRPr lang="en-US" noProof="0" dirty="0" smtClean="0"/>
          </a:p>
          <a:p>
            <a:endParaRPr lang="en-US" dirty="0"/>
          </a:p>
          <a:p>
            <a:r>
              <a:rPr lang="en-US" dirty="0"/>
              <a:t>Details, survey about current ICN approaches: </a:t>
            </a:r>
            <a:br>
              <a:rPr lang="en-US" dirty="0"/>
            </a:br>
            <a:r>
              <a:rPr lang="en-US" dirty="0"/>
              <a:t>Bengt </a:t>
            </a:r>
            <a:r>
              <a:rPr lang="en-US" dirty="0" err="1"/>
              <a:t>Ahlgren</a:t>
            </a:r>
            <a:r>
              <a:rPr lang="en-US" dirty="0"/>
              <a:t>, Christian </a:t>
            </a:r>
            <a:r>
              <a:rPr lang="en-US" dirty="0" err="1"/>
              <a:t>Dannewitz</a:t>
            </a:r>
            <a:r>
              <a:rPr lang="en-US" dirty="0"/>
              <a:t>, Claudio </a:t>
            </a:r>
            <a:r>
              <a:rPr lang="en-US" dirty="0" err="1"/>
              <a:t>Imbrenda</a:t>
            </a:r>
            <a:r>
              <a:rPr lang="en-US" dirty="0"/>
              <a:t>, Dirk Kutscher, </a:t>
            </a:r>
            <a:r>
              <a:rPr lang="en-US" dirty="0" err="1"/>
              <a:t>Börje</a:t>
            </a:r>
            <a:r>
              <a:rPr lang="en-US" dirty="0"/>
              <a:t> </a:t>
            </a:r>
            <a:r>
              <a:rPr lang="en-US" dirty="0" err="1"/>
              <a:t>Ohlman</a:t>
            </a:r>
            <a:r>
              <a:rPr lang="en-US" dirty="0"/>
              <a:t>: A survey of information-centric networking. IEEE Communications Magazine 50(7): 26-36 (2012)</a:t>
            </a:r>
          </a:p>
          <a:p>
            <a:endParaRPr lang="en-US" noProof="0" dirty="0"/>
          </a:p>
        </p:txBody>
      </p:sp>
      <p:sp>
        <p:nvSpPr>
          <p:cNvPr id="8" name="Textfeld 3"/>
          <p:cNvSpPr txBox="1"/>
          <p:nvPr/>
        </p:nvSpPr>
        <p:spPr>
          <a:xfrm>
            <a:off x="3097985" y="975094"/>
            <a:ext cx="1160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>
                <a:solidFill>
                  <a:srgbClr val="490092"/>
                </a:solidFill>
              </a:rPr>
              <a:t>}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90800" y="3922200"/>
              <a:ext cx="4366800" cy="54324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3960" y="3914280"/>
                <a:ext cx="4382640" cy="5587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68820"/>
      </p:ext>
    </p:extLst>
  </p:cSld>
  <p:clrMapOvr>
    <a:masterClrMapping/>
  </p:clrMapOvr>
  <p:transition spd="slow" advTm="766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An ICN approach: Content Centric Networking (CCN)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Only two types of packets in the network: 	</a:t>
            </a:r>
          </a:p>
          <a:p>
            <a:pPr lvl="1"/>
            <a:r>
              <a:rPr lang="en-US" noProof="0" dirty="0" smtClean="0"/>
              <a:t>Interest packets</a:t>
            </a:r>
          </a:p>
          <a:p>
            <a:pPr lvl="1"/>
            <a:r>
              <a:rPr lang="en-US" noProof="0" dirty="0" smtClean="0"/>
              <a:t>Data chunks</a:t>
            </a:r>
          </a:p>
          <a:p>
            <a:r>
              <a:rPr lang="en-US" noProof="0" dirty="0" smtClean="0"/>
              <a:t>In-network caching</a:t>
            </a:r>
            <a:endParaRPr lang="en-US" noProof="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1000" y="3916669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0840" y="3847315"/>
            <a:ext cx="7048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9232" y="3916669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3448" y="3916669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87624" y="3847315"/>
            <a:ext cx="7048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12"/>
          <p:cNvSpPr txBox="1"/>
          <p:nvPr/>
        </p:nvSpPr>
        <p:spPr>
          <a:xfrm>
            <a:off x="1693236" y="4852774"/>
            <a:ext cx="1130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Content</a:t>
            </a:r>
            <a:br>
              <a:rPr lang="en-US" sz="1600" dirty="0"/>
            </a:br>
            <a:r>
              <a:rPr lang="en-US" sz="1600" dirty="0"/>
              <a:t>Consumer</a:t>
            </a:r>
          </a:p>
        </p:txBody>
      </p:sp>
      <p:sp>
        <p:nvSpPr>
          <p:cNvPr id="10" name="Textfeld 13"/>
          <p:cNvSpPr txBox="1"/>
          <p:nvPr/>
        </p:nvSpPr>
        <p:spPr>
          <a:xfrm>
            <a:off x="8826838" y="4852774"/>
            <a:ext cx="934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Content</a:t>
            </a:r>
            <a:br>
              <a:rPr lang="en-US" sz="1600" dirty="0"/>
            </a:br>
            <a:r>
              <a:rPr lang="en-US" sz="1600" dirty="0"/>
              <a:t>Supplier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1241" y="2548518"/>
            <a:ext cx="604837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Gerade Verbindung 22"/>
          <p:cNvCxnSpPr>
            <a:stCxn id="4" idx="3"/>
            <a:endCxn id="6" idx="1"/>
          </p:cNvCxnSpPr>
          <p:nvPr/>
        </p:nvCxnSpPr>
        <p:spPr>
          <a:xfrm>
            <a:off x="4063088" y="4312713"/>
            <a:ext cx="12961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24"/>
          <p:cNvCxnSpPr>
            <a:stCxn id="6" idx="3"/>
            <a:endCxn id="7" idx="1"/>
          </p:cNvCxnSpPr>
          <p:nvPr/>
        </p:nvCxnSpPr>
        <p:spPr>
          <a:xfrm>
            <a:off x="6151320" y="4312713"/>
            <a:ext cx="1152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26"/>
          <p:cNvCxnSpPr>
            <a:stCxn id="5" idx="3"/>
            <a:endCxn id="4" idx="1"/>
          </p:cNvCxnSpPr>
          <p:nvPr/>
        </p:nvCxnSpPr>
        <p:spPr>
          <a:xfrm flipV="1">
            <a:off x="2535690" y="4312714"/>
            <a:ext cx="735310" cy="13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28"/>
          <p:cNvCxnSpPr>
            <a:stCxn id="7" idx="3"/>
            <a:endCxn id="8" idx="1"/>
          </p:cNvCxnSpPr>
          <p:nvPr/>
        </p:nvCxnSpPr>
        <p:spPr>
          <a:xfrm>
            <a:off x="8095536" y="4312714"/>
            <a:ext cx="792088" cy="13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32"/>
          <p:cNvCxnSpPr>
            <a:stCxn id="11" idx="2"/>
            <a:endCxn id="6" idx="0"/>
          </p:cNvCxnSpPr>
          <p:nvPr/>
        </p:nvCxnSpPr>
        <p:spPr>
          <a:xfrm>
            <a:off x="5733660" y="3381955"/>
            <a:ext cx="21617" cy="534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ieren 44"/>
          <p:cNvGrpSpPr/>
          <p:nvPr/>
        </p:nvGrpSpPr>
        <p:grpSpPr>
          <a:xfrm>
            <a:off x="2262888" y="3475329"/>
            <a:ext cx="1296144" cy="811918"/>
            <a:chOff x="1043608" y="2627620"/>
            <a:chExt cx="1296144" cy="811918"/>
          </a:xfrm>
        </p:grpSpPr>
        <p:grpSp>
          <p:nvGrpSpPr>
            <p:cNvPr id="18" name="Gruppieren 39"/>
            <p:cNvGrpSpPr/>
            <p:nvPr/>
          </p:nvGrpSpPr>
          <p:grpSpPr>
            <a:xfrm>
              <a:off x="1331640" y="2852936"/>
              <a:ext cx="616684" cy="586602"/>
              <a:chOff x="1403648" y="2852936"/>
              <a:chExt cx="616684" cy="586602"/>
            </a:xfrm>
          </p:grpSpPr>
          <p:pic>
            <p:nvPicPr>
              <p:cNvPr id="20" name="Picture 6" descr="D:\user\mw\Zeichnung1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03648" y="2852936"/>
                <a:ext cx="616684" cy="586602"/>
              </a:xfrm>
              <a:prstGeom prst="rect">
                <a:avLst/>
              </a:prstGeom>
              <a:noFill/>
            </p:spPr>
          </p:pic>
          <p:sp>
            <p:nvSpPr>
              <p:cNvPr id="21" name="Textfeld 38"/>
              <p:cNvSpPr txBox="1"/>
              <p:nvPr/>
            </p:nvSpPr>
            <p:spPr>
              <a:xfrm>
                <a:off x="1510092" y="2967335"/>
                <a:ext cx="2551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I</a:t>
                </a:r>
              </a:p>
            </p:txBody>
          </p:sp>
        </p:grpSp>
        <p:sp>
          <p:nvSpPr>
            <p:cNvPr id="19" name="Textfeld 43"/>
            <p:cNvSpPr txBox="1"/>
            <p:nvPr/>
          </p:nvSpPr>
          <p:spPr>
            <a:xfrm>
              <a:off x="1043608" y="2627620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peanuts.org</a:t>
              </a:r>
            </a:p>
          </p:txBody>
        </p:sp>
      </p:grpSp>
      <p:grpSp>
        <p:nvGrpSpPr>
          <p:cNvPr id="22" name="Gruppieren 47"/>
          <p:cNvGrpSpPr/>
          <p:nvPr/>
        </p:nvGrpSpPr>
        <p:grpSpPr>
          <a:xfrm>
            <a:off x="3054976" y="5203522"/>
            <a:ext cx="1296144" cy="369332"/>
            <a:chOff x="1835696" y="4355812"/>
            <a:chExt cx="1296144" cy="369332"/>
          </a:xfrm>
        </p:grpSpPr>
        <p:sp>
          <p:nvSpPr>
            <p:cNvPr id="23" name="Legende mit Linie 1 45"/>
            <p:cNvSpPr/>
            <p:nvPr/>
          </p:nvSpPr>
          <p:spPr>
            <a:xfrm>
              <a:off x="1835696" y="4365104"/>
              <a:ext cx="1224136" cy="360040"/>
            </a:xfrm>
            <a:prstGeom prst="borderCallout1">
              <a:avLst>
                <a:gd name="adj1" fmla="val -7705"/>
                <a:gd name="adj2" fmla="val 50247"/>
                <a:gd name="adj3" fmla="val -164400"/>
                <a:gd name="adj4" fmla="val 55206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feld 46"/>
            <p:cNvSpPr txBox="1"/>
            <p:nvPr/>
          </p:nvSpPr>
          <p:spPr>
            <a:xfrm>
              <a:off x="1835696" y="4355812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peanuts.org</a:t>
              </a:r>
            </a:p>
          </p:txBody>
        </p:sp>
      </p:grpSp>
      <p:grpSp>
        <p:nvGrpSpPr>
          <p:cNvPr id="25" name="Gruppieren 48"/>
          <p:cNvGrpSpPr/>
          <p:nvPr/>
        </p:nvGrpSpPr>
        <p:grpSpPr>
          <a:xfrm>
            <a:off x="5143208" y="5203522"/>
            <a:ext cx="1296144" cy="369332"/>
            <a:chOff x="1835696" y="4355812"/>
            <a:chExt cx="1296144" cy="369332"/>
          </a:xfrm>
        </p:grpSpPr>
        <p:sp>
          <p:nvSpPr>
            <p:cNvPr id="26" name="Legende mit Linie 1 49"/>
            <p:cNvSpPr/>
            <p:nvPr/>
          </p:nvSpPr>
          <p:spPr>
            <a:xfrm>
              <a:off x="1835696" y="4365104"/>
              <a:ext cx="1224136" cy="360040"/>
            </a:xfrm>
            <a:prstGeom prst="borderCallout1">
              <a:avLst>
                <a:gd name="adj1" fmla="val -7705"/>
                <a:gd name="adj2" fmla="val 50247"/>
                <a:gd name="adj3" fmla="val -164400"/>
                <a:gd name="adj4" fmla="val 55206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Textfeld 50"/>
            <p:cNvSpPr txBox="1"/>
            <p:nvPr/>
          </p:nvSpPr>
          <p:spPr>
            <a:xfrm>
              <a:off x="1835696" y="4355812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peanuts.org</a:t>
              </a:r>
            </a:p>
          </p:txBody>
        </p:sp>
      </p:grpSp>
      <p:grpSp>
        <p:nvGrpSpPr>
          <p:cNvPr id="28" name="Gruppieren 59"/>
          <p:cNvGrpSpPr/>
          <p:nvPr/>
        </p:nvGrpSpPr>
        <p:grpSpPr>
          <a:xfrm>
            <a:off x="3415016" y="3196589"/>
            <a:ext cx="1296144" cy="879606"/>
            <a:chOff x="6884640" y="5357706"/>
            <a:chExt cx="1296144" cy="879606"/>
          </a:xfrm>
        </p:grpSpPr>
        <p:pic>
          <p:nvPicPr>
            <p:cNvPr id="29" name="Picture 9" descr="D:\user\mw\Desktop\Zeichnung1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172672" y="5789754"/>
              <a:ext cx="576064" cy="447558"/>
            </a:xfrm>
            <a:prstGeom prst="rect">
              <a:avLst/>
            </a:prstGeom>
            <a:noFill/>
          </p:spPr>
        </p:pic>
        <p:sp>
          <p:nvSpPr>
            <p:cNvPr id="30" name="Textfeld 58"/>
            <p:cNvSpPr txBox="1"/>
            <p:nvPr/>
          </p:nvSpPr>
          <p:spPr>
            <a:xfrm>
              <a:off x="6884640" y="5357706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peanuts.org</a:t>
              </a:r>
            </a:p>
          </p:txBody>
        </p:sp>
      </p:grpSp>
      <p:grpSp>
        <p:nvGrpSpPr>
          <p:cNvPr id="31" name="Gruppieren 69"/>
          <p:cNvGrpSpPr/>
          <p:nvPr/>
        </p:nvGrpSpPr>
        <p:grpSpPr>
          <a:xfrm>
            <a:off x="4135096" y="4636749"/>
            <a:ext cx="1296144" cy="369332"/>
            <a:chOff x="2915816" y="3789040"/>
            <a:chExt cx="1296144" cy="369332"/>
          </a:xfrm>
        </p:grpSpPr>
        <p:sp>
          <p:nvSpPr>
            <p:cNvPr id="32" name="Legende mit Linie 1 67"/>
            <p:cNvSpPr/>
            <p:nvPr/>
          </p:nvSpPr>
          <p:spPr>
            <a:xfrm>
              <a:off x="2915816" y="3798332"/>
              <a:ext cx="1224136" cy="360040"/>
            </a:xfrm>
            <a:prstGeom prst="borderCallout1">
              <a:avLst>
                <a:gd name="adj1" fmla="val -3915"/>
                <a:gd name="adj2" fmla="val 50247"/>
                <a:gd name="adj3" fmla="val -39310"/>
                <a:gd name="adj4" fmla="val -1168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Textfeld 68"/>
            <p:cNvSpPr txBox="1"/>
            <p:nvPr/>
          </p:nvSpPr>
          <p:spPr>
            <a:xfrm>
              <a:off x="2915816" y="3789040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FIB: *.org</a:t>
              </a:r>
            </a:p>
          </p:txBody>
        </p:sp>
      </p:grpSp>
      <p:grpSp>
        <p:nvGrpSpPr>
          <p:cNvPr id="34" name="Gruppieren 70"/>
          <p:cNvGrpSpPr/>
          <p:nvPr/>
        </p:nvGrpSpPr>
        <p:grpSpPr>
          <a:xfrm>
            <a:off x="6079312" y="4636749"/>
            <a:ext cx="1296144" cy="369332"/>
            <a:chOff x="2915816" y="3789040"/>
            <a:chExt cx="1296144" cy="369332"/>
          </a:xfrm>
        </p:grpSpPr>
        <p:sp>
          <p:nvSpPr>
            <p:cNvPr id="35" name="Legende mit Linie 1 71"/>
            <p:cNvSpPr/>
            <p:nvPr/>
          </p:nvSpPr>
          <p:spPr>
            <a:xfrm>
              <a:off x="2915816" y="3798332"/>
              <a:ext cx="1224136" cy="360040"/>
            </a:xfrm>
            <a:prstGeom prst="borderCallout1">
              <a:avLst>
                <a:gd name="adj1" fmla="val -3915"/>
                <a:gd name="adj2" fmla="val 50247"/>
                <a:gd name="adj3" fmla="val -39310"/>
                <a:gd name="adj4" fmla="val -1168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" name="Textfeld 72"/>
            <p:cNvSpPr txBox="1"/>
            <p:nvPr/>
          </p:nvSpPr>
          <p:spPr>
            <a:xfrm>
              <a:off x="2915816" y="3789040"/>
              <a:ext cx="1296144" cy="33855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/>
                <a:t>FIB: *.org</a:t>
              </a:r>
            </a:p>
          </p:txBody>
        </p:sp>
      </p:grpSp>
      <p:grpSp>
        <p:nvGrpSpPr>
          <p:cNvPr id="37" name="Gruppieren 76"/>
          <p:cNvGrpSpPr/>
          <p:nvPr/>
        </p:nvGrpSpPr>
        <p:grpSpPr>
          <a:xfrm>
            <a:off x="5575256" y="2980565"/>
            <a:ext cx="1296144" cy="879606"/>
            <a:chOff x="6732240" y="2492896"/>
            <a:chExt cx="1296144" cy="879606"/>
          </a:xfrm>
        </p:grpSpPr>
        <p:pic>
          <p:nvPicPr>
            <p:cNvPr id="38" name="Picture 9" descr="D:\user\mw\Desktop\Zeichnung1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020272" y="2924944"/>
              <a:ext cx="576064" cy="447558"/>
            </a:xfrm>
            <a:prstGeom prst="rect">
              <a:avLst/>
            </a:prstGeom>
            <a:noFill/>
          </p:spPr>
        </p:pic>
        <p:sp>
          <p:nvSpPr>
            <p:cNvPr id="39" name="Textfeld 78"/>
            <p:cNvSpPr txBox="1"/>
            <p:nvPr/>
          </p:nvSpPr>
          <p:spPr>
            <a:xfrm>
              <a:off x="6732240" y="2492896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peanuts.org</a:t>
              </a:r>
            </a:p>
          </p:txBody>
        </p:sp>
      </p:grpSp>
      <p:grpSp>
        <p:nvGrpSpPr>
          <p:cNvPr id="40" name="Gruppieren 42"/>
          <p:cNvGrpSpPr/>
          <p:nvPr/>
        </p:nvGrpSpPr>
        <p:grpSpPr>
          <a:xfrm>
            <a:off x="7951520" y="3340605"/>
            <a:ext cx="1296144" cy="879606"/>
            <a:chOff x="6732240" y="2492896"/>
            <a:chExt cx="1296144" cy="879606"/>
          </a:xfrm>
        </p:grpSpPr>
        <p:pic>
          <p:nvPicPr>
            <p:cNvPr id="41" name="Picture 9" descr="D:\user\mw\Desktop\Zeichnung1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020272" y="2924944"/>
              <a:ext cx="576064" cy="447558"/>
            </a:xfrm>
            <a:prstGeom prst="rect">
              <a:avLst/>
            </a:prstGeom>
            <a:noFill/>
          </p:spPr>
        </p:pic>
        <p:sp>
          <p:nvSpPr>
            <p:cNvPr id="42" name="Textfeld 41"/>
            <p:cNvSpPr txBox="1"/>
            <p:nvPr/>
          </p:nvSpPr>
          <p:spPr>
            <a:xfrm>
              <a:off x="6732240" y="2492896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peanuts.org</a:t>
              </a:r>
            </a:p>
          </p:txBody>
        </p:sp>
      </p:grpSp>
      <p:pic>
        <p:nvPicPr>
          <p:cNvPr id="43" name="Audio 4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1014901"/>
      </p:ext>
    </p:extLst>
  </p:cSld>
  <p:clrMapOvr>
    <a:masterClrMapping/>
  </p:clrMapOvr>
  <p:transition spd="slow" advTm="73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0833 C -0.10643 0.01527 -0.21268 0.02222 -0.25608 0.0118 C -0.29931 0.00139 -0.27986 -0.02616 -0.26024 -0.05348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-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09461 -0.0034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61 -0.00347 L 0.29149 -0.0053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024 -0.05348 C -0.25799 -0.01621 -0.25538 0.02129 -0.31997 0.03634 C -0.3842 0.05139 -0.51511 0.04375 -0.64566 0.03634 " pathEditMode="relative" rAng="0" ptsTypes="aaA">
                                      <p:cBhvr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0" y="52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An ICN approach: Content Centric Networking (CCN)</a:t>
            </a:r>
            <a:endParaRPr lang="en-US" noProof="0" dirty="0"/>
          </a:p>
        </p:txBody>
      </p:sp>
      <p:pic>
        <p:nvPicPr>
          <p:cNvPr id="4" name="Espace réservé du contenu 3" descr="CCN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943906" y="1144174"/>
            <a:ext cx="8304192" cy="5249863"/>
          </a:xfrm>
        </p:spPr>
      </p:pic>
      <p:sp>
        <p:nvSpPr>
          <p:cNvPr id="5" name="ZoneTexte 4"/>
          <p:cNvSpPr txBox="1"/>
          <p:nvPr/>
        </p:nvSpPr>
        <p:spPr>
          <a:xfrm>
            <a:off x="4593304" y="621572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CCN </a:t>
            </a:r>
            <a:r>
              <a:rPr lang="fr-FR" dirty="0" err="1"/>
              <a:t>Node</a:t>
            </a:r>
            <a:endParaRPr lang="fr-FR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89520" y="2755080"/>
              <a:ext cx="3011400" cy="61848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82680" y="2748240"/>
                <a:ext cx="3022560" cy="632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76373"/>
      </p:ext>
    </p:extLst>
  </p:cSld>
  <p:clrMapOvr>
    <a:masterClrMapping/>
  </p:clrMapOvr>
  <p:transition spd="slow" advTm="667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Advantages of ICN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Advantages:</a:t>
            </a:r>
          </a:p>
          <a:p>
            <a:pPr lvl="1"/>
            <a:r>
              <a:rPr lang="en-US" noProof="0" dirty="0" smtClean="0"/>
              <a:t>simplified network stack</a:t>
            </a:r>
          </a:p>
          <a:p>
            <a:pPr lvl="1"/>
            <a:r>
              <a:rPr lang="en-US" noProof="0" dirty="0" smtClean="0"/>
              <a:t>content awareness: in-network caching</a:t>
            </a:r>
          </a:p>
          <a:p>
            <a:pPr lvl="1"/>
            <a:r>
              <a:rPr lang="en-US" noProof="0" dirty="0" smtClean="0"/>
              <a:t>multi-homing and mobility management</a:t>
            </a:r>
          </a:p>
          <a:p>
            <a:endParaRPr lang="en-US" sz="800" noProof="0" dirty="0" smtClean="0"/>
          </a:p>
          <a:p>
            <a:endParaRPr lang="en-US" sz="800" noProof="0" dirty="0" smtClean="0"/>
          </a:p>
          <a:p>
            <a:r>
              <a:rPr lang="en-US" noProof="0" dirty="0" smtClean="0"/>
              <a:t>Drawbacks: </a:t>
            </a:r>
          </a:p>
          <a:p>
            <a:pPr lvl="1"/>
            <a:r>
              <a:rPr lang="en-US" noProof="0" dirty="0" smtClean="0"/>
              <a:t>in-network state instability (content awareness!)</a:t>
            </a:r>
          </a:p>
          <a:p>
            <a:pPr lvl="1"/>
            <a:r>
              <a:rPr lang="en-US" noProof="0" dirty="0" smtClean="0"/>
              <a:t>new attacks (interest for non-existing content?)</a:t>
            </a:r>
          </a:p>
          <a:p>
            <a:pPr lvl="1"/>
            <a:endParaRPr lang="en-US" noProof="0" dirty="0"/>
          </a:p>
        </p:txBody>
      </p:sp>
      <p:sp>
        <p:nvSpPr>
          <p:cNvPr id="4" name="Textfeld 5"/>
          <p:cNvSpPr txBox="1"/>
          <p:nvPr/>
        </p:nvSpPr>
        <p:spPr>
          <a:xfrm>
            <a:off x="1775520" y="4978579"/>
            <a:ext cx="8122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Bulk of Interest: Performance Measurement of Content-Centric Routing</a:t>
            </a:r>
            <a:r>
              <a:rPr lang="en-US" dirty="0"/>
              <a:t>, </a:t>
            </a:r>
            <a:br>
              <a:rPr lang="en-US" dirty="0"/>
            </a:br>
            <a:r>
              <a:rPr lang="en-US" b="1" dirty="0"/>
              <a:t>In: </a:t>
            </a:r>
            <a:r>
              <a:rPr lang="en-US" i="1" dirty="0"/>
              <a:t>Proc. of ACM SIGCOMM Poster, 2012</a:t>
            </a:r>
            <a:endParaRPr lang="de-DE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8680" y="2657520"/>
              <a:ext cx="5848560" cy="154980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0040" y="2648160"/>
                <a:ext cx="5868360" cy="1568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40077"/>
      </p:ext>
    </p:extLst>
  </p:cSld>
  <p:clrMapOvr>
    <a:masterClrMapping/>
  </p:clrMapOvr>
  <p:transition spd="slow" advTm="314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Content of this Chapter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CDN (Content Delivery Networks)</a:t>
            </a:r>
          </a:p>
          <a:p>
            <a:r>
              <a:rPr lang="en-US" b="1" dirty="0">
                <a:solidFill>
                  <a:srgbClr val="00B0F0"/>
                </a:solidFill>
              </a:rPr>
              <a:t>ICN (Information Centric Networking)</a:t>
            </a:r>
          </a:p>
          <a:p>
            <a:r>
              <a:rPr lang="en-US" noProof="0" dirty="0" smtClean="0"/>
              <a:t>P2P (Peer to Peer Networks)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63041"/>
      </p:ext>
    </p:extLst>
  </p:cSld>
  <p:clrMapOvr>
    <a:masterClrMapping/>
  </p:clrMapOvr>
  <p:transition spd="slow" advTm="51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Content of this Chapter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noProof="0" dirty="0" smtClean="0">
                <a:solidFill>
                  <a:srgbClr val="00B0F0"/>
                </a:solidFill>
              </a:rPr>
              <a:t>CDN (Content Delivery Networks)</a:t>
            </a:r>
          </a:p>
          <a:p>
            <a:r>
              <a:rPr lang="en-US" noProof="0" dirty="0" smtClean="0"/>
              <a:t>ICN (Information Centric Networking)</a:t>
            </a:r>
          </a:p>
          <a:p>
            <a:r>
              <a:rPr lang="en-US" noProof="0" dirty="0" smtClean="0"/>
              <a:t>P2P (Peer to Peer Networks)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11051"/>
      </p:ext>
    </p:extLst>
  </p:cSld>
  <p:clrMapOvr>
    <a:masterClrMapping/>
  </p:clrMapOvr>
  <p:transition spd="slow" advTm="51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Peer-to-Peer (P2P) Architecture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In client-server architecture the server is by design the bottleneck</a:t>
            </a:r>
          </a:p>
          <a:p>
            <a:endParaRPr lang="en-US" noProof="0" dirty="0" smtClean="0"/>
          </a:p>
          <a:p>
            <a:r>
              <a:rPr lang="en-US" noProof="0" dirty="0" smtClean="0"/>
              <a:t>With a P2P architecture each client is also a server and is called a </a:t>
            </a:r>
            <a:r>
              <a:rPr lang="en-US" b="1" noProof="0" dirty="0" smtClean="0"/>
              <a:t>peer</a:t>
            </a:r>
            <a:endParaRPr lang="en-US" noProof="0" dirty="0" smtClean="0"/>
          </a:p>
          <a:p>
            <a:endParaRPr lang="en-US" noProof="0" dirty="0" smtClean="0"/>
          </a:p>
          <a:p>
            <a:r>
              <a:rPr lang="en-US" noProof="0" dirty="0" smtClean="0"/>
              <a:t>Peers communicate between them through a logical network: an </a:t>
            </a:r>
            <a:r>
              <a:rPr lang="en-US" b="1" noProof="0" dirty="0" smtClean="0"/>
              <a:t>overlay</a:t>
            </a:r>
          </a:p>
          <a:p>
            <a:endParaRPr lang="en-US" b="1" noProof="0" dirty="0" smtClean="0"/>
          </a:p>
          <a:p>
            <a:r>
              <a:rPr lang="en-US" noProof="0" dirty="0" smtClean="0"/>
              <a:t>Peers may be directly or indirectly connected to one another via the overlay</a:t>
            </a:r>
          </a:p>
          <a:p>
            <a:pPr lvl="1"/>
            <a:r>
              <a:rPr lang="en-US" noProof="0" dirty="0" smtClean="0"/>
              <a:t>Peers that directly connected are called </a:t>
            </a:r>
            <a:r>
              <a:rPr lang="en-US" b="1" noProof="0" dirty="0" smtClean="0"/>
              <a:t>neighbors</a:t>
            </a:r>
          </a:p>
          <a:p>
            <a:pPr lvl="1"/>
            <a:endParaRPr lang="en-US" b="1" noProof="0" dirty="0" smtClean="0"/>
          </a:p>
          <a:p>
            <a:r>
              <a:rPr lang="en-US" noProof="0" dirty="0" smtClean="0"/>
              <a:t>Across the overlay </a:t>
            </a:r>
            <a:r>
              <a:rPr lang="en-US" b="1" noProof="0" dirty="0" smtClean="0"/>
              <a:t>peers route based on names </a:t>
            </a:r>
            <a:r>
              <a:rPr lang="en-US" noProof="0" dirty="0" smtClean="0"/>
              <a:t>and not on addresses.</a:t>
            </a:r>
            <a:endParaRPr lang="en-US" noProof="0" dirty="0"/>
          </a:p>
        </p:txBody>
      </p:sp>
      <p:grpSp>
        <p:nvGrpSpPr>
          <p:cNvPr id="4" name="Gruppieren 4"/>
          <p:cNvGrpSpPr/>
          <p:nvPr/>
        </p:nvGrpSpPr>
        <p:grpSpPr>
          <a:xfrm>
            <a:off x="8495090" y="2786057"/>
            <a:ext cx="3060000" cy="3060000"/>
            <a:chOff x="5214942" y="3143248"/>
            <a:chExt cx="3429024" cy="3286148"/>
          </a:xfrm>
        </p:grpSpPr>
        <p:cxnSp>
          <p:nvCxnSpPr>
            <p:cNvPr id="5" name="AutoShape 728"/>
            <p:cNvCxnSpPr>
              <a:cxnSpLocks noChangeShapeType="1"/>
            </p:cNvCxnSpPr>
            <p:nvPr/>
          </p:nvCxnSpPr>
          <p:spPr bwMode="auto">
            <a:xfrm>
              <a:off x="6925408" y="5343525"/>
              <a:ext cx="252046" cy="4254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6" name="AutoShape 729"/>
            <p:cNvCxnSpPr>
              <a:cxnSpLocks noChangeShapeType="1"/>
            </p:cNvCxnSpPr>
            <p:nvPr/>
          </p:nvCxnSpPr>
          <p:spPr bwMode="auto">
            <a:xfrm>
              <a:off x="5754566" y="5819776"/>
              <a:ext cx="1201615" cy="9207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7" name="AutoShape 730"/>
            <p:cNvCxnSpPr>
              <a:cxnSpLocks noChangeShapeType="1"/>
            </p:cNvCxnSpPr>
            <p:nvPr/>
          </p:nvCxnSpPr>
          <p:spPr bwMode="auto">
            <a:xfrm flipH="1">
              <a:off x="5558204" y="4938714"/>
              <a:ext cx="162657" cy="73977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8" name="AutoShape 731"/>
            <p:cNvCxnSpPr>
              <a:cxnSpLocks noChangeShapeType="1"/>
            </p:cNvCxnSpPr>
            <p:nvPr/>
          </p:nvCxnSpPr>
          <p:spPr bwMode="auto">
            <a:xfrm>
              <a:off x="6219092" y="4038601"/>
              <a:ext cx="709246" cy="8747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9" name="AutoShape 732"/>
            <p:cNvCxnSpPr>
              <a:cxnSpLocks noChangeShapeType="1"/>
            </p:cNvCxnSpPr>
            <p:nvPr/>
          </p:nvCxnSpPr>
          <p:spPr bwMode="auto">
            <a:xfrm flipV="1">
              <a:off x="5778012" y="5056189"/>
              <a:ext cx="929054" cy="76517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0" name="AutoShape 733"/>
            <p:cNvCxnSpPr>
              <a:cxnSpLocks noChangeShapeType="1"/>
            </p:cNvCxnSpPr>
            <p:nvPr/>
          </p:nvCxnSpPr>
          <p:spPr bwMode="auto">
            <a:xfrm flipH="1">
              <a:off x="7397262" y="5461000"/>
              <a:ext cx="373674" cy="4508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1" name="AutoShape 734"/>
            <p:cNvCxnSpPr>
              <a:cxnSpLocks noChangeShapeType="1"/>
            </p:cNvCxnSpPr>
            <p:nvPr/>
          </p:nvCxnSpPr>
          <p:spPr bwMode="auto">
            <a:xfrm flipH="1">
              <a:off x="7148146" y="4354514"/>
              <a:ext cx="526074" cy="70167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2" name="AutoShape 735"/>
            <p:cNvCxnSpPr>
              <a:cxnSpLocks noChangeShapeType="1"/>
            </p:cNvCxnSpPr>
            <p:nvPr/>
          </p:nvCxnSpPr>
          <p:spPr bwMode="auto">
            <a:xfrm rot="16200000" flipH="1">
              <a:off x="7628884" y="4585279"/>
              <a:ext cx="677520" cy="24841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3" name="AutoShape 736"/>
            <p:cNvCxnSpPr>
              <a:cxnSpLocks noChangeShapeType="1"/>
            </p:cNvCxnSpPr>
            <p:nvPr/>
          </p:nvCxnSpPr>
          <p:spPr bwMode="auto">
            <a:xfrm rot="10800000">
              <a:off x="6242372" y="3833706"/>
              <a:ext cx="1761169" cy="1304201"/>
            </a:xfrm>
            <a:prstGeom prst="curvedConnector3">
              <a:avLst>
                <a:gd name="adj1" fmla="val 46970"/>
              </a:avLst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4" name="AutoShape 737"/>
            <p:cNvCxnSpPr>
              <a:cxnSpLocks noChangeShapeType="1"/>
            </p:cNvCxnSpPr>
            <p:nvPr/>
          </p:nvCxnSpPr>
          <p:spPr bwMode="auto">
            <a:xfrm flipV="1">
              <a:off x="5943600" y="4319589"/>
              <a:ext cx="1411166" cy="33178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5" name="AutoShape 738"/>
            <p:cNvCxnSpPr>
              <a:cxnSpLocks noChangeShapeType="1"/>
            </p:cNvCxnSpPr>
            <p:nvPr/>
          </p:nvCxnSpPr>
          <p:spPr bwMode="auto">
            <a:xfrm rot="10800000">
              <a:off x="6038851" y="4921250"/>
              <a:ext cx="917331" cy="990600"/>
            </a:xfrm>
            <a:prstGeom prst="curvedConnector3">
              <a:avLst>
                <a:gd name="adj1" fmla="val 50000"/>
              </a:avLst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6" name="AutoShape 739"/>
            <p:cNvCxnSpPr>
              <a:cxnSpLocks noChangeShapeType="1"/>
            </p:cNvCxnSpPr>
            <p:nvPr/>
          </p:nvCxnSpPr>
          <p:spPr bwMode="auto">
            <a:xfrm rot="10800000" flipH="1">
              <a:off x="5336931" y="3751263"/>
              <a:ext cx="663820" cy="2070100"/>
            </a:xfrm>
            <a:prstGeom prst="curvedConnector3">
              <a:avLst>
                <a:gd name="adj1" fmla="val -31787"/>
              </a:avLst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7" name="AutoShape 740"/>
            <p:cNvCxnSpPr>
              <a:cxnSpLocks noChangeShapeType="1"/>
            </p:cNvCxnSpPr>
            <p:nvPr/>
          </p:nvCxnSpPr>
          <p:spPr bwMode="auto">
            <a:xfrm flipH="1" flipV="1">
              <a:off x="6441831" y="3751263"/>
              <a:ext cx="1012581" cy="31591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grpSp>
          <p:nvGrpSpPr>
            <p:cNvPr id="18" name="Gruppieren 147"/>
            <p:cNvGrpSpPr/>
            <p:nvPr/>
          </p:nvGrpSpPr>
          <p:grpSpPr>
            <a:xfrm>
              <a:off x="5929322" y="3143248"/>
              <a:ext cx="714380" cy="642942"/>
              <a:chOff x="-1714544" y="1571612"/>
              <a:chExt cx="987425" cy="915988"/>
            </a:xfrm>
          </p:grpSpPr>
          <p:graphicFrame>
            <p:nvGraphicFramePr>
              <p:cNvPr id="37" name="Object 13"/>
              <p:cNvGraphicFramePr>
                <a:graphicFrameLocks noChangeAspect="1"/>
              </p:cNvGraphicFramePr>
              <p:nvPr/>
            </p:nvGraphicFramePr>
            <p:xfrm>
              <a:off x="-1714544" y="1571612"/>
              <a:ext cx="987425" cy="915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81" name="Visio" r:id="rId3" imgW="988124" imgH="916781" progId="">
                      <p:embed/>
                    </p:oleObj>
                  </mc:Choice>
                  <mc:Fallback>
                    <p:oleObj name="Visio" r:id="rId3" imgW="988124" imgH="91678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714544" y="1571612"/>
                            <a:ext cx="987425" cy="915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8" name="Textfeld 38"/>
              <p:cNvSpPr txBox="1"/>
              <p:nvPr/>
            </p:nvSpPr>
            <p:spPr>
              <a:xfrm rot="1749183">
                <a:off x="-1489842" y="1702873"/>
                <a:ext cx="703155" cy="3767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Peer</a:t>
                </a:r>
              </a:p>
            </p:txBody>
          </p:sp>
        </p:grpSp>
        <p:grpSp>
          <p:nvGrpSpPr>
            <p:cNvPr id="19" name="Gruppieren 150"/>
            <p:cNvGrpSpPr/>
            <p:nvPr/>
          </p:nvGrpSpPr>
          <p:grpSpPr>
            <a:xfrm>
              <a:off x="7429520" y="3714752"/>
              <a:ext cx="714380" cy="642942"/>
              <a:chOff x="-1714544" y="1571612"/>
              <a:chExt cx="987425" cy="915988"/>
            </a:xfrm>
          </p:grpSpPr>
          <p:graphicFrame>
            <p:nvGraphicFramePr>
              <p:cNvPr id="35" name="Object 13"/>
              <p:cNvGraphicFramePr>
                <a:graphicFrameLocks noChangeAspect="1"/>
              </p:cNvGraphicFramePr>
              <p:nvPr/>
            </p:nvGraphicFramePr>
            <p:xfrm>
              <a:off x="-1714544" y="1571612"/>
              <a:ext cx="987425" cy="915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82" name="Visio" r:id="rId5" imgW="988124" imgH="916781" progId="">
                      <p:embed/>
                    </p:oleObj>
                  </mc:Choice>
                  <mc:Fallback>
                    <p:oleObj name="Visio" r:id="rId5" imgW="988124" imgH="91678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714544" y="1571612"/>
                            <a:ext cx="987425" cy="915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6" name="Textfeld 36"/>
              <p:cNvSpPr txBox="1"/>
              <p:nvPr/>
            </p:nvSpPr>
            <p:spPr>
              <a:xfrm rot="1749183">
                <a:off x="-1489842" y="1702873"/>
                <a:ext cx="703155" cy="3767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Peer</a:t>
                </a:r>
              </a:p>
            </p:txBody>
          </p:sp>
        </p:grpSp>
        <p:grpSp>
          <p:nvGrpSpPr>
            <p:cNvPr id="20" name="Gruppieren 153"/>
            <p:cNvGrpSpPr/>
            <p:nvPr/>
          </p:nvGrpSpPr>
          <p:grpSpPr>
            <a:xfrm>
              <a:off x="7929586" y="4929198"/>
              <a:ext cx="714380" cy="642942"/>
              <a:chOff x="-1714544" y="1571612"/>
              <a:chExt cx="987425" cy="915988"/>
            </a:xfrm>
          </p:grpSpPr>
          <p:graphicFrame>
            <p:nvGraphicFramePr>
              <p:cNvPr id="33" name="Object 13"/>
              <p:cNvGraphicFramePr>
                <a:graphicFrameLocks noChangeAspect="1"/>
              </p:cNvGraphicFramePr>
              <p:nvPr/>
            </p:nvGraphicFramePr>
            <p:xfrm>
              <a:off x="-1714544" y="1571612"/>
              <a:ext cx="987425" cy="915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83" name="Visio" r:id="rId6" imgW="988124" imgH="916781" progId="">
                      <p:embed/>
                    </p:oleObj>
                  </mc:Choice>
                  <mc:Fallback>
                    <p:oleObj name="Visio" r:id="rId6" imgW="988124" imgH="91678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714544" y="1571612"/>
                            <a:ext cx="987425" cy="915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4" name="Textfeld 34"/>
              <p:cNvSpPr txBox="1"/>
              <p:nvPr/>
            </p:nvSpPr>
            <p:spPr>
              <a:xfrm rot="1749183">
                <a:off x="-1489842" y="1702873"/>
                <a:ext cx="703155" cy="3767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Peer</a:t>
                </a:r>
              </a:p>
            </p:txBody>
          </p:sp>
        </p:grpSp>
        <p:grpSp>
          <p:nvGrpSpPr>
            <p:cNvPr id="21" name="Gruppieren 156"/>
            <p:cNvGrpSpPr/>
            <p:nvPr/>
          </p:nvGrpSpPr>
          <p:grpSpPr>
            <a:xfrm>
              <a:off x="5214942" y="5715016"/>
              <a:ext cx="714380" cy="642942"/>
              <a:chOff x="-1714544" y="1571612"/>
              <a:chExt cx="987425" cy="915988"/>
            </a:xfrm>
          </p:grpSpPr>
          <p:graphicFrame>
            <p:nvGraphicFramePr>
              <p:cNvPr id="31" name="Object 13"/>
              <p:cNvGraphicFramePr>
                <a:graphicFrameLocks noChangeAspect="1"/>
              </p:cNvGraphicFramePr>
              <p:nvPr/>
            </p:nvGraphicFramePr>
            <p:xfrm>
              <a:off x="-1714544" y="1571612"/>
              <a:ext cx="987425" cy="915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84" name="Visio" r:id="rId7" imgW="988124" imgH="916781" progId="">
                      <p:embed/>
                    </p:oleObj>
                  </mc:Choice>
                  <mc:Fallback>
                    <p:oleObj name="Visio" r:id="rId7" imgW="988124" imgH="91678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714544" y="1571612"/>
                            <a:ext cx="987425" cy="915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2" name="Textfeld 32"/>
              <p:cNvSpPr txBox="1"/>
              <p:nvPr/>
            </p:nvSpPr>
            <p:spPr>
              <a:xfrm rot="1749183">
                <a:off x="-1489842" y="1702873"/>
                <a:ext cx="703155" cy="3767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Peer</a:t>
                </a:r>
              </a:p>
            </p:txBody>
          </p:sp>
        </p:grpSp>
        <p:grpSp>
          <p:nvGrpSpPr>
            <p:cNvPr id="22" name="Gruppieren 159"/>
            <p:cNvGrpSpPr/>
            <p:nvPr/>
          </p:nvGrpSpPr>
          <p:grpSpPr>
            <a:xfrm>
              <a:off x="6858016" y="5786454"/>
              <a:ext cx="714380" cy="642942"/>
              <a:chOff x="-1714544" y="1571612"/>
              <a:chExt cx="987425" cy="915988"/>
            </a:xfrm>
          </p:grpSpPr>
          <p:graphicFrame>
            <p:nvGraphicFramePr>
              <p:cNvPr id="29" name="Object 13"/>
              <p:cNvGraphicFramePr>
                <a:graphicFrameLocks noChangeAspect="1"/>
              </p:cNvGraphicFramePr>
              <p:nvPr/>
            </p:nvGraphicFramePr>
            <p:xfrm>
              <a:off x="-1714544" y="1571612"/>
              <a:ext cx="987425" cy="915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85" name="Visio" r:id="rId8" imgW="988124" imgH="916781" progId="">
                      <p:embed/>
                    </p:oleObj>
                  </mc:Choice>
                  <mc:Fallback>
                    <p:oleObj name="Visio" r:id="rId8" imgW="988124" imgH="91678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714544" y="1571612"/>
                            <a:ext cx="987425" cy="915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Textfeld 30"/>
              <p:cNvSpPr txBox="1"/>
              <p:nvPr/>
            </p:nvSpPr>
            <p:spPr>
              <a:xfrm rot="1749183">
                <a:off x="-1489842" y="1702873"/>
                <a:ext cx="703155" cy="3767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Peer</a:t>
                </a:r>
              </a:p>
            </p:txBody>
          </p:sp>
        </p:grpSp>
        <p:grpSp>
          <p:nvGrpSpPr>
            <p:cNvPr id="23" name="Gruppieren 162"/>
            <p:cNvGrpSpPr/>
            <p:nvPr/>
          </p:nvGrpSpPr>
          <p:grpSpPr>
            <a:xfrm>
              <a:off x="5286380" y="4214818"/>
              <a:ext cx="714380" cy="642942"/>
              <a:chOff x="-1714544" y="1571612"/>
              <a:chExt cx="987425" cy="915988"/>
            </a:xfrm>
          </p:grpSpPr>
          <p:graphicFrame>
            <p:nvGraphicFramePr>
              <p:cNvPr id="27" name="Object 13"/>
              <p:cNvGraphicFramePr>
                <a:graphicFrameLocks noChangeAspect="1"/>
              </p:cNvGraphicFramePr>
              <p:nvPr/>
            </p:nvGraphicFramePr>
            <p:xfrm>
              <a:off x="-1714544" y="1571612"/>
              <a:ext cx="987425" cy="915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86" name="Visio" r:id="rId9" imgW="988124" imgH="916781" progId="">
                      <p:embed/>
                    </p:oleObj>
                  </mc:Choice>
                  <mc:Fallback>
                    <p:oleObj name="Visio" r:id="rId9" imgW="988124" imgH="91678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714544" y="1571612"/>
                            <a:ext cx="987425" cy="915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8" name="Textfeld 28"/>
              <p:cNvSpPr txBox="1"/>
              <p:nvPr/>
            </p:nvSpPr>
            <p:spPr>
              <a:xfrm rot="1749183">
                <a:off x="-1489842" y="1702873"/>
                <a:ext cx="703155" cy="3767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Peer</a:t>
                </a:r>
              </a:p>
            </p:txBody>
          </p:sp>
        </p:grpSp>
        <p:grpSp>
          <p:nvGrpSpPr>
            <p:cNvPr id="24" name="Gruppieren 165"/>
            <p:cNvGrpSpPr/>
            <p:nvPr/>
          </p:nvGrpSpPr>
          <p:grpSpPr>
            <a:xfrm>
              <a:off x="6715140" y="4714884"/>
              <a:ext cx="714380" cy="642942"/>
              <a:chOff x="-1714544" y="1571612"/>
              <a:chExt cx="987425" cy="915988"/>
            </a:xfrm>
          </p:grpSpPr>
          <p:graphicFrame>
            <p:nvGraphicFramePr>
              <p:cNvPr id="25" name="Object 13"/>
              <p:cNvGraphicFramePr>
                <a:graphicFrameLocks noChangeAspect="1"/>
              </p:cNvGraphicFramePr>
              <p:nvPr/>
            </p:nvGraphicFramePr>
            <p:xfrm>
              <a:off x="-1714544" y="1571612"/>
              <a:ext cx="987425" cy="915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87" name="Visio" r:id="rId10" imgW="988124" imgH="916781" progId="">
                      <p:embed/>
                    </p:oleObj>
                  </mc:Choice>
                  <mc:Fallback>
                    <p:oleObj name="Visio" r:id="rId10" imgW="988124" imgH="91678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714544" y="1571612"/>
                            <a:ext cx="987425" cy="915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6" name="Textfeld 26"/>
              <p:cNvSpPr txBox="1"/>
              <p:nvPr/>
            </p:nvSpPr>
            <p:spPr>
              <a:xfrm rot="1749183">
                <a:off x="-1489842" y="1702873"/>
                <a:ext cx="703155" cy="3767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Peer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28339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P2P Architecture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noProof="0" dirty="0" smtClean="0"/>
              <a:t>Goal</a:t>
            </a:r>
            <a:r>
              <a:rPr lang="en-US" noProof="0" dirty="0" smtClean="0"/>
              <a:t>: allow a more efficient use of resources (bandwidth, CPU etc.) compared to client-server architecture</a:t>
            </a:r>
          </a:p>
          <a:p>
            <a:pPr lvl="1"/>
            <a:endParaRPr lang="en-US" sz="600" noProof="0" dirty="0" smtClean="0"/>
          </a:p>
          <a:p>
            <a:endParaRPr lang="en-US" noProof="0" dirty="0" smtClean="0"/>
          </a:p>
          <a:p>
            <a:r>
              <a:rPr lang="en-US" noProof="0" dirty="0" smtClean="0"/>
              <a:t>Some advantages of P2P:</a:t>
            </a:r>
          </a:p>
          <a:p>
            <a:pPr lvl="1"/>
            <a:r>
              <a:rPr lang="en-US" noProof="0" dirty="0" smtClean="0"/>
              <a:t>no central entity, no single point of failure</a:t>
            </a:r>
          </a:p>
          <a:p>
            <a:pPr lvl="1"/>
            <a:r>
              <a:rPr lang="en-US" noProof="0" dirty="0" smtClean="0"/>
              <a:t>reduces/eliminates the demand for server clusters</a:t>
            </a:r>
          </a:p>
          <a:p>
            <a:pPr lvl="1"/>
            <a:r>
              <a:rPr lang="en-US" noProof="0" dirty="0" smtClean="0"/>
              <a:t>content replication </a:t>
            </a:r>
          </a:p>
          <a:p>
            <a:pPr lvl="1"/>
            <a:r>
              <a:rPr lang="en-US" noProof="0" dirty="0" smtClean="0"/>
              <a:t>flexibility, self-organization</a:t>
            </a:r>
          </a:p>
          <a:p>
            <a:pPr lvl="1"/>
            <a:r>
              <a:rPr lang="en-US" noProof="0" dirty="0" smtClean="0"/>
              <a:t>some levels of anonymity</a:t>
            </a:r>
          </a:p>
          <a:p>
            <a:pPr lvl="1"/>
            <a:r>
              <a:rPr lang="en-US" noProof="0" dirty="0" smtClean="0"/>
              <a:t>efficiency </a:t>
            </a:r>
          </a:p>
          <a:p>
            <a:pPr lvl="2"/>
            <a:r>
              <a:rPr lang="en-US" noProof="0" dirty="0" smtClean="0"/>
              <a:t>the time for every peer to get a particular content grows logarithmically with the number of peers to be served, instead of a linearly with a client-server architecture</a:t>
            </a:r>
          </a:p>
          <a:p>
            <a:pPr lvl="2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6550046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Peer-to-Peer: Some Applications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P2P protocols operate at the application layer</a:t>
            </a:r>
          </a:p>
          <a:p>
            <a:endParaRPr lang="en-US" noProof="0" dirty="0" smtClean="0"/>
          </a:p>
          <a:p>
            <a:endParaRPr lang="en-US" noProof="0" dirty="0" smtClean="0"/>
          </a:p>
          <a:p>
            <a:r>
              <a:rPr lang="en-US" noProof="0" dirty="0" smtClean="0"/>
              <a:t>There are many P2P Applications today</a:t>
            </a:r>
          </a:p>
          <a:p>
            <a:pPr lvl="1"/>
            <a:r>
              <a:rPr lang="en-US" noProof="0" dirty="0" smtClean="0"/>
              <a:t>P2P Telephony, e.g., Skype</a:t>
            </a:r>
          </a:p>
          <a:p>
            <a:pPr lvl="1"/>
            <a:r>
              <a:rPr lang="en-US" noProof="0" dirty="0" smtClean="0"/>
              <a:t>P2P Instant Messaging, e.g., ICQ</a:t>
            </a:r>
          </a:p>
          <a:p>
            <a:pPr lvl="1"/>
            <a:r>
              <a:rPr lang="en-US" noProof="0" dirty="0" smtClean="0"/>
              <a:t>P2P Content Sharing, e.g., Gnutella, </a:t>
            </a:r>
            <a:r>
              <a:rPr lang="en-US" noProof="0" dirty="0" err="1" smtClean="0"/>
              <a:t>Vuze</a:t>
            </a:r>
            <a:r>
              <a:rPr lang="en-US" noProof="0" dirty="0" smtClean="0"/>
              <a:t>, </a:t>
            </a:r>
            <a:r>
              <a:rPr lang="en-US" noProof="0" dirty="0" err="1" smtClean="0"/>
              <a:t>BitTorrent</a:t>
            </a:r>
            <a:endParaRPr lang="en-US" noProof="0" dirty="0" smtClean="0"/>
          </a:p>
          <a:p>
            <a:pPr lvl="1"/>
            <a:r>
              <a:rPr lang="en-US" noProof="0" dirty="0" smtClean="0"/>
              <a:t>P2P Resource Sharing, e.g., </a:t>
            </a:r>
            <a:r>
              <a:rPr lang="en-US" noProof="0" dirty="0" err="1" smtClean="0"/>
              <a:t>SETI@home</a:t>
            </a:r>
            <a:endParaRPr lang="en-US" noProof="0" dirty="0" smtClean="0"/>
          </a:p>
          <a:p>
            <a:pPr lvl="1"/>
            <a:r>
              <a:rPr lang="en-US" noProof="0" dirty="0" smtClean="0"/>
              <a:t>P2P Social Networks, e.g., </a:t>
            </a:r>
            <a:r>
              <a:rPr lang="en-US" noProof="0" dirty="0" err="1" smtClean="0"/>
              <a:t>Krawler</a:t>
            </a:r>
            <a:endParaRPr lang="en-US" noProof="0" dirty="0" smtClean="0"/>
          </a:p>
          <a:p>
            <a:pPr lvl="1"/>
            <a:r>
              <a:rPr lang="en-US" noProof="0" dirty="0" smtClean="0"/>
              <a:t>P2P Video Streaming, e.g., P2PTV, PDTP</a:t>
            </a:r>
          </a:p>
          <a:p>
            <a:pPr lvl="1"/>
            <a:r>
              <a:rPr lang="en-US" noProof="0" dirty="0" smtClean="0"/>
              <a:t>…</a:t>
            </a:r>
          </a:p>
          <a:p>
            <a:pPr lvl="1"/>
            <a:endParaRPr lang="en-US" noProof="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7680176" y="1268760"/>
            <a:ext cx="2590800" cy="3139388"/>
            <a:chOff x="5857884" y="3020101"/>
            <a:chExt cx="2590800" cy="3139388"/>
          </a:xfrm>
        </p:grpSpPr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5857884" y="5092689"/>
              <a:ext cx="2590800" cy="533400"/>
            </a:xfrm>
            <a:prstGeom prst="rect">
              <a:avLst/>
            </a:prstGeom>
            <a:noFill/>
            <a:ln w="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/>
            <a:lstStyle/>
            <a:p>
              <a:pPr algn="ctr" defTabSz="762000" eaLnBrk="0" hangingPunct="0">
                <a:lnSpc>
                  <a:spcPct val="70000"/>
                </a:lnSpc>
              </a:pPr>
              <a:endParaRPr lang="en-US" sz="16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  <a:p>
              <a:pPr algn="ctr" defTabSz="762000" eaLnBrk="0" hangingPunct="0">
                <a:lnSpc>
                  <a:spcPct val="50000"/>
                </a:lnSpc>
              </a:pPr>
              <a:r>
                <a:rPr lang="en-US" sz="1600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Data Link Layer</a:t>
              </a:r>
            </a:p>
          </p:txBody>
        </p:sp>
        <p:sp>
          <p:nvSpPr>
            <p:cNvPr id="6" name="Rectangle 27"/>
            <p:cNvSpPr>
              <a:spLocks noChangeArrowheads="1"/>
            </p:cNvSpPr>
            <p:nvPr/>
          </p:nvSpPr>
          <p:spPr bwMode="auto">
            <a:xfrm>
              <a:off x="5857884" y="5626089"/>
              <a:ext cx="2590800" cy="533400"/>
            </a:xfrm>
            <a:prstGeom prst="rect">
              <a:avLst/>
            </a:prstGeom>
            <a:noFill/>
            <a:ln w="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/>
            <a:lstStyle/>
            <a:p>
              <a:pPr algn="ctr" defTabSz="762000" eaLnBrk="0" hangingPunct="0">
                <a:lnSpc>
                  <a:spcPct val="70000"/>
                </a:lnSpc>
              </a:pPr>
              <a:endParaRPr lang="en-US" sz="16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  <a:p>
              <a:pPr algn="ctr" defTabSz="762000" eaLnBrk="0" hangingPunct="0">
                <a:lnSpc>
                  <a:spcPct val="50000"/>
                </a:lnSpc>
              </a:pPr>
              <a:r>
                <a:rPr lang="en-US" sz="1600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Physical Layer</a:t>
              </a:r>
            </a:p>
          </p:txBody>
        </p:sp>
        <p:sp>
          <p:nvSpPr>
            <p:cNvPr id="7" name="Rectangle 28"/>
            <p:cNvSpPr>
              <a:spLocks noChangeArrowheads="1"/>
            </p:cNvSpPr>
            <p:nvPr/>
          </p:nvSpPr>
          <p:spPr bwMode="auto">
            <a:xfrm>
              <a:off x="5857884" y="4559289"/>
              <a:ext cx="2590800" cy="533400"/>
            </a:xfrm>
            <a:prstGeom prst="rect">
              <a:avLst/>
            </a:prstGeom>
            <a:noFill/>
            <a:ln w="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/>
            <a:lstStyle/>
            <a:p>
              <a:pPr algn="ctr" defTabSz="762000" eaLnBrk="0" hangingPunct="0">
                <a:lnSpc>
                  <a:spcPct val="70000"/>
                </a:lnSpc>
              </a:pPr>
              <a:endParaRPr lang="en-US" sz="16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  <a:p>
              <a:pPr algn="ctr" defTabSz="762000" eaLnBrk="0" hangingPunct="0">
                <a:lnSpc>
                  <a:spcPct val="50000"/>
                </a:lnSpc>
              </a:pPr>
              <a:r>
                <a:rPr lang="en-US" sz="1600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Network Layer</a:t>
              </a:r>
            </a:p>
          </p:txBody>
        </p:sp>
        <p:sp>
          <p:nvSpPr>
            <p:cNvPr id="8" name="Rectangle 29"/>
            <p:cNvSpPr>
              <a:spLocks noChangeArrowheads="1"/>
            </p:cNvSpPr>
            <p:nvPr/>
          </p:nvSpPr>
          <p:spPr bwMode="auto">
            <a:xfrm>
              <a:off x="5857884" y="4025889"/>
              <a:ext cx="2590800" cy="533400"/>
            </a:xfrm>
            <a:prstGeom prst="rect">
              <a:avLst/>
            </a:prstGeom>
            <a:noFill/>
            <a:ln w="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/>
            <a:lstStyle/>
            <a:p>
              <a:pPr algn="ctr" defTabSz="762000" eaLnBrk="0" hangingPunct="0">
                <a:lnSpc>
                  <a:spcPct val="70000"/>
                </a:lnSpc>
              </a:pPr>
              <a:endParaRPr lang="en-US" sz="16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  <a:p>
              <a:pPr algn="ctr" defTabSz="762000" eaLnBrk="0" hangingPunct="0">
                <a:lnSpc>
                  <a:spcPct val="50000"/>
                </a:lnSpc>
              </a:pPr>
              <a:r>
                <a:rPr lang="en-US" sz="1600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Transport Layer</a:t>
              </a:r>
            </a:p>
          </p:txBody>
        </p:sp>
        <p:sp>
          <p:nvSpPr>
            <p:cNvPr id="9" name="Rectangle 30"/>
            <p:cNvSpPr>
              <a:spLocks noChangeArrowheads="1"/>
            </p:cNvSpPr>
            <p:nvPr/>
          </p:nvSpPr>
          <p:spPr bwMode="auto">
            <a:xfrm>
              <a:off x="5857884" y="3504105"/>
              <a:ext cx="2590800" cy="533400"/>
            </a:xfrm>
            <a:prstGeom prst="rect">
              <a:avLst/>
            </a:prstGeom>
            <a:solidFill>
              <a:srgbClr val="FFC000"/>
            </a:solidFill>
            <a:ln w="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/>
            <a:lstStyle/>
            <a:p>
              <a:pPr algn="ctr" defTabSz="762000" eaLnBrk="0" hangingPunct="0">
                <a:lnSpc>
                  <a:spcPct val="70000"/>
                </a:lnSpc>
              </a:pPr>
              <a:endParaRPr lang="en-US" sz="16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  <a:p>
              <a:pPr algn="ctr" defTabSz="762000" eaLnBrk="0" hangingPunct="0">
                <a:lnSpc>
                  <a:spcPct val="50000"/>
                </a:lnSpc>
              </a:pPr>
              <a:r>
                <a:rPr lang="en-US" sz="1600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Application Layer</a:t>
              </a:r>
            </a:p>
          </p:txBody>
        </p:sp>
        <p:sp>
          <p:nvSpPr>
            <p:cNvPr id="10" name="Text Box 37"/>
            <p:cNvSpPr txBox="1">
              <a:spLocks noChangeArrowheads="1"/>
            </p:cNvSpPr>
            <p:nvPr/>
          </p:nvSpPr>
          <p:spPr bwMode="auto">
            <a:xfrm>
              <a:off x="5871208" y="3020101"/>
              <a:ext cx="2558444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54000" rIns="54000">
              <a:spAutoFit/>
            </a:bodyPr>
            <a:lstStyle/>
            <a:p>
              <a:pPr algn="ctr" defTabSz="762000" eaLnBrk="0" hangingPunct="0"/>
              <a:r>
                <a:rPr lang="en-US" b="1" dirty="0">
                  <a:latin typeface="Tahoma" pitchFamily="34" charset="0"/>
                  <a:cs typeface="Tahoma" pitchFamily="34" charset="0"/>
                </a:rPr>
                <a:t>IP Stack 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5892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Historical Background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smtClean="0"/>
              <a:t>Originally the Arpanet/Internet has a P2P design</a:t>
            </a:r>
          </a:p>
          <a:p>
            <a:pPr lvl="1"/>
            <a:r>
              <a:rPr lang="en-US" noProof="0" smtClean="0"/>
              <a:t>All hosts provide services like (FTP, Telnet, …)</a:t>
            </a:r>
          </a:p>
          <a:p>
            <a:pPr lvl="1"/>
            <a:r>
              <a:rPr lang="en-US" noProof="0" smtClean="0"/>
              <a:t>All hosts were equal</a:t>
            </a:r>
          </a:p>
          <a:p>
            <a:pPr lvl="1"/>
            <a:r>
              <a:rPr lang="en-US" noProof="0" smtClean="0"/>
              <a:t>With increasing number of nodes the structure changed to a Client-Server architecture</a:t>
            </a:r>
          </a:p>
          <a:p>
            <a:pPr lvl="1"/>
            <a:r>
              <a:rPr lang="en-US" noProof="0" smtClean="0"/>
              <a:t>Since 2000 and Napster’s breakthrough, new P2P applications are used massively </a:t>
            </a:r>
          </a:p>
          <a:p>
            <a:endParaRPr lang="en-US" noProof="0" dirty="0"/>
          </a:p>
        </p:txBody>
      </p:sp>
      <p:grpSp>
        <p:nvGrpSpPr>
          <p:cNvPr id="26" name="Gruppieren 25"/>
          <p:cNvGrpSpPr/>
          <p:nvPr/>
        </p:nvGrpSpPr>
        <p:grpSpPr>
          <a:xfrm>
            <a:off x="3095604" y="3571876"/>
            <a:ext cx="5816636" cy="2876564"/>
            <a:chOff x="1571604" y="3571876"/>
            <a:chExt cx="5816636" cy="2876564"/>
          </a:xfrm>
        </p:grpSpPr>
        <p:sp>
          <p:nvSpPr>
            <p:cNvPr id="11" name="Line 27"/>
            <p:cNvSpPr>
              <a:spLocks noChangeShapeType="1"/>
            </p:cNvSpPr>
            <p:nvPr/>
          </p:nvSpPr>
          <p:spPr bwMode="auto">
            <a:xfrm flipV="1">
              <a:off x="2362200" y="4286256"/>
              <a:ext cx="1638296" cy="509602"/>
            </a:xfrm>
            <a:prstGeom prst="line">
              <a:avLst/>
            </a:prstGeom>
            <a:noFill/>
            <a:ln w="57150">
              <a:solidFill>
                <a:srgbClr val="993300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Line 28"/>
            <p:cNvSpPr>
              <a:spLocks noChangeShapeType="1"/>
            </p:cNvSpPr>
            <p:nvPr/>
          </p:nvSpPr>
          <p:spPr bwMode="auto">
            <a:xfrm>
              <a:off x="4876800" y="4110058"/>
              <a:ext cx="1752600" cy="762000"/>
            </a:xfrm>
            <a:prstGeom prst="line">
              <a:avLst/>
            </a:prstGeom>
            <a:noFill/>
            <a:ln w="57150">
              <a:solidFill>
                <a:srgbClr val="993300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Line 29"/>
            <p:cNvSpPr>
              <a:spLocks noChangeShapeType="1"/>
            </p:cNvSpPr>
            <p:nvPr/>
          </p:nvSpPr>
          <p:spPr bwMode="auto">
            <a:xfrm flipH="1">
              <a:off x="5715008" y="5329258"/>
              <a:ext cx="914392" cy="457196"/>
            </a:xfrm>
            <a:prstGeom prst="line">
              <a:avLst/>
            </a:prstGeom>
            <a:noFill/>
            <a:ln w="57150">
              <a:solidFill>
                <a:srgbClr val="993300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30"/>
            <p:cNvSpPr>
              <a:spLocks noChangeShapeType="1"/>
            </p:cNvSpPr>
            <p:nvPr/>
          </p:nvSpPr>
          <p:spPr bwMode="auto">
            <a:xfrm flipH="1">
              <a:off x="3857620" y="5857892"/>
              <a:ext cx="1143000" cy="0"/>
            </a:xfrm>
            <a:prstGeom prst="line">
              <a:avLst/>
            </a:prstGeom>
            <a:noFill/>
            <a:ln w="57150">
              <a:solidFill>
                <a:srgbClr val="993300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31"/>
            <p:cNvSpPr>
              <a:spLocks noChangeShapeType="1"/>
            </p:cNvSpPr>
            <p:nvPr/>
          </p:nvSpPr>
          <p:spPr bwMode="auto">
            <a:xfrm>
              <a:off x="2362200" y="5253058"/>
              <a:ext cx="709602" cy="461958"/>
            </a:xfrm>
            <a:prstGeom prst="line">
              <a:avLst/>
            </a:prstGeom>
            <a:noFill/>
            <a:ln w="57150">
              <a:solidFill>
                <a:srgbClr val="993300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Line 32"/>
            <p:cNvSpPr>
              <a:spLocks noChangeShapeType="1"/>
            </p:cNvSpPr>
            <p:nvPr/>
          </p:nvSpPr>
          <p:spPr bwMode="auto">
            <a:xfrm>
              <a:off x="2362200" y="5024458"/>
              <a:ext cx="4267200" cy="0"/>
            </a:xfrm>
            <a:prstGeom prst="line">
              <a:avLst/>
            </a:prstGeom>
            <a:noFill/>
            <a:ln w="57150">
              <a:solidFill>
                <a:srgbClr val="993300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Line 33"/>
            <p:cNvSpPr>
              <a:spLocks noChangeShapeType="1"/>
            </p:cNvSpPr>
            <p:nvPr/>
          </p:nvSpPr>
          <p:spPr bwMode="auto">
            <a:xfrm flipV="1">
              <a:off x="3714744" y="4500570"/>
              <a:ext cx="566734" cy="928694"/>
            </a:xfrm>
            <a:prstGeom prst="line">
              <a:avLst/>
            </a:prstGeom>
            <a:noFill/>
            <a:ln w="57150">
              <a:solidFill>
                <a:srgbClr val="993300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Line 34"/>
            <p:cNvSpPr>
              <a:spLocks noChangeShapeType="1"/>
            </p:cNvSpPr>
            <p:nvPr/>
          </p:nvSpPr>
          <p:spPr bwMode="auto">
            <a:xfrm flipH="1" flipV="1">
              <a:off x="4643438" y="4572008"/>
              <a:ext cx="571504" cy="1000132"/>
            </a:xfrm>
            <a:prstGeom prst="line">
              <a:avLst/>
            </a:prstGeom>
            <a:noFill/>
            <a:ln w="57150">
              <a:solidFill>
                <a:srgbClr val="993300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Line 35"/>
            <p:cNvSpPr>
              <a:spLocks noChangeShapeType="1"/>
            </p:cNvSpPr>
            <p:nvPr/>
          </p:nvSpPr>
          <p:spPr bwMode="auto">
            <a:xfrm>
              <a:off x="2362200" y="5176858"/>
              <a:ext cx="2743200" cy="457200"/>
            </a:xfrm>
            <a:prstGeom prst="line">
              <a:avLst/>
            </a:prstGeom>
            <a:noFill/>
            <a:ln w="57150">
              <a:solidFill>
                <a:srgbClr val="993300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Line 36"/>
            <p:cNvSpPr>
              <a:spLocks noChangeShapeType="1"/>
            </p:cNvSpPr>
            <p:nvPr/>
          </p:nvSpPr>
          <p:spPr bwMode="auto">
            <a:xfrm flipV="1">
              <a:off x="3857620" y="5176858"/>
              <a:ext cx="2771780" cy="466720"/>
            </a:xfrm>
            <a:prstGeom prst="line">
              <a:avLst/>
            </a:prstGeom>
            <a:noFill/>
            <a:ln w="57150">
              <a:solidFill>
                <a:srgbClr val="993300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/>
            <a:lstStyle/>
            <a:p>
              <a:endParaRPr lang="de-DE"/>
            </a:p>
          </p:txBody>
        </p:sp>
        <p:graphicFrame>
          <p:nvGraphicFramePr>
            <p:cNvPr id="21" name="Object 246"/>
            <p:cNvGraphicFramePr>
              <a:graphicFrameLocks noChangeAspect="1"/>
            </p:cNvGraphicFramePr>
            <p:nvPr/>
          </p:nvGraphicFramePr>
          <p:xfrm>
            <a:off x="4143372" y="3571876"/>
            <a:ext cx="744537" cy="947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5" name="Visio" r:id="rId4" imgW="745093" imgH="947618" progId="">
                    <p:embed/>
                  </p:oleObj>
                </mc:Choice>
                <mc:Fallback>
                  <p:oleObj name="Visio" r:id="rId4" imgW="745093" imgH="94761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43372" y="3571876"/>
                          <a:ext cx="744537" cy="9477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867" name="Object 3"/>
            <p:cNvGraphicFramePr>
              <a:graphicFrameLocks noChangeAspect="1"/>
            </p:cNvGraphicFramePr>
            <p:nvPr/>
          </p:nvGraphicFramePr>
          <p:xfrm>
            <a:off x="6643702" y="4643446"/>
            <a:ext cx="744538" cy="9477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6" name="Visio" r:id="rId6" imgW="745093" imgH="947618" progId="">
                    <p:embed/>
                  </p:oleObj>
                </mc:Choice>
                <mc:Fallback>
                  <p:oleObj name="Visio" r:id="rId6" imgW="745093" imgH="94761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43702" y="4643446"/>
                          <a:ext cx="744538" cy="9477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868" name="Object 4"/>
            <p:cNvGraphicFramePr>
              <a:graphicFrameLocks noChangeAspect="1"/>
            </p:cNvGraphicFramePr>
            <p:nvPr/>
          </p:nvGraphicFramePr>
          <p:xfrm>
            <a:off x="5000628" y="5500702"/>
            <a:ext cx="744538" cy="9477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7" name="Visio" r:id="rId7" imgW="745093" imgH="947618" progId="">
                    <p:embed/>
                  </p:oleObj>
                </mc:Choice>
                <mc:Fallback>
                  <p:oleObj name="Visio" r:id="rId7" imgW="745093" imgH="94761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00628" y="5500702"/>
                          <a:ext cx="744538" cy="9477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869" name="Object 5"/>
            <p:cNvGraphicFramePr>
              <a:graphicFrameLocks noChangeAspect="1"/>
            </p:cNvGraphicFramePr>
            <p:nvPr/>
          </p:nvGraphicFramePr>
          <p:xfrm>
            <a:off x="3143240" y="5429264"/>
            <a:ext cx="744538" cy="9477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8" name="Visio" r:id="rId8" imgW="745093" imgH="947618" progId="">
                    <p:embed/>
                  </p:oleObj>
                </mc:Choice>
                <mc:Fallback>
                  <p:oleObj name="Visio" r:id="rId8" imgW="745093" imgH="94761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43240" y="5429264"/>
                          <a:ext cx="744538" cy="9477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870" name="Object 6"/>
            <p:cNvGraphicFramePr>
              <a:graphicFrameLocks noChangeAspect="1"/>
            </p:cNvGraphicFramePr>
            <p:nvPr/>
          </p:nvGraphicFramePr>
          <p:xfrm>
            <a:off x="1571604" y="4572008"/>
            <a:ext cx="744538" cy="9477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9" name="Visio" r:id="rId9" imgW="745093" imgH="947618" progId="">
                    <p:embed/>
                  </p:oleObj>
                </mc:Choice>
                <mc:Fallback>
                  <p:oleObj name="Visio" r:id="rId9" imgW="745093" imgH="94761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71604" y="4572008"/>
                          <a:ext cx="744538" cy="9477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2118769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74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P2P vs Client-Server</a:t>
            </a:r>
            <a:endParaRPr lang="en-US" noProof="0" dirty="0" smtClean="0"/>
          </a:p>
        </p:txBody>
      </p:sp>
      <p:sp>
        <p:nvSpPr>
          <p:cNvPr id="6148" name="Rectangle 74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smtClean="0"/>
              <a:t>“Opposite” of Client/Server</a:t>
            </a:r>
          </a:p>
          <a:p>
            <a:r>
              <a:rPr lang="en-US" noProof="0" smtClean="0"/>
              <a:t>No central server </a:t>
            </a:r>
            <a:r>
              <a:rPr lang="en-US" noProof="0" smtClean="0">
                <a:sym typeface="Wingdings 3"/>
              </a:rPr>
              <a:t></a:t>
            </a:r>
            <a:r>
              <a:rPr lang="en-US" noProof="0" smtClean="0"/>
              <a:t> Information are highly distributed</a:t>
            </a:r>
          </a:p>
          <a:p>
            <a:r>
              <a:rPr lang="en-US" noProof="0" smtClean="0"/>
              <a:t>Each peer can query, reply to queries, forward messages at the same time</a:t>
            </a:r>
          </a:p>
          <a:p>
            <a:r>
              <a:rPr lang="en-US" noProof="0" smtClean="0"/>
              <a:t>Each peer “speaks” directly with other peers</a:t>
            </a:r>
            <a:endParaRPr lang="en-US" noProof="0" dirty="0" smtClean="0"/>
          </a:p>
        </p:txBody>
      </p:sp>
      <p:grpSp>
        <p:nvGrpSpPr>
          <p:cNvPr id="437" name="Gruppieren 436"/>
          <p:cNvGrpSpPr/>
          <p:nvPr/>
        </p:nvGrpSpPr>
        <p:grpSpPr>
          <a:xfrm>
            <a:off x="6738942" y="3071810"/>
            <a:ext cx="3429024" cy="3286148"/>
            <a:chOff x="5214942" y="3143248"/>
            <a:chExt cx="3429024" cy="3286148"/>
          </a:xfrm>
        </p:grpSpPr>
        <p:cxnSp>
          <p:nvCxnSpPr>
            <p:cNvPr id="6157" name="AutoShape 728"/>
            <p:cNvCxnSpPr>
              <a:cxnSpLocks noChangeShapeType="1"/>
            </p:cNvCxnSpPr>
            <p:nvPr/>
          </p:nvCxnSpPr>
          <p:spPr bwMode="auto">
            <a:xfrm>
              <a:off x="6925408" y="5343525"/>
              <a:ext cx="252046" cy="4254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6158" name="AutoShape 729"/>
            <p:cNvCxnSpPr>
              <a:cxnSpLocks noChangeShapeType="1"/>
            </p:cNvCxnSpPr>
            <p:nvPr/>
          </p:nvCxnSpPr>
          <p:spPr bwMode="auto">
            <a:xfrm>
              <a:off x="5754566" y="5819776"/>
              <a:ext cx="1201615" cy="9207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6159" name="AutoShape 730"/>
            <p:cNvCxnSpPr>
              <a:cxnSpLocks noChangeShapeType="1"/>
            </p:cNvCxnSpPr>
            <p:nvPr/>
          </p:nvCxnSpPr>
          <p:spPr bwMode="auto">
            <a:xfrm flipH="1">
              <a:off x="5558204" y="4938714"/>
              <a:ext cx="162657" cy="73977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6160" name="AutoShape 731"/>
            <p:cNvCxnSpPr>
              <a:cxnSpLocks noChangeShapeType="1"/>
            </p:cNvCxnSpPr>
            <p:nvPr/>
          </p:nvCxnSpPr>
          <p:spPr bwMode="auto">
            <a:xfrm>
              <a:off x="6219092" y="4038601"/>
              <a:ext cx="709246" cy="8747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6161" name="AutoShape 732"/>
            <p:cNvCxnSpPr>
              <a:cxnSpLocks noChangeShapeType="1"/>
            </p:cNvCxnSpPr>
            <p:nvPr/>
          </p:nvCxnSpPr>
          <p:spPr bwMode="auto">
            <a:xfrm flipV="1">
              <a:off x="5778012" y="5056189"/>
              <a:ext cx="929054" cy="76517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6162" name="AutoShape 733"/>
            <p:cNvCxnSpPr>
              <a:cxnSpLocks noChangeShapeType="1"/>
            </p:cNvCxnSpPr>
            <p:nvPr/>
          </p:nvCxnSpPr>
          <p:spPr bwMode="auto">
            <a:xfrm flipH="1">
              <a:off x="7397262" y="5461000"/>
              <a:ext cx="373674" cy="4508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6163" name="AutoShape 734"/>
            <p:cNvCxnSpPr>
              <a:cxnSpLocks noChangeShapeType="1"/>
            </p:cNvCxnSpPr>
            <p:nvPr/>
          </p:nvCxnSpPr>
          <p:spPr bwMode="auto">
            <a:xfrm flipH="1">
              <a:off x="7148146" y="4354514"/>
              <a:ext cx="526074" cy="70167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6164" name="AutoShape 735"/>
            <p:cNvCxnSpPr>
              <a:cxnSpLocks noChangeShapeType="1"/>
            </p:cNvCxnSpPr>
            <p:nvPr/>
          </p:nvCxnSpPr>
          <p:spPr bwMode="auto">
            <a:xfrm>
              <a:off x="7992208" y="4337050"/>
              <a:ext cx="99646" cy="711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6165" name="AutoShape 736"/>
            <p:cNvCxnSpPr>
              <a:cxnSpLocks noChangeShapeType="1"/>
            </p:cNvCxnSpPr>
            <p:nvPr/>
          </p:nvCxnSpPr>
          <p:spPr bwMode="auto">
            <a:xfrm rot="10800000">
              <a:off x="6537081" y="4021138"/>
              <a:ext cx="1317380" cy="1117600"/>
            </a:xfrm>
            <a:prstGeom prst="curvedConnector3">
              <a:avLst>
                <a:gd name="adj1" fmla="val 49944"/>
              </a:avLst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6166" name="AutoShape 737"/>
            <p:cNvCxnSpPr>
              <a:cxnSpLocks noChangeShapeType="1"/>
            </p:cNvCxnSpPr>
            <p:nvPr/>
          </p:nvCxnSpPr>
          <p:spPr bwMode="auto">
            <a:xfrm flipV="1">
              <a:off x="5943600" y="4319589"/>
              <a:ext cx="1411166" cy="33178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6167" name="AutoShape 738"/>
            <p:cNvCxnSpPr>
              <a:cxnSpLocks noChangeShapeType="1"/>
            </p:cNvCxnSpPr>
            <p:nvPr/>
          </p:nvCxnSpPr>
          <p:spPr bwMode="auto">
            <a:xfrm rot="10800000">
              <a:off x="6038851" y="4921250"/>
              <a:ext cx="917331" cy="990600"/>
            </a:xfrm>
            <a:prstGeom prst="curvedConnector3">
              <a:avLst>
                <a:gd name="adj1" fmla="val 50000"/>
              </a:avLst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6168" name="AutoShape 739"/>
            <p:cNvCxnSpPr>
              <a:cxnSpLocks noChangeShapeType="1"/>
            </p:cNvCxnSpPr>
            <p:nvPr/>
          </p:nvCxnSpPr>
          <p:spPr bwMode="auto">
            <a:xfrm rot="10800000" flipH="1">
              <a:off x="5336931" y="3751263"/>
              <a:ext cx="663820" cy="2070100"/>
            </a:xfrm>
            <a:prstGeom prst="curvedConnector3">
              <a:avLst>
                <a:gd name="adj1" fmla="val -31787"/>
              </a:avLst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6169" name="AutoShape 740"/>
            <p:cNvCxnSpPr>
              <a:cxnSpLocks noChangeShapeType="1"/>
            </p:cNvCxnSpPr>
            <p:nvPr/>
          </p:nvCxnSpPr>
          <p:spPr bwMode="auto">
            <a:xfrm flipH="1" flipV="1">
              <a:off x="6441831" y="3751263"/>
              <a:ext cx="1012581" cy="31591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grpSp>
          <p:nvGrpSpPr>
            <p:cNvPr id="148" name="Gruppieren 147"/>
            <p:cNvGrpSpPr/>
            <p:nvPr/>
          </p:nvGrpSpPr>
          <p:grpSpPr>
            <a:xfrm>
              <a:off x="5929322" y="3143248"/>
              <a:ext cx="714380" cy="642942"/>
              <a:chOff x="-1714544" y="1571612"/>
              <a:chExt cx="987425" cy="915988"/>
            </a:xfrm>
          </p:grpSpPr>
          <p:graphicFrame>
            <p:nvGraphicFramePr>
              <p:cNvPr id="149" name="Object 13"/>
              <p:cNvGraphicFramePr>
                <a:graphicFrameLocks noChangeAspect="1"/>
              </p:cNvGraphicFramePr>
              <p:nvPr/>
            </p:nvGraphicFramePr>
            <p:xfrm>
              <a:off x="-1714544" y="1571612"/>
              <a:ext cx="987425" cy="915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59" name="Visio" r:id="rId4" imgW="988124" imgH="916781" progId="">
                      <p:embed/>
                    </p:oleObj>
                  </mc:Choice>
                  <mc:Fallback>
                    <p:oleObj name="Visio" r:id="rId4" imgW="988124" imgH="91678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714544" y="1571612"/>
                            <a:ext cx="987425" cy="915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0" name="Textfeld 149"/>
              <p:cNvSpPr txBox="1"/>
              <p:nvPr/>
            </p:nvSpPr>
            <p:spPr>
              <a:xfrm rot="1749183">
                <a:off x="-1463084" y="1715835"/>
                <a:ext cx="649640" cy="3507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Peer</a:t>
                </a:r>
              </a:p>
            </p:txBody>
          </p:sp>
        </p:grpSp>
        <p:grpSp>
          <p:nvGrpSpPr>
            <p:cNvPr id="151" name="Gruppieren 150"/>
            <p:cNvGrpSpPr/>
            <p:nvPr/>
          </p:nvGrpSpPr>
          <p:grpSpPr>
            <a:xfrm>
              <a:off x="7429520" y="3714752"/>
              <a:ext cx="714380" cy="642942"/>
              <a:chOff x="-1714544" y="1571612"/>
              <a:chExt cx="987425" cy="915988"/>
            </a:xfrm>
          </p:grpSpPr>
          <p:graphicFrame>
            <p:nvGraphicFramePr>
              <p:cNvPr id="152" name="Object 13"/>
              <p:cNvGraphicFramePr>
                <a:graphicFrameLocks noChangeAspect="1"/>
              </p:cNvGraphicFramePr>
              <p:nvPr/>
            </p:nvGraphicFramePr>
            <p:xfrm>
              <a:off x="-1714544" y="1571612"/>
              <a:ext cx="987425" cy="915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60" name="Visio" r:id="rId6" imgW="988124" imgH="916781" progId="">
                      <p:embed/>
                    </p:oleObj>
                  </mc:Choice>
                  <mc:Fallback>
                    <p:oleObj name="Visio" r:id="rId6" imgW="988124" imgH="91678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714544" y="1571612"/>
                            <a:ext cx="987425" cy="915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3" name="Textfeld 152"/>
              <p:cNvSpPr txBox="1"/>
              <p:nvPr/>
            </p:nvSpPr>
            <p:spPr>
              <a:xfrm rot="1749183">
                <a:off x="-1463084" y="1715835"/>
                <a:ext cx="649640" cy="3507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Peer</a:t>
                </a:r>
              </a:p>
            </p:txBody>
          </p:sp>
        </p:grpSp>
        <p:grpSp>
          <p:nvGrpSpPr>
            <p:cNvPr id="154" name="Gruppieren 153"/>
            <p:cNvGrpSpPr/>
            <p:nvPr/>
          </p:nvGrpSpPr>
          <p:grpSpPr>
            <a:xfrm>
              <a:off x="7929586" y="4929198"/>
              <a:ext cx="714380" cy="642942"/>
              <a:chOff x="-1714544" y="1571612"/>
              <a:chExt cx="987425" cy="915988"/>
            </a:xfrm>
          </p:grpSpPr>
          <p:graphicFrame>
            <p:nvGraphicFramePr>
              <p:cNvPr id="155" name="Object 13"/>
              <p:cNvGraphicFramePr>
                <a:graphicFrameLocks noChangeAspect="1"/>
              </p:cNvGraphicFramePr>
              <p:nvPr/>
            </p:nvGraphicFramePr>
            <p:xfrm>
              <a:off x="-1714544" y="1571612"/>
              <a:ext cx="987425" cy="915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61" name="Visio" r:id="rId7" imgW="988124" imgH="916781" progId="">
                      <p:embed/>
                    </p:oleObj>
                  </mc:Choice>
                  <mc:Fallback>
                    <p:oleObj name="Visio" r:id="rId7" imgW="988124" imgH="91678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714544" y="1571612"/>
                            <a:ext cx="987425" cy="915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6" name="Textfeld 155"/>
              <p:cNvSpPr txBox="1"/>
              <p:nvPr/>
            </p:nvSpPr>
            <p:spPr>
              <a:xfrm rot="1749183">
                <a:off x="-1463084" y="1715835"/>
                <a:ext cx="649640" cy="3507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Peer</a:t>
                </a:r>
              </a:p>
            </p:txBody>
          </p:sp>
        </p:grpSp>
        <p:grpSp>
          <p:nvGrpSpPr>
            <p:cNvPr id="157" name="Gruppieren 156"/>
            <p:cNvGrpSpPr/>
            <p:nvPr/>
          </p:nvGrpSpPr>
          <p:grpSpPr>
            <a:xfrm>
              <a:off x="5214942" y="5715016"/>
              <a:ext cx="714380" cy="642942"/>
              <a:chOff x="-1714544" y="1571612"/>
              <a:chExt cx="987425" cy="915988"/>
            </a:xfrm>
          </p:grpSpPr>
          <p:graphicFrame>
            <p:nvGraphicFramePr>
              <p:cNvPr id="158" name="Object 13"/>
              <p:cNvGraphicFramePr>
                <a:graphicFrameLocks noChangeAspect="1"/>
              </p:cNvGraphicFramePr>
              <p:nvPr/>
            </p:nvGraphicFramePr>
            <p:xfrm>
              <a:off x="-1714544" y="1571612"/>
              <a:ext cx="987425" cy="915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62" name="Visio" r:id="rId8" imgW="988124" imgH="916781" progId="">
                      <p:embed/>
                    </p:oleObj>
                  </mc:Choice>
                  <mc:Fallback>
                    <p:oleObj name="Visio" r:id="rId8" imgW="988124" imgH="91678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714544" y="1571612"/>
                            <a:ext cx="987425" cy="915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9" name="Textfeld 158"/>
              <p:cNvSpPr txBox="1"/>
              <p:nvPr/>
            </p:nvSpPr>
            <p:spPr>
              <a:xfrm rot="1749183">
                <a:off x="-1463084" y="1715835"/>
                <a:ext cx="649640" cy="3507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Peer</a:t>
                </a:r>
              </a:p>
            </p:txBody>
          </p:sp>
        </p:grpSp>
        <p:grpSp>
          <p:nvGrpSpPr>
            <p:cNvPr id="160" name="Gruppieren 159"/>
            <p:cNvGrpSpPr/>
            <p:nvPr/>
          </p:nvGrpSpPr>
          <p:grpSpPr>
            <a:xfrm>
              <a:off x="6858016" y="5786454"/>
              <a:ext cx="714380" cy="642942"/>
              <a:chOff x="-1714544" y="1571612"/>
              <a:chExt cx="987425" cy="915988"/>
            </a:xfrm>
          </p:grpSpPr>
          <p:graphicFrame>
            <p:nvGraphicFramePr>
              <p:cNvPr id="161" name="Object 13"/>
              <p:cNvGraphicFramePr>
                <a:graphicFrameLocks noChangeAspect="1"/>
              </p:cNvGraphicFramePr>
              <p:nvPr/>
            </p:nvGraphicFramePr>
            <p:xfrm>
              <a:off x="-1714544" y="1571612"/>
              <a:ext cx="987425" cy="915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63" name="Visio" r:id="rId9" imgW="988124" imgH="916781" progId="">
                      <p:embed/>
                    </p:oleObj>
                  </mc:Choice>
                  <mc:Fallback>
                    <p:oleObj name="Visio" r:id="rId9" imgW="988124" imgH="91678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714544" y="1571612"/>
                            <a:ext cx="987425" cy="915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2" name="Textfeld 161"/>
              <p:cNvSpPr txBox="1"/>
              <p:nvPr/>
            </p:nvSpPr>
            <p:spPr>
              <a:xfrm rot="1749183">
                <a:off x="-1463084" y="1715835"/>
                <a:ext cx="649640" cy="3507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Peer</a:t>
                </a:r>
              </a:p>
            </p:txBody>
          </p:sp>
        </p:grpSp>
        <p:grpSp>
          <p:nvGrpSpPr>
            <p:cNvPr id="163" name="Gruppieren 162"/>
            <p:cNvGrpSpPr/>
            <p:nvPr/>
          </p:nvGrpSpPr>
          <p:grpSpPr>
            <a:xfrm>
              <a:off x="5286380" y="4214818"/>
              <a:ext cx="714380" cy="642942"/>
              <a:chOff x="-1714544" y="1571612"/>
              <a:chExt cx="987425" cy="915988"/>
            </a:xfrm>
          </p:grpSpPr>
          <p:graphicFrame>
            <p:nvGraphicFramePr>
              <p:cNvPr id="164" name="Object 13"/>
              <p:cNvGraphicFramePr>
                <a:graphicFrameLocks noChangeAspect="1"/>
              </p:cNvGraphicFramePr>
              <p:nvPr/>
            </p:nvGraphicFramePr>
            <p:xfrm>
              <a:off x="-1714544" y="1571612"/>
              <a:ext cx="987425" cy="915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64" name="Visio" r:id="rId10" imgW="988124" imgH="916781" progId="">
                      <p:embed/>
                    </p:oleObj>
                  </mc:Choice>
                  <mc:Fallback>
                    <p:oleObj name="Visio" r:id="rId10" imgW="988124" imgH="91678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714544" y="1571612"/>
                            <a:ext cx="987425" cy="915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5" name="Textfeld 164"/>
              <p:cNvSpPr txBox="1"/>
              <p:nvPr/>
            </p:nvSpPr>
            <p:spPr>
              <a:xfrm rot="1749183">
                <a:off x="-1463084" y="1715835"/>
                <a:ext cx="649640" cy="3507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Peer</a:t>
                </a:r>
              </a:p>
            </p:txBody>
          </p:sp>
        </p:grpSp>
        <p:grpSp>
          <p:nvGrpSpPr>
            <p:cNvPr id="166" name="Gruppieren 165"/>
            <p:cNvGrpSpPr/>
            <p:nvPr/>
          </p:nvGrpSpPr>
          <p:grpSpPr>
            <a:xfrm>
              <a:off x="6715140" y="4714884"/>
              <a:ext cx="714380" cy="642942"/>
              <a:chOff x="-1714544" y="1571612"/>
              <a:chExt cx="987425" cy="915988"/>
            </a:xfrm>
          </p:grpSpPr>
          <p:graphicFrame>
            <p:nvGraphicFramePr>
              <p:cNvPr id="167" name="Object 13"/>
              <p:cNvGraphicFramePr>
                <a:graphicFrameLocks noChangeAspect="1"/>
              </p:cNvGraphicFramePr>
              <p:nvPr/>
            </p:nvGraphicFramePr>
            <p:xfrm>
              <a:off x="-1714544" y="1571612"/>
              <a:ext cx="987425" cy="915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65" name="Visio" r:id="rId11" imgW="988124" imgH="916781" progId="">
                      <p:embed/>
                    </p:oleObj>
                  </mc:Choice>
                  <mc:Fallback>
                    <p:oleObj name="Visio" r:id="rId11" imgW="988124" imgH="91678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714544" y="1571612"/>
                            <a:ext cx="987425" cy="915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8" name="Textfeld 167"/>
              <p:cNvSpPr txBox="1"/>
              <p:nvPr/>
            </p:nvSpPr>
            <p:spPr>
              <a:xfrm rot="1749183">
                <a:off x="-1463084" y="1715835"/>
                <a:ext cx="649640" cy="3507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Peer</a:t>
                </a:r>
              </a:p>
            </p:txBody>
          </p:sp>
        </p:grpSp>
      </p:grpSp>
      <p:grpSp>
        <p:nvGrpSpPr>
          <p:cNvPr id="436" name="Gruppieren 435"/>
          <p:cNvGrpSpPr/>
          <p:nvPr/>
        </p:nvGrpSpPr>
        <p:grpSpPr>
          <a:xfrm>
            <a:off x="2452662" y="3143248"/>
            <a:ext cx="3286148" cy="3071834"/>
            <a:chOff x="928662" y="3000372"/>
            <a:chExt cx="3286148" cy="3071834"/>
          </a:xfrm>
        </p:grpSpPr>
        <p:grpSp>
          <p:nvGrpSpPr>
            <p:cNvPr id="400" name="Gruppieren 399"/>
            <p:cNvGrpSpPr/>
            <p:nvPr/>
          </p:nvGrpSpPr>
          <p:grpSpPr>
            <a:xfrm>
              <a:off x="2214546" y="3000372"/>
              <a:ext cx="714380" cy="642942"/>
              <a:chOff x="-1714544" y="1571612"/>
              <a:chExt cx="987425" cy="915988"/>
            </a:xfrm>
          </p:grpSpPr>
          <p:graphicFrame>
            <p:nvGraphicFramePr>
              <p:cNvPr id="401" name="Object 13"/>
              <p:cNvGraphicFramePr>
                <a:graphicFrameLocks noChangeAspect="1"/>
              </p:cNvGraphicFramePr>
              <p:nvPr/>
            </p:nvGraphicFramePr>
            <p:xfrm>
              <a:off x="-1714544" y="1571612"/>
              <a:ext cx="987425" cy="915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66" name="Visio" r:id="rId12" imgW="988124" imgH="916781" progId="">
                      <p:embed/>
                    </p:oleObj>
                  </mc:Choice>
                  <mc:Fallback>
                    <p:oleObj name="Visio" r:id="rId12" imgW="988124" imgH="91678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714544" y="1571612"/>
                            <a:ext cx="987425" cy="915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02" name="Textfeld 401"/>
              <p:cNvSpPr txBox="1"/>
              <p:nvPr/>
            </p:nvSpPr>
            <p:spPr>
              <a:xfrm rot="1749183">
                <a:off x="-1463084" y="1715835"/>
                <a:ext cx="649640" cy="3507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Peer</a:t>
                </a:r>
              </a:p>
            </p:txBody>
          </p:sp>
        </p:grpSp>
        <p:grpSp>
          <p:nvGrpSpPr>
            <p:cNvPr id="403" name="Gruppieren 402"/>
            <p:cNvGrpSpPr/>
            <p:nvPr/>
          </p:nvGrpSpPr>
          <p:grpSpPr>
            <a:xfrm>
              <a:off x="928662" y="3714752"/>
              <a:ext cx="714380" cy="642942"/>
              <a:chOff x="-1714544" y="1571612"/>
              <a:chExt cx="987425" cy="915988"/>
            </a:xfrm>
          </p:grpSpPr>
          <p:graphicFrame>
            <p:nvGraphicFramePr>
              <p:cNvPr id="404" name="Object 13"/>
              <p:cNvGraphicFramePr>
                <a:graphicFrameLocks noChangeAspect="1"/>
              </p:cNvGraphicFramePr>
              <p:nvPr/>
            </p:nvGraphicFramePr>
            <p:xfrm>
              <a:off x="-1714544" y="1571612"/>
              <a:ext cx="987425" cy="915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67" name="Visio" r:id="rId13" imgW="988124" imgH="916781" progId="">
                      <p:embed/>
                    </p:oleObj>
                  </mc:Choice>
                  <mc:Fallback>
                    <p:oleObj name="Visio" r:id="rId13" imgW="988124" imgH="91678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714544" y="1571612"/>
                            <a:ext cx="987425" cy="915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05" name="Textfeld 404"/>
              <p:cNvSpPr txBox="1"/>
              <p:nvPr/>
            </p:nvSpPr>
            <p:spPr>
              <a:xfrm rot="1749183">
                <a:off x="-1463084" y="1715835"/>
                <a:ext cx="649640" cy="3507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Peer</a:t>
                </a:r>
              </a:p>
            </p:txBody>
          </p:sp>
        </p:grpSp>
        <p:grpSp>
          <p:nvGrpSpPr>
            <p:cNvPr id="406" name="Gruppieren 405"/>
            <p:cNvGrpSpPr/>
            <p:nvPr/>
          </p:nvGrpSpPr>
          <p:grpSpPr>
            <a:xfrm>
              <a:off x="1071538" y="5429264"/>
              <a:ext cx="714380" cy="642942"/>
              <a:chOff x="-1714544" y="1571612"/>
              <a:chExt cx="987425" cy="915988"/>
            </a:xfrm>
          </p:grpSpPr>
          <p:graphicFrame>
            <p:nvGraphicFramePr>
              <p:cNvPr id="407" name="Object 13"/>
              <p:cNvGraphicFramePr>
                <a:graphicFrameLocks noChangeAspect="1"/>
              </p:cNvGraphicFramePr>
              <p:nvPr/>
            </p:nvGraphicFramePr>
            <p:xfrm>
              <a:off x="-1714544" y="1571612"/>
              <a:ext cx="987425" cy="915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68" name="Visio" r:id="rId14" imgW="988124" imgH="916781" progId="">
                      <p:embed/>
                    </p:oleObj>
                  </mc:Choice>
                  <mc:Fallback>
                    <p:oleObj name="Visio" r:id="rId14" imgW="988124" imgH="91678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714544" y="1571612"/>
                            <a:ext cx="987425" cy="915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08" name="Textfeld 407"/>
              <p:cNvSpPr txBox="1"/>
              <p:nvPr/>
            </p:nvSpPr>
            <p:spPr>
              <a:xfrm rot="1749183">
                <a:off x="-1463084" y="1715835"/>
                <a:ext cx="649640" cy="3507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Peer</a:t>
                </a:r>
              </a:p>
            </p:txBody>
          </p:sp>
        </p:grpSp>
        <p:grpSp>
          <p:nvGrpSpPr>
            <p:cNvPr id="409" name="Gruppieren 408"/>
            <p:cNvGrpSpPr/>
            <p:nvPr/>
          </p:nvGrpSpPr>
          <p:grpSpPr>
            <a:xfrm>
              <a:off x="3214678" y="5429264"/>
              <a:ext cx="714380" cy="642942"/>
              <a:chOff x="-1714544" y="1571612"/>
              <a:chExt cx="987425" cy="915988"/>
            </a:xfrm>
          </p:grpSpPr>
          <p:graphicFrame>
            <p:nvGraphicFramePr>
              <p:cNvPr id="410" name="Object 13"/>
              <p:cNvGraphicFramePr>
                <a:graphicFrameLocks noChangeAspect="1"/>
              </p:cNvGraphicFramePr>
              <p:nvPr/>
            </p:nvGraphicFramePr>
            <p:xfrm>
              <a:off x="-1714544" y="1571612"/>
              <a:ext cx="987425" cy="915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69" name="Visio" r:id="rId15" imgW="988124" imgH="916781" progId="">
                      <p:embed/>
                    </p:oleObj>
                  </mc:Choice>
                  <mc:Fallback>
                    <p:oleObj name="Visio" r:id="rId15" imgW="988124" imgH="91678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714544" y="1571612"/>
                            <a:ext cx="987425" cy="915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1" name="Textfeld 410"/>
              <p:cNvSpPr txBox="1"/>
              <p:nvPr/>
            </p:nvSpPr>
            <p:spPr>
              <a:xfrm rot="1749183">
                <a:off x="-1463084" y="1715835"/>
                <a:ext cx="649640" cy="3507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Peer</a:t>
                </a:r>
              </a:p>
            </p:txBody>
          </p:sp>
        </p:grpSp>
        <p:grpSp>
          <p:nvGrpSpPr>
            <p:cNvPr id="412" name="Gruppieren 411"/>
            <p:cNvGrpSpPr/>
            <p:nvPr/>
          </p:nvGrpSpPr>
          <p:grpSpPr>
            <a:xfrm>
              <a:off x="3500430" y="3857628"/>
              <a:ext cx="714380" cy="642942"/>
              <a:chOff x="-1714544" y="1571612"/>
              <a:chExt cx="987425" cy="915988"/>
            </a:xfrm>
          </p:grpSpPr>
          <p:graphicFrame>
            <p:nvGraphicFramePr>
              <p:cNvPr id="413" name="Object 13"/>
              <p:cNvGraphicFramePr>
                <a:graphicFrameLocks noChangeAspect="1"/>
              </p:cNvGraphicFramePr>
              <p:nvPr/>
            </p:nvGraphicFramePr>
            <p:xfrm>
              <a:off x="-1714544" y="1571612"/>
              <a:ext cx="987425" cy="915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70" name="Visio" r:id="rId16" imgW="988124" imgH="916781" progId="">
                      <p:embed/>
                    </p:oleObj>
                  </mc:Choice>
                  <mc:Fallback>
                    <p:oleObj name="Visio" r:id="rId16" imgW="988124" imgH="91678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714544" y="1571612"/>
                            <a:ext cx="987425" cy="915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4" name="Textfeld 413"/>
              <p:cNvSpPr txBox="1"/>
              <p:nvPr/>
            </p:nvSpPr>
            <p:spPr>
              <a:xfrm rot="1749183">
                <a:off x="-1463084" y="1715835"/>
                <a:ext cx="649640" cy="3507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Peer</a:t>
                </a:r>
              </a:p>
            </p:txBody>
          </p:sp>
        </p:grpSp>
        <p:graphicFrame>
          <p:nvGraphicFramePr>
            <p:cNvPr id="14582" name="Object 246"/>
            <p:cNvGraphicFramePr>
              <a:graphicFrameLocks noChangeAspect="1"/>
            </p:cNvGraphicFramePr>
            <p:nvPr/>
          </p:nvGraphicFramePr>
          <p:xfrm>
            <a:off x="2143108" y="4143380"/>
            <a:ext cx="744537" cy="947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71" name="Visio" r:id="rId17" imgW="745093" imgH="947618" progId="">
                    <p:embed/>
                  </p:oleObj>
                </mc:Choice>
                <mc:Fallback>
                  <p:oleObj name="Visio" r:id="rId17" imgW="745093" imgH="94761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43108" y="4143380"/>
                          <a:ext cx="744537" cy="9477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17" name="Gerade Verbindung mit Pfeil 416"/>
            <p:cNvCxnSpPr/>
            <p:nvPr/>
          </p:nvCxnSpPr>
          <p:spPr bwMode="auto">
            <a:xfrm rot="16200000" flipH="1">
              <a:off x="1964513" y="3750471"/>
              <a:ext cx="714380" cy="21431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19" name="Gerade Verbindung mit Pfeil 418"/>
            <p:cNvCxnSpPr/>
            <p:nvPr/>
          </p:nvCxnSpPr>
          <p:spPr bwMode="auto">
            <a:xfrm rot="5400000" flipH="1" flipV="1">
              <a:off x="2357422" y="3714752"/>
              <a:ext cx="642942" cy="21431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21" name="Gerade Verbindung mit Pfeil 420"/>
            <p:cNvCxnSpPr/>
            <p:nvPr/>
          </p:nvCxnSpPr>
          <p:spPr bwMode="auto">
            <a:xfrm rot="10800000" flipV="1">
              <a:off x="2857488" y="4143380"/>
              <a:ext cx="642942" cy="14287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23" name="Gerade Verbindung mit Pfeil 422"/>
            <p:cNvCxnSpPr/>
            <p:nvPr/>
          </p:nvCxnSpPr>
          <p:spPr bwMode="auto">
            <a:xfrm flipV="1">
              <a:off x="2857488" y="4429132"/>
              <a:ext cx="714380" cy="21431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25" name="Gerade Verbindung mit Pfeil 424"/>
            <p:cNvCxnSpPr>
              <a:endCxn id="411" idx="1"/>
            </p:cNvCxnSpPr>
            <p:nvPr/>
          </p:nvCxnSpPr>
          <p:spPr bwMode="auto">
            <a:xfrm rot="16200000" flipH="1">
              <a:off x="2765527" y="4878282"/>
              <a:ext cx="681368" cy="64032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27" name="Gerade Verbindung mit Pfeil 426"/>
            <p:cNvCxnSpPr/>
            <p:nvPr/>
          </p:nvCxnSpPr>
          <p:spPr bwMode="auto">
            <a:xfrm rot="16200000" flipV="1">
              <a:off x="2571736" y="5143512"/>
              <a:ext cx="642942" cy="64294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29" name="Gerade Verbindung mit Pfeil 428"/>
            <p:cNvCxnSpPr/>
            <p:nvPr/>
          </p:nvCxnSpPr>
          <p:spPr bwMode="auto">
            <a:xfrm rot="10800000">
              <a:off x="1571604" y="4071942"/>
              <a:ext cx="642942" cy="21431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31" name="Gerade Verbindung mit Pfeil 430"/>
            <p:cNvCxnSpPr/>
            <p:nvPr/>
          </p:nvCxnSpPr>
          <p:spPr bwMode="auto">
            <a:xfrm>
              <a:off x="1357290" y="4357694"/>
              <a:ext cx="785818" cy="35719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33" name="Gerade Verbindung mit Pfeil 432"/>
            <p:cNvCxnSpPr/>
            <p:nvPr/>
          </p:nvCxnSpPr>
          <p:spPr bwMode="auto">
            <a:xfrm flipV="1">
              <a:off x="1500166" y="5000636"/>
              <a:ext cx="642942" cy="4286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35" name="Gerade Verbindung mit Pfeil 434"/>
            <p:cNvCxnSpPr/>
            <p:nvPr/>
          </p:nvCxnSpPr>
          <p:spPr bwMode="auto">
            <a:xfrm rot="10800000" flipV="1">
              <a:off x="1643042" y="5072074"/>
              <a:ext cx="714380" cy="50006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7860711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P2P Overlay</a:t>
            </a:r>
            <a:endParaRPr lang="en-US" noProof="0" dirty="0" smtClean="0"/>
          </a:p>
        </p:txBody>
      </p:sp>
      <p:sp>
        <p:nvSpPr>
          <p:cNvPr id="7250" name="Rectangle 28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smtClean="0"/>
              <a:t>Peer-to-Peer networks are overlay-networks</a:t>
            </a:r>
          </a:p>
          <a:p>
            <a:r>
              <a:rPr lang="en-US" noProof="0" smtClean="0"/>
              <a:t>The focus is on the application layer</a:t>
            </a:r>
            <a:endParaRPr lang="en-US" noProof="0" dirty="0"/>
          </a:p>
        </p:txBody>
      </p:sp>
      <p:sp>
        <p:nvSpPr>
          <p:cNvPr id="7244" name="Line 277"/>
          <p:cNvSpPr>
            <a:spLocks noChangeShapeType="1"/>
          </p:cNvSpPr>
          <p:nvPr/>
        </p:nvSpPr>
        <p:spPr bwMode="auto">
          <a:xfrm>
            <a:off x="3161203" y="3407035"/>
            <a:ext cx="8723434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cxnSp>
        <p:nvCxnSpPr>
          <p:cNvPr id="258" name="AutoShape 130"/>
          <p:cNvCxnSpPr>
            <a:cxnSpLocks noChangeShapeType="1"/>
          </p:cNvCxnSpPr>
          <p:nvPr/>
        </p:nvCxnSpPr>
        <p:spPr bwMode="auto">
          <a:xfrm rot="5400000">
            <a:off x="6319830" y="1917948"/>
            <a:ext cx="1000132" cy="28575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59" name="AutoShape 131"/>
          <p:cNvCxnSpPr>
            <a:cxnSpLocks noChangeShapeType="1"/>
          </p:cNvCxnSpPr>
          <p:nvPr/>
        </p:nvCxnSpPr>
        <p:spPr bwMode="auto">
          <a:xfrm>
            <a:off x="4048097" y="2640273"/>
            <a:ext cx="2247900" cy="1365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60" name="AutoShape 132"/>
          <p:cNvCxnSpPr>
            <a:cxnSpLocks noChangeShapeType="1"/>
          </p:cNvCxnSpPr>
          <p:nvPr/>
        </p:nvCxnSpPr>
        <p:spPr bwMode="auto">
          <a:xfrm rot="10800000" flipV="1">
            <a:off x="3835375" y="1632196"/>
            <a:ext cx="984259" cy="8667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61" name="AutoShape 134"/>
          <p:cNvCxnSpPr>
            <a:cxnSpLocks noChangeShapeType="1"/>
          </p:cNvCxnSpPr>
          <p:nvPr/>
        </p:nvCxnSpPr>
        <p:spPr bwMode="auto">
          <a:xfrm flipV="1">
            <a:off x="4073498" y="1489321"/>
            <a:ext cx="2674961" cy="1152539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62" name="AutoShape 135"/>
          <p:cNvCxnSpPr>
            <a:cxnSpLocks noChangeShapeType="1"/>
          </p:cNvCxnSpPr>
          <p:nvPr/>
        </p:nvCxnSpPr>
        <p:spPr bwMode="auto">
          <a:xfrm rot="10800000" flipV="1">
            <a:off x="6748460" y="1989386"/>
            <a:ext cx="1571634" cy="64294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63" name="AutoShape 140"/>
          <p:cNvCxnSpPr>
            <a:cxnSpLocks noChangeShapeType="1"/>
          </p:cNvCxnSpPr>
          <p:nvPr/>
        </p:nvCxnSpPr>
        <p:spPr bwMode="auto">
          <a:xfrm rot="16200000" flipV="1">
            <a:off x="5271266" y="1752067"/>
            <a:ext cx="1144602" cy="904861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264" name="Oval 148"/>
          <p:cNvSpPr>
            <a:spLocks noChangeArrowheads="1"/>
          </p:cNvSpPr>
          <p:nvPr/>
        </p:nvSpPr>
        <p:spPr bwMode="auto">
          <a:xfrm>
            <a:off x="4684685" y="5478604"/>
            <a:ext cx="144462" cy="5193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65" name="Oval 150"/>
          <p:cNvSpPr>
            <a:spLocks noChangeArrowheads="1"/>
          </p:cNvSpPr>
          <p:nvPr/>
        </p:nvSpPr>
        <p:spPr bwMode="auto">
          <a:xfrm>
            <a:off x="4829148" y="5118241"/>
            <a:ext cx="144463" cy="5193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66" name="Oval 151"/>
          <p:cNvSpPr>
            <a:spLocks noChangeArrowheads="1"/>
          </p:cNvSpPr>
          <p:nvPr/>
        </p:nvSpPr>
        <p:spPr bwMode="auto">
          <a:xfrm>
            <a:off x="5191098" y="4686441"/>
            <a:ext cx="144463" cy="5193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67" name="Oval 152"/>
          <p:cNvSpPr>
            <a:spLocks noChangeArrowheads="1"/>
          </p:cNvSpPr>
          <p:nvPr/>
        </p:nvSpPr>
        <p:spPr bwMode="auto">
          <a:xfrm>
            <a:off x="5908648" y="4613416"/>
            <a:ext cx="144463" cy="5193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68" name="Oval 153"/>
          <p:cNvSpPr>
            <a:spLocks noChangeArrowheads="1"/>
          </p:cNvSpPr>
          <p:nvPr/>
        </p:nvSpPr>
        <p:spPr bwMode="auto">
          <a:xfrm>
            <a:off x="6270598" y="4973779"/>
            <a:ext cx="144463" cy="5193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69" name="Oval 154"/>
          <p:cNvSpPr>
            <a:spLocks noChangeArrowheads="1"/>
          </p:cNvSpPr>
          <p:nvPr/>
        </p:nvSpPr>
        <p:spPr bwMode="auto">
          <a:xfrm>
            <a:off x="6053110" y="5981841"/>
            <a:ext cx="144462" cy="5193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70" name="Oval 155"/>
          <p:cNvSpPr>
            <a:spLocks noChangeArrowheads="1"/>
          </p:cNvSpPr>
          <p:nvPr/>
        </p:nvSpPr>
        <p:spPr bwMode="auto">
          <a:xfrm>
            <a:off x="5621310" y="6054866"/>
            <a:ext cx="144462" cy="5193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71" name="Oval 156"/>
          <p:cNvSpPr>
            <a:spLocks noChangeArrowheads="1"/>
          </p:cNvSpPr>
          <p:nvPr/>
        </p:nvSpPr>
        <p:spPr bwMode="auto">
          <a:xfrm>
            <a:off x="4972023" y="3965716"/>
            <a:ext cx="144463" cy="5193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72" name="Oval 158"/>
          <p:cNvSpPr>
            <a:spLocks noChangeArrowheads="1"/>
          </p:cNvSpPr>
          <p:nvPr/>
        </p:nvSpPr>
        <p:spPr bwMode="auto">
          <a:xfrm>
            <a:off x="7132610" y="4110179"/>
            <a:ext cx="144462" cy="5193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73" name="Oval 159"/>
          <p:cNvSpPr>
            <a:spLocks noChangeArrowheads="1"/>
          </p:cNvSpPr>
          <p:nvPr/>
        </p:nvSpPr>
        <p:spPr bwMode="auto">
          <a:xfrm>
            <a:off x="7205635" y="3318016"/>
            <a:ext cx="144462" cy="5193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74" name="Oval 160"/>
          <p:cNvSpPr>
            <a:spLocks noChangeArrowheads="1"/>
          </p:cNvSpPr>
          <p:nvPr/>
        </p:nvSpPr>
        <p:spPr bwMode="auto">
          <a:xfrm>
            <a:off x="7926360" y="3318016"/>
            <a:ext cx="144462" cy="5193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75" name="Oval 161"/>
          <p:cNvSpPr>
            <a:spLocks noChangeArrowheads="1"/>
          </p:cNvSpPr>
          <p:nvPr/>
        </p:nvSpPr>
        <p:spPr bwMode="auto">
          <a:xfrm>
            <a:off x="7924773" y="5765941"/>
            <a:ext cx="144463" cy="5193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76" name="Oval 162"/>
          <p:cNvSpPr>
            <a:spLocks noChangeArrowheads="1"/>
          </p:cNvSpPr>
          <p:nvPr/>
        </p:nvSpPr>
        <p:spPr bwMode="auto">
          <a:xfrm>
            <a:off x="7853335" y="4397516"/>
            <a:ext cx="144462" cy="5193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77" name="Oval 163"/>
          <p:cNvSpPr>
            <a:spLocks noChangeArrowheads="1"/>
          </p:cNvSpPr>
          <p:nvPr/>
        </p:nvSpPr>
        <p:spPr bwMode="auto">
          <a:xfrm>
            <a:off x="8789960" y="5621479"/>
            <a:ext cx="144462" cy="5193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78" name="Oval 164"/>
          <p:cNvSpPr>
            <a:spLocks noChangeArrowheads="1"/>
          </p:cNvSpPr>
          <p:nvPr/>
        </p:nvSpPr>
        <p:spPr bwMode="auto">
          <a:xfrm>
            <a:off x="9607523" y="4156216"/>
            <a:ext cx="144463" cy="5193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79" name="Oval 165"/>
          <p:cNvSpPr>
            <a:spLocks noChangeArrowheads="1"/>
          </p:cNvSpPr>
          <p:nvPr/>
        </p:nvSpPr>
        <p:spPr bwMode="auto">
          <a:xfrm>
            <a:off x="6845273" y="5696091"/>
            <a:ext cx="144463" cy="5193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80" name="Oval 166"/>
          <p:cNvSpPr>
            <a:spLocks noChangeArrowheads="1"/>
          </p:cNvSpPr>
          <p:nvPr/>
        </p:nvSpPr>
        <p:spPr bwMode="auto">
          <a:xfrm>
            <a:off x="7277073" y="4759466"/>
            <a:ext cx="144463" cy="5193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81" name="Oval 167"/>
          <p:cNvSpPr>
            <a:spLocks noChangeArrowheads="1"/>
          </p:cNvSpPr>
          <p:nvPr/>
        </p:nvSpPr>
        <p:spPr bwMode="auto">
          <a:xfrm>
            <a:off x="3821085" y="4470541"/>
            <a:ext cx="144462" cy="5193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82" name="Oval 168"/>
          <p:cNvSpPr>
            <a:spLocks noChangeArrowheads="1"/>
          </p:cNvSpPr>
          <p:nvPr/>
        </p:nvSpPr>
        <p:spPr bwMode="auto">
          <a:xfrm>
            <a:off x="3965548" y="4110179"/>
            <a:ext cx="144463" cy="5193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83" name="Oval 169"/>
          <p:cNvSpPr>
            <a:spLocks noChangeArrowheads="1"/>
          </p:cNvSpPr>
          <p:nvPr/>
        </p:nvSpPr>
        <p:spPr bwMode="auto">
          <a:xfrm>
            <a:off x="4252885" y="3533916"/>
            <a:ext cx="144462" cy="5193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84" name="Oval 170"/>
          <p:cNvSpPr>
            <a:spLocks noChangeArrowheads="1"/>
          </p:cNvSpPr>
          <p:nvPr/>
        </p:nvSpPr>
        <p:spPr bwMode="auto">
          <a:xfrm>
            <a:off x="4614835" y="3678379"/>
            <a:ext cx="144462" cy="5193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85" name="Oval 171"/>
          <p:cNvSpPr>
            <a:spLocks noChangeArrowheads="1"/>
          </p:cNvSpPr>
          <p:nvPr/>
        </p:nvSpPr>
        <p:spPr bwMode="auto">
          <a:xfrm>
            <a:off x="3390873" y="4111766"/>
            <a:ext cx="144463" cy="5193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86" name="Oval 172"/>
          <p:cNvSpPr>
            <a:spLocks noChangeArrowheads="1"/>
          </p:cNvSpPr>
          <p:nvPr/>
        </p:nvSpPr>
        <p:spPr bwMode="auto">
          <a:xfrm>
            <a:off x="6484910" y="3965716"/>
            <a:ext cx="144462" cy="5193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87" name="Oval 173"/>
          <p:cNvSpPr>
            <a:spLocks noChangeArrowheads="1"/>
          </p:cNvSpPr>
          <p:nvPr/>
        </p:nvSpPr>
        <p:spPr bwMode="auto">
          <a:xfrm>
            <a:off x="9339235" y="4624529"/>
            <a:ext cx="144462" cy="5193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88" name="Oval 174"/>
          <p:cNvSpPr>
            <a:spLocks noChangeArrowheads="1"/>
          </p:cNvSpPr>
          <p:nvPr/>
        </p:nvSpPr>
        <p:spPr bwMode="auto">
          <a:xfrm>
            <a:off x="5765773" y="3678379"/>
            <a:ext cx="144463" cy="5193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cxnSp>
        <p:nvCxnSpPr>
          <p:cNvPr id="289" name="AutoShape 183"/>
          <p:cNvCxnSpPr>
            <a:cxnSpLocks noChangeShapeType="1"/>
            <a:stCxn id="264" idx="0"/>
            <a:endCxn id="265" idx="3"/>
          </p:cNvCxnSpPr>
          <p:nvPr/>
        </p:nvCxnSpPr>
        <p:spPr bwMode="auto">
          <a:xfrm>
            <a:off x="4756917" y="5478604"/>
            <a:ext cx="93387" cy="82931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290" name="AutoShape 184"/>
          <p:cNvCxnSpPr>
            <a:cxnSpLocks noChangeShapeType="1"/>
            <a:stCxn id="265" idx="0"/>
            <a:endCxn id="266" idx="3"/>
          </p:cNvCxnSpPr>
          <p:nvPr/>
        </p:nvCxnSpPr>
        <p:spPr bwMode="auto">
          <a:xfrm>
            <a:off x="4901379" y="5118240"/>
            <a:ext cx="310874" cy="11494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291" name="AutoShape 185"/>
          <p:cNvCxnSpPr>
            <a:cxnSpLocks noChangeShapeType="1"/>
            <a:stCxn id="266" idx="6"/>
            <a:endCxn id="267" idx="2"/>
          </p:cNvCxnSpPr>
          <p:nvPr/>
        </p:nvCxnSpPr>
        <p:spPr bwMode="auto">
          <a:xfrm flipV="1">
            <a:off x="5335561" y="4873092"/>
            <a:ext cx="573087" cy="73025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sp>
        <p:nvSpPr>
          <p:cNvPr id="292" name="Oval 191"/>
          <p:cNvSpPr>
            <a:spLocks noChangeArrowheads="1"/>
          </p:cNvSpPr>
          <p:nvPr/>
        </p:nvSpPr>
        <p:spPr bwMode="auto">
          <a:xfrm>
            <a:off x="8431185" y="5118241"/>
            <a:ext cx="144462" cy="5193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cxnSp>
        <p:nvCxnSpPr>
          <p:cNvPr id="293" name="AutoShape 194"/>
          <p:cNvCxnSpPr>
            <a:cxnSpLocks noChangeShapeType="1"/>
            <a:stCxn id="264" idx="6"/>
            <a:endCxn id="270" idx="1"/>
          </p:cNvCxnSpPr>
          <p:nvPr/>
        </p:nvCxnSpPr>
        <p:spPr bwMode="auto">
          <a:xfrm>
            <a:off x="4829148" y="5738280"/>
            <a:ext cx="813319" cy="392643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294" name="AutoShape 195"/>
          <p:cNvCxnSpPr>
            <a:cxnSpLocks noChangeShapeType="1"/>
            <a:stCxn id="270" idx="6"/>
            <a:endCxn id="269" idx="2"/>
          </p:cNvCxnSpPr>
          <p:nvPr/>
        </p:nvCxnSpPr>
        <p:spPr bwMode="auto">
          <a:xfrm flipV="1">
            <a:off x="5765772" y="6241517"/>
            <a:ext cx="287338" cy="73025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295" name="AutoShape 196"/>
          <p:cNvCxnSpPr>
            <a:cxnSpLocks noChangeShapeType="1"/>
            <a:stCxn id="269" idx="7"/>
            <a:endCxn id="279" idx="2"/>
          </p:cNvCxnSpPr>
          <p:nvPr/>
        </p:nvCxnSpPr>
        <p:spPr bwMode="auto">
          <a:xfrm flipV="1">
            <a:off x="6176416" y="5955767"/>
            <a:ext cx="668856" cy="102131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296" name="AutoShape 197"/>
          <p:cNvCxnSpPr>
            <a:cxnSpLocks noChangeShapeType="1"/>
            <a:stCxn id="269" idx="0"/>
            <a:endCxn id="268" idx="4"/>
          </p:cNvCxnSpPr>
          <p:nvPr/>
        </p:nvCxnSpPr>
        <p:spPr bwMode="auto">
          <a:xfrm flipV="1">
            <a:off x="6125341" y="5493130"/>
            <a:ext cx="217488" cy="488711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297" name="AutoShape 199"/>
          <p:cNvCxnSpPr>
            <a:cxnSpLocks noChangeShapeType="1"/>
            <a:stCxn id="279" idx="6"/>
            <a:endCxn id="275" idx="2"/>
          </p:cNvCxnSpPr>
          <p:nvPr/>
        </p:nvCxnSpPr>
        <p:spPr bwMode="auto">
          <a:xfrm>
            <a:off x="6989736" y="5955766"/>
            <a:ext cx="935037" cy="69850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298" name="AutoShape 205"/>
          <p:cNvCxnSpPr>
            <a:cxnSpLocks noChangeShapeType="1"/>
            <a:stCxn id="275" idx="6"/>
            <a:endCxn id="277" idx="2"/>
          </p:cNvCxnSpPr>
          <p:nvPr/>
        </p:nvCxnSpPr>
        <p:spPr bwMode="auto">
          <a:xfrm flipV="1">
            <a:off x="8069236" y="5881154"/>
            <a:ext cx="720725" cy="144462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sp>
        <p:nvSpPr>
          <p:cNvPr id="299" name="Oval 210"/>
          <p:cNvSpPr>
            <a:spLocks noChangeArrowheads="1"/>
          </p:cNvSpPr>
          <p:nvPr/>
        </p:nvSpPr>
        <p:spPr bwMode="auto">
          <a:xfrm>
            <a:off x="8213698" y="3749816"/>
            <a:ext cx="144463" cy="5193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00" name="Oval 211"/>
          <p:cNvSpPr>
            <a:spLocks noChangeArrowheads="1"/>
          </p:cNvSpPr>
          <p:nvPr/>
        </p:nvSpPr>
        <p:spPr bwMode="auto">
          <a:xfrm>
            <a:off x="8716935" y="3533916"/>
            <a:ext cx="144462" cy="51935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cxnSp>
        <p:nvCxnSpPr>
          <p:cNvPr id="301" name="AutoShape 213"/>
          <p:cNvCxnSpPr>
            <a:cxnSpLocks noChangeShapeType="1"/>
            <a:stCxn id="277" idx="0"/>
            <a:endCxn id="292" idx="5"/>
          </p:cNvCxnSpPr>
          <p:nvPr/>
        </p:nvCxnSpPr>
        <p:spPr bwMode="auto">
          <a:xfrm flipH="1" flipV="1">
            <a:off x="8554491" y="5561534"/>
            <a:ext cx="307700" cy="59944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302" name="AutoShape 214"/>
          <p:cNvCxnSpPr>
            <a:cxnSpLocks noChangeShapeType="1"/>
            <a:stCxn id="292" idx="0"/>
            <a:endCxn id="287" idx="4"/>
          </p:cNvCxnSpPr>
          <p:nvPr/>
        </p:nvCxnSpPr>
        <p:spPr bwMode="auto">
          <a:xfrm>
            <a:off x="8503416" y="5118241"/>
            <a:ext cx="908050" cy="25639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303" name="AutoShape 215"/>
          <p:cNvCxnSpPr>
            <a:cxnSpLocks noChangeShapeType="1"/>
            <a:stCxn id="287" idx="0"/>
            <a:endCxn id="278" idx="4"/>
          </p:cNvCxnSpPr>
          <p:nvPr/>
        </p:nvCxnSpPr>
        <p:spPr bwMode="auto">
          <a:xfrm>
            <a:off x="9411466" y="4624528"/>
            <a:ext cx="268288" cy="51038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304" name="AutoShape 216"/>
          <p:cNvCxnSpPr>
            <a:cxnSpLocks noChangeShapeType="1"/>
            <a:stCxn id="281" idx="0"/>
            <a:endCxn id="282" idx="3"/>
          </p:cNvCxnSpPr>
          <p:nvPr/>
        </p:nvCxnSpPr>
        <p:spPr bwMode="auto">
          <a:xfrm>
            <a:off x="3893317" y="4470540"/>
            <a:ext cx="93387" cy="82932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305" name="AutoShape 217"/>
          <p:cNvCxnSpPr>
            <a:cxnSpLocks noChangeShapeType="1"/>
            <a:stCxn id="283" idx="5"/>
            <a:endCxn id="284" idx="1"/>
          </p:cNvCxnSpPr>
          <p:nvPr/>
        </p:nvCxnSpPr>
        <p:spPr bwMode="auto">
          <a:xfrm flipV="1">
            <a:off x="4376191" y="3754435"/>
            <a:ext cx="259800" cy="222774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306" name="AutoShape 218"/>
          <p:cNvCxnSpPr>
            <a:cxnSpLocks noChangeShapeType="1"/>
            <a:stCxn id="282" idx="0"/>
            <a:endCxn id="283" idx="3"/>
          </p:cNvCxnSpPr>
          <p:nvPr/>
        </p:nvCxnSpPr>
        <p:spPr bwMode="auto">
          <a:xfrm flipV="1">
            <a:off x="4037779" y="3977210"/>
            <a:ext cx="236262" cy="132969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307" name="AutoShape 219"/>
          <p:cNvCxnSpPr>
            <a:cxnSpLocks noChangeShapeType="1"/>
            <a:stCxn id="282" idx="2"/>
            <a:endCxn id="285" idx="6"/>
          </p:cNvCxnSpPr>
          <p:nvPr/>
        </p:nvCxnSpPr>
        <p:spPr bwMode="auto">
          <a:xfrm flipH="1">
            <a:off x="3535335" y="4369855"/>
            <a:ext cx="430212" cy="1587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308" name="AutoShape 222"/>
          <p:cNvCxnSpPr>
            <a:cxnSpLocks noChangeShapeType="1"/>
            <a:stCxn id="278" idx="0"/>
            <a:endCxn id="299" idx="5"/>
          </p:cNvCxnSpPr>
          <p:nvPr/>
        </p:nvCxnSpPr>
        <p:spPr bwMode="auto">
          <a:xfrm flipH="1">
            <a:off x="8337004" y="4156215"/>
            <a:ext cx="1342750" cy="36894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309" name="AutoShape 223"/>
          <p:cNvCxnSpPr>
            <a:cxnSpLocks noChangeShapeType="1"/>
            <a:stCxn id="299" idx="7"/>
            <a:endCxn id="300" idx="3"/>
          </p:cNvCxnSpPr>
          <p:nvPr/>
        </p:nvCxnSpPr>
        <p:spPr bwMode="auto">
          <a:xfrm>
            <a:off x="8337005" y="3825873"/>
            <a:ext cx="401087" cy="151337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310" name="AutoShape 224"/>
          <p:cNvCxnSpPr>
            <a:cxnSpLocks noChangeShapeType="1"/>
            <a:stCxn id="300" idx="2"/>
            <a:endCxn id="274" idx="6"/>
          </p:cNvCxnSpPr>
          <p:nvPr/>
        </p:nvCxnSpPr>
        <p:spPr bwMode="auto">
          <a:xfrm flipH="1" flipV="1">
            <a:off x="8070823" y="3577691"/>
            <a:ext cx="646113" cy="215900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311" name="AutoShape 227"/>
          <p:cNvCxnSpPr>
            <a:cxnSpLocks noChangeShapeType="1"/>
            <a:stCxn id="266" idx="0"/>
            <a:endCxn id="271" idx="5"/>
          </p:cNvCxnSpPr>
          <p:nvPr/>
        </p:nvCxnSpPr>
        <p:spPr bwMode="auto">
          <a:xfrm flipH="1" flipV="1">
            <a:off x="5095329" y="4409010"/>
            <a:ext cx="168000" cy="277431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312" name="AutoShape 231"/>
          <p:cNvCxnSpPr>
            <a:cxnSpLocks noChangeShapeType="1"/>
          </p:cNvCxnSpPr>
          <p:nvPr/>
        </p:nvCxnSpPr>
        <p:spPr bwMode="auto">
          <a:xfrm flipH="1">
            <a:off x="6575397" y="3629285"/>
            <a:ext cx="617538" cy="544513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313" name="AutoShape 232"/>
          <p:cNvCxnSpPr>
            <a:cxnSpLocks noChangeShapeType="1"/>
            <a:stCxn id="286" idx="5"/>
            <a:endCxn id="272" idx="2"/>
          </p:cNvCxnSpPr>
          <p:nvPr/>
        </p:nvCxnSpPr>
        <p:spPr bwMode="auto">
          <a:xfrm flipV="1">
            <a:off x="6608216" y="4369855"/>
            <a:ext cx="524394" cy="39155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314" name="AutoShape 233"/>
          <p:cNvCxnSpPr>
            <a:cxnSpLocks noChangeShapeType="1"/>
            <a:stCxn id="272" idx="7"/>
            <a:endCxn id="274" idx="3"/>
          </p:cNvCxnSpPr>
          <p:nvPr/>
        </p:nvCxnSpPr>
        <p:spPr bwMode="auto">
          <a:xfrm flipV="1">
            <a:off x="7255916" y="3761309"/>
            <a:ext cx="691600" cy="424926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315" name="AutoShape 234"/>
          <p:cNvCxnSpPr>
            <a:cxnSpLocks noChangeShapeType="1"/>
            <a:stCxn id="274" idx="2"/>
            <a:endCxn id="273" idx="6"/>
          </p:cNvCxnSpPr>
          <p:nvPr/>
        </p:nvCxnSpPr>
        <p:spPr bwMode="auto">
          <a:xfrm flipH="1">
            <a:off x="7350098" y="3577691"/>
            <a:ext cx="576263" cy="0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316" name="AutoShape 235"/>
          <p:cNvCxnSpPr>
            <a:cxnSpLocks noChangeShapeType="1"/>
            <a:stCxn id="272" idx="5"/>
            <a:endCxn id="276" idx="1"/>
          </p:cNvCxnSpPr>
          <p:nvPr/>
        </p:nvCxnSpPr>
        <p:spPr bwMode="auto">
          <a:xfrm flipV="1">
            <a:off x="7255917" y="4473572"/>
            <a:ext cx="618575" cy="79900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317" name="AutoShape 236"/>
          <p:cNvCxnSpPr>
            <a:cxnSpLocks noChangeShapeType="1"/>
            <a:stCxn id="276" idx="5"/>
            <a:endCxn id="287" idx="2"/>
          </p:cNvCxnSpPr>
          <p:nvPr/>
        </p:nvCxnSpPr>
        <p:spPr bwMode="auto">
          <a:xfrm>
            <a:off x="7976641" y="4840810"/>
            <a:ext cx="1362594" cy="43395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318" name="AutoShape 237"/>
          <p:cNvCxnSpPr>
            <a:cxnSpLocks noChangeShapeType="1"/>
            <a:stCxn id="280" idx="7"/>
            <a:endCxn id="276" idx="3"/>
          </p:cNvCxnSpPr>
          <p:nvPr/>
        </p:nvCxnSpPr>
        <p:spPr bwMode="auto">
          <a:xfrm>
            <a:off x="7400379" y="4835523"/>
            <a:ext cx="474112" cy="5287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319" name="AutoShape 238"/>
          <p:cNvCxnSpPr>
            <a:cxnSpLocks noChangeShapeType="1"/>
            <a:stCxn id="268" idx="6"/>
            <a:endCxn id="280" idx="2"/>
          </p:cNvCxnSpPr>
          <p:nvPr/>
        </p:nvCxnSpPr>
        <p:spPr bwMode="auto">
          <a:xfrm flipV="1">
            <a:off x="6415060" y="5019142"/>
            <a:ext cx="862012" cy="214313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320" name="AutoShape 239"/>
          <p:cNvCxnSpPr>
            <a:cxnSpLocks noChangeShapeType="1"/>
            <a:stCxn id="267" idx="5"/>
            <a:endCxn id="268" idx="1"/>
          </p:cNvCxnSpPr>
          <p:nvPr/>
        </p:nvCxnSpPr>
        <p:spPr bwMode="auto">
          <a:xfrm flipV="1">
            <a:off x="6031955" y="5049835"/>
            <a:ext cx="259799" cy="6874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321" name="AutoShape 240"/>
          <p:cNvCxnSpPr>
            <a:cxnSpLocks noChangeShapeType="1"/>
            <a:stCxn id="279" idx="0"/>
            <a:endCxn id="280" idx="4"/>
          </p:cNvCxnSpPr>
          <p:nvPr/>
        </p:nvCxnSpPr>
        <p:spPr bwMode="auto">
          <a:xfrm flipV="1">
            <a:off x="6917504" y="5278816"/>
            <a:ext cx="431800" cy="417274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322" name="AutoShape 241"/>
          <p:cNvCxnSpPr>
            <a:cxnSpLocks noChangeShapeType="1"/>
            <a:stCxn id="288" idx="5"/>
            <a:endCxn id="286" idx="1"/>
          </p:cNvCxnSpPr>
          <p:nvPr/>
        </p:nvCxnSpPr>
        <p:spPr bwMode="auto">
          <a:xfrm flipV="1">
            <a:off x="5889080" y="4041772"/>
            <a:ext cx="616987" cy="79900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323" name="AutoShape 243"/>
          <p:cNvCxnSpPr>
            <a:cxnSpLocks noChangeShapeType="1"/>
            <a:stCxn id="271" idx="7"/>
            <a:endCxn id="288" idx="3"/>
          </p:cNvCxnSpPr>
          <p:nvPr/>
        </p:nvCxnSpPr>
        <p:spPr bwMode="auto">
          <a:xfrm>
            <a:off x="5095330" y="4041772"/>
            <a:ext cx="691599" cy="79900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324" name="AutoShape 244"/>
          <p:cNvCxnSpPr>
            <a:cxnSpLocks noChangeShapeType="1"/>
            <a:stCxn id="284" idx="5"/>
            <a:endCxn id="271" idx="1"/>
          </p:cNvCxnSpPr>
          <p:nvPr/>
        </p:nvCxnSpPr>
        <p:spPr bwMode="auto">
          <a:xfrm flipV="1">
            <a:off x="4738142" y="4041772"/>
            <a:ext cx="255037" cy="79900"/>
          </a:xfrm>
          <a:prstGeom prst="straightConnector1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cxnSp>
      <p:cxnSp>
        <p:nvCxnSpPr>
          <p:cNvPr id="325" name="AutoShape 278"/>
          <p:cNvCxnSpPr>
            <a:cxnSpLocks noChangeShapeType="1"/>
            <a:endCxn id="285" idx="0"/>
          </p:cNvCxnSpPr>
          <p:nvPr/>
        </p:nvCxnSpPr>
        <p:spPr bwMode="auto">
          <a:xfrm flipH="1">
            <a:off x="3463105" y="2929197"/>
            <a:ext cx="369093" cy="1182568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326" name="AutoShape 279"/>
          <p:cNvCxnSpPr>
            <a:cxnSpLocks noChangeShapeType="1"/>
            <a:endCxn id="284" idx="0"/>
          </p:cNvCxnSpPr>
          <p:nvPr/>
        </p:nvCxnSpPr>
        <p:spPr bwMode="auto">
          <a:xfrm flipH="1">
            <a:off x="4687066" y="1533784"/>
            <a:ext cx="270670" cy="2144594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327" name="AutoShape 280"/>
          <p:cNvCxnSpPr>
            <a:cxnSpLocks noChangeShapeType="1"/>
            <a:endCxn id="270" idx="0"/>
          </p:cNvCxnSpPr>
          <p:nvPr/>
        </p:nvCxnSpPr>
        <p:spPr bwMode="auto">
          <a:xfrm flipH="1">
            <a:off x="5693541" y="3064135"/>
            <a:ext cx="838994" cy="2990731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328" name="AutoShape 281"/>
          <p:cNvCxnSpPr>
            <a:cxnSpLocks noChangeShapeType="1"/>
            <a:endCxn id="300" idx="0"/>
          </p:cNvCxnSpPr>
          <p:nvPr/>
        </p:nvCxnSpPr>
        <p:spPr bwMode="auto">
          <a:xfrm>
            <a:off x="8677286" y="2132263"/>
            <a:ext cx="111881" cy="1401652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329" name="AutoShape 282"/>
          <p:cNvCxnSpPr>
            <a:cxnSpLocks noChangeShapeType="1"/>
            <a:endCxn id="276" idx="0"/>
          </p:cNvCxnSpPr>
          <p:nvPr/>
        </p:nvCxnSpPr>
        <p:spPr bwMode="auto">
          <a:xfrm>
            <a:off x="7177088" y="1560757"/>
            <a:ext cx="748479" cy="2836758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</p:spPr>
      </p:cxnSp>
      <p:sp>
        <p:nvSpPr>
          <p:cNvPr id="167" name="Rectangle 284"/>
          <p:cNvSpPr txBox="1">
            <a:spLocks noChangeArrowheads="1"/>
          </p:cNvSpPr>
          <p:nvPr/>
        </p:nvSpPr>
        <p:spPr bwMode="auto">
          <a:xfrm>
            <a:off x="9263066" y="3489584"/>
            <a:ext cx="284324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180975" indent="-180975" defTabSz="914400" fontAlgn="base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4D4D4D"/>
              </a:buClr>
              <a:buFont typeface="Tahoma" pitchFamily="34" charset="0"/>
              <a:buChar char="●"/>
              <a:defRPr/>
            </a:pPr>
            <a:r>
              <a:rPr lang="en-US" kern="0" dirty="0">
                <a:solidFill>
                  <a:srgbClr val="000000"/>
                </a:solidFill>
                <a:latin typeface="Tahoma"/>
                <a:cs typeface="Tahoma" pitchFamily="34" charset="0"/>
              </a:rPr>
              <a:t>Physical topology of the network</a:t>
            </a:r>
            <a:endParaRPr lang="en-US" b="1" kern="0" dirty="0">
              <a:solidFill>
                <a:srgbClr val="000000"/>
              </a:solidFill>
              <a:latin typeface="Tahoma"/>
              <a:cs typeface="Tahoma" pitchFamily="34" charset="0"/>
            </a:endParaRPr>
          </a:p>
        </p:txBody>
      </p:sp>
      <p:grpSp>
        <p:nvGrpSpPr>
          <p:cNvPr id="332" name="Gruppieren 331"/>
          <p:cNvGrpSpPr/>
          <p:nvPr/>
        </p:nvGrpSpPr>
        <p:grpSpPr>
          <a:xfrm>
            <a:off x="3319434" y="2418014"/>
            <a:ext cx="714380" cy="642942"/>
            <a:chOff x="-1714544" y="1571612"/>
            <a:chExt cx="987425" cy="915988"/>
          </a:xfrm>
        </p:grpSpPr>
        <p:graphicFrame>
          <p:nvGraphicFramePr>
            <p:cNvPr id="2050" name="Object 13"/>
            <p:cNvGraphicFramePr>
              <a:graphicFrameLocks noChangeAspect="1"/>
            </p:cNvGraphicFramePr>
            <p:nvPr/>
          </p:nvGraphicFramePr>
          <p:xfrm>
            <a:off x="-1714544" y="1571612"/>
            <a:ext cx="987425" cy="915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3" name="Visio" r:id="rId4" imgW="988124" imgH="916781" progId="">
                    <p:embed/>
                  </p:oleObj>
                </mc:Choice>
                <mc:Fallback>
                  <p:oleObj name="Visio" r:id="rId4" imgW="988124" imgH="91678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714544" y="1571612"/>
                          <a:ext cx="987425" cy="9159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1" name="Textfeld 330"/>
            <p:cNvSpPr txBox="1"/>
            <p:nvPr/>
          </p:nvSpPr>
          <p:spPr>
            <a:xfrm rot="1749183">
              <a:off x="-1463084" y="1715835"/>
              <a:ext cx="649640" cy="350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Peer</a:t>
              </a:r>
            </a:p>
          </p:txBody>
        </p:sp>
      </p:grpSp>
      <p:grpSp>
        <p:nvGrpSpPr>
          <p:cNvPr id="333" name="Gruppieren 332"/>
          <p:cNvGrpSpPr/>
          <p:nvPr/>
        </p:nvGrpSpPr>
        <p:grpSpPr>
          <a:xfrm>
            <a:off x="4819632" y="1060692"/>
            <a:ext cx="714380" cy="642942"/>
            <a:chOff x="-1714544" y="1571612"/>
            <a:chExt cx="987425" cy="915988"/>
          </a:xfrm>
        </p:grpSpPr>
        <p:graphicFrame>
          <p:nvGraphicFramePr>
            <p:cNvPr id="334" name="Object 13"/>
            <p:cNvGraphicFramePr>
              <a:graphicFrameLocks noChangeAspect="1"/>
            </p:cNvGraphicFramePr>
            <p:nvPr/>
          </p:nvGraphicFramePr>
          <p:xfrm>
            <a:off x="-1714544" y="1571612"/>
            <a:ext cx="987425" cy="915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4" name="Visio" r:id="rId6" imgW="988124" imgH="916781" progId="">
                    <p:embed/>
                  </p:oleObj>
                </mc:Choice>
                <mc:Fallback>
                  <p:oleObj name="Visio" r:id="rId6" imgW="988124" imgH="91678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714544" y="1571612"/>
                          <a:ext cx="987425" cy="9159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5" name="Textfeld 334"/>
            <p:cNvSpPr txBox="1"/>
            <p:nvPr/>
          </p:nvSpPr>
          <p:spPr>
            <a:xfrm rot="1749183">
              <a:off x="-1463084" y="1715835"/>
              <a:ext cx="649640" cy="350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Peer</a:t>
              </a:r>
            </a:p>
          </p:txBody>
        </p:sp>
      </p:grpSp>
      <p:grpSp>
        <p:nvGrpSpPr>
          <p:cNvPr id="339" name="Gruppieren 338"/>
          <p:cNvGrpSpPr/>
          <p:nvPr/>
        </p:nvGrpSpPr>
        <p:grpSpPr>
          <a:xfrm>
            <a:off x="6748458" y="989254"/>
            <a:ext cx="714380" cy="642942"/>
            <a:chOff x="-1714544" y="1571612"/>
            <a:chExt cx="987425" cy="915988"/>
          </a:xfrm>
        </p:grpSpPr>
        <p:graphicFrame>
          <p:nvGraphicFramePr>
            <p:cNvPr id="340" name="Object 13"/>
            <p:cNvGraphicFramePr>
              <a:graphicFrameLocks noChangeAspect="1"/>
            </p:cNvGraphicFramePr>
            <p:nvPr/>
          </p:nvGraphicFramePr>
          <p:xfrm>
            <a:off x="-1714544" y="1571612"/>
            <a:ext cx="987425" cy="915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5" name="Visio" r:id="rId7" imgW="988124" imgH="916781" progId="">
                    <p:embed/>
                  </p:oleObj>
                </mc:Choice>
                <mc:Fallback>
                  <p:oleObj name="Visio" r:id="rId7" imgW="988124" imgH="91678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714544" y="1571612"/>
                          <a:ext cx="987425" cy="9159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1" name="Textfeld 340"/>
            <p:cNvSpPr txBox="1"/>
            <p:nvPr/>
          </p:nvSpPr>
          <p:spPr>
            <a:xfrm rot="1749183">
              <a:off x="-1463084" y="1715835"/>
              <a:ext cx="649640" cy="350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Peer</a:t>
              </a:r>
            </a:p>
          </p:txBody>
        </p:sp>
      </p:grpSp>
      <p:grpSp>
        <p:nvGrpSpPr>
          <p:cNvPr id="342" name="Gruppieren 341"/>
          <p:cNvGrpSpPr/>
          <p:nvPr/>
        </p:nvGrpSpPr>
        <p:grpSpPr>
          <a:xfrm>
            <a:off x="8248656" y="1489320"/>
            <a:ext cx="714380" cy="642942"/>
            <a:chOff x="-1714544" y="1571612"/>
            <a:chExt cx="987425" cy="915988"/>
          </a:xfrm>
        </p:grpSpPr>
        <p:graphicFrame>
          <p:nvGraphicFramePr>
            <p:cNvPr id="343" name="Object 13"/>
            <p:cNvGraphicFramePr>
              <a:graphicFrameLocks noChangeAspect="1"/>
            </p:cNvGraphicFramePr>
            <p:nvPr/>
          </p:nvGraphicFramePr>
          <p:xfrm>
            <a:off x="-1714544" y="1571612"/>
            <a:ext cx="987425" cy="915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6" name="Visio" r:id="rId8" imgW="988124" imgH="916781" progId="">
                    <p:embed/>
                  </p:oleObj>
                </mc:Choice>
                <mc:Fallback>
                  <p:oleObj name="Visio" r:id="rId8" imgW="988124" imgH="91678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714544" y="1571612"/>
                          <a:ext cx="987425" cy="9159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4" name="Textfeld 343"/>
            <p:cNvSpPr txBox="1"/>
            <p:nvPr/>
          </p:nvSpPr>
          <p:spPr>
            <a:xfrm rot="1749183">
              <a:off x="-1463084" y="1715835"/>
              <a:ext cx="649640" cy="350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Peer</a:t>
              </a:r>
            </a:p>
          </p:txBody>
        </p:sp>
      </p:grpSp>
      <p:grpSp>
        <p:nvGrpSpPr>
          <p:cNvPr id="345" name="Gruppieren 344"/>
          <p:cNvGrpSpPr/>
          <p:nvPr/>
        </p:nvGrpSpPr>
        <p:grpSpPr>
          <a:xfrm>
            <a:off x="6176954" y="2489452"/>
            <a:ext cx="714380" cy="642942"/>
            <a:chOff x="-1714544" y="1571612"/>
            <a:chExt cx="987425" cy="915988"/>
          </a:xfrm>
        </p:grpSpPr>
        <p:graphicFrame>
          <p:nvGraphicFramePr>
            <p:cNvPr id="346" name="Object 13"/>
            <p:cNvGraphicFramePr>
              <a:graphicFrameLocks noChangeAspect="1"/>
            </p:cNvGraphicFramePr>
            <p:nvPr/>
          </p:nvGraphicFramePr>
          <p:xfrm>
            <a:off x="-1714544" y="1571612"/>
            <a:ext cx="987425" cy="915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7" name="Visio" r:id="rId9" imgW="988124" imgH="916781" progId="">
                    <p:embed/>
                  </p:oleObj>
                </mc:Choice>
                <mc:Fallback>
                  <p:oleObj name="Visio" r:id="rId9" imgW="988124" imgH="91678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714544" y="1571612"/>
                          <a:ext cx="987425" cy="9159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7" name="Textfeld 346"/>
            <p:cNvSpPr txBox="1"/>
            <p:nvPr/>
          </p:nvSpPr>
          <p:spPr>
            <a:xfrm rot="1749183">
              <a:off x="-1463084" y="1715835"/>
              <a:ext cx="649640" cy="350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Peer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10249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Peer-to-Peer: General Problems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There are also some problems to solve</a:t>
            </a:r>
          </a:p>
          <a:p>
            <a:pPr lvl="1"/>
            <a:r>
              <a:rPr lang="en-US" noProof="0" dirty="0" smtClean="0"/>
              <a:t>Retrieving of information</a:t>
            </a:r>
          </a:p>
          <a:p>
            <a:pPr lvl="1"/>
            <a:r>
              <a:rPr lang="en-US" noProof="0" dirty="0" smtClean="0"/>
              <a:t>Discovery of other peers</a:t>
            </a:r>
          </a:p>
          <a:p>
            <a:pPr lvl="1"/>
            <a:r>
              <a:rPr lang="en-US" noProof="0" dirty="0" smtClean="0"/>
              <a:t>Message routing</a:t>
            </a:r>
          </a:p>
          <a:p>
            <a:pPr lvl="1"/>
            <a:r>
              <a:rPr lang="en-US" noProof="0" dirty="0" smtClean="0">
                <a:solidFill>
                  <a:srgbClr val="FF0000"/>
                </a:solidFill>
              </a:rPr>
              <a:t>Keep network traffic low!</a:t>
            </a:r>
          </a:p>
          <a:p>
            <a:pPr lvl="1"/>
            <a:endParaRPr lang="en-US" noProof="0" dirty="0" smtClean="0"/>
          </a:p>
          <a:p>
            <a:r>
              <a:rPr lang="en-US" noProof="0" dirty="0" smtClean="0"/>
              <a:t>Classification of Peer-to-Peer Networks</a:t>
            </a:r>
          </a:p>
          <a:p>
            <a:pPr lvl="1"/>
            <a:r>
              <a:rPr lang="en-US" noProof="0" dirty="0" smtClean="0"/>
              <a:t>Unstructured: Data are placed randomly </a:t>
            </a:r>
          </a:p>
          <a:p>
            <a:pPr lvl="1"/>
            <a:r>
              <a:rPr lang="en-US" noProof="0" dirty="0" smtClean="0"/>
              <a:t>Structured: Data are placed systematically, e.g., in a Distributed Hash Table (DHT)</a:t>
            </a:r>
          </a:p>
          <a:p>
            <a:endParaRPr lang="en-US" noProof="0" dirty="0" smtClean="0"/>
          </a:p>
          <a:p>
            <a:endParaRPr lang="en-US" noProof="0" dirty="0" smtClean="0"/>
          </a:p>
          <a:p>
            <a:pPr lvl="1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6204701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Peer-to-Peer: Overlay Architecture 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noProof="0" dirty="0" smtClean="0"/>
              <a:t>Overlay architecture</a:t>
            </a:r>
          </a:p>
          <a:p>
            <a:pPr lvl="1"/>
            <a:r>
              <a:rPr lang="en-US" noProof="0" dirty="0" smtClean="0"/>
              <a:t>Network communications</a:t>
            </a:r>
          </a:p>
          <a:p>
            <a:pPr lvl="2"/>
            <a:r>
              <a:rPr lang="en-US" noProof="0" dirty="0" smtClean="0"/>
              <a:t>Network characteristics, how is the node connected</a:t>
            </a:r>
          </a:p>
          <a:p>
            <a:pPr lvl="1"/>
            <a:r>
              <a:rPr lang="en-US" noProof="0" dirty="0" smtClean="0"/>
              <a:t>Overlay node management</a:t>
            </a:r>
          </a:p>
          <a:p>
            <a:pPr lvl="2"/>
            <a:r>
              <a:rPr lang="en-US" noProof="0" dirty="0" smtClean="0"/>
              <a:t>Discovery of peers, routing</a:t>
            </a:r>
          </a:p>
          <a:p>
            <a:pPr lvl="1"/>
            <a:r>
              <a:rPr lang="en-US" noProof="0" dirty="0" smtClean="0"/>
              <a:t>Features management</a:t>
            </a:r>
          </a:p>
          <a:p>
            <a:pPr lvl="2"/>
            <a:r>
              <a:rPr lang="en-US" noProof="0" dirty="0" smtClean="0"/>
              <a:t>Security, reliability, fault resilience</a:t>
            </a:r>
          </a:p>
          <a:p>
            <a:pPr lvl="1"/>
            <a:r>
              <a:rPr lang="en-US" noProof="0" dirty="0" smtClean="0"/>
              <a:t>Services-specific level</a:t>
            </a:r>
          </a:p>
          <a:p>
            <a:pPr lvl="1"/>
            <a:r>
              <a:rPr lang="en-US" noProof="0" dirty="0" smtClean="0"/>
              <a:t>Application level</a:t>
            </a:r>
          </a:p>
          <a:p>
            <a:pPr lvl="2"/>
            <a:r>
              <a:rPr lang="en-US" noProof="0" dirty="0" smtClean="0"/>
              <a:t>Tools on top of the P2P overlay</a:t>
            </a:r>
            <a:endParaRPr lang="en-US" noProof="0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4562" y="1369758"/>
            <a:ext cx="4500000" cy="313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8"/>
          <p:cNvGrpSpPr/>
          <p:nvPr/>
        </p:nvGrpSpPr>
        <p:grpSpPr>
          <a:xfrm>
            <a:off x="1775520" y="5229201"/>
            <a:ext cx="8640960" cy="1052253"/>
            <a:chOff x="457200" y="1854201"/>
            <a:chExt cx="3386667" cy="688725"/>
          </a:xfrm>
        </p:grpSpPr>
        <p:sp>
          <p:nvSpPr>
            <p:cNvPr id="8" name="Round Same Side Corner Rectangle 16"/>
            <p:cNvSpPr/>
            <p:nvPr/>
          </p:nvSpPr>
          <p:spPr>
            <a:xfrm>
              <a:off x="457200" y="1854201"/>
              <a:ext cx="3386667" cy="264596"/>
            </a:xfrm>
            <a:prstGeom prst="round2SameRect">
              <a:avLst>
                <a:gd name="adj1" fmla="val 31945"/>
                <a:gd name="adj2" fmla="val 0"/>
              </a:avLst>
            </a:prstGeom>
            <a:solidFill>
              <a:srgbClr val="FFC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</a:rPr>
                <a:t>Main issue: The lookup problem</a:t>
              </a:r>
            </a:p>
          </p:txBody>
        </p:sp>
        <p:sp>
          <p:nvSpPr>
            <p:cNvPr id="9" name="TextBox 17"/>
            <p:cNvSpPr txBox="1"/>
            <p:nvPr/>
          </p:nvSpPr>
          <p:spPr>
            <a:xfrm>
              <a:off x="457200" y="2118794"/>
              <a:ext cx="3386667" cy="42413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noAutofit/>
            </a:bodyPr>
            <a:lstStyle/>
            <a:p>
              <a:pPr marL="85725" defTabSz="762000">
                <a:spcBef>
                  <a:spcPct val="50000"/>
                </a:spcBef>
              </a:pPr>
              <a:r>
                <a:rPr lang="en-US" dirty="0">
                  <a:cs typeface="Tahoma" pitchFamily="34" charset="0"/>
                </a:rPr>
                <a:t>Where to store, and how to find a certain data item in a distributed system without any centralized control or coordination?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88664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el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Peer-to-Peer: The Lookup Problem</a:t>
            </a:r>
            <a:endParaRPr lang="en-US" noProof="0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4381488" y="2714620"/>
            <a:ext cx="3429024" cy="3286148"/>
            <a:chOff x="5214942" y="3143248"/>
            <a:chExt cx="3429024" cy="3286148"/>
          </a:xfrm>
        </p:grpSpPr>
        <p:cxnSp>
          <p:nvCxnSpPr>
            <p:cNvPr id="6" name="AutoShape 728"/>
            <p:cNvCxnSpPr>
              <a:cxnSpLocks noChangeShapeType="1"/>
            </p:cNvCxnSpPr>
            <p:nvPr/>
          </p:nvCxnSpPr>
          <p:spPr bwMode="auto">
            <a:xfrm>
              <a:off x="6925408" y="5343525"/>
              <a:ext cx="252046" cy="4254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7" name="AutoShape 729"/>
            <p:cNvCxnSpPr>
              <a:cxnSpLocks noChangeShapeType="1"/>
            </p:cNvCxnSpPr>
            <p:nvPr/>
          </p:nvCxnSpPr>
          <p:spPr bwMode="auto">
            <a:xfrm>
              <a:off x="5754566" y="5819776"/>
              <a:ext cx="1201615" cy="9207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8" name="AutoShape 730"/>
            <p:cNvCxnSpPr>
              <a:cxnSpLocks noChangeShapeType="1"/>
            </p:cNvCxnSpPr>
            <p:nvPr/>
          </p:nvCxnSpPr>
          <p:spPr bwMode="auto">
            <a:xfrm flipH="1">
              <a:off x="5558204" y="4938714"/>
              <a:ext cx="162657" cy="73977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9" name="AutoShape 731"/>
            <p:cNvCxnSpPr>
              <a:cxnSpLocks noChangeShapeType="1"/>
            </p:cNvCxnSpPr>
            <p:nvPr/>
          </p:nvCxnSpPr>
          <p:spPr bwMode="auto">
            <a:xfrm>
              <a:off x="6219092" y="4038601"/>
              <a:ext cx="709246" cy="8747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0" name="AutoShape 732"/>
            <p:cNvCxnSpPr>
              <a:cxnSpLocks noChangeShapeType="1"/>
            </p:cNvCxnSpPr>
            <p:nvPr/>
          </p:nvCxnSpPr>
          <p:spPr bwMode="auto">
            <a:xfrm flipV="1">
              <a:off x="5778012" y="5056189"/>
              <a:ext cx="929054" cy="76517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1" name="AutoShape 733"/>
            <p:cNvCxnSpPr>
              <a:cxnSpLocks noChangeShapeType="1"/>
            </p:cNvCxnSpPr>
            <p:nvPr/>
          </p:nvCxnSpPr>
          <p:spPr bwMode="auto">
            <a:xfrm flipH="1">
              <a:off x="7397262" y="5461000"/>
              <a:ext cx="373674" cy="4508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2" name="AutoShape 734"/>
            <p:cNvCxnSpPr>
              <a:cxnSpLocks noChangeShapeType="1"/>
            </p:cNvCxnSpPr>
            <p:nvPr/>
          </p:nvCxnSpPr>
          <p:spPr bwMode="auto">
            <a:xfrm flipH="1">
              <a:off x="7148146" y="4354514"/>
              <a:ext cx="526074" cy="70167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3" name="AutoShape 735"/>
            <p:cNvCxnSpPr>
              <a:cxnSpLocks noChangeShapeType="1"/>
            </p:cNvCxnSpPr>
            <p:nvPr/>
          </p:nvCxnSpPr>
          <p:spPr bwMode="auto">
            <a:xfrm>
              <a:off x="7992208" y="4337050"/>
              <a:ext cx="99646" cy="711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4" name="AutoShape 736"/>
            <p:cNvCxnSpPr>
              <a:cxnSpLocks noChangeShapeType="1"/>
            </p:cNvCxnSpPr>
            <p:nvPr/>
          </p:nvCxnSpPr>
          <p:spPr bwMode="auto">
            <a:xfrm rot="10800000">
              <a:off x="6537081" y="4021138"/>
              <a:ext cx="1317380" cy="1117600"/>
            </a:xfrm>
            <a:prstGeom prst="curvedConnector3">
              <a:avLst>
                <a:gd name="adj1" fmla="val 49944"/>
              </a:avLst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5" name="AutoShape 737"/>
            <p:cNvCxnSpPr>
              <a:cxnSpLocks noChangeShapeType="1"/>
            </p:cNvCxnSpPr>
            <p:nvPr/>
          </p:nvCxnSpPr>
          <p:spPr bwMode="auto">
            <a:xfrm flipV="1">
              <a:off x="5943600" y="4319589"/>
              <a:ext cx="1411166" cy="33178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6" name="AutoShape 738"/>
            <p:cNvCxnSpPr>
              <a:cxnSpLocks noChangeShapeType="1"/>
            </p:cNvCxnSpPr>
            <p:nvPr/>
          </p:nvCxnSpPr>
          <p:spPr bwMode="auto">
            <a:xfrm rot="10800000">
              <a:off x="6038851" y="4921250"/>
              <a:ext cx="917331" cy="990600"/>
            </a:xfrm>
            <a:prstGeom prst="curvedConnector3">
              <a:avLst>
                <a:gd name="adj1" fmla="val 50000"/>
              </a:avLst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7" name="AutoShape 739"/>
            <p:cNvCxnSpPr>
              <a:cxnSpLocks noChangeShapeType="1"/>
            </p:cNvCxnSpPr>
            <p:nvPr/>
          </p:nvCxnSpPr>
          <p:spPr bwMode="auto">
            <a:xfrm rot="10800000" flipH="1">
              <a:off x="5336931" y="3751263"/>
              <a:ext cx="663820" cy="2070100"/>
            </a:xfrm>
            <a:prstGeom prst="curvedConnector3">
              <a:avLst>
                <a:gd name="adj1" fmla="val -31787"/>
              </a:avLst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8" name="AutoShape 740"/>
            <p:cNvCxnSpPr>
              <a:cxnSpLocks noChangeShapeType="1"/>
            </p:cNvCxnSpPr>
            <p:nvPr/>
          </p:nvCxnSpPr>
          <p:spPr bwMode="auto">
            <a:xfrm flipH="1" flipV="1">
              <a:off x="6441831" y="3751263"/>
              <a:ext cx="1012581" cy="31591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grpSp>
          <p:nvGrpSpPr>
            <p:cNvPr id="19" name="Gruppieren 147"/>
            <p:cNvGrpSpPr/>
            <p:nvPr/>
          </p:nvGrpSpPr>
          <p:grpSpPr>
            <a:xfrm>
              <a:off x="5929322" y="3143248"/>
              <a:ext cx="714380" cy="642942"/>
              <a:chOff x="-1714544" y="1571612"/>
              <a:chExt cx="987425" cy="915988"/>
            </a:xfrm>
          </p:grpSpPr>
          <p:graphicFrame>
            <p:nvGraphicFramePr>
              <p:cNvPr id="38" name="Object 13"/>
              <p:cNvGraphicFramePr>
                <a:graphicFrameLocks noChangeAspect="1"/>
              </p:cNvGraphicFramePr>
              <p:nvPr/>
            </p:nvGraphicFramePr>
            <p:xfrm>
              <a:off x="-1714544" y="1571612"/>
              <a:ext cx="987425" cy="915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77" name="Visio" r:id="rId4" imgW="988124" imgH="916781" progId="">
                      <p:embed/>
                    </p:oleObj>
                  </mc:Choice>
                  <mc:Fallback>
                    <p:oleObj name="Visio" r:id="rId4" imgW="988124" imgH="91678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714544" y="1571612"/>
                            <a:ext cx="987425" cy="915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9" name="Textfeld 38"/>
              <p:cNvSpPr txBox="1"/>
              <p:nvPr/>
            </p:nvSpPr>
            <p:spPr>
              <a:xfrm rot="1749183">
                <a:off x="-1463084" y="1715835"/>
                <a:ext cx="649640" cy="3507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Peer</a:t>
                </a:r>
              </a:p>
            </p:txBody>
          </p:sp>
        </p:grpSp>
        <p:grpSp>
          <p:nvGrpSpPr>
            <p:cNvPr id="20" name="Gruppieren 150"/>
            <p:cNvGrpSpPr/>
            <p:nvPr/>
          </p:nvGrpSpPr>
          <p:grpSpPr>
            <a:xfrm>
              <a:off x="7429520" y="3714752"/>
              <a:ext cx="714380" cy="642942"/>
              <a:chOff x="-1714544" y="1571612"/>
              <a:chExt cx="987425" cy="915988"/>
            </a:xfrm>
          </p:grpSpPr>
          <p:graphicFrame>
            <p:nvGraphicFramePr>
              <p:cNvPr id="36" name="Object 13"/>
              <p:cNvGraphicFramePr>
                <a:graphicFrameLocks noChangeAspect="1"/>
              </p:cNvGraphicFramePr>
              <p:nvPr/>
            </p:nvGraphicFramePr>
            <p:xfrm>
              <a:off x="-1714544" y="1571612"/>
              <a:ext cx="987425" cy="915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78" name="Visio" r:id="rId6" imgW="988124" imgH="916781" progId="">
                      <p:embed/>
                    </p:oleObj>
                  </mc:Choice>
                  <mc:Fallback>
                    <p:oleObj name="Visio" r:id="rId6" imgW="988124" imgH="91678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714544" y="1571612"/>
                            <a:ext cx="987425" cy="915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7" name="Textfeld 36"/>
              <p:cNvSpPr txBox="1"/>
              <p:nvPr/>
            </p:nvSpPr>
            <p:spPr>
              <a:xfrm rot="1749183">
                <a:off x="-1463084" y="1715835"/>
                <a:ext cx="649640" cy="3507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Peer</a:t>
                </a:r>
              </a:p>
            </p:txBody>
          </p:sp>
        </p:grpSp>
        <p:grpSp>
          <p:nvGrpSpPr>
            <p:cNvPr id="21" name="Gruppieren 153"/>
            <p:cNvGrpSpPr/>
            <p:nvPr/>
          </p:nvGrpSpPr>
          <p:grpSpPr>
            <a:xfrm>
              <a:off x="7929586" y="4929198"/>
              <a:ext cx="714380" cy="642942"/>
              <a:chOff x="-1714544" y="1571612"/>
              <a:chExt cx="987425" cy="915988"/>
            </a:xfrm>
          </p:grpSpPr>
          <p:graphicFrame>
            <p:nvGraphicFramePr>
              <p:cNvPr id="34" name="Object 13"/>
              <p:cNvGraphicFramePr>
                <a:graphicFrameLocks noChangeAspect="1"/>
              </p:cNvGraphicFramePr>
              <p:nvPr/>
            </p:nvGraphicFramePr>
            <p:xfrm>
              <a:off x="-1714544" y="1571612"/>
              <a:ext cx="987425" cy="915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79" name="Visio" r:id="rId7" imgW="988124" imgH="916781" progId="">
                      <p:embed/>
                    </p:oleObj>
                  </mc:Choice>
                  <mc:Fallback>
                    <p:oleObj name="Visio" r:id="rId7" imgW="988124" imgH="91678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714544" y="1571612"/>
                            <a:ext cx="987425" cy="915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5" name="Textfeld 34"/>
              <p:cNvSpPr txBox="1"/>
              <p:nvPr/>
            </p:nvSpPr>
            <p:spPr>
              <a:xfrm rot="1749183">
                <a:off x="-1463084" y="1715835"/>
                <a:ext cx="649640" cy="3507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Peer</a:t>
                </a:r>
              </a:p>
            </p:txBody>
          </p:sp>
        </p:grpSp>
        <p:grpSp>
          <p:nvGrpSpPr>
            <p:cNvPr id="22" name="Gruppieren 156"/>
            <p:cNvGrpSpPr/>
            <p:nvPr/>
          </p:nvGrpSpPr>
          <p:grpSpPr>
            <a:xfrm>
              <a:off x="5214942" y="5715016"/>
              <a:ext cx="714380" cy="642942"/>
              <a:chOff x="-1714544" y="1571612"/>
              <a:chExt cx="987425" cy="915988"/>
            </a:xfrm>
          </p:grpSpPr>
          <p:graphicFrame>
            <p:nvGraphicFramePr>
              <p:cNvPr id="32" name="Object 13"/>
              <p:cNvGraphicFramePr>
                <a:graphicFrameLocks noChangeAspect="1"/>
              </p:cNvGraphicFramePr>
              <p:nvPr/>
            </p:nvGraphicFramePr>
            <p:xfrm>
              <a:off x="-1714544" y="1571612"/>
              <a:ext cx="987425" cy="915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80" name="Visio" r:id="rId8" imgW="988124" imgH="916781" progId="">
                      <p:embed/>
                    </p:oleObj>
                  </mc:Choice>
                  <mc:Fallback>
                    <p:oleObj name="Visio" r:id="rId8" imgW="988124" imgH="91678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714544" y="1571612"/>
                            <a:ext cx="987425" cy="915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3" name="Textfeld 32"/>
              <p:cNvSpPr txBox="1"/>
              <p:nvPr/>
            </p:nvSpPr>
            <p:spPr>
              <a:xfrm rot="1749183">
                <a:off x="-1463084" y="1715835"/>
                <a:ext cx="649640" cy="3507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Peer</a:t>
                </a:r>
              </a:p>
            </p:txBody>
          </p:sp>
        </p:grpSp>
        <p:grpSp>
          <p:nvGrpSpPr>
            <p:cNvPr id="23" name="Gruppieren 159"/>
            <p:cNvGrpSpPr/>
            <p:nvPr/>
          </p:nvGrpSpPr>
          <p:grpSpPr>
            <a:xfrm>
              <a:off x="6858016" y="5786454"/>
              <a:ext cx="714380" cy="642942"/>
              <a:chOff x="-1714544" y="1571612"/>
              <a:chExt cx="987425" cy="915988"/>
            </a:xfrm>
          </p:grpSpPr>
          <p:graphicFrame>
            <p:nvGraphicFramePr>
              <p:cNvPr id="30" name="Object 13"/>
              <p:cNvGraphicFramePr>
                <a:graphicFrameLocks noChangeAspect="1"/>
              </p:cNvGraphicFramePr>
              <p:nvPr/>
            </p:nvGraphicFramePr>
            <p:xfrm>
              <a:off x="-1714544" y="1571612"/>
              <a:ext cx="987425" cy="915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81" name="Visio" r:id="rId9" imgW="988124" imgH="916781" progId="">
                      <p:embed/>
                    </p:oleObj>
                  </mc:Choice>
                  <mc:Fallback>
                    <p:oleObj name="Visio" r:id="rId9" imgW="988124" imgH="91678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714544" y="1571612"/>
                            <a:ext cx="987425" cy="915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1" name="Textfeld 30"/>
              <p:cNvSpPr txBox="1"/>
              <p:nvPr/>
            </p:nvSpPr>
            <p:spPr>
              <a:xfrm rot="1749183">
                <a:off x="-1463084" y="1715835"/>
                <a:ext cx="649640" cy="3507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Peer</a:t>
                </a:r>
              </a:p>
            </p:txBody>
          </p:sp>
        </p:grpSp>
        <p:grpSp>
          <p:nvGrpSpPr>
            <p:cNvPr id="24" name="Gruppieren 162"/>
            <p:cNvGrpSpPr/>
            <p:nvPr/>
          </p:nvGrpSpPr>
          <p:grpSpPr>
            <a:xfrm>
              <a:off x="5286380" y="4214818"/>
              <a:ext cx="714380" cy="642942"/>
              <a:chOff x="-1714544" y="1571612"/>
              <a:chExt cx="987425" cy="915988"/>
            </a:xfrm>
          </p:grpSpPr>
          <p:graphicFrame>
            <p:nvGraphicFramePr>
              <p:cNvPr id="28" name="Object 13"/>
              <p:cNvGraphicFramePr>
                <a:graphicFrameLocks noChangeAspect="1"/>
              </p:cNvGraphicFramePr>
              <p:nvPr/>
            </p:nvGraphicFramePr>
            <p:xfrm>
              <a:off x="-1714544" y="1571612"/>
              <a:ext cx="987425" cy="915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82" name="Visio" r:id="rId10" imgW="988124" imgH="916781" progId="">
                      <p:embed/>
                    </p:oleObj>
                  </mc:Choice>
                  <mc:Fallback>
                    <p:oleObj name="Visio" r:id="rId10" imgW="988124" imgH="91678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714544" y="1571612"/>
                            <a:ext cx="987425" cy="915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9" name="Textfeld 28"/>
              <p:cNvSpPr txBox="1"/>
              <p:nvPr/>
            </p:nvSpPr>
            <p:spPr>
              <a:xfrm rot="1749183">
                <a:off x="-1463084" y="1715835"/>
                <a:ext cx="649640" cy="3507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Peer</a:t>
                </a:r>
              </a:p>
            </p:txBody>
          </p:sp>
        </p:grpSp>
        <p:grpSp>
          <p:nvGrpSpPr>
            <p:cNvPr id="25" name="Gruppieren 165"/>
            <p:cNvGrpSpPr/>
            <p:nvPr/>
          </p:nvGrpSpPr>
          <p:grpSpPr>
            <a:xfrm>
              <a:off x="6715140" y="4714884"/>
              <a:ext cx="714380" cy="642942"/>
              <a:chOff x="-1714544" y="1571612"/>
              <a:chExt cx="987425" cy="915988"/>
            </a:xfrm>
          </p:grpSpPr>
          <p:graphicFrame>
            <p:nvGraphicFramePr>
              <p:cNvPr id="26" name="Object 13"/>
              <p:cNvGraphicFramePr>
                <a:graphicFrameLocks noChangeAspect="1"/>
              </p:cNvGraphicFramePr>
              <p:nvPr/>
            </p:nvGraphicFramePr>
            <p:xfrm>
              <a:off x="-1714544" y="1571612"/>
              <a:ext cx="987425" cy="915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83" name="Visio" r:id="rId11" imgW="988124" imgH="916781" progId="">
                      <p:embed/>
                    </p:oleObj>
                  </mc:Choice>
                  <mc:Fallback>
                    <p:oleObj name="Visio" r:id="rId11" imgW="988124" imgH="91678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1714544" y="1571612"/>
                            <a:ext cx="987425" cy="915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7" name="Textfeld 26"/>
              <p:cNvSpPr txBox="1"/>
              <p:nvPr/>
            </p:nvSpPr>
            <p:spPr>
              <a:xfrm rot="1749183">
                <a:off x="-1463084" y="1715835"/>
                <a:ext cx="649640" cy="3507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/>
                  <a:t>Peer</a:t>
                </a:r>
              </a:p>
            </p:txBody>
          </p:sp>
        </p:grpSp>
      </p:grpSp>
      <p:sp>
        <p:nvSpPr>
          <p:cNvPr id="42" name="Wolkenförmige Legende 41"/>
          <p:cNvSpPr/>
          <p:nvPr/>
        </p:nvSpPr>
        <p:spPr bwMode="auto">
          <a:xfrm>
            <a:off x="1738282" y="1071546"/>
            <a:ext cx="2571768" cy="1571636"/>
          </a:xfrm>
          <a:prstGeom prst="cloudCallout">
            <a:avLst>
              <a:gd name="adj1" fmla="val -29722"/>
              <a:gd name="adj2" fmla="val 9037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/>
              <a:t>I have item X.</a:t>
            </a:r>
          </a:p>
          <a:p>
            <a:pPr algn="ctr"/>
            <a:r>
              <a:rPr lang="en-US"/>
              <a:t>Where to place X?</a:t>
            </a:r>
            <a:endParaRPr lang="en-US" dirty="0"/>
          </a:p>
        </p:txBody>
      </p:sp>
      <p:sp>
        <p:nvSpPr>
          <p:cNvPr id="43" name="Wolkenförmige Legende 42"/>
          <p:cNvSpPr/>
          <p:nvPr/>
        </p:nvSpPr>
        <p:spPr bwMode="auto">
          <a:xfrm>
            <a:off x="8096264" y="1071546"/>
            <a:ext cx="2571736" cy="1571636"/>
          </a:xfrm>
          <a:prstGeom prst="cloudCallout">
            <a:avLst>
              <a:gd name="adj1" fmla="val 2500"/>
              <a:gd name="adj2" fmla="val 9340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/>
              <a:t>I want item X.</a:t>
            </a:r>
          </a:p>
          <a:p>
            <a:pPr algn="ctr"/>
            <a:r>
              <a:rPr lang="en-US"/>
              <a:t>Where can I find X?</a:t>
            </a:r>
            <a:endParaRPr lang="en-US" dirty="0"/>
          </a:p>
        </p:txBody>
      </p:sp>
      <p:sp>
        <p:nvSpPr>
          <p:cNvPr id="44" name="Cloud"/>
          <p:cNvSpPr>
            <a:spLocks noChangeAspect="1" noEditPoints="1" noChangeArrowheads="1"/>
          </p:cNvSpPr>
          <p:nvPr/>
        </p:nvSpPr>
        <p:spPr bwMode="auto">
          <a:xfrm>
            <a:off x="3381357" y="2500306"/>
            <a:ext cx="5006195" cy="3714776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100"/>
          </a:p>
        </p:txBody>
      </p:sp>
      <p:sp>
        <p:nvSpPr>
          <p:cNvPr id="46" name="Freihandform 45"/>
          <p:cNvSpPr/>
          <p:nvPr/>
        </p:nvSpPr>
        <p:spPr bwMode="auto">
          <a:xfrm>
            <a:off x="4238625" y="1543052"/>
            <a:ext cx="1562100" cy="528627"/>
          </a:xfrm>
          <a:custGeom>
            <a:avLst/>
            <a:gdLst>
              <a:gd name="connsiteX0" fmla="*/ 0 w 1562100"/>
              <a:gd name="connsiteY0" fmla="*/ 0 h 923925"/>
              <a:gd name="connsiteX1" fmla="*/ 962025 w 1562100"/>
              <a:gd name="connsiteY1" fmla="*/ 171450 h 923925"/>
              <a:gd name="connsiteX2" fmla="*/ 1562100 w 1562100"/>
              <a:gd name="connsiteY2" fmla="*/ 923925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2100" h="923925">
                <a:moveTo>
                  <a:pt x="0" y="0"/>
                </a:moveTo>
                <a:cubicBezTo>
                  <a:pt x="350837" y="8731"/>
                  <a:pt x="701675" y="17463"/>
                  <a:pt x="962025" y="171450"/>
                </a:cubicBezTo>
                <a:cubicBezTo>
                  <a:pt x="1222375" y="325438"/>
                  <a:pt x="1392237" y="624681"/>
                  <a:pt x="1562100" y="923925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latin typeface="Verdana" pitchFamily="34" charset="0"/>
            </a:endParaRPr>
          </a:p>
        </p:txBody>
      </p:sp>
      <p:sp>
        <p:nvSpPr>
          <p:cNvPr id="47" name="Freihandform 46"/>
          <p:cNvSpPr/>
          <p:nvPr/>
        </p:nvSpPr>
        <p:spPr bwMode="auto">
          <a:xfrm flipH="1">
            <a:off x="6238876" y="1571612"/>
            <a:ext cx="2071702" cy="500066"/>
          </a:xfrm>
          <a:custGeom>
            <a:avLst/>
            <a:gdLst>
              <a:gd name="connsiteX0" fmla="*/ 0 w 1562100"/>
              <a:gd name="connsiteY0" fmla="*/ 0 h 923925"/>
              <a:gd name="connsiteX1" fmla="*/ 962025 w 1562100"/>
              <a:gd name="connsiteY1" fmla="*/ 171450 h 923925"/>
              <a:gd name="connsiteX2" fmla="*/ 1562100 w 1562100"/>
              <a:gd name="connsiteY2" fmla="*/ 923925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2100" h="923925">
                <a:moveTo>
                  <a:pt x="0" y="0"/>
                </a:moveTo>
                <a:cubicBezTo>
                  <a:pt x="350837" y="8731"/>
                  <a:pt x="701675" y="17463"/>
                  <a:pt x="962025" y="171450"/>
                </a:cubicBezTo>
                <a:cubicBezTo>
                  <a:pt x="1222375" y="325438"/>
                  <a:pt x="1392237" y="624681"/>
                  <a:pt x="1562100" y="923925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latin typeface="Verdana" pitchFamily="34" charset="0"/>
            </a:endParaRPr>
          </a:p>
        </p:txBody>
      </p:sp>
      <p:sp>
        <p:nvSpPr>
          <p:cNvPr id="48" name="Ellipse 47"/>
          <p:cNvSpPr/>
          <p:nvPr/>
        </p:nvSpPr>
        <p:spPr bwMode="auto">
          <a:xfrm>
            <a:off x="5810248" y="2000240"/>
            <a:ext cx="428628" cy="42862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Verdana" pitchFamily="34" charset="0"/>
              </a:rPr>
              <a:t>X</a:t>
            </a:r>
            <a:endParaRPr lang="en-US" dirty="0">
              <a:latin typeface="Verdana" pitchFamily="34" charset="0"/>
            </a:endParaRPr>
          </a:p>
        </p:txBody>
      </p:sp>
      <p:cxnSp>
        <p:nvCxnSpPr>
          <p:cNvPr id="50" name="Gerade Verbindung mit Pfeil 49"/>
          <p:cNvCxnSpPr/>
          <p:nvPr/>
        </p:nvCxnSpPr>
        <p:spPr bwMode="auto">
          <a:xfrm rot="5400000">
            <a:off x="5095869" y="2366098"/>
            <a:ext cx="848589" cy="99146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lgDash"/>
            <a:round/>
            <a:headEnd type="none" w="med" len="med"/>
            <a:tailEnd type="arrow"/>
          </a:ln>
          <a:effectLst/>
        </p:spPr>
      </p:cxnSp>
      <p:cxnSp>
        <p:nvCxnSpPr>
          <p:cNvPr id="52" name="Gerade Verbindung mit Pfeil 51"/>
          <p:cNvCxnSpPr/>
          <p:nvPr/>
        </p:nvCxnSpPr>
        <p:spPr bwMode="auto">
          <a:xfrm rot="5400000">
            <a:off x="5484443" y="2826110"/>
            <a:ext cx="928694" cy="13421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lgDash"/>
            <a:round/>
            <a:headEnd type="none" w="med" len="med"/>
            <a:tailEnd type="arrow"/>
          </a:ln>
          <a:effectLst/>
        </p:spPr>
      </p:cxnSp>
      <p:cxnSp>
        <p:nvCxnSpPr>
          <p:cNvPr id="55" name="Gerade Verbindung mit Pfeil 54"/>
          <p:cNvCxnSpPr/>
          <p:nvPr/>
        </p:nvCxnSpPr>
        <p:spPr bwMode="auto">
          <a:xfrm rot="16200000" flipH="1">
            <a:off x="5770195" y="2674568"/>
            <a:ext cx="928694" cy="43729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lgDash"/>
            <a:round/>
            <a:headEnd type="none" w="med" len="med"/>
            <a:tailEnd type="arrow"/>
          </a:ln>
          <a:effectLst/>
        </p:spPr>
      </p:cxnSp>
      <p:cxnSp>
        <p:nvCxnSpPr>
          <p:cNvPr id="57" name="Gerade Verbindung mit Pfeil 56"/>
          <p:cNvCxnSpPr/>
          <p:nvPr/>
        </p:nvCxnSpPr>
        <p:spPr bwMode="auto">
          <a:xfrm>
            <a:off x="6015895" y="2428868"/>
            <a:ext cx="1080236" cy="92869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lgDash"/>
            <a:round/>
            <a:headEnd type="none" w="med" len="med"/>
            <a:tailEnd type="arrow"/>
          </a:ln>
          <a:effectLst/>
        </p:spPr>
      </p:cxnSp>
      <p:pic>
        <p:nvPicPr>
          <p:cNvPr id="123913" name="Picture 9" descr="D:\openclipart-0.19\openclipart-0.19\acspike\acspike_male_user_icon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024958" y="3357562"/>
            <a:ext cx="785818" cy="785818"/>
          </a:xfrm>
          <a:prstGeom prst="rect">
            <a:avLst/>
          </a:prstGeom>
          <a:noFill/>
        </p:spPr>
      </p:pic>
      <p:pic>
        <p:nvPicPr>
          <p:cNvPr id="123914" name="Picture 10" descr="D:\openclipart-0.19\openclipart-0.19\ArtFavor\ArtFavor_Female_computer_user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52597" y="3500438"/>
            <a:ext cx="609553" cy="57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05406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P2P Lookup Approaches</a:t>
            </a:r>
            <a:endParaRPr lang="en-US" noProof="0" dirty="0" smtClean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smtClean="0"/>
              <a:t>Centralized Approach</a:t>
            </a:r>
          </a:p>
          <a:p>
            <a:r>
              <a:rPr lang="en-US" noProof="0" smtClean="0"/>
              <a:t>(using a server)</a:t>
            </a:r>
            <a:endParaRPr lang="en-US" noProof="0" dirty="0" smtClean="0"/>
          </a:p>
        </p:txBody>
      </p:sp>
      <p:grpSp>
        <p:nvGrpSpPr>
          <p:cNvPr id="2" name="Gruppieren 4"/>
          <p:cNvGrpSpPr/>
          <p:nvPr/>
        </p:nvGrpSpPr>
        <p:grpSpPr>
          <a:xfrm>
            <a:off x="1247786" y="3738855"/>
            <a:ext cx="4046560" cy="2570058"/>
            <a:chOff x="2468776" y="2928934"/>
            <a:chExt cx="4383815" cy="2786082"/>
          </a:xfrm>
        </p:grpSpPr>
        <p:sp>
          <p:nvSpPr>
            <p:cNvPr id="6" name="Textfeld 5"/>
            <p:cNvSpPr txBox="1"/>
            <p:nvPr/>
          </p:nvSpPr>
          <p:spPr>
            <a:xfrm>
              <a:off x="3187521" y="2928934"/>
              <a:ext cx="2876926" cy="40037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P2P </a:t>
              </a:r>
              <a:r>
                <a:rPr lang="de-DE" dirty="0" err="1"/>
                <a:t>Overlay</a:t>
              </a:r>
              <a:r>
                <a:rPr lang="de-DE" dirty="0"/>
                <a:t> </a:t>
              </a:r>
              <a:r>
                <a:rPr lang="de-DE" dirty="0" err="1"/>
                <a:t>Application</a:t>
              </a:r>
              <a:endParaRPr lang="de-DE" dirty="0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3270878" y="4286257"/>
              <a:ext cx="2710211" cy="40037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Distributed Hash Table</a:t>
              </a:r>
            </a:p>
          </p:txBody>
        </p:sp>
        <p:grpSp>
          <p:nvGrpSpPr>
            <p:cNvPr id="3" name="Gruppieren 28"/>
            <p:cNvGrpSpPr/>
            <p:nvPr/>
          </p:nvGrpSpPr>
          <p:grpSpPr>
            <a:xfrm>
              <a:off x="2857488" y="4644240"/>
              <a:ext cx="571504" cy="1070776"/>
              <a:chOff x="2357422" y="4644240"/>
              <a:chExt cx="571504" cy="1070776"/>
            </a:xfrm>
          </p:grpSpPr>
          <p:sp>
            <p:nvSpPr>
              <p:cNvPr id="24" name="Ellipse 6"/>
              <p:cNvSpPr/>
              <p:nvPr/>
            </p:nvSpPr>
            <p:spPr bwMode="auto">
              <a:xfrm>
                <a:off x="2357422" y="5143512"/>
                <a:ext cx="571504" cy="57150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sz="1600" dirty="0"/>
                  <a:t>Peer</a:t>
                </a:r>
              </a:p>
            </p:txBody>
          </p:sp>
          <p:cxnSp>
            <p:nvCxnSpPr>
              <p:cNvPr id="25" name="Gerade Verbindung mit Pfeil 9"/>
              <p:cNvCxnSpPr/>
              <p:nvPr/>
            </p:nvCxnSpPr>
            <p:spPr bwMode="auto">
              <a:xfrm rot="5400000" flipH="1" flipV="1">
                <a:off x="2393141" y="4893479"/>
                <a:ext cx="500066" cy="158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oval" w="med" len="med"/>
                <a:tailEnd type="oval" w="med" len="med"/>
              </a:ln>
              <a:effectLst/>
            </p:spPr>
          </p:cxnSp>
        </p:grpSp>
        <p:grpSp>
          <p:nvGrpSpPr>
            <p:cNvPr id="5" name="Gruppieren 27"/>
            <p:cNvGrpSpPr/>
            <p:nvPr/>
          </p:nvGrpSpPr>
          <p:grpSpPr>
            <a:xfrm>
              <a:off x="3786182" y="4643446"/>
              <a:ext cx="571504" cy="1070776"/>
              <a:chOff x="3286116" y="4643446"/>
              <a:chExt cx="571504" cy="1070776"/>
            </a:xfrm>
          </p:grpSpPr>
          <p:sp>
            <p:nvSpPr>
              <p:cNvPr id="22" name="Ellipse 10"/>
              <p:cNvSpPr/>
              <p:nvPr/>
            </p:nvSpPr>
            <p:spPr bwMode="auto">
              <a:xfrm>
                <a:off x="3286116" y="5142718"/>
                <a:ext cx="571504" cy="57150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sz="1600" dirty="0"/>
                  <a:t>Peer</a:t>
                </a:r>
              </a:p>
            </p:txBody>
          </p:sp>
          <p:cxnSp>
            <p:nvCxnSpPr>
              <p:cNvPr id="23" name="Gerade Verbindung mit Pfeil 11"/>
              <p:cNvCxnSpPr/>
              <p:nvPr/>
            </p:nvCxnSpPr>
            <p:spPr bwMode="auto">
              <a:xfrm rot="5400000" flipH="1" flipV="1">
                <a:off x="3321835" y="4892685"/>
                <a:ext cx="500066" cy="158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oval" w="med" len="med"/>
                <a:tailEnd type="oval" w="med" len="med"/>
              </a:ln>
              <a:effectLst/>
            </p:spPr>
          </p:cxnSp>
        </p:grpSp>
        <p:grpSp>
          <p:nvGrpSpPr>
            <p:cNvPr id="8" name="Gruppieren 26"/>
            <p:cNvGrpSpPr/>
            <p:nvPr/>
          </p:nvGrpSpPr>
          <p:grpSpPr>
            <a:xfrm>
              <a:off x="5715008" y="4643446"/>
              <a:ext cx="571504" cy="1070776"/>
              <a:chOff x="5214942" y="4643446"/>
              <a:chExt cx="571504" cy="1070776"/>
            </a:xfrm>
          </p:grpSpPr>
          <p:sp>
            <p:nvSpPr>
              <p:cNvPr id="20" name="Ellipse 19"/>
              <p:cNvSpPr/>
              <p:nvPr/>
            </p:nvSpPr>
            <p:spPr bwMode="auto">
              <a:xfrm>
                <a:off x="5214942" y="5142718"/>
                <a:ext cx="571504" cy="571504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sz="1600" dirty="0"/>
                  <a:t>Peer</a:t>
                </a:r>
              </a:p>
            </p:txBody>
          </p:sp>
          <p:cxnSp>
            <p:nvCxnSpPr>
              <p:cNvPr id="21" name="Gerade Verbindung mit Pfeil 20"/>
              <p:cNvCxnSpPr>
                <a:stCxn id="20" idx="0"/>
              </p:cNvCxnSpPr>
              <p:nvPr/>
            </p:nvCxnSpPr>
            <p:spPr bwMode="auto">
              <a:xfrm rot="5400000" flipH="1" flipV="1">
                <a:off x="5250661" y="4892685"/>
                <a:ext cx="500066" cy="158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oval" w="med" len="med"/>
                <a:tailEnd type="oval" w="med" len="med"/>
              </a:ln>
              <a:effectLst/>
            </p:spPr>
          </p:cxnSp>
        </p:grpSp>
        <p:grpSp>
          <p:nvGrpSpPr>
            <p:cNvPr id="9" name="Gruppieren 25"/>
            <p:cNvGrpSpPr/>
            <p:nvPr/>
          </p:nvGrpSpPr>
          <p:grpSpPr>
            <a:xfrm>
              <a:off x="2468776" y="3358356"/>
              <a:ext cx="1335506" cy="928694"/>
              <a:chOff x="2253595" y="3358356"/>
              <a:chExt cx="1335506" cy="928694"/>
            </a:xfrm>
          </p:grpSpPr>
          <p:cxnSp>
            <p:nvCxnSpPr>
              <p:cNvPr id="18" name="Gerade Verbindung mit Pfeil 17"/>
              <p:cNvCxnSpPr/>
              <p:nvPr/>
            </p:nvCxnSpPr>
            <p:spPr bwMode="auto">
              <a:xfrm rot="5400000">
                <a:off x="2464579" y="3821909"/>
                <a:ext cx="928694" cy="158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9" name="Textfeld 18"/>
              <p:cNvSpPr txBox="1"/>
              <p:nvPr/>
            </p:nvSpPr>
            <p:spPr>
              <a:xfrm>
                <a:off x="2253595" y="3500438"/>
                <a:ext cx="1335506" cy="46710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 lIns="36000" tIns="0" rIns="36000" bIns="0" rtlCol="0">
                <a:spAutoFit/>
              </a:bodyPr>
              <a:lstStyle/>
              <a:p>
                <a:pPr algn="ctr"/>
                <a:r>
                  <a:rPr lang="de-DE" sz="1400" dirty="0" err="1"/>
                  <a:t>put</a:t>
                </a:r>
                <a:r>
                  <a:rPr lang="de-DE" sz="1400" dirty="0"/>
                  <a:t>(</a:t>
                </a:r>
                <a:r>
                  <a:rPr lang="de-DE" sz="1400" dirty="0" err="1"/>
                  <a:t>key</a:t>
                </a:r>
                <a:r>
                  <a:rPr lang="de-DE" sz="1400" dirty="0"/>
                  <a:t>, </a:t>
                </a:r>
                <a:r>
                  <a:rPr lang="de-DE" sz="1400" dirty="0" err="1"/>
                  <a:t>value</a:t>
                </a:r>
                <a:r>
                  <a:rPr lang="de-DE" sz="1400" dirty="0"/>
                  <a:t>)</a:t>
                </a:r>
              </a:p>
              <a:p>
                <a:pPr algn="ctr"/>
                <a:r>
                  <a:rPr lang="de-DE" sz="1400" dirty="0" err="1"/>
                  <a:t>remove</a:t>
                </a:r>
                <a:r>
                  <a:rPr lang="de-DE" sz="1400" dirty="0"/>
                  <a:t>(</a:t>
                </a:r>
                <a:r>
                  <a:rPr lang="de-DE" sz="1400" dirty="0" err="1"/>
                  <a:t>key</a:t>
                </a:r>
                <a:r>
                  <a:rPr lang="de-DE" sz="1400" dirty="0"/>
                  <a:t>)</a:t>
                </a:r>
              </a:p>
            </p:txBody>
          </p:sp>
        </p:grpSp>
        <p:grpSp>
          <p:nvGrpSpPr>
            <p:cNvPr id="10" name="Gruppieren 23"/>
            <p:cNvGrpSpPr/>
            <p:nvPr/>
          </p:nvGrpSpPr>
          <p:grpSpPr>
            <a:xfrm>
              <a:off x="4748435" y="3357562"/>
              <a:ext cx="1355166" cy="928694"/>
              <a:chOff x="5400228" y="3357562"/>
              <a:chExt cx="1355166" cy="928694"/>
            </a:xfrm>
          </p:grpSpPr>
          <p:cxnSp>
            <p:nvCxnSpPr>
              <p:cNvPr id="16" name="Gerade Verbindung mit Pfeil 15"/>
              <p:cNvCxnSpPr/>
              <p:nvPr/>
            </p:nvCxnSpPr>
            <p:spPr bwMode="auto">
              <a:xfrm rot="5400000">
                <a:off x="5615819" y="3821115"/>
                <a:ext cx="928694" cy="158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7" name="Textfeld 16"/>
              <p:cNvSpPr txBox="1"/>
              <p:nvPr/>
            </p:nvSpPr>
            <p:spPr>
              <a:xfrm>
                <a:off x="5400228" y="3499644"/>
                <a:ext cx="1355166" cy="233553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 lIns="36000" tIns="0" rIns="36000" bIns="0" rtlCol="0">
                <a:spAutoFit/>
              </a:bodyPr>
              <a:lstStyle/>
              <a:p>
                <a:pPr algn="ctr"/>
                <a:r>
                  <a:rPr lang="de-DE" sz="1400" dirty="0" err="1"/>
                  <a:t>value</a:t>
                </a:r>
                <a:r>
                  <a:rPr lang="de-DE" sz="1400" dirty="0"/>
                  <a:t>=</a:t>
                </a:r>
                <a:r>
                  <a:rPr lang="de-DE" sz="1400" dirty="0" err="1"/>
                  <a:t>get</a:t>
                </a:r>
                <a:r>
                  <a:rPr lang="de-DE" sz="1400" dirty="0"/>
                  <a:t>(</a:t>
                </a:r>
                <a:r>
                  <a:rPr lang="de-DE" sz="1400" dirty="0" err="1"/>
                  <a:t>key</a:t>
                </a:r>
                <a:r>
                  <a:rPr lang="de-DE" sz="1400" dirty="0"/>
                  <a:t>)</a:t>
                </a:r>
              </a:p>
            </p:txBody>
          </p:sp>
        </p:grpSp>
        <p:grpSp>
          <p:nvGrpSpPr>
            <p:cNvPr id="11" name="Gruppieren 24"/>
            <p:cNvGrpSpPr/>
            <p:nvPr/>
          </p:nvGrpSpPr>
          <p:grpSpPr>
            <a:xfrm>
              <a:off x="6310156" y="3357562"/>
              <a:ext cx="542435" cy="928694"/>
              <a:chOff x="7596870" y="3357562"/>
              <a:chExt cx="542435" cy="928694"/>
            </a:xfrm>
          </p:grpSpPr>
          <p:cxnSp>
            <p:nvCxnSpPr>
              <p:cNvPr id="14" name="Gerade Verbindung mit Pfeil 13"/>
              <p:cNvCxnSpPr/>
              <p:nvPr/>
            </p:nvCxnSpPr>
            <p:spPr bwMode="auto">
              <a:xfrm rot="5400000">
                <a:off x="7401769" y="3821115"/>
                <a:ext cx="928694" cy="158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sp>
            <p:nvSpPr>
              <p:cNvPr id="15" name="Textfeld 14"/>
              <p:cNvSpPr txBox="1"/>
              <p:nvPr/>
            </p:nvSpPr>
            <p:spPr>
              <a:xfrm>
                <a:off x="7596870" y="3642184"/>
                <a:ext cx="542435" cy="233553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 lIns="36000" tIns="0" rIns="36000" bIns="0" rtlCol="0">
                <a:spAutoFit/>
              </a:bodyPr>
              <a:lstStyle/>
              <a:p>
                <a:pPr algn="ctr"/>
                <a:r>
                  <a:rPr lang="de-DE" sz="1400" dirty="0" err="1"/>
                  <a:t>value</a:t>
                </a:r>
                <a:endParaRPr lang="de-DE" sz="1400" dirty="0"/>
              </a:p>
            </p:txBody>
          </p:sp>
        </p:grpSp>
      </p:grp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6600057" y="1340768"/>
            <a:ext cx="864095" cy="584776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>
                <a:latin typeface="Tahoma"/>
              </a:rPr>
              <a:t>Central DB</a:t>
            </a:r>
          </a:p>
        </p:txBody>
      </p:sp>
      <p:sp>
        <p:nvSpPr>
          <p:cNvPr id="27" name="Line 4"/>
          <p:cNvSpPr>
            <a:spLocks noChangeShapeType="1"/>
          </p:cNvSpPr>
          <p:nvPr/>
        </p:nvSpPr>
        <p:spPr bwMode="auto">
          <a:xfrm flipV="1">
            <a:off x="7580076" y="2144331"/>
            <a:ext cx="0" cy="13509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6534888" y="2460242"/>
            <a:ext cx="1098378" cy="338554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Tahoma"/>
              </a:rPr>
              <a:t>1. request</a:t>
            </a:r>
          </a:p>
        </p:txBody>
      </p:sp>
      <p:sp>
        <p:nvSpPr>
          <p:cNvPr id="29" name="Line 6"/>
          <p:cNvSpPr>
            <a:spLocks noChangeShapeType="1"/>
          </p:cNvSpPr>
          <p:nvPr/>
        </p:nvSpPr>
        <p:spPr bwMode="auto">
          <a:xfrm>
            <a:off x="7829191" y="2144331"/>
            <a:ext cx="0" cy="13509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7829193" y="2415792"/>
            <a:ext cx="1257075" cy="338554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Tahoma"/>
              </a:rPr>
              <a:t>2. response</a:t>
            </a:r>
          </a:p>
        </p:txBody>
      </p:sp>
      <p:sp>
        <p:nvSpPr>
          <p:cNvPr id="31" name="Line 10"/>
          <p:cNvSpPr>
            <a:spLocks noChangeShapeType="1"/>
          </p:cNvSpPr>
          <p:nvPr/>
        </p:nvSpPr>
        <p:spPr bwMode="auto">
          <a:xfrm flipV="1">
            <a:off x="8120803" y="2595181"/>
            <a:ext cx="1786304" cy="1304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" name="Line 11"/>
          <p:cNvSpPr>
            <a:spLocks noChangeShapeType="1"/>
          </p:cNvSpPr>
          <p:nvPr/>
        </p:nvSpPr>
        <p:spPr bwMode="auto">
          <a:xfrm flipH="1">
            <a:off x="8037276" y="2550729"/>
            <a:ext cx="1537188" cy="1079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3" name="Text Box 123"/>
          <p:cNvSpPr txBox="1">
            <a:spLocks noChangeArrowheads="1"/>
          </p:cNvSpPr>
          <p:nvPr/>
        </p:nvSpPr>
        <p:spPr bwMode="auto">
          <a:xfrm>
            <a:off x="8784622" y="3360354"/>
            <a:ext cx="1417376" cy="338554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Tahoma"/>
              </a:rPr>
              <a:t>5. request file</a:t>
            </a:r>
          </a:p>
        </p:txBody>
      </p:sp>
      <p:sp>
        <p:nvSpPr>
          <p:cNvPr id="34" name="Text Box 124"/>
          <p:cNvSpPr txBox="1">
            <a:spLocks noChangeArrowheads="1"/>
          </p:cNvSpPr>
          <p:nvPr/>
        </p:nvSpPr>
        <p:spPr bwMode="auto">
          <a:xfrm>
            <a:off x="8120803" y="2809492"/>
            <a:ext cx="689804" cy="338554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Tahoma"/>
              </a:rPr>
              <a:t>6. file</a:t>
            </a:r>
          </a:p>
        </p:txBody>
      </p:sp>
      <p:graphicFrame>
        <p:nvGraphicFramePr>
          <p:cNvPr id="35" name="Object 13"/>
          <p:cNvGraphicFramePr>
            <a:graphicFrameLocks noChangeAspect="1"/>
          </p:cNvGraphicFramePr>
          <p:nvPr>
            <p:extLst/>
          </p:nvPr>
        </p:nvGraphicFramePr>
        <p:xfrm>
          <a:off x="7392145" y="1115625"/>
          <a:ext cx="744537" cy="94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6" name="Visio" r:id="rId4" imgW="745093" imgH="947618" progId="">
                  <p:embed/>
                </p:oleObj>
              </mc:Choice>
              <mc:Fallback>
                <p:oleObj name="Visio" r:id="rId4" imgW="745093" imgH="94761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2145" y="1115625"/>
                        <a:ext cx="744537" cy="947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uppieren 151"/>
          <p:cNvGrpSpPr/>
          <p:nvPr/>
        </p:nvGrpSpPr>
        <p:grpSpPr>
          <a:xfrm>
            <a:off x="5463318" y="1489914"/>
            <a:ext cx="714380" cy="642942"/>
            <a:chOff x="-1714544" y="1571612"/>
            <a:chExt cx="987425" cy="915988"/>
          </a:xfrm>
        </p:grpSpPr>
        <p:graphicFrame>
          <p:nvGraphicFramePr>
            <p:cNvPr id="37" name="Object 13"/>
            <p:cNvGraphicFramePr>
              <a:graphicFrameLocks noChangeAspect="1"/>
            </p:cNvGraphicFramePr>
            <p:nvPr/>
          </p:nvGraphicFramePr>
          <p:xfrm>
            <a:off x="-1714544" y="1571612"/>
            <a:ext cx="987425" cy="915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97" name="Visio" r:id="rId6" imgW="988124" imgH="916781" progId="">
                    <p:embed/>
                  </p:oleObj>
                </mc:Choice>
                <mc:Fallback>
                  <p:oleObj name="Visio" r:id="rId6" imgW="988124" imgH="91678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714544" y="1571612"/>
                          <a:ext cx="987425" cy="9159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feld 153"/>
            <p:cNvSpPr txBox="1"/>
            <p:nvPr/>
          </p:nvSpPr>
          <p:spPr>
            <a:xfrm rot="1749183">
              <a:off x="-1463084" y="1715835"/>
              <a:ext cx="649640" cy="350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Peer</a:t>
              </a:r>
            </a:p>
          </p:txBody>
        </p:sp>
      </p:grpSp>
      <p:grpSp>
        <p:nvGrpSpPr>
          <p:cNvPr id="39" name="Gruppieren 154"/>
          <p:cNvGrpSpPr/>
          <p:nvPr/>
        </p:nvGrpSpPr>
        <p:grpSpPr>
          <a:xfrm>
            <a:off x="8688290" y="73848"/>
            <a:ext cx="784541" cy="1765847"/>
            <a:chOff x="-1897847" y="1715835"/>
            <a:chExt cx="1084403" cy="2515774"/>
          </a:xfrm>
        </p:grpSpPr>
        <p:graphicFrame>
          <p:nvGraphicFramePr>
            <p:cNvPr id="40" name="Object 13"/>
            <p:cNvGraphicFramePr>
              <a:graphicFrameLocks noChangeAspect="1"/>
            </p:cNvGraphicFramePr>
            <p:nvPr>
              <p:extLst/>
            </p:nvPr>
          </p:nvGraphicFramePr>
          <p:xfrm>
            <a:off x="-1897847" y="3315620"/>
            <a:ext cx="987425" cy="9159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98" name="Visio" r:id="rId8" imgW="988124" imgH="916781" progId="">
                    <p:embed/>
                  </p:oleObj>
                </mc:Choice>
                <mc:Fallback>
                  <p:oleObj name="Visio" r:id="rId8" imgW="988124" imgH="91678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897847" y="3315620"/>
                          <a:ext cx="987425" cy="9159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feld 156"/>
            <p:cNvSpPr txBox="1"/>
            <p:nvPr/>
          </p:nvSpPr>
          <p:spPr>
            <a:xfrm rot="1749183">
              <a:off x="-1463084" y="1715835"/>
              <a:ext cx="649640" cy="350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Peer</a:t>
              </a:r>
            </a:p>
          </p:txBody>
        </p:sp>
      </p:grpSp>
      <p:grpSp>
        <p:nvGrpSpPr>
          <p:cNvPr id="42" name="Gruppieren 157"/>
          <p:cNvGrpSpPr/>
          <p:nvPr/>
        </p:nvGrpSpPr>
        <p:grpSpPr>
          <a:xfrm>
            <a:off x="9392408" y="1972880"/>
            <a:ext cx="714380" cy="642942"/>
            <a:chOff x="-1714544" y="1571612"/>
            <a:chExt cx="987425" cy="915988"/>
          </a:xfrm>
        </p:grpSpPr>
        <p:graphicFrame>
          <p:nvGraphicFramePr>
            <p:cNvPr id="43" name="Object 13"/>
            <p:cNvGraphicFramePr>
              <a:graphicFrameLocks noChangeAspect="1"/>
            </p:cNvGraphicFramePr>
            <p:nvPr/>
          </p:nvGraphicFramePr>
          <p:xfrm>
            <a:off x="-1714544" y="1571612"/>
            <a:ext cx="987425" cy="915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99" name="Visio" r:id="rId9" imgW="988124" imgH="916781" progId="">
                    <p:embed/>
                  </p:oleObj>
                </mc:Choice>
                <mc:Fallback>
                  <p:oleObj name="Visio" r:id="rId9" imgW="988124" imgH="91678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714544" y="1571612"/>
                          <a:ext cx="987425" cy="9159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Textfeld 159"/>
            <p:cNvSpPr txBox="1"/>
            <p:nvPr/>
          </p:nvSpPr>
          <p:spPr>
            <a:xfrm rot="1749183">
              <a:off x="-1463084" y="1715835"/>
              <a:ext cx="649640" cy="350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C00000"/>
                  </a:solidFill>
                </a:rPr>
                <a:t>Peer</a:t>
              </a:r>
            </a:p>
          </p:txBody>
        </p:sp>
      </p:grpSp>
      <p:grpSp>
        <p:nvGrpSpPr>
          <p:cNvPr id="45" name="Gruppieren 160"/>
          <p:cNvGrpSpPr/>
          <p:nvPr/>
        </p:nvGrpSpPr>
        <p:grpSpPr>
          <a:xfrm>
            <a:off x="5663952" y="2636912"/>
            <a:ext cx="714380" cy="642942"/>
            <a:chOff x="-1714544" y="1571612"/>
            <a:chExt cx="987425" cy="915988"/>
          </a:xfrm>
        </p:grpSpPr>
        <p:graphicFrame>
          <p:nvGraphicFramePr>
            <p:cNvPr id="46" name="Object 13"/>
            <p:cNvGraphicFramePr>
              <a:graphicFrameLocks noChangeAspect="1"/>
            </p:cNvGraphicFramePr>
            <p:nvPr/>
          </p:nvGraphicFramePr>
          <p:xfrm>
            <a:off x="-1714544" y="1571612"/>
            <a:ext cx="987425" cy="915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00" name="Visio" r:id="rId10" imgW="988124" imgH="916781" progId="">
                    <p:embed/>
                  </p:oleObj>
                </mc:Choice>
                <mc:Fallback>
                  <p:oleObj name="Visio" r:id="rId10" imgW="988124" imgH="91678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714544" y="1571612"/>
                          <a:ext cx="987425" cy="9159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Textfeld 162"/>
            <p:cNvSpPr txBox="1"/>
            <p:nvPr/>
          </p:nvSpPr>
          <p:spPr>
            <a:xfrm rot="1749183">
              <a:off x="-1463084" y="1715835"/>
              <a:ext cx="649640" cy="350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Peer</a:t>
              </a:r>
            </a:p>
          </p:txBody>
        </p:sp>
      </p:grpSp>
      <p:grpSp>
        <p:nvGrpSpPr>
          <p:cNvPr id="48" name="Gruppieren 163"/>
          <p:cNvGrpSpPr/>
          <p:nvPr/>
        </p:nvGrpSpPr>
        <p:grpSpPr>
          <a:xfrm>
            <a:off x="7320706" y="3473078"/>
            <a:ext cx="714380" cy="642942"/>
            <a:chOff x="-1714544" y="1571612"/>
            <a:chExt cx="987425" cy="915988"/>
          </a:xfrm>
        </p:grpSpPr>
        <p:graphicFrame>
          <p:nvGraphicFramePr>
            <p:cNvPr id="49" name="Object 13"/>
            <p:cNvGraphicFramePr>
              <a:graphicFrameLocks noChangeAspect="1"/>
            </p:cNvGraphicFramePr>
            <p:nvPr/>
          </p:nvGraphicFramePr>
          <p:xfrm>
            <a:off x="-1714544" y="1571612"/>
            <a:ext cx="987425" cy="915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01" name="Visio" r:id="rId11" imgW="988124" imgH="916781" progId="">
                    <p:embed/>
                  </p:oleObj>
                </mc:Choice>
                <mc:Fallback>
                  <p:oleObj name="Visio" r:id="rId11" imgW="988124" imgH="91678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714544" y="1571612"/>
                          <a:ext cx="987425" cy="9159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" name="Textfeld 165"/>
            <p:cNvSpPr txBox="1"/>
            <p:nvPr/>
          </p:nvSpPr>
          <p:spPr>
            <a:xfrm rot="1749183">
              <a:off x="-1463084" y="1715835"/>
              <a:ext cx="649640" cy="350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Peer</a:t>
              </a:r>
            </a:p>
          </p:txBody>
        </p:sp>
      </p:grpSp>
      <p:sp>
        <p:nvSpPr>
          <p:cNvPr id="51" name="Ellipse 50"/>
          <p:cNvSpPr/>
          <p:nvPr/>
        </p:nvSpPr>
        <p:spPr bwMode="auto">
          <a:xfrm>
            <a:off x="9320970" y="1901442"/>
            <a:ext cx="928662" cy="857256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latin typeface="Verdana" pitchFamily="34" charset="0"/>
            </a:endParaRPr>
          </a:p>
        </p:txBody>
      </p:sp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5615040" y="4890983"/>
            <a:ext cx="2592288" cy="6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Tx/>
              <a:buSzPct val="120000"/>
              <a:buFont typeface="Tahoma" pitchFamily="34" charset="0"/>
              <a:buChar char="●"/>
              <a:defRPr sz="200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447675" indent="-180975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Tahoma" pitchFamily="34" charset="0"/>
              <a:buChar char="●"/>
              <a:defRPr sz="1800">
                <a:solidFill>
                  <a:srgbClr val="000000"/>
                </a:solidFill>
                <a:latin typeface="Tahoma" pitchFamily="34" charset="0"/>
                <a:cs typeface="Tahoma" pitchFamily="34" charset="0"/>
              </a:defRPr>
            </a:lvl2pPr>
            <a:lvl3pPr marL="723900" indent="-1889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8C0000"/>
              </a:buClr>
              <a:buSzPct val="100000"/>
              <a:buFont typeface="Tahoma" pitchFamily="34" charset="0"/>
              <a:buChar char="●"/>
              <a:defRPr sz="1600">
                <a:solidFill>
                  <a:srgbClr val="000000"/>
                </a:solidFill>
                <a:latin typeface="Tahoma" pitchFamily="34" charset="0"/>
                <a:cs typeface="Tahoma" pitchFamily="34" charset="0"/>
              </a:defRPr>
            </a:lvl3pPr>
            <a:lvl4pPr marL="10795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4D4D4D"/>
              </a:buClr>
              <a:buSzPct val="90000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4351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1400">
                <a:solidFill>
                  <a:schemeClr val="tx1"/>
                </a:solidFill>
                <a:latin typeface="+mn-lt"/>
              </a:defRPr>
            </a:lvl5pPr>
            <a:lvl6pPr marL="18923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3495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1400">
                <a:solidFill>
                  <a:schemeClr val="tx1"/>
                </a:solidFill>
                <a:latin typeface="+mn-lt"/>
              </a:defRPr>
            </a:lvl7pPr>
            <a:lvl8pPr marL="28067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1400">
                <a:solidFill>
                  <a:schemeClr val="tx1"/>
                </a:solidFill>
                <a:latin typeface="+mn-lt"/>
              </a:defRPr>
            </a:lvl8pPr>
            <a:lvl9pPr marL="32639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+mn-lt"/>
              </a:rPr>
              <a:t>Distributed Approach</a:t>
            </a:r>
          </a:p>
          <a:p>
            <a:pPr marL="0" indent="0">
              <a:buNone/>
            </a:pPr>
            <a:r>
              <a:rPr lang="en-US" dirty="0">
                <a:latin typeface="+mn-lt"/>
              </a:rPr>
              <a:t>(using a DHT) </a:t>
            </a:r>
          </a:p>
        </p:txBody>
      </p:sp>
    </p:spTree>
    <p:extLst>
      <p:ext uri="{BB962C8B-B14F-4D97-AF65-F5344CB8AC3E}">
        <p14:creationId xmlns:p14="http://schemas.microsoft.com/office/powerpoint/2010/main" val="5446695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CDN – Application Example:                           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Principle: you upload a video to a webserver</a:t>
            </a:r>
          </a:p>
          <a:p>
            <a:pPr lvl="1"/>
            <a:r>
              <a:rPr lang="en-US" noProof="0" dirty="0" smtClean="0"/>
              <a:t>Webserver has a database with uploaded videos</a:t>
            </a:r>
          </a:p>
          <a:p>
            <a:pPr lvl="1"/>
            <a:r>
              <a:rPr lang="en-US" noProof="0" dirty="0" smtClean="0"/>
              <a:t>Webserver serves requests to play videos on demand</a:t>
            </a:r>
          </a:p>
          <a:p>
            <a:pPr lvl="1"/>
            <a:endParaRPr lang="en-US" noProof="0" dirty="0" smtClean="0"/>
          </a:p>
          <a:p>
            <a:r>
              <a:rPr lang="en-US" noProof="0" dirty="0" smtClean="0"/>
              <a:t>Problem: how do you scale this? </a:t>
            </a:r>
          </a:p>
          <a:p>
            <a:pPr lvl="1"/>
            <a:r>
              <a:rPr lang="en-US" noProof="0" dirty="0" smtClean="0"/>
              <a:t>Billions of videos</a:t>
            </a:r>
          </a:p>
          <a:p>
            <a:pPr lvl="1"/>
            <a:r>
              <a:rPr lang="en-US" noProof="0" dirty="0" smtClean="0"/>
              <a:t>Current video creation rate of 14 hours of new videos per second  </a:t>
            </a:r>
          </a:p>
          <a:p>
            <a:pPr lvl="1"/>
            <a:r>
              <a:rPr lang="en-US" noProof="0" dirty="0" smtClean="0"/>
              <a:t>Single server cannot deal with the load</a:t>
            </a:r>
            <a:endParaRPr lang="en-US" noProof="0" dirty="0"/>
          </a:p>
        </p:txBody>
      </p:sp>
      <p:pic>
        <p:nvPicPr>
          <p:cNvPr id="4" name="Picture 2" descr="D:\users\mw\Desktop\yt-brand-standard-logo-630p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386" y="1585083"/>
            <a:ext cx="2284850" cy="9624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7576832"/>
      </p:ext>
    </p:extLst>
  </p:cSld>
  <p:clrMapOvr>
    <a:masterClrMapping/>
  </p:clrMapOvr>
  <p:transition spd="slow" advTm="964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3.25931E-6 C 0.004 -0.00347 0.004 -0.00671 0.00747 -0.01133 C 0.00938 -0.01827 0.01077 -0.02336 0.01615 -0.02568 C 0.01858 -0.02915 0.02032 -0.03215 0.02258 -0.03585 C 0.02466 -0.03932 0.02778 -0.04117 0.03004 -0.04441 C 0.03247 -0.05274 0.04445 -0.05621 0.05053 -0.05737 C 0.05643 -0.05991 0.05244 -0.06176 0.05817 -0.06454 C 0.06372 -0.07541 0.0566 -0.06338 0.06337 -0.07009 C 0.0731 -0.07981 0.06476 -0.07564 0.07205 -0.07865 C 0.07396 -0.08258 0.07605 -0.08674 0.07952 -0.08883 C 0.0816 -0.08998 0.08612 -0.0916 0.08612 -0.0916 C 0.09237 -0.10062 0.10053 -0.0997 0.10869 -0.10317 C 0.11476 -0.11126 0.11164 -0.10918 0.11719 -0.11173 C 0.12709 -0.12422 0.13438 -0.12167 0.14844 -0.12306 C 0.15556 -0.12376 0.16285 -0.12514 0.16997 -0.12607 C 0.18021 -0.12931 0.18907 -0.1344 0.19792 -0.1418 C 0.22015 -0.14134 0.24306 -0.13463 0.26459 -0.1418 C 0.27136 -0.14411 0.27483 -0.14851 0.28178 -0.15036 C 0.29584 -0.1492 0.30955 -0.14735 0.32362 -0.14619 C 0.33282 -0.14342 0.34237 -0.14481 0.35157 -0.1418 C 0.35383 -0.14111 0.35591 -0.13995 0.35817 -0.13902 C 0.35955 -0.13856 0.36233 -0.1374 0.36233 -0.1374 C 0.36476 -0.1344 0.37101 -0.13185 0.37101 -0.13185 C 0.37171 -0.13093 0.3731 -0.12885 0.3731 -0.12885 " pathEditMode="relative" ptsTypes="fffffffffffffffffffffff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Distributed Hash Tables (DHT): General</a:t>
            </a:r>
            <a:endParaRPr lang="en-US" noProof="0" dirty="0" smtClean="0"/>
          </a:p>
        </p:txBody>
      </p:sp>
      <p:sp>
        <p:nvSpPr>
          <p:cNvPr id="22532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lvl="1"/>
            <a:r>
              <a:rPr lang="en-US" sz="1600" noProof="0" dirty="0" smtClean="0">
                <a:sym typeface="Wingdings" pitchFamily="2" charset="2"/>
              </a:rPr>
              <a:t>DHTs are overlay networks that guarantee an upper bound for key look-ups</a:t>
            </a:r>
          </a:p>
          <a:p>
            <a:pPr lvl="1"/>
            <a:endParaRPr lang="en-US" sz="1600" noProof="0" dirty="0" smtClean="0">
              <a:sym typeface="Wingdings" pitchFamily="2" charset="2"/>
            </a:endParaRPr>
          </a:p>
          <a:p>
            <a:pPr lvl="1"/>
            <a:r>
              <a:rPr lang="en-US" sz="1600" noProof="0" dirty="0" smtClean="0"/>
              <a:t>Each node and each object possesses a unique ID (hash key)</a:t>
            </a:r>
          </a:p>
          <a:p>
            <a:pPr lvl="1"/>
            <a:endParaRPr lang="en-US" sz="1600" noProof="0" dirty="0" smtClean="0"/>
          </a:p>
          <a:p>
            <a:pPr lvl="1"/>
            <a:r>
              <a:rPr lang="en-US" sz="1600" noProof="0" dirty="0" smtClean="0"/>
              <a:t>An object is stored on the node which is responsible for the object ID</a:t>
            </a:r>
          </a:p>
          <a:p>
            <a:pPr lvl="1"/>
            <a:endParaRPr lang="en-US" sz="1600" noProof="0" dirty="0" smtClean="0"/>
          </a:p>
          <a:p>
            <a:pPr lvl="1"/>
            <a:r>
              <a:rPr lang="en-US" sz="1600" noProof="0" dirty="0" smtClean="0"/>
              <a:t>A node is responsible for an ID if its own ID is the nearest to the object ID</a:t>
            </a:r>
          </a:p>
          <a:p>
            <a:pPr lvl="1"/>
            <a:endParaRPr lang="en-US" sz="1600" noProof="0" dirty="0" smtClean="0"/>
          </a:p>
          <a:p>
            <a:pPr lvl="1"/>
            <a:endParaRPr lang="en-US" sz="1600" noProof="0" dirty="0" smtClean="0"/>
          </a:p>
          <a:p>
            <a:endParaRPr lang="en-US" sz="1800" noProof="0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2" y="1681196"/>
            <a:ext cx="5563716" cy="383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1853952" y="5044034"/>
            <a:ext cx="48126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DHTs provide two basic routing operations</a:t>
            </a:r>
          </a:p>
          <a:p>
            <a:pPr lvl="1">
              <a:buNone/>
            </a:pPr>
            <a:r>
              <a:rPr lang="en-US" dirty="0"/>
              <a:t>1. lookup(key) </a:t>
            </a:r>
            <a:r>
              <a:rPr lang="en-US" dirty="0">
                <a:sym typeface="Wingdings" pitchFamily="2" charset="2"/>
              </a:rPr>
              <a:t> node</a:t>
            </a:r>
          </a:p>
          <a:p>
            <a:pPr lvl="1">
              <a:buNone/>
            </a:pPr>
            <a:r>
              <a:rPr lang="en-US" dirty="0">
                <a:sym typeface="Wingdings" pitchFamily="2" charset="2"/>
              </a:rPr>
              <a:t>2. put(object, key)  node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19130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Distributed Hash Tables (DHT): General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Each node manages a small number of references to other nodes. </a:t>
            </a:r>
          </a:p>
          <a:p>
            <a:pPr lvl="1"/>
            <a:r>
              <a:rPr lang="en-US" noProof="0" dirty="0" smtClean="0"/>
              <a:t>O(log N) references, N number of nodes </a:t>
            </a:r>
          </a:p>
          <a:p>
            <a:pPr lvl="1"/>
            <a:r>
              <a:rPr lang="en-US" noProof="0" dirty="0">
                <a:latin typeface="Tahoma"/>
              </a:rPr>
              <a:t>only the nodes </a:t>
            </a:r>
            <a:r>
              <a:rPr lang="en-US" noProof="0" dirty="0" smtClean="0">
                <a:latin typeface="Tahoma"/>
              </a:rPr>
              <a:t>matching particular requirements</a:t>
            </a:r>
            <a:endParaRPr lang="en-US" noProof="0" dirty="0" smtClean="0"/>
          </a:p>
          <a:p>
            <a:pPr lvl="1"/>
            <a:endParaRPr lang="en-US" noProof="0" dirty="0" smtClean="0"/>
          </a:p>
          <a:p>
            <a:r>
              <a:rPr lang="en-US" noProof="0" dirty="0" smtClean="0"/>
              <a:t>By mapping nodes and data items into a common address space, routing to a node leads to the data items for which a certain node is responsible</a:t>
            </a:r>
          </a:p>
          <a:p>
            <a:pPr marL="266700" lvl="1" indent="0">
              <a:buNone/>
            </a:pPr>
            <a:endParaRPr lang="en-US" noProof="0" dirty="0" smtClean="0"/>
          </a:p>
          <a:p>
            <a:r>
              <a:rPr lang="en-US" noProof="0" dirty="0" smtClean="0"/>
              <a:t>Identifiers are distributed on the nodes nearly equally </a:t>
            </a:r>
          </a:p>
          <a:p>
            <a:pPr lvl="1"/>
            <a:r>
              <a:rPr lang="en-US" noProof="0" dirty="0" smtClean="0"/>
              <a:t>Load for retrieving items may be balanced among the nodes</a:t>
            </a:r>
          </a:p>
          <a:p>
            <a:pPr lvl="1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03306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Distributed Hash Tables (DHT): General</a:t>
            </a:r>
            <a:endParaRPr lang="en-US" noProof="0" dirty="0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7925" y="1533525"/>
            <a:ext cx="729615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33334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Distributed Hash Tables (DHT): General</a:t>
            </a:r>
            <a:endParaRPr lang="en-US" noProof="0" dirty="0"/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4017" y="1987738"/>
            <a:ext cx="8643966" cy="32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62333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DHT Properties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No node plays a particular role </a:t>
            </a:r>
          </a:p>
          <a:p>
            <a:pPr lvl="1"/>
            <a:r>
              <a:rPr lang="en-US" noProof="0" dirty="0"/>
              <a:t>Formation of hot spots or bottlenecks can be avoided. </a:t>
            </a:r>
          </a:p>
          <a:p>
            <a:pPr lvl="1"/>
            <a:r>
              <a:rPr lang="en-US" noProof="0" dirty="0"/>
              <a:t>Departure of a node does not have considerable effects on the DHT </a:t>
            </a:r>
          </a:p>
          <a:p>
            <a:pPr lvl="1"/>
            <a:r>
              <a:rPr lang="en-US" noProof="0" dirty="0"/>
              <a:t>DHTs are considered robust against random failures and </a:t>
            </a:r>
            <a:r>
              <a:rPr lang="en-US" noProof="0" dirty="0" smtClean="0"/>
              <a:t>attacks</a:t>
            </a:r>
          </a:p>
          <a:p>
            <a:pPr lvl="1"/>
            <a:endParaRPr lang="en-US" noProof="0" dirty="0"/>
          </a:p>
          <a:p>
            <a:r>
              <a:rPr lang="en-US" noProof="0" dirty="0"/>
              <a:t>Distributed index provides a definitive answer about results</a:t>
            </a:r>
          </a:p>
          <a:p>
            <a:pPr lvl="1"/>
            <a:r>
              <a:rPr lang="en-US" noProof="0" dirty="0"/>
              <a:t>If a data item is stored in the system, the DHT guarantees that the data is </a:t>
            </a:r>
            <a:r>
              <a:rPr lang="en-US" noProof="0" dirty="0" smtClean="0"/>
              <a:t>found</a:t>
            </a:r>
          </a:p>
          <a:p>
            <a:pPr lvl="1"/>
            <a:endParaRPr lang="en-US" noProof="0" dirty="0"/>
          </a:p>
          <a:p>
            <a:r>
              <a:rPr lang="en-US" noProof="0" dirty="0"/>
              <a:t>An item can be located by routing via O(log N) hops in the </a:t>
            </a:r>
            <a:r>
              <a:rPr lang="en-US" noProof="0" dirty="0" smtClean="0"/>
              <a:t>overlay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95901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DHT Algorithms</a:t>
            </a:r>
            <a:endParaRPr lang="en-US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Popular DHT algorithms: </a:t>
            </a:r>
          </a:p>
          <a:p>
            <a:pPr lvl="1"/>
            <a:r>
              <a:rPr lang="en-US" dirty="0" smtClean="0"/>
              <a:t>Content Addressable Network (CAN)</a:t>
            </a:r>
          </a:p>
          <a:p>
            <a:pPr lvl="1"/>
            <a:r>
              <a:rPr lang="en-US" dirty="0" smtClean="0"/>
              <a:t>Chord</a:t>
            </a:r>
          </a:p>
          <a:p>
            <a:pPr lvl="1"/>
            <a:r>
              <a:rPr lang="en-US" dirty="0" smtClean="0"/>
              <a:t>Pastry</a:t>
            </a:r>
          </a:p>
          <a:p>
            <a:pPr lvl="1"/>
            <a:r>
              <a:rPr lang="en-US" dirty="0" smtClean="0"/>
              <a:t>Tapestry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de-DE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775521" y="1196753"/>
            <a:ext cx="8678893" cy="5165725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Tx/>
              <a:buSzPct val="120000"/>
              <a:buFont typeface="Tahoma" pitchFamily="34" charset="0"/>
              <a:buChar char="●"/>
              <a:defRPr sz="200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447675" indent="-180975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Tahoma" pitchFamily="34" charset="0"/>
              <a:buChar char="●"/>
              <a:defRPr sz="1800">
                <a:solidFill>
                  <a:srgbClr val="000000"/>
                </a:solidFill>
                <a:latin typeface="Tahoma" pitchFamily="34" charset="0"/>
                <a:cs typeface="Tahoma" pitchFamily="34" charset="0"/>
              </a:defRPr>
            </a:lvl2pPr>
            <a:lvl3pPr marL="723900" indent="-1889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8C0000"/>
              </a:buClr>
              <a:buSzPct val="100000"/>
              <a:buFont typeface="Tahoma" pitchFamily="34" charset="0"/>
              <a:buChar char="●"/>
              <a:defRPr sz="1600">
                <a:solidFill>
                  <a:srgbClr val="000000"/>
                </a:solidFill>
                <a:latin typeface="Tahoma" pitchFamily="34" charset="0"/>
                <a:cs typeface="Tahoma" pitchFamily="34" charset="0"/>
              </a:defRPr>
            </a:lvl3pPr>
            <a:lvl4pPr marL="10795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rgbClr val="4D4D4D"/>
              </a:buClr>
              <a:buSzPct val="90000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4351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1400">
                <a:solidFill>
                  <a:schemeClr val="tx1"/>
                </a:solidFill>
                <a:latin typeface="+mn-lt"/>
              </a:defRPr>
            </a:lvl5pPr>
            <a:lvl6pPr marL="18923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3495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1400">
                <a:solidFill>
                  <a:schemeClr val="tx1"/>
                </a:solidFill>
                <a:latin typeface="+mn-lt"/>
              </a:defRPr>
            </a:lvl7pPr>
            <a:lvl8pPr marL="28067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1400">
                <a:solidFill>
                  <a:schemeClr val="tx1"/>
                </a:solidFill>
                <a:latin typeface="+mn-lt"/>
              </a:defRPr>
            </a:lvl8pPr>
            <a:lvl9pPr marL="3263900" indent="-176213" algn="l" rtl="0" eaLnBrk="1" fontAlgn="base" hangingPunct="1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8224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DHT Example: Pastry 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>
                <a:latin typeface="Tahoma"/>
              </a:rPr>
              <a:t>Nodes are organized in a virtual ID ring from 0 to 2</a:t>
            </a:r>
            <a:r>
              <a:rPr lang="en-US" baseline="30000" noProof="0" dirty="0">
                <a:latin typeface="Tahoma"/>
              </a:rPr>
              <a:t>128</a:t>
            </a:r>
            <a:r>
              <a:rPr lang="en-US" noProof="0" dirty="0">
                <a:latin typeface="Tahoma"/>
              </a:rPr>
              <a:t> – 1</a:t>
            </a:r>
          </a:p>
          <a:p>
            <a:pPr lvl="1"/>
            <a:r>
              <a:rPr lang="en-US" noProof="0" dirty="0">
                <a:latin typeface="Tahoma"/>
              </a:rPr>
              <a:t>Each node and object is assigned a 128 bit key (hash key)</a:t>
            </a:r>
          </a:p>
          <a:p>
            <a:pPr lvl="1"/>
            <a:r>
              <a:rPr lang="en-US" noProof="0" dirty="0">
                <a:latin typeface="Tahoma"/>
              </a:rPr>
              <a:t>Each ID is sequence of numbers in the base 2</a:t>
            </a:r>
            <a:r>
              <a:rPr lang="en-US" baseline="30000" noProof="0" dirty="0">
                <a:latin typeface="Tahoma"/>
              </a:rPr>
              <a:t>b</a:t>
            </a:r>
            <a:r>
              <a:rPr lang="en-US" noProof="0" dirty="0">
                <a:latin typeface="Tahoma"/>
              </a:rPr>
              <a:t> (b=1 binary, b=4 hex)</a:t>
            </a:r>
          </a:p>
          <a:p>
            <a:endParaRPr lang="en-US" noProof="0" dirty="0" smtClean="0">
              <a:latin typeface="Tahoma"/>
              <a:cs typeface="Arial" charset="0"/>
            </a:endParaRPr>
          </a:p>
          <a:p>
            <a:r>
              <a:rPr lang="en-US" noProof="0" dirty="0">
                <a:latin typeface="Tahoma"/>
              </a:rPr>
              <a:t>The routing is based on prefix matching</a:t>
            </a:r>
          </a:p>
          <a:p>
            <a:pPr lvl="1"/>
            <a:r>
              <a:rPr lang="en-US" noProof="0" dirty="0">
                <a:latin typeface="Tahoma"/>
              </a:rPr>
              <a:t>Considers the topological distance</a:t>
            </a:r>
          </a:p>
          <a:p>
            <a:pPr lvl="1"/>
            <a:r>
              <a:rPr lang="en-US" noProof="0" dirty="0">
                <a:latin typeface="Tahoma"/>
              </a:rPr>
              <a:t>Each node maintains</a:t>
            </a:r>
          </a:p>
          <a:p>
            <a:pPr lvl="2"/>
            <a:r>
              <a:rPr lang="en-US" noProof="0" dirty="0">
                <a:latin typeface="Tahoma"/>
              </a:rPr>
              <a:t>a forwarding table</a:t>
            </a:r>
          </a:p>
          <a:p>
            <a:pPr lvl="2"/>
            <a:r>
              <a:rPr lang="en-US" noProof="0" dirty="0">
                <a:latin typeface="Tahoma"/>
              </a:rPr>
              <a:t>a leaf set</a:t>
            </a:r>
            <a:endParaRPr lang="en-US" noProof="0" dirty="0"/>
          </a:p>
          <a:p>
            <a:endParaRPr lang="en-US" noProof="0" dirty="0"/>
          </a:p>
          <a:p>
            <a:r>
              <a:rPr lang="en-US" noProof="0" dirty="0"/>
              <a:t>Leaf set</a:t>
            </a:r>
          </a:p>
          <a:p>
            <a:pPr lvl="1"/>
            <a:r>
              <a:rPr lang="en-US" noProof="0" dirty="0"/>
              <a:t>Contains the </a:t>
            </a:r>
            <a:r>
              <a:rPr lang="en-US" i="1" noProof="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noProof="0" dirty="0"/>
              <a:t> closest nodes</a:t>
            </a:r>
          </a:p>
          <a:p>
            <a:pPr lvl="1"/>
            <a:r>
              <a:rPr lang="en-US" i="1" noProof="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noProof="0" dirty="0">
                <a:latin typeface="Times New Roman" pitchFamily="18" charset="0"/>
                <a:cs typeface="Times New Roman" pitchFamily="18" charset="0"/>
              </a:rPr>
              <a:t>/2</a:t>
            </a:r>
            <a:r>
              <a:rPr lang="en-US" noProof="0" dirty="0"/>
              <a:t> smaller nodes</a:t>
            </a:r>
          </a:p>
          <a:p>
            <a:pPr lvl="1"/>
            <a:r>
              <a:rPr lang="en-US" i="1" noProof="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noProof="0" dirty="0">
                <a:latin typeface="Times New Roman" pitchFamily="18" charset="0"/>
                <a:cs typeface="Times New Roman" pitchFamily="18" charset="0"/>
              </a:rPr>
              <a:t>/2</a:t>
            </a:r>
            <a:r>
              <a:rPr lang="en-US" noProof="0" dirty="0"/>
              <a:t> larger nodes</a:t>
            </a:r>
          </a:p>
          <a:p>
            <a:r>
              <a:rPr lang="en-US" noProof="0" dirty="0"/>
              <a:t>Typical values for </a:t>
            </a:r>
            <a:r>
              <a:rPr lang="en-US" noProof="0" dirty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i="1" noProof="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noProof="0" dirty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noProof="0" dirty="0"/>
              <a:t> are 2</a:t>
            </a:r>
            <a:r>
              <a:rPr lang="en-US" baseline="30000" noProof="0" dirty="0"/>
              <a:t>b</a:t>
            </a:r>
            <a:r>
              <a:rPr lang="en-US" noProof="0" dirty="0"/>
              <a:t> or 2 * 2</a:t>
            </a:r>
            <a:r>
              <a:rPr lang="en-US" baseline="30000" noProof="0" dirty="0"/>
              <a:t>b</a:t>
            </a:r>
            <a:endParaRPr lang="en-US" noProof="0" dirty="0"/>
          </a:p>
          <a:p>
            <a:pPr lvl="1"/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1311319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noProof="0" dirty="0" smtClean="0">
                <a:latin typeface="+mn-lt"/>
              </a:rPr>
              <a:t>Pastry – Routing Table (1)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noProof="0" dirty="0" smtClean="0">
                <a:cs typeface="Arial" charset="0"/>
              </a:rPr>
              <a:t>Routing table</a:t>
            </a:r>
          </a:p>
          <a:p>
            <a:pPr lvl="1"/>
            <a:r>
              <a:rPr lang="en-US" noProof="0" dirty="0" smtClean="0">
                <a:cs typeface="Arial" charset="0"/>
              </a:rPr>
              <a:t>log</a:t>
            </a:r>
            <a:r>
              <a:rPr lang="en-US" baseline="-25000" noProof="0" dirty="0" smtClean="0">
                <a:cs typeface="Arial" charset="0"/>
              </a:rPr>
              <a:t>2</a:t>
            </a:r>
            <a:r>
              <a:rPr lang="en-US" sz="1100" noProof="0" dirty="0">
                <a:cs typeface="Arial" charset="0"/>
              </a:rPr>
              <a:t>b</a:t>
            </a:r>
            <a:r>
              <a:rPr lang="en-US" noProof="0" dirty="0" smtClean="0">
                <a:cs typeface="Arial" charset="0"/>
              </a:rPr>
              <a:t> N rows</a:t>
            </a:r>
          </a:p>
          <a:p>
            <a:pPr lvl="1"/>
            <a:r>
              <a:rPr lang="en-US" noProof="0" dirty="0" smtClean="0">
                <a:cs typeface="Arial" charset="0"/>
              </a:rPr>
              <a:t>Each row has 2</a:t>
            </a:r>
            <a:r>
              <a:rPr lang="en-US" baseline="30000" noProof="0" dirty="0" smtClean="0">
                <a:cs typeface="Arial" charset="0"/>
              </a:rPr>
              <a:t>b</a:t>
            </a:r>
            <a:r>
              <a:rPr lang="en-US" noProof="0" dirty="0" smtClean="0">
                <a:cs typeface="Arial" charset="0"/>
              </a:rPr>
              <a:t> – 1 entries</a:t>
            </a:r>
          </a:p>
          <a:p>
            <a:pPr lvl="1"/>
            <a:r>
              <a:rPr lang="en-US" noProof="0" dirty="0" smtClean="0">
                <a:cs typeface="Arial" charset="0"/>
              </a:rPr>
              <a:t>Each entry in row n has the same n digit prefix as the current node</a:t>
            </a:r>
          </a:p>
          <a:p>
            <a:pPr lvl="1"/>
            <a:r>
              <a:rPr lang="en-US" noProof="0" dirty="0" smtClean="0">
                <a:cs typeface="Arial" charset="0"/>
              </a:rPr>
              <a:t>Each entry in row n differs on the (n+1)-</a:t>
            </a:r>
            <a:r>
              <a:rPr lang="en-US" noProof="0" dirty="0" err="1" smtClean="0">
                <a:cs typeface="Arial" charset="0"/>
              </a:rPr>
              <a:t>th</a:t>
            </a:r>
            <a:r>
              <a:rPr lang="en-US" noProof="0" dirty="0" smtClean="0">
                <a:cs typeface="Arial" charset="0"/>
              </a:rPr>
              <a:t> position from the current node</a:t>
            </a:r>
          </a:p>
          <a:p>
            <a:pPr lvl="1"/>
            <a:r>
              <a:rPr lang="en-US" noProof="0" dirty="0" smtClean="0">
                <a:cs typeface="Arial" charset="0"/>
              </a:rPr>
              <a:t>Each of these entries has one of the 2</a:t>
            </a:r>
            <a:r>
              <a:rPr lang="en-US" baseline="30000" noProof="0" dirty="0" smtClean="0">
                <a:cs typeface="Arial" charset="0"/>
              </a:rPr>
              <a:t>b</a:t>
            </a:r>
            <a:r>
              <a:rPr lang="en-US" noProof="0" dirty="0" smtClean="0">
                <a:cs typeface="Arial" charset="0"/>
              </a:rPr>
              <a:t> -1 digits on the (n+1)-</a:t>
            </a:r>
            <a:r>
              <a:rPr lang="en-US" noProof="0" dirty="0" err="1" smtClean="0">
                <a:cs typeface="Arial" charset="0"/>
              </a:rPr>
              <a:t>th</a:t>
            </a:r>
            <a:r>
              <a:rPr lang="en-US" noProof="0" dirty="0" smtClean="0">
                <a:cs typeface="Arial" charset="0"/>
              </a:rPr>
              <a:t> position</a:t>
            </a:r>
          </a:p>
          <a:p>
            <a:pPr eaLnBrk="1" hangingPunct="1"/>
            <a:endParaRPr lang="en-US" i="1" noProof="0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1078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Pastry – Routing Table (2)</a:t>
            </a:r>
            <a:endParaRPr lang="en-US" noProof="0" dirty="0" smtClean="0"/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smtClean="0"/>
              <a:t>Routing table</a:t>
            </a:r>
          </a:p>
          <a:p>
            <a:r>
              <a:rPr lang="en-US" noProof="0" smtClean="0"/>
              <a:t>NodeID 34035761, b = 3</a:t>
            </a:r>
            <a:endParaRPr lang="en-US" noProof="0" dirty="0" smtClean="0"/>
          </a:p>
        </p:txBody>
      </p:sp>
      <p:graphicFrame>
        <p:nvGraphicFramePr>
          <p:cNvPr id="1898645" name="Group 149"/>
          <p:cNvGraphicFramePr>
            <a:graphicFrameLocks noGrp="1"/>
          </p:cNvGraphicFramePr>
          <p:nvPr>
            <p:extLst/>
          </p:nvPr>
        </p:nvGraphicFramePr>
        <p:xfrm>
          <a:off x="2318280" y="1993920"/>
          <a:ext cx="7810168" cy="2951628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976271"/>
                <a:gridCol w="976271"/>
                <a:gridCol w="976271"/>
                <a:gridCol w="976271"/>
                <a:gridCol w="976271"/>
                <a:gridCol w="976271"/>
                <a:gridCol w="976271"/>
                <a:gridCol w="976271"/>
              </a:tblGrid>
              <a:tr h="3004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horzOverflow="overflow"/>
                </a:tc>
              </a:tr>
              <a:tr h="3783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3761261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3541241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7235106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5521251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3610176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5547772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1154601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</a:tr>
              <a:tr h="3797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771255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521225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236556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400741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716236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124163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715026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</a:tr>
              <a:tr h="3783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02724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03162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03735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04216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76555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53437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34152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</a:tr>
              <a:tr h="3769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340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6624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340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2773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340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5354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340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5631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340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0032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340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4645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340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6214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</a:tr>
              <a:tr h="3769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3403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342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3403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643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3403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346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3403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652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3403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040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3403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123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3403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437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</a:tr>
              <a:tr h="3797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34035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34035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34035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31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34035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34035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67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69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340357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340357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340357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340357</a:t>
                      </a:r>
                      <a:r>
                        <a:rPr kumimoji="0" lang="en-US" sz="1400" u="sng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/>
                </a:tc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1740520" y="1772816"/>
            <a:ext cx="612179" cy="3176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dirty="0"/>
              <a:t>row</a:t>
            </a:r>
          </a:p>
          <a:p>
            <a:pPr algn="r">
              <a:lnSpc>
                <a:spcPct val="140000"/>
              </a:lnSpc>
            </a:pPr>
            <a:r>
              <a:rPr lang="en-US" dirty="0"/>
              <a:t>0</a:t>
            </a:r>
          </a:p>
          <a:p>
            <a:pPr algn="r">
              <a:lnSpc>
                <a:spcPct val="140000"/>
              </a:lnSpc>
            </a:pPr>
            <a:r>
              <a:rPr lang="en-US" dirty="0"/>
              <a:t>1</a:t>
            </a:r>
          </a:p>
          <a:p>
            <a:pPr algn="r">
              <a:lnSpc>
                <a:spcPct val="140000"/>
              </a:lnSpc>
            </a:pPr>
            <a:r>
              <a:rPr lang="en-US" dirty="0"/>
              <a:t>2</a:t>
            </a:r>
          </a:p>
          <a:p>
            <a:pPr algn="r">
              <a:lnSpc>
                <a:spcPct val="140000"/>
              </a:lnSpc>
            </a:pPr>
            <a:r>
              <a:rPr lang="en-US" dirty="0"/>
              <a:t>3</a:t>
            </a:r>
          </a:p>
          <a:p>
            <a:pPr algn="r">
              <a:lnSpc>
                <a:spcPct val="140000"/>
              </a:lnSpc>
            </a:pPr>
            <a:r>
              <a:rPr lang="en-US" dirty="0"/>
              <a:t>4</a:t>
            </a:r>
          </a:p>
          <a:p>
            <a:pPr algn="r">
              <a:lnSpc>
                <a:spcPct val="140000"/>
              </a:lnSpc>
            </a:pPr>
            <a:r>
              <a:rPr lang="en-US" dirty="0"/>
              <a:t>5</a:t>
            </a:r>
          </a:p>
          <a:p>
            <a:pPr algn="r">
              <a:lnSpc>
                <a:spcPct val="140000"/>
              </a:lnSpc>
            </a:pPr>
            <a:r>
              <a:rPr lang="en-US" dirty="0"/>
              <a:t>6</a:t>
            </a:r>
          </a:p>
        </p:txBody>
      </p:sp>
      <p:graphicFrame>
        <p:nvGraphicFramePr>
          <p:cNvPr id="7" name="Group 3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514616"/>
              </p:ext>
            </p:extLst>
          </p:nvPr>
        </p:nvGraphicFramePr>
        <p:xfrm>
          <a:off x="2813539" y="5264300"/>
          <a:ext cx="6778868" cy="1311276"/>
        </p:xfrm>
        <a:graphic>
          <a:graphicData uri="http://schemas.openxmlformats.org/drawingml/2006/table">
            <a:tbl>
              <a:tblPr/>
              <a:tblGrid>
                <a:gridCol w="1355481"/>
                <a:gridCol w="1355480"/>
                <a:gridCol w="1356946"/>
                <a:gridCol w="1355481"/>
                <a:gridCol w="1355480"/>
              </a:tblGrid>
              <a:tr h="655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smaller</a:t>
                      </a:r>
                    </a:p>
                  </a:txBody>
                  <a:tcPr marL="83077" marR="83077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34035667</a:t>
                      </a:r>
                    </a:p>
                  </a:txBody>
                  <a:tcPr marL="83077" marR="83077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34035701</a:t>
                      </a:r>
                    </a:p>
                  </a:txBody>
                  <a:tcPr marL="83077" marR="83077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34035717</a:t>
                      </a:r>
                    </a:p>
                  </a:txBody>
                  <a:tcPr marL="83077" marR="83077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34035740</a:t>
                      </a:r>
                    </a:p>
                  </a:txBody>
                  <a:tcPr marL="83077" marR="83077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5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larger</a:t>
                      </a:r>
                    </a:p>
                  </a:txBody>
                  <a:tcPr marL="83077" marR="83077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34035774</a:t>
                      </a:r>
                    </a:p>
                  </a:txBody>
                  <a:tcPr marL="83077" marR="83077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34036012</a:t>
                      </a:r>
                    </a:p>
                  </a:txBody>
                  <a:tcPr marL="83077" marR="83077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34036042</a:t>
                      </a:r>
                    </a:p>
                  </a:txBody>
                  <a:tcPr marL="83077" marR="83077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34036076</a:t>
                      </a:r>
                    </a:p>
                  </a:txBody>
                  <a:tcPr marL="83077" marR="83077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 Box 336"/>
          <p:cNvSpPr txBox="1">
            <a:spLocks noChangeArrowheads="1"/>
          </p:cNvSpPr>
          <p:nvPr/>
        </p:nvSpPr>
        <p:spPr bwMode="auto">
          <a:xfrm>
            <a:off x="1809721" y="5908825"/>
            <a:ext cx="10230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b="1" dirty="0">
                <a:latin typeface="Tahoma"/>
              </a:rPr>
              <a:t>Leaf Set</a:t>
            </a:r>
          </a:p>
        </p:txBody>
      </p:sp>
    </p:spTree>
    <p:extLst>
      <p:ext uri="{BB962C8B-B14F-4D97-AF65-F5344CB8AC3E}">
        <p14:creationId xmlns:p14="http://schemas.microsoft.com/office/powerpoint/2010/main" val="238538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DHT Routing with Pastry (1)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Routing in Pastry</a:t>
            </a:r>
          </a:p>
          <a:p>
            <a:pPr lvl="1"/>
            <a:r>
              <a:rPr lang="en-US" noProof="0" dirty="0" smtClean="0"/>
              <a:t>Node </a:t>
            </a:r>
            <a:r>
              <a:rPr lang="en-US" i="1" noProof="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noProof="0" dirty="0" smtClean="0"/>
              <a:t> searches the node responsible for key </a:t>
            </a:r>
            <a:r>
              <a:rPr lang="en-US" i="1" noProof="0" dirty="0" smtClean="0">
                <a:latin typeface="Times New Roman" pitchFamily="18" charset="0"/>
                <a:cs typeface="Times New Roman" pitchFamily="18" charset="0"/>
              </a:rPr>
              <a:t>k</a:t>
            </a:r>
          </a:p>
          <a:p>
            <a:pPr lvl="1"/>
            <a:r>
              <a:rPr lang="en-US" noProof="0" dirty="0"/>
              <a:t>Node </a:t>
            </a:r>
            <a:r>
              <a:rPr lang="en-US" i="1" noProof="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noProof="0" dirty="0"/>
              <a:t> </a:t>
            </a:r>
            <a:r>
              <a:rPr lang="en-US" noProof="0" dirty="0" smtClean="0"/>
              <a:t>searches its forwarding table for a node with better prefix matching </a:t>
            </a:r>
          </a:p>
          <a:p>
            <a:pPr lvl="2"/>
            <a:r>
              <a:rPr lang="en-US" noProof="0" dirty="0" smtClean="0"/>
              <a:t>A node which has at least one more digit matching </a:t>
            </a:r>
            <a:r>
              <a:rPr lang="en-US" i="1" noProof="0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noProof="0" dirty="0" smtClean="0"/>
              <a:t> (compared to node </a:t>
            </a:r>
            <a:r>
              <a:rPr lang="en-US" i="1" noProof="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noProof="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i="1" noProof="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noProof="0" dirty="0" smtClean="0"/>
              <a:t>If such a node does not exists the leaf set is searched for a node which is lexicographically closer to </a:t>
            </a:r>
            <a:r>
              <a:rPr lang="en-US" i="1" noProof="0" dirty="0" smtClean="0">
                <a:latin typeface="Times New Roman" pitchFamily="18" charset="0"/>
                <a:cs typeface="Times New Roman" pitchFamily="18" charset="0"/>
              </a:rPr>
              <a:t>k</a:t>
            </a:r>
          </a:p>
          <a:p>
            <a:pPr lvl="1"/>
            <a:endParaRPr lang="en-US" noProof="0" dirty="0" smtClean="0"/>
          </a:p>
          <a:p>
            <a:r>
              <a:rPr lang="en-US" noProof="0" dirty="0" smtClean="0">
                <a:latin typeface="Tahoma"/>
                <a:cs typeface="Arial" charset="0"/>
              </a:rPr>
              <a:t>This process is repeated in each node until the query arrives at the node which is responsible for key </a:t>
            </a:r>
            <a:r>
              <a:rPr lang="en-US" i="1" noProof="0" dirty="0">
                <a:latin typeface="Times New Roman" pitchFamily="18" charset="0"/>
                <a:cs typeface="Times New Roman" pitchFamily="18" charset="0"/>
              </a:rPr>
              <a:t>k</a:t>
            </a:r>
          </a:p>
          <a:p>
            <a:pPr lvl="1"/>
            <a:r>
              <a:rPr lang="en-US" noProof="0" dirty="0" smtClean="0">
                <a:latin typeface="Tahoma"/>
                <a:cs typeface="Arial" charset="0"/>
              </a:rPr>
              <a:t>Intuitive: with each routing step the matching prefix grows for one position</a:t>
            </a:r>
          </a:p>
          <a:p>
            <a:pPr lvl="1">
              <a:buFont typeface="Wingdings 3" pitchFamily="18" charset="2"/>
              <a:buChar char="Æ"/>
            </a:pPr>
            <a:r>
              <a:rPr lang="en-US" noProof="0" dirty="0" smtClean="0">
                <a:latin typeface="Tahoma"/>
                <a:cs typeface="Arial" charset="0"/>
                <a:sym typeface="Wingdings" pitchFamily="2" charset="2"/>
              </a:rPr>
              <a:t> </a:t>
            </a:r>
            <a:r>
              <a:rPr lang="en-US" i="1" noProof="0" dirty="0" smtClean="0"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O</a:t>
            </a:r>
            <a:r>
              <a:rPr lang="en-US" noProof="0" dirty="0" smtClean="0"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(</a:t>
            </a:r>
            <a:r>
              <a:rPr lang="en-US" i="1" noProof="0" dirty="0" smtClean="0">
                <a:latin typeface="Times New Roman" pitchFamily="18" charset="0"/>
                <a:ea typeface="+mn-ea"/>
                <a:cs typeface="Times New Roman" pitchFamily="18" charset="0"/>
              </a:rPr>
              <a:t>log</a:t>
            </a:r>
            <a:r>
              <a:rPr lang="en-US" i="1" baseline="-25000" noProof="0" dirty="0" smtClean="0"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lang="en-US" i="1" noProof="0" dirty="0" smtClean="0">
                <a:latin typeface="Times New Roman" pitchFamily="18" charset="0"/>
                <a:ea typeface="+mn-ea"/>
                <a:cs typeface="Times New Roman" pitchFamily="18" charset="0"/>
              </a:rPr>
              <a:t>b N</a:t>
            </a:r>
            <a:r>
              <a:rPr lang="en-US" noProof="0" dirty="0" smtClean="0"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r>
              <a:rPr lang="en-US" noProof="0" dirty="0" smtClean="0">
                <a:latin typeface="Tahoma"/>
                <a:cs typeface="Arial" charset="0"/>
              </a:rPr>
              <a:t> (Overlay-) routing effort</a:t>
            </a:r>
          </a:p>
          <a:p>
            <a:endParaRPr lang="en-US" noProof="0" dirty="0" smtClean="0">
              <a:latin typeface="Tahoma"/>
              <a:cs typeface="Arial" charset="0"/>
            </a:endParaRPr>
          </a:p>
          <a:p>
            <a:pPr lvl="1"/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4292605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>
                <a:latin typeface="+mn-lt"/>
              </a:rPr>
              <a:t>Content Delivery Networks</a:t>
            </a:r>
            <a:endParaRPr lang="en-US" noProof="0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Solution: Content Delivery Networks (CDN)</a:t>
            </a:r>
          </a:p>
          <a:p>
            <a:pPr lvl="1"/>
            <a:r>
              <a:rPr lang="en-US" noProof="0" dirty="0" smtClean="0"/>
              <a:t>principle similar to DNS caches</a:t>
            </a:r>
          </a:p>
          <a:p>
            <a:pPr lvl="1"/>
            <a:r>
              <a:rPr lang="en-US" noProof="0" dirty="0" smtClean="0"/>
              <a:t>CDNs have caches distributed everywhere and replicate </a:t>
            </a:r>
            <a:br>
              <a:rPr lang="en-US" noProof="0" dirty="0" smtClean="0"/>
            </a:br>
            <a:r>
              <a:rPr lang="en-US" noProof="0" dirty="0" smtClean="0"/>
              <a:t>content to your local cache</a:t>
            </a:r>
          </a:p>
          <a:p>
            <a:pPr lvl="1"/>
            <a:r>
              <a:rPr lang="en-US" noProof="0" dirty="0" smtClean="0"/>
              <a:t>you access a cache close-by instead of a central server</a:t>
            </a:r>
          </a:p>
          <a:p>
            <a:pPr lvl="1"/>
            <a:endParaRPr lang="en-US" noProof="0" dirty="0" smtClean="0"/>
          </a:p>
          <a:p>
            <a:r>
              <a:rPr lang="en-US" noProof="0" dirty="0" smtClean="0"/>
              <a:t>Challenge 1: what/when to replicate? </a:t>
            </a:r>
          </a:p>
          <a:p>
            <a:pPr lvl="1"/>
            <a:r>
              <a:rPr lang="en-US" noProof="0" dirty="0" smtClean="0"/>
              <a:t>Not viable to replicate everything: too much content</a:t>
            </a:r>
          </a:p>
          <a:p>
            <a:pPr lvl="1"/>
            <a:endParaRPr lang="en-US" noProof="0" dirty="0" smtClean="0"/>
          </a:p>
          <a:p>
            <a:r>
              <a:rPr lang="en-US" noProof="0" dirty="0" smtClean="0"/>
              <a:t>Challenge 2: how to route requests to local cache?</a:t>
            </a:r>
            <a:endParaRPr lang="en-US" noProof="0" dirty="0"/>
          </a:p>
        </p:txBody>
      </p:sp>
      <p:grpSp>
        <p:nvGrpSpPr>
          <p:cNvPr id="6" name="Gruppieren 71"/>
          <p:cNvGrpSpPr/>
          <p:nvPr/>
        </p:nvGrpSpPr>
        <p:grpSpPr>
          <a:xfrm>
            <a:off x="6660590" y="1458320"/>
            <a:ext cx="3976447" cy="4985357"/>
            <a:chOff x="4930775" y="1081088"/>
            <a:chExt cx="3976447" cy="4985357"/>
          </a:xfrm>
        </p:grpSpPr>
        <p:sp>
          <p:nvSpPr>
            <p:cNvPr id="7" name="Text Box 57"/>
            <p:cNvSpPr txBox="1">
              <a:spLocks noChangeArrowheads="1"/>
            </p:cNvSpPr>
            <p:nvPr/>
          </p:nvSpPr>
          <p:spPr bwMode="auto">
            <a:xfrm>
              <a:off x="6083300" y="1081088"/>
              <a:ext cx="1704313" cy="6340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accent2"/>
                </a:buClr>
                <a:buSzPct val="85000"/>
                <a:buFont typeface="ZapfDingbats" pitchFamily="82" charset="2"/>
                <a:buNone/>
              </a:pPr>
              <a:r>
                <a:rPr lang="en-US" sz="1600" dirty="0"/>
                <a:t>Origin server </a:t>
              </a:r>
            </a:p>
            <a:p>
              <a:pPr>
                <a:spcBef>
                  <a:spcPct val="20000"/>
                </a:spcBef>
                <a:buClr>
                  <a:schemeClr val="accent2"/>
                </a:buClr>
                <a:buSzPct val="85000"/>
                <a:buFont typeface="ZapfDingbats" pitchFamily="82" charset="2"/>
                <a:buNone/>
              </a:pPr>
              <a:r>
                <a:rPr lang="en-US" sz="1600" dirty="0"/>
                <a:t>in North America</a:t>
              </a:r>
            </a:p>
          </p:txBody>
        </p:sp>
        <p:sp>
          <p:nvSpPr>
            <p:cNvPr id="8" name="Text Box 58"/>
            <p:cNvSpPr txBox="1">
              <a:spLocks noChangeArrowheads="1"/>
            </p:cNvSpPr>
            <p:nvPr/>
          </p:nvSpPr>
          <p:spPr bwMode="auto">
            <a:xfrm>
              <a:off x="5838825" y="2987675"/>
              <a:ext cx="2169184" cy="338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accent2"/>
                </a:buClr>
                <a:buSzPct val="85000"/>
                <a:buFont typeface="ZapfDingbats" pitchFamily="82" charset="2"/>
                <a:buNone/>
              </a:pPr>
              <a:r>
                <a:rPr lang="en-US" sz="1600"/>
                <a:t>CDN distribution node</a:t>
              </a:r>
            </a:p>
          </p:txBody>
        </p:sp>
        <p:sp>
          <p:nvSpPr>
            <p:cNvPr id="9" name="Line 59"/>
            <p:cNvSpPr>
              <a:spLocks noChangeShapeType="1"/>
            </p:cNvSpPr>
            <p:nvPr/>
          </p:nvSpPr>
          <p:spPr bwMode="auto">
            <a:xfrm>
              <a:off x="6833394" y="2520950"/>
              <a:ext cx="0" cy="487363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" name="Line 60"/>
            <p:cNvSpPr>
              <a:spLocks noChangeShapeType="1"/>
            </p:cNvSpPr>
            <p:nvPr/>
          </p:nvSpPr>
          <p:spPr bwMode="auto">
            <a:xfrm flipH="1">
              <a:off x="5780088" y="3959225"/>
              <a:ext cx="720725" cy="69532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" name="Line 61"/>
            <p:cNvSpPr>
              <a:spLocks noChangeShapeType="1"/>
            </p:cNvSpPr>
            <p:nvPr/>
          </p:nvSpPr>
          <p:spPr bwMode="auto">
            <a:xfrm>
              <a:off x="6875462" y="4038599"/>
              <a:ext cx="45719" cy="60007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" name="Line 62"/>
            <p:cNvSpPr>
              <a:spLocks noChangeShapeType="1"/>
            </p:cNvSpPr>
            <p:nvPr/>
          </p:nvSpPr>
          <p:spPr bwMode="auto">
            <a:xfrm>
              <a:off x="7104063" y="3905250"/>
              <a:ext cx="820737" cy="69532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" name="Text Box 63"/>
            <p:cNvSpPr txBox="1">
              <a:spLocks noChangeArrowheads="1"/>
            </p:cNvSpPr>
            <p:nvPr/>
          </p:nvSpPr>
          <p:spPr bwMode="auto">
            <a:xfrm>
              <a:off x="4930775" y="5432425"/>
              <a:ext cx="1393202" cy="6340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accent2"/>
                </a:buClr>
                <a:buSzPct val="85000"/>
                <a:buFont typeface="ZapfDingbats" pitchFamily="82" charset="2"/>
                <a:buNone/>
              </a:pPr>
              <a:r>
                <a:rPr lang="en-US" sz="1600" dirty="0"/>
                <a:t>CDN server</a:t>
              </a:r>
            </a:p>
            <a:p>
              <a:pPr>
                <a:spcBef>
                  <a:spcPct val="20000"/>
                </a:spcBef>
                <a:buClr>
                  <a:schemeClr val="accent2"/>
                </a:buClr>
                <a:buSzPct val="85000"/>
                <a:buFont typeface="ZapfDingbats" pitchFamily="82" charset="2"/>
                <a:buNone/>
              </a:pPr>
              <a:r>
                <a:rPr lang="en-US" sz="1600" dirty="0"/>
                <a:t>in S. America</a:t>
              </a:r>
            </a:p>
          </p:txBody>
        </p:sp>
        <p:sp>
          <p:nvSpPr>
            <p:cNvPr id="14" name="Text Box 64"/>
            <p:cNvSpPr txBox="1">
              <a:spLocks noChangeArrowheads="1"/>
            </p:cNvSpPr>
            <p:nvPr/>
          </p:nvSpPr>
          <p:spPr bwMode="auto">
            <a:xfrm>
              <a:off x="6340475" y="5418138"/>
              <a:ext cx="1255472" cy="6340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accent2"/>
                </a:buClr>
                <a:buSzPct val="85000"/>
                <a:buFont typeface="ZapfDingbats" pitchFamily="82" charset="2"/>
                <a:buNone/>
              </a:pPr>
              <a:r>
                <a:rPr lang="en-US" sz="1600"/>
                <a:t>CDN server</a:t>
              </a:r>
            </a:p>
            <a:p>
              <a:pPr>
                <a:spcBef>
                  <a:spcPct val="20000"/>
                </a:spcBef>
                <a:buClr>
                  <a:schemeClr val="accent2"/>
                </a:buClr>
                <a:buSzPct val="85000"/>
                <a:buFont typeface="ZapfDingbats" pitchFamily="82" charset="2"/>
                <a:buNone/>
              </a:pPr>
              <a:r>
                <a:rPr lang="en-US" sz="1600"/>
                <a:t>in Europe</a:t>
              </a:r>
            </a:p>
          </p:txBody>
        </p:sp>
        <p:sp>
          <p:nvSpPr>
            <p:cNvPr id="15" name="Text Box 65"/>
            <p:cNvSpPr txBox="1">
              <a:spLocks noChangeArrowheads="1"/>
            </p:cNvSpPr>
            <p:nvPr/>
          </p:nvSpPr>
          <p:spPr bwMode="auto">
            <a:xfrm>
              <a:off x="7651750" y="5240338"/>
              <a:ext cx="1255472" cy="6340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accent2"/>
                </a:buClr>
                <a:buSzPct val="85000"/>
                <a:buFont typeface="ZapfDingbats" pitchFamily="82" charset="2"/>
                <a:buNone/>
              </a:pPr>
              <a:r>
                <a:rPr lang="en-US" sz="1600" dirty="0"/>
                <a:t>CDN server</a:t>
              </a:r>
            </a:p>
            <a:p>
              <a:pPr>
                <a:spcBef>
                  <a:spcPct val="20000"/>
                </a:spcBef>
                <a:buClr>
                  <a:schemeClr val="accent2"/>
                </a:buClr>
                <a:buSzPct val="85000"/>
                <a:buFont typeface="ZapfDingbats" pitchFamily="82" charset="2"/>
                <a:buNone/>
              </a:pPr>
              <a:r>
                <a:rPr lang="en-US" sz="1600" dirty="0"/>
                <a:t>in Asia</a:t>
              </a:r>
            </a:p>
          </p:txBody>
        </p:sp>
        <p:graphicFrame>
          <p:nvGraphicFramePr>
            <p:cNvPr id="16" name="Object 19"/>
            <p:cNvGraphicFramePr>
              <a:graphicFrameLocks noChangeAspect="1"/>
            </p:cNvGraphicFramePr>
            <p:nvPr/>
          </p:nvGraphicFramePr>
          <p:xfrm>
            <a:off x="6509364" y="1693863"/>
            <a:ext cx="648061" cy="82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6" name="Visio" r:id="rId5" imgW="741521" imgH="947738" progId="">
                    <p:embed/>
                  </p:oleObj>
                </mc:Choice>
                <mc:Fallback>
                  <p:oleObj name="Visio" r:id="rId5" imgW="741521" imgH="94773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09364" y="1693863"/>
                          <a:ext cx="648061" cy="828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9"/>
            <p:cNvGraphicFramePr>
              <a:graphicFrameLocks noChangeAspect="1"/>
            </p:cNvGraphicFramePr>
            <p:nvPr/>
          </p:nvGraphicFramePr>
          <p:xfrm>
            <a:off x="6509544" y="3235325"/>
            <a:ext cx="647700" cy="828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7" name="Visio" r:id="rId7" imgW="741521" imgH="947738" progId="">
                    <p:embed/>
                  </p:oleObj>
                </mc:Choice>
                <mc:Fallback>
                  <p:oleObj name="Visio" r:id="rId7" imgW="741521" imgH="94773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09544" y="3235325"/>
                          <a:ext cx="647700" cy="8286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9"/>
            <p:cNvGraphicFramePr>
              <a:graphicFrameLocks noChangeAspect="1"/>
            </p:cNvGraphicFramePr>
            <p:nvPr/>
          </p:nvGraphicFramePr>
          <p:xfrm>
            <a:off x="5293876" y="4598988"/>
            <a:ext cx="647700" cy="828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8" name="Visio" r:id="rId8" imgW="741521" imgH="947738" progId="">
                    <p:embed/>
                  </p:oleObj>
                </mc:Choice>
                <mc:Fallback>
                  <p:oleObj name="Visio" r:id="rId8" imgW="741521" imgH="94773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93876" y="4598988"/>
                          <a:ext cx="647700" cy="8286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9"/>
            <p:cNvGraphicFramePr>
              <a:graphicFrameLocks noChangeAspect="1"/>
            </p:cNvGraphicFramePr>
            <p:nvPr/>
          </p:nvGraphicFramePr>
          <p:xfrm>
            <a:off x="6617911" y="4656138"/>
            <a:ext cx="647700" cy="828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9" name="Visio" r:id="rId9" imgW="741521" imgH="947738" progId="">
                    <p:embed/>
                  </p:oleObj>
                </mc:Choice>
                <mc:Fallback>
                  <p:oleObj name="Visio" r:id="rId9" imgW="741521" imgH="94773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17911" y="4656138"/>
                          <a:ext cx="647700" cy="8286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/>
          </p:nvGraphicFramePr>
          <p:xfrm>
            <a:off x="7929186" y="4437063"/>
            <a:ext cx="647700" cy="828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60" name="Visio" r:id="rId10" imgW="741521" imgH="947738" progId="">
                    <p:embed/>
                  </p:oleObj>
                </mc:Choice>
                <mc:Fallback>
                  <p:oleObj name="Visio" r:id="rId10" imgW="741521" imgH="94773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9186" y="4437063"/>
                          <a:ext cx="647700" cy="8286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1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080120" y="1220400"/>
              <a:ext cx="4242240" cy="486972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73280" y="1212480"/>
                <a:ext cx="4255560" cy="48826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09557"/>
      </p:ext>
    </p:extLst>
  </p:cSld>
  <p:clrMapOvr>
    <a:masterClrMapping/>
  </p:clrMapOvr>
  <p:transition spd="slow" advTm="1119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DHT Routing with Pastry </a:t>
            </a:r>
            <a:r>
              <a:rPr lang="en-US" noProof="0" dirty="0" smtClean="0"/>
              <a:t>(2)</a:t>
            </a:r>
            <a:endParaRPr lang="en-US" noProof="0" dirty="0" smtClean="0">
              <a:latin typeface="Tahoma"/>
            </a:endParaRPr>
          </a:p>
        </p:txBody>
      </p:sp>
      <p:sp>
        <p:nvSpPr>
          <p:cNvPr id="46" name="Freeform 52"/>
          <p:cNvSpPr>
            <a:spLocks/>
          </p:cNvSpPr>
          <p:nvPr/>
        </p:nvSpPr>
        <p:spPr bwMode="auto">
          <a:xfrm>
            <a:off x="9296400" y="1995488"/>
            <a:ext cx="242888" cy="369332"/>
          </a:xfrm>
          <a:custGeom>
            <a:avLst/>
            <a:gdLst>
              <a:gd name="T0" fmla="*/ 0 w 153"/>
              <a:gd name="T1" fmla="*/ 0 h 436"/>
              <a:gd name="T2" fmla="*/ 79375 w 153"/>
              <a:gd name="T3" fmla="*/ 44450 h 436"/>
              <a:gd name="T4" fmla="*/ 142875 w 153"/>
              <a:gd name="T5" fmla="*/ 115888 h 436"/>
              <a:gd name="T6" fmla="*/ 185738 w 153"/>
              <a:gd name="T7" fmla="*/ 185737 h 436"/>
              <a:gd name="T8" fmla="*/ 222250 w 153"/>
              <a:gd name="T9" fmla="*/ 266700 h 436"/>
              <a:gd name="T10" fmla="*/ 222250 w 153"/>
              <a:gd name="T11" fmla="*/ 692150 h 4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3"/>
              <a:gd name="T19" fmla="*/ 0 h 436"/>
              <a:gd name="T20" fmla="*/ 153 w 153"/>
              <a:gd name="T21" fmla="*/ 436 h 4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3" h="436">
                <a:moveTo>
                  <a:pt x="0" y="0"/>
                </a:moveTo>
                <a:cubicBezTo>
                  <a:pt x="17" y="11"/>
                  <a:pt x="34" y="16"/>
                  <a:pt x="50" y="28"/>
                </a:cubicBezTo>
                <a:cubicBezTo>
                  <a:pt x="66" y="40"/>
                  <a:pt x="76" y="59"/>
                  <a:pt x="90" y="73"/>
                </a:cubicBezTo>
                <a:cubicBezTo>
                  <a:pt x="96" y="92"/>
                  <a:pt x="109" y="99"/>
                  <a:pt x="117" y="117"/>
                </a:cubicBezTo>
                <a:cubicBezTo>
                  <a:pt x="146" y="180"/>
                  <a:pt x="114" y="128"/>
                  <a:pt x="140" y="168"/>
                </a:cubicBezTo>
                <a:cubicBezTo>
                  <a:pt x="153" y="256"/>
                  <a:pt x="140" y="436"/>
                  <a:pt x="140" y="436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cxnSp>
        <p:nvCxnSpPr>
          <p:cNvPr id="47" name="AutoShape 53"/>
          <p:cNvCxnSpPr>
            <a:cxnSpLocks noChangeShapeType="1"/>
            <a:stCxn id="52" idx="3"/>
            <a:endCxn id="51" idx="3"/>
          </p:cNvCxnSpPr>
          <p:nvPr/>
        </p:nvCxnSpPr>
        <p:spPr bwMode="auto">
          <a:xfrm rot="5400000" flipH="1">
            <a:off x="7616948" y="1686586"/>
            <a:ext cx="169068" cy="276225"/>
          </a:xfrm>
          <a:prstGeom prst="curvedConnector3">
            <a:avLst>
              <a:gd name="adj1" fmla="val -180198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8" name="AutoShape 54"/>
          <p:cNvCxnSpPr>
            <a:cxnSpLocks noChangeShapeType="1"/>
            <a:stCxn id="53" idx="2"/>
            <a:endCxn id="52" idx="3"/>
          </p:cNvCxnSpPr>
          <p:nvPr/>
        </p:nvCxnSpPr>
        <p:spPr bwMode="auto">
          <a:xfrm rot="10800000">
            <a:off x="7839596" y="1909231"/>
            <a:ext cx="699569" cy="433126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9" name="AutoShape 55"/>
          <p:cNvCxnSpPr>
            <a:cxnSpLocks noChangeShapeType="1"/>
            <a:stCxn id="57" idx="2"/>
            <a:endCxn id="53" idx="3"/>
          </p:cNvCxnSpPr>
          <p:nvPr/>
        </p:nvCxnSpPr>
        <p:spPr bwMode="auto">
          <a:xfrm rot="10800000">
            <a:off x="8560321" y="2525977"/>
            <a:ext cx="439219" cy="1526913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0" name="AutoShape 56"/>
          <p:cNvCxnSpPr>
            <a:cxnSpLocks noChangeShapeType="1"/>
            <a:stCxn id="59" idx="0"/>
            <a:endCxn id="57" idx="2"/>
          </p:cNvCxnSpPr>
          <p:nvPr/>
        </p:nvCxnSpPr>
        <p:spPr bwMode="auto">
          <a:xfrm rot="5400000" flipH="1" flipV="1">
            <a:off x="5669419" y="2241889"/>
            <a:ext cx="1519118" cy="5141119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" name="Oval 57"/>
          <p:cNvSpPr>
            <a:spLocks noChangeArrowheads="1"/>
          </p:cNvSpPr>
          <p:nvPr/>
        </p:nvSpPr>
        <p:spPr bwMode="auto">
          <a:xfrm>
            <a:off x="7542213" y="1296870"/>
            <a:ext cx="144462" cy="519351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52" name="Oval 58"/>
          <p:cNvSpPr>
            <a:spLocks noChangeArrowheads="1"/>
          </p:cNvSpPr>
          <p:nvPr/>
        </p:nvSpPr>
        <p:spPr bwMode="auto">
          <a:xfrm>
            <a:off x="7818438" y="1465938"/>
            <a:ext cx="144462" cy="519351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53" name="Oval 59"/>
          <p:cNvSpPr>
            <a:spLocks noChangeArrowheads="1"/>
          </p:cNvSpPr>
          <p:nvPr/>
        </p:nvSpPr>
        <p:spPr bwMode="auto">
          <a:xfrm>
            <a:off x="8539163" y="2082682"/>
            <a:ext cx="144462" cy="519351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54" name="Text Box 60"/>
          <p:cNvSpPr txBox="1">
            <a:spLocks noChangeArrowheads="1"/>
          </p:cNvSpPr>
          <p:nvPr/>
        </p:nvSpPr>
        <p:spPr bwMode="auto">
          <a:xfrm>
            <a:off x="8656639" y="2201864"/>
            <a:ext cx="8290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>
                <a:latin typeface="Courier New" pitchFamily="49" charset="0"/>
              </a:rPr>
              <a:t>D4213F</a:t>
            </a:r>
          </a:p>
        </p:txBody>
      </p:sp>
      <p:sp>
        <p:nvSpPr>
          <p:cNvPr id="55" name="Text Box 61"/>
          <p:cNvSpPr txBox="1">
            <a:spLocks noChangeArrowheads="1"/>
          </p:cNvSpPr>
          <p:nvPr/>
        </p:nvSpPr>
        <p:spPr bwMode="auto">
          <a:xfrm>
            <a:off x="7935913" y="1555750"/>
            <a:ext cx="8239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>
                <a:latin typeface="Courier New" pitchFamily="49" charset="0"/>
              </a:rPr>
              <a:t>D462BA</a:t>
            </a:r>
          </a:p>
        </p:txBody>
      </p:sp>
      <p:sp>
        <p:nvSpPr>
          <p:cNvPr id="56" name="Text Box 62"/>
          <p:cNvSpPr txBox="1">
            <a:spLocks noChangeArrowheads="1"/>
          </p:cNvSpPr>
          <p:nvPr/>
        </p:nvSpPr>
        <p:spPr bwMode="auto">
          <a:xfrm>
            <a:off x="7615239" y="1263650"/>
            <a:ext cx="822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>
                <a:latin typeface="Courier New" pitchFamily="49" charset="0"/>
              </a:rPr>
              <a:t>D46A01</a:t>
            </a:r>
          </a:p>
        </p:txBody>
      </p:sp>
      <p:sp>
        <p:nvSpPr>
          <p:cNvPr id="57" name="Oval 63"/>
          <p:cNvSpPr>
            <a:spLocks noChangeArrowheads="1"/>
          </p:cNvSpPr>
          <p:nvPr/>
        </p:nvSpPr>
        <p:spPr bwMode="auto">
          <a:xfrm>
            <a:off x="8999538" y="3793213"/>
            <a:ext cx="144462" cy="519351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58" name="Text Box 64"/>
          <p:cNvSpPr txBox="1">
            <a:spLocks noChangeArrowheads="1"/>
          </p:cNvSpPr>
          <p:nvPr/>
        </p:nvSpPr>
        <p:spPr bwMode="auto">
          <a:xfrm>
            <a:off x="3067051" y="5846763"/>
            <a:ext cx="822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>
                <a:latin typeface="Courier New" pitchFamily="49" charset="0"/>
              </a:rPr>
              <a:t>65A1FC</a:t>
            </a:r>
          </a:p>
        </p:txBody>
      </p:sp>
      <p:sp>
        <p:nvSpPr>
          <p:cNvPr id="59" name="Oval 65"/>
          <p:cNvSpPr>
            <a:spLocks noChangeArrowheads="1"/>
          </p:cNvSpPr>
          <p:nvPr/>
        </p:nvSpPr>
        <p:spPr bwMode="auto">
          <a:xfrm>
            <a:off x="3786188" y="5572007"/>
            <a:ext cx="144462" cy="519351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60" name="Text Box 66"/>
          <p:cNvSpPr txBox="1">
            <a:spLocks noChangeArrowheads="1"/>
          </p:cNvSpPr>
          <p:nvPr/>
        </p:nvSpPr>
        <p:spPr bwMode="auto">
          <a:xfrm>
            <a:off x="9115426" y="3930650"/>
            <a:ext cx="822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>
                <a:latin typeface="Courier New" pitchFamily="49" charset="0"/>
              </a:rPr>
              <a:t>D1A08E</a:t>
            </a:r>
          </a:p>
        </p:txBody>
      </p:sp>
      <p:sp>
        <p:nvSpPr>
          <p:cNvPr id="61" name="Oval 67"/>
          <p:cNvSpPr>
            <a:spLocks noChangeArrowheads="1"/>
          </p:cNvSpPr>
          <p:nvPr/>
        </p:nvSpPr>
        <p:spPr bwMode="auto">
          <a:xfrm>
            <a:off x="2274889" y="3416182"/>
            <a:ext cx="6840537" cy="519351"/>
          </a:xfrm>
          <a:prstGeom prst="ellipse">
            <a:avLst/>
          </a:prstGeom>
          <a:noFill/>
          <a:ln w="31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62" name="Oval 68" descr="20%"/>
          <p:cNvSpPr>
            <a:spLocks noChangeArrowheads="1"/>
          </p:cNvSpPr>
          <p:nvPr/>
        </p:nvSpPr>
        <p:spPr bwMode="auto">
          <a:xfrm>
            <a:off x="2662238" y="2128720"/>
            <a:ext cx="144462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63" name="Oval 69" descr="20%"/>
          <p:cNvSpPr>
            <a:spLocks noChangeArrowheads="1"/>
          </p:cNvSpPr>
          <p:nvPr/>
        </p:nvSpPr>
        <p:spPr bwMode="auto">
          <a:xfrm>
            <a:off x="2344738" y="2684345"/>
            <a:ext cx="144462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64" name="Oval 70" descr="20%"/>
          <p:cNvSpPr>
            <a:spLocks noChangeArrowheads="1"/>
          </p:cNvSpPr>
          <p:nvPr/>
        </p:nvSpPr>
        <p:spPr bwMode="auto">
          <a:xfrm>
            <a:off x="8102601" y="5168782"/>
            <a:ext cx="144463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65" name="Oval 71" descr="20%"/>
          <p:cNvSpPr>
            <a:spLocks noChangeArrowheads="1"/>
          </p:cNvSpPr>
          <p:nvPr/>
        </p:nvSpPr>
        <p:spPr bwMode="auto">
          <a:xfrm>
            <a:off x="7416801" y="5604551"/>
            <a:ext cx="144463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66" name="Oval 72" descr="20%"/>
          <p:cNvSpPr>
            <a:spLocks noChangeArrowheads="1"/>
          </p:cNvSpPr>
          <p:nvPr/>
        </p:nvSpPr>
        <p:spPr bwMode="auto">
          <a:xfrm>
            <a:off x="5802313" y="5982376"/>
            <a:ext cx="144462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67" name="Oval 73" descr="20%"/>
          <p:cNvSpPr>
            <a:spLocks noChangeArrowheads="1"/>
          </p:cNvSpPr>
          <p:nvPr/>
        </p:nvSpPr>
        <p:spPr bwMode="auto">
          <a:xfrm>
            <a:off x="8696326" y="4545688"/>
            <a:ext cx="144463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68" name="Oval 74" descr="20%"/>
          <p:cNvSpPr>
            <a:spLocks noChangeArrowheads="1"/>
          </p:cNvSpPr>
          <p:nvPr/>
        </p:nvSpPr>
        <p:spPr bwMode="auto">
          <a:xfrm>
            <a:off x="2651126" y="4687770"/>
            <a:ext cx="144463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69" name="Oval 75" descr="20%"/>
          <p:cNvSpPr>
            <a:spLocks noChangeArrowheads="1"/>
          </p:cNvSpPr>
          <p:nvPr/>
        </p:nvSpPr>
        <p:spPr bwMode="auto">
          <a:xfrm>
            <a:off x="2341563" y="4148020"/>
            <a:ext cx="144462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70" name="Oval 76" descr="20%"/>
          <p:cNvSpPr>
            <a:spLocks noChangeArrowheads="1"/>
          </p:cNvSpPr>
          <p:nvPr/>
        </p:nvSpPr>
        <p:spPr bwMode="auto">
          <a:xfrm>
            <a:off x="3041651" y="5086232"/>
            <a:ext cx="144463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71" name="Oval 77" descr="20%"/>
          <p:cNvSpPr>
            <a:spLocks noChangeArrowheads="1"/>
          </p:cNvSpPr>
          <p:nvPr/>
        </p:nvSpPr>
        <p:spPr bwMode="auto">
          <a:xfrm>
            <a:off x="6738938" y="987307"/>
            <a:ext cx="144462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72" name="Oval 78" descr="20%"/>
          <p:cNvSpPr>
            <a:spLocks noChangeArrowheads="1"/>
          </p:cNvSpPr>
          <p:nvPr/>
        </p:nvSpPr>
        <p:spPr bwMode="auto">
          <a:xfrm>
            <a:off x="6378576" y="919838"/>
            <a:ext cx="144463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73" name="Oval 79" descr="20%"/>
          <p:cNvSpPr>
            <a:spLocks noChangeArrowheads="1"/>
          </p:cNvSpPr>
          <p:nvPr/>
        </p:nvSpPr>
        <p:spPr bwMode="auto">
          <a:xfrm>
            <a:off x="5586413" y="849988"/>
            <a:ext cx="144462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74" name="Oval 80" descr="20%"/>
          <p:cNvSpPr>
            <a:spLocks noChangeArrowheads="1"/>
          </p:cNvSpPr>
          <p:nvPr/>
        </p:nvSpPr>
        <p:spPr bwMode="auto">
          <a:xfrm>
            <a:off x="4646613" y="963495"/>
            <a:ext cx="144462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75" name="Oval 81" descr="20%"/>
          <p:cNvSpPr>
            <a:spLocks noChangeArrowheads="1"/>
          </p:cNvSpPr>
          <p:nvPr/>
        </p:nvSpPr>
        <p:spPr bwMode="auto">
          <a:xfrm>
            <a:off x="3714751" y="1285757"/>
            <a:ext cx="144463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76" name="Oval 82" descr="20%"/>
          <p:cNvSpPr>
            <a:spLocks noChangeArrowheads="1"/>
          </p:cNvSpPr>
          <p:nvPr/>
        </p:nvSpPr>
        <p:spPr bwMode="auto">
          <a:xfrm>
            <a:off x="2201863" y="3517782"/>
            <a:ext cx="144462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77" name="Oval 83" descr="20%"/>
          <p:cNvSpPr>
            <a:spLocks noChangeArrowheads="1"/>
          </p:cNvSpPr>
          <p:nvPr/>
        </p:nvSpPr>
        <p:spPr bwMode="auto">
          <a:xfrm>
            <a:off x="4940301" y="5923638"/>
            <a:ext cx="144463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78" name="Oval 84" descr="20%"/>
          <p:cNvSpPr>
            <a:spLocks noChangeArrowheads="1"/>
          </p:cNvSpPr>
          <p:nvPr/>
        </p:nvSpPr>
        <p:spPr bwMode="auto">
          <a:xfrm>
            <a:off x="4578351" y="5856170"/>
            <a:ext cx="144463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79" name="Oval 85" descr="20%"/>
          <p:cNvSpPr>
            <a:spLocks noChangeArrowheads="1"/>
          </p:cNvSpPr>
          <p:nvPr/>
        </p:nvSpPr>
        <p:spPr bwMode="auto">
          <a:xfrm>
            <a:off x="4146551" y="5729963"/>
            <a:ext cx="144463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80" name="Oval 86" descr="20%"/>
          <p:cNvSpPr>
            <a:spLocks noChangeArrowheads="1"/>
          </p:cNvSpPr>
          <p:nvPr/>
        </p:nvSpPr>
        <p:spPr bwMode="auto">
          <a:xfrm>
            <a:off x="8861426" y="4246445"/>
            <a:ext cx="144463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81" name="Oval 87" descr="20%"/>
          <p:cNvSpPr>
            <a:spLocks noChangeArrowheads="1"/>
          </p:cNvSpPr>
          <p:nvPr/>
        </p:nvSpPr>
        <p:spPr bwMode="auto">
          <a:xfrm>
            <a:off x="4281488" y="1047632"/>
            <a:ext cx="144462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82" name="Oval 88" descr="20%"/>
          <p:cNvSpPr>
            <a:spLocks noChangeArrowheads="1"/>
          </p:cNvSpPr>
          <p:nvPr/>
        </p:nvSpPr>
        <p:spPr bwMode="auto">
          <a:xfrm>
            <a:off x="3065463" y="1723907"/>
            <a:ext cx="144462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83" name="Oval 89" descr="20%"/>
          <p:cNvSpPr>
            <a:spLocks noChangeArrowheads="1"/>
          </p:cNvSpPr>
          <p:nvPr/>
        </p:nvSpPr>
        <p:spPr bwMode="auto">
          <a:xfrm>
            <a:off x="5946776" y="849988"/>
            <a:ext cx="144463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84" name="Oval 90" descr="20%"/>
          <p:cNvSpPr>
            <a:spLocks noChangeArrowheads="1"/>
          </p:cNvSpPr>
          <p:nvPr/>
        </p:nvSpPr>
        <p:spPr bwMode="auto">
          <a:xfrm>
            <a:off x="8815388" y="2493051"/>
            <a:ext cx="144462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85" name="Oval 91" descr="20%"/>
          <p:cNvSpPr>
            <a:spLocks noChangeArrowheads="1"/>
          </p:cNvSpPr>
          <p:nvPr/>
        </p:nvSpPr>
        <p:spPr bwMode="auto">
          <a:xfrm>
            <a:off x="9020176" y="3108207"/>
            <a:ext cx="144463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86" name="Oval 92" descr="20%"/>
          <p:cNvSpPr>
            <a:spLocks noChangeArrowheads="1"/>
          </p:cNvSpPr>
          <p:nvPr/>
        </p:nvSpPr>
        <p:spPr bwMode="auto">
          <a:xfrm>
            <a:off x="7026276" y="1076207"/>
            <a:ext cx="144463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87" name="Text Box 93"/>
          <p:cNvSpPr txBox="1">
            <a:spLocks noChangeArrowheads="1"/>
          </p:cNvSpPr>
          <p:nvPr/>
        </p:nvSpPr>
        <p:spPr bwMode="auto">
          <a:xfrm>
            <a:off x="8475663" y="1106489"/>
            <a:ext cx="1357312" cy="3460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>
                <a:latin typeface="Arial" charset="0"/>
              </a:rPr>
              <a:t>key: </a:t>
            </a:r>
            <a:r>
              <a:rPr lang="en-US" sz="1600">
                <a:latin typeface="Courier New" pitchFamily="49" charset="0"/>
              </a:rPr>
              <a:t>D469FC</a:t>
            </a:r>
          </a:p>
        </p:txBody>
      </p:sp>
    </p:spTree>
    <p:extLst>
      <p:ext uri="{BB962C8B-B14F-4D97-AF65-F5344CB8AC3E}">
        <p14:creationId xmlns:p14="http://schemas.microsoft.com/office/powerpoint/2010/main" val="218201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Overlay vs Physical Topology (1)</a:t>
            </a:r>
            <a:endParaRPr lang="en-US" noProof="0" dirty="0" smtClean="0"/>
          </a:p>
        </p:txBody>
      </p:sp>
      <p:sp>
        <p:nvSpPr>
          <p:cNvPr id="3994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DHTs can route very efficiently in the overlay network</a:t>
            </a:r>
          </a:p>
          <a:p>
            <a:r>
              <a:rPr lang="en-US" noProof="0" dirty="0" smtClean="0"/>
              <a:t>However, there is no relationship between the overlay- and physical topology</a:t>
            </a:r>
          </a:p>
          <a:p>
            <a:pPr lvl="1"/>
            <a:r>
              <a:rPr lang="en-US" noProof="0" dirty="0" smtClean="0"/>
              <a:t>Neighbors in the overlay network are rarely neighbors on the physical network</a:t>
            </a:r>
          </a:p>
          <a:p>
            <a:pPr lvl="1"/>
            <a:r>
              <a:rPr lang="en-US" noProof="0" dirty="0" smtClean="0">
                <a:sym typeface="Wingdings" pitchFamily="2" charset="2"/>
              </a:rPr>
              <a:t>DHTs may show high </a:t>
            </a:r>
            <a:r>
              <a:rPr lang="en-US" b="1" noProof="0" dirty="0" smtClean="0">
                <a:sym typeface="Wingdings" pitchFamily="2" charset="2"/>
              </a:rPr>
              <a:t>Overlay Stretch</a:t>
            </a:r>
          </a:p>
          <a:p>
            <a:pPr lvl="2"/>
            <a:r>
              <a:rPr lang="en-US" noProof="0" dirty="0" smtClean="0"/>
              <a:t>The ratio of the accumulated physical route during the overlay routing for the search of a key and the real path length between source and destination nodes</a:t>
            </a:r>
          </a:p>
          <a:p>
            <a:pPr lvl="1"/>
            <a:endParaRPr lang="en-US" noProof="0" dirty="0" smtClean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/>
        </p:nvGraphicFramePr>
        <p:xfrm>
          <a:off x="3794125" y="3862396"/>
          <a:ext cx="460375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Formel" r:id="rId4" imgW="3022600" imgH="419100" progId="Equation.3">
                  <p:embed/>
                </p:oleObj>
              </mc:Choice>
              <mc:Fallback>
                <p:oleObj name="Formel" r:id="rId4" imgW="30226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4125" y="3862396"/>
                        <a:ext cx="4603750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06693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Overlay vs Physical Topology (2)</a:t>
            </a:r>
            <a:endParaRPr lang="en-US" noProof="0" dirty="0" smtClean="0"/>
          </a:p>
        </p:txBody>
      </p:sp>
      <p:sp>
        <p:nvSpPr>
          <p:cNvPr id="173" name="Freeform 5"/>
          <p:cNvSpPr>
            <a:spLocks/>
          </p:cNvSpPr>
          <p:nvPr/>
        </p:nvSpPr>
        <p:spPr bwMode="auto">
          <a:xfrm>
            <a:off x="10013938" y="2115897"/>
            <a:ext cx="242888" cy="369332"/>
          </a:xfrm>
          <a:custGeom>
            <a:avLst/>
            <a:gdLst>
              <a:gd name="T0" fmla="*/ 0 w 153"/>
              <a:gd name="T1" fmla="*/ 0 h 436"/>
              <a:gd name="T2" fmla="*/ 79375 w 153"/>
              <a:gd name="T3" fmla="*/ 44450 h 436"/>
              <a:gd name="T4" fmla="*/ 142875 w 153"/>
              <a:gd name="T5" fmla="*/ 115888 h 436"/>
              <a:gd name="T6" fmla="*/ 185738 w 153"/>
              <a:gd name="T7" fmla="*/ 185737 h 436"/>
              <a:gd name="T8" fmla="*/ 222250 w 153"/>
              <a:gd name="T9" fmla="*/ 266700 h 436"/>
              <a:gd name="T10" fmla="*/ 222250 w 153"/>
              <a:gd name="T11" fmla="*/ 692150 h 4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3"/>
              <a:gd name="T19" fmla="*/ 0 h 436"/>
              <a:gd name="T20" fmla="*/ 153 w 153"/>
              <a:gd name="T21" fmla="*/ 436 h 4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3" h="436">
                <a:moveTo>
                  <a:pt x="0" y="0"/>
                </a:moveTo>
                <a:cubicBezTo>
                  <a:pt x="17" y="11"/>
                  <a:pt x="34" y="16"/>
                  <a:pt x="50" y="28"/>
                </a:cubicBezTo>
                <a:cubicBezTo>
                  <a:pt x="66" y="40"/>
                  <a:pt x="76" y="59"/>
                  <a:pt x="90" y="73"/>
                </a:cubicBezTo>
                <a:cubicBezTo>
                  <a:pt x="96" y="92"/>
                  <a:pt x="109" y="99"/>
                  <a:pt x="117" y="117"/>
                </a:cubicBezTo>
                <a:cubicBezTo>
                  <a:pt x="146" y="180"/>
                  <a:pt x="114" y="128"/>
                  <a:pt x="140" y="168"/>
                </a:cubicBezTo>
                <a:cubicBezTo>
                  <a:pt x="153" y="256"/>
                  <a:pt x="140" y="436"/>
                  <a:pt x="140" y="436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cxnSp>
        <p:nvCxnSpPr>
          <p:cNvPr id="174" name="AutoShape 6"/>
          <p:cNvCxnSpPr>
            <a:cxnSpLocks noChangeShapeType="1"/>
            <a:stCxn id="312" idx="3"/>
            <a:endCxn id="311" idx="3"/>
          </p:cNvCxnSpPr>
          <p:nvPr/>
        </p:nvCxnSpPr>
        <p:spPr bwMode="auto">
          <a:xfrm rot="5400000" flipH="1">
            <a:off x="8345584" y="1817034"/>
            <a:ext cx="135758" cy="287338"/>
          </a:xfrm>
          <a:prstGeom prst="curvedConnector3">
            <a:avLst>
              <a:gd name="adj1" fmla="val -224363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5" name="AutoShape 7"/>
          <p:cNvCxnSpPr>
            <a:cxnSpLocks noChangeShapeType="1"/>
            <a:stCxn id="313" idx="2"/>
            <a:endCxn id="312" idx="3"/>
          </p:cNvCxnSpPr>
          <p:nvPr/>
        </p:nvCxnSpPr>
        <p:spPr bwMode="auto">
          <a:xfrm rot="10800000">
            <a:off x="8557134" y="2028584"/>
            <a:ext cx="699569" cy="433487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6" name="AutoShape 8"/>
          <p:cNvCxnSpPr>
            <a:cxnSpLocks noChangeShapeType="1"/>
            <a:stCxn id="317" idx="2"/>
            <a:endCxn id="313" idx="3"/>
          </p:cNvCxnSpPr>
          <p:nvPr/>
        </p:nvCxnSpPr>
        <p:spPr bwMode="auto">
          <a:xfrm rot="10800000">
            <a:off x="9277859" y="2645526"/>
            <a:ext cx="439219" cy="1527092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7" name="AutoShape 9"/>
          <p:cNvCxnSpPr>
            <a:cxnSpLocks noChangeShapeType="1"/>
            <a:stCxn id="319" idx="0"/>
            <a:endCxn id="317" idx="2"/>
          </p:cNvCxnSpPr>
          <p:nvPr/>
        </p:nvCxnSpPr>
        <p:spPr bwMode="auto">
          <a:xfrm rot="5400000" flipH="1" flipV="1">
            <a:off x="6387027" y="2361549"/>
            <a:ext cx="1518978" cy="5141119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8" name="Oval 10"/>
          <p:cNvSpPr>
            <a:spLocks noChangeArrowheads="1"/>
          </p:cNvSpPr>
          <p:nvPr/>
        </p:nvSpPr>
        <p:spPr bwMode="auto">
          <a:xfrm>
            <a:off x="4429114" y="5333642"/>
            <a:ext cx="144463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79" name="Oval 11"/>
          <p:cNvSpPr>
            <a:spLocks noChangeArrowheads="1"/>
          </p:cNvSpPr>
          <p:nvPr/>
        </p:nvSpPr>
        <p:spPr bwMode="auto">
          <a:xfrm>
            <a:off x="4716451" y="4757379"/>
            <a:ext cx="144462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80" name="Oval 12"/>
          <p:cNvSpPr>
            <a:spLocks noChangeArrowheads="1"/>
          </p:cNvSpPr>
          <p:nvPr/>
        </p:nvSpPr>
        <p:spPr bwMode="auto">
          <a:xfrm>
            <a:off x="4214801" y="4468454"/>
            <a:ext cx="144462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81" name="Oval 13"/>
          <p:cNvSpPr>
            <a:spLocks noChangeArrowheads="1"/>
          </p:cNvSpPr>
          <p:nvPr/>
        </p:nvSpPr>
        <p:spPr bwMode="auto">
          <a:xfrm>
            <a:off x="4860914" y="4397017"/>
            <a:ext cx="144463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82" name="Oval 14"/>
          <p:cNvSpPr>
            <a:spLocks noChangeArrowheads="1"/>
          </p:cNvSpPr>
          <p:nvPr/>
        </p:nvSpPr>
        <p:spPr bwMode="auto">
          <a:xfrm>
            <a:off x="5221276" y="3965217"/>
            <a:ext cx="144462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83" name="Oval 15"/>
          <p:cNvSpPr>
            <a:spLocks noChangeArrowheads="1"/>
          </p:cNvSpPr>
          <p:nvPr/>
        </p:nvSpPr>
        <p:spPr bwMode="auto">
          <a:xfrm>
            <a:off x="5940414" y="3892192"/>
            <a:ext cx="144463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84" name="Oval 16"/>
          <p:cNvSpPr>
            <a:spLocks noChangeArrowheads="1"/>
          </p:cNvSpPr>
          <p:nvPr/>
        </p:nvSpPr>
        <p:spPr bwMode="auto">
          <a:xfrm>
            <a:off x="6302364" y="4252554"/>
            <a:ext cx="144463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85" name="Oval 17"/>
          <p:cNvSpPr>
            <a:spLocks noChangeArrowheads="1"/>
          </p:cNvSpPr>
          <p:nvPr/>
        </p:nvSpPr>
        <p:spPr bwMode="auto">
          <a:xfrm>
            <a:off x="6084876" y="5260617"/>
            <a:ext cx="144462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86" name="Oval 18"/>
          <p:cNvSpPr>
            <a:spLocks noChangeArrowheads="1"/>
          </p:cNvSpPr>
          <p:nvPr/>
        </p:nvSpPr>
        <p:spPr bwMode="auto">
          <a:xfrm>
            <a:off x="5653076" y="5333642"/>
            <a:ext cx="144462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87" name="Oval 19"/>
          <p:cNvSpPr>
            <a:spLocks noChangeArrowheads="1"/>
          </p:cNvSpPr>
          <p:nvPr/>
        </p:nvSpPr>
        <p:spPr bwMode="auto">
          <a:xfrm>
            <a:off x="5003789" y="3244492"/>
            <a:ext cx="144463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88" name="Oval 20"/>
          <p:cNvSpPr>
            <a:spLocks noChangeArrowheads="1"/>
          </p:cNvSpPr>
          <p:nvPr/>
        </p:nvSpPr>
        <p:spPr bwMode="auto">
          <a:xfrm>
            <a:off x="5435589" y="2307867"/>
            <a:ext cx="144463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89" name="Oval 21"/>
          <p:cNvSpPr>
            <a:spLocks noChangeArrowheads="1"/>
          </p:cNvSpPr>
          <p:nvPr/>
        </p:nvSpPr>
        <p:spPr bwMode="auto">
          <a:xfrm>
            <a:off x="7165964" y="3388954"/>
            <a:ext cx="144463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90" name="Oval 22"/>
          <p:cNvSpPr>
            <a:spLocks noChangeArrowheads="1"/>
          </p:cNvSpPr>
          <p:nvPr/>
        </p:nvSpPr>
        <p:spPr bwMode="auto">
          <a:xfrm>
            <a:off x="7237401" y="2596792"/>
            <a:ext cx="144462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91" name="Oval 23"/>
          <p:cNvSpPr>
            <a:spLocks noChangeArrowheads="1"/>
          </p:cNvSpPr>
          <p:nvPr/>
        </p:nvSpPr>
        <p:spPr bwMode="auto">
          <a:xfrm>
            <a:off x="7958126" y="2596792"/>
            <a:ext cx="144462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92" name="Oval 24"/>
          <p:cNvSpPr>
            <a:spLocks noChangeArrowheads="1"/>
          </p:cNvSpPr>
          <p:nvPr/>
        </p:nvSpPr>
        <p:spPr bwMode="auto">
          <a:xfrm>
            <a:off x="7956539" y="5044717"/>
            <a:ext cx="144463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93" name="Oval 25"/>
          <p:cNvSpPr>
            <a:spLocks noChangeArrowheads="1"/>
          </p:cNvSpPr>
          <p:nvPr/>
        </p:nvSpPr>
        <p:spPr bwMode="auto">
          <a:xfrm>
            <a:off x="7885101" y="3676292"/>
            <a:ext cx="144462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94" name="Oval 26"/>
          <p:cNvSpPr>
            <a:spLocks noChangeArrowheads="1"/>
          </p:cNvSpPr>
          <p:nvPr/>
        </p:nvSpPr>
        <p:spPr bwMode="auto">
          <a:xfrm>
            <a:off x="8821726" y="4900254"/>
            <a:ext cx="144462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95" name="Oval 27"/>
          <p:cNvSpPr>
            <a:spLocks noChangeArrowheads="1"/>
          </p:cNvSpPr>
          <p:nvPr/>
        </p:nvSpPr>
        <p:spPr bwMode="auto">
          <a:xfrm>
            <a:off x="8532801" y="3604854"/>
            <a:ext cx="144462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96" name="Oval 28"/>
          <p:cNvSpPr>
            <a:spLocks noChangeArrowheads="1"/>
          </p:cNvSpPr>
          <p:nvPr/>
        </p:nvSpPr>
        <p:spPr bwMode="auto">
          <a:xfrm>
            <a:off x="6877039" y="4974867"/>
            <a:ext cx="144463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97" name="Oval 29"/>
          <p:cNvSpPr>
            <a:spLocks noChangeArrowheads="1"/>
          </p:cNvSpPr>
          <p:nvPr/>
        </p:nvSpPr>
        <p:spPr bwMode="auto">
          <a:xfrm>
            <a:off x="7310426" y="4038242"/>
            <a:ext cx="144462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98" name="Oval 30"/>
          <p:cNvSpPr>
            <a:spLocks noChangeArrowheads="1"/>
          </p:cNvSpPr>
          <p:nvPr/>
        </p:nvSpPr>
        <p:spPr bwMode="auto">
          <a:xfrm>
            <a:off x="3852851" y="3749317"/>
            <a:ext cx="144462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99" name="Oval 31"/>
          <p:cNvSpPr>
            <a:spLocks noChangeArrowheads="1"/>
          </p:cNvSpPr>
          <p:nvPr/>
        </p:nvSpPr>
        <p:spPr bwMode="auto">
          <a:xfrm>
            <a:off x="3997314" y="3388954"/>
            <a:ext cx="144463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00" name="Oval 32"/>
          <p:cNvSpPr>
            <a:spLocks noChangeArrowheads="1"/>
          </p:cNvSpPr>
          <p:nvPr/>
        </p:nvSpPr>
        <p:spPr bwMode="auto">
          <a:xfrm>
            <a:off x="4284651" y="2812692"/>
            <a:ext cx="144462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01" name="Oval 33"/>
          <p:cNvSpPr>
            <a:spLocks noChangeArrowheads="1"/>
          </p:cNvSpPr>
          <p:nvPr/>
        </p:nvSpPr>
        <p:spPr bwMode="auto">
          <a:xfrm>
            <a:off x="4648189" y="2957154"/>
            <a:ext cx="144463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02" name="Oval 34"/>
          <p:cNvSpPr>
            <a:spLocks noChangeArrowheads="1"/>
          </p:cNvSpPr>
          <p:nvPr/>
        </p:nvSpPr>
        <p:spPr bwMode="auto">
          <a:xfrm>
            <a:off x="3422639" y="3390542"/>
            <a:ext cx="144463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03" name="Oval 35"/>
          <p:cNvSpPr>
            <a:spLocks noChangeArrowheads="1"/>
          </p:cNvSpPr>
          <p:nvPr/>
        </p:nvSpPr>
        <p:spPr bwMode="auto">
          <a:xfrm>
            <a:off x="6516676" y="3244492"/>
            <a:ext cx="144462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04" name="Oval 36"/>
          <p:cNvSpPr>
            <a:spLocks noChangeArrowheads="1"/>
          </p:cNvSpPr>
          <p:nvPr/>
        </p:nvSpPr>
        <p:spPr bwMode="auto">
          <a:xfrm>
            <a:off x="8532801" y="3893779"/>
            <a:ext cx="144462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05" name="Oval 37"/>
          <p:cNvSpPr>
            <a:spLocks noChangeArrowheads="1"/>
          </p:cNvSpPr>
          <p:nvPr/>
        </p:nvSpPr>
        <p:spPr bwMode="auto">
          <a:xfrm>
            <a:off x="5797539" y="2957154"/>
            <a:ext cx="144463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06" name="Oval 38"/>
          <p:cNvSpPr>
            <a:spLocks noChangeArrowheads="1"/>
          </p:cNvSpPr>
          <p:nvPr/>
        </p:nvSpPr>
        <p:spPr bwMode="auto">
          <a:xfrm>
            <a:off x="8964601" y="3317517"/>
            <a:ext cx="144462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07" name="Oval 39"/>
          <p:cNvSpPr>
            <a:spLocks noChangeArrowheads="1"/>
          </p:cNvSpPr>
          <p:nvPr/>
        </p:nvSpPr>
        <p:spPr bwMode="auto">
          <a:xfrm>
            <a:off x="4503726" y="1950679"/>
            <a:ext cx="144462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08" name="Oval 40"/>
          <p:cNvSpPr>
            <a:spLocks noChangeArrowheads="1"/>
          </p:cNvSpPr>
          <p:nvPr/>
        </p:nvSpPr>
        <p:spPr bwMode="auto">
          <a:xfrm>
            <a:off x="6589701" y="2238017"/>
            <a:ext cx="144462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09" name="Oval 41"/>
          <p:cNvSpPr>
            <a:spLocks noChangeArrowheads="1"/>
          </p:cNvSpPr>
          <p:nvPr/>
        </p:nvSpPr>
        <p:spPr bwMode="auto">
          <a:xfrm>
            <a:off x="5940414" y="1733192"/>
            <a:ext cx="144463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10" name="Oval 42"/>
          <p:cNvSpPr>
            <a:spLocks noChangeArrowheads="1"/>
          </p:cNvSpPr>
          <p:nvPr/>
        </p:nvSpPr>
        <p:spPr bwMode="auto">
          <a:xfrm>
            <a:off x="6589701" y="1301392"/>
            <a:ext cx="144462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11" name="Oval 43"/>
          <p:cNvSpPr>
            <a:spLocks noChangeArrowheads="1"/>
          </p:cNvSpPr>
          <p:nvPr/>
        </p:nvSpPr>
        <p:spPr bwMode="auto">
          <a:xfrm>
            <a:off x="5076814" y="1661754"/>
            <a:ext cx="144463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cxnSp>
        <p:nvCxnSpPr>
          <p:cNvPr id="212" name="AutoShape 44"/>
          <p:cNvCxnSpPr>
            <a:cxnSpLocks noChangeShapeType="1"/>
            <a:stCxn id="220" idx="0"/>
            <a:endCxn id="179" idx="3"/>
          </p:cNvCxnSpPr>
          <p:nvPr/>
        </p:nvCxnSpPr>
        <p:spPr bwMode="auto">
          <a:xfrm flipV="1">
            <a:off x="4500551" y="5200672"/>
            <a:ext cx="237056" cy="285488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13" name="AutoShape 45"/>
          <p:cNvCxnSpPr>
            <a:cxnSpLocks noChangeShapeType="1"/>
            <a:stCxn id="179" idx="1"/>
            <a:endCxn id="221" idx="5"/>
          </p:cNvCxnSpPr>
          <p:nvPr/>
        </p:nvCxnSpPr>
        <p:spPr bwMode="auto">
          <a:xfrm flipH="1" flipV="1">
            <a:off x="4359395" y="4808429"/>
            <a:ext cx="378212" cy="25006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14" name="AutoShape 46"/>
          <p:cNvCxnSpPr>
            <a:cxnSpLocks noChangeShapeType="1"/>
            <a:stCxn id="221" idx="1"/>
            <a:endCxn id="198" idx="4"/>
          </p:cNvCxnSpPr>
          <p:nvPr/>
        </p:nvCxnSpPr>
        <p:spPr bwMode="auto">
          <a:xfrm flipH="1" flipV="1">
            <a:off x="3925083" y="4268667"/>
            <a:ext cx="281649" cy="387098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15" name="AutoShape 47"/>
          <p:cNvCxnSpPr>
            <a:cxnSpLocks noChangeShapeType="1"/>
            <a:stCxn id="179" idx="0"/>
            <a:endCxn id="181" idx="3"/>
          </p:cNvCxnSpPr>
          <p:nvPr/>
        </p:nvCxnSpPr>
        <p:spPr bwMode="auto">
          <a:xfrm>
            <a:off x="4788683" y="4757378"/>
            <a:ext cx="93387" cy="82932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16" name="AutoShape 48"/>
          <p:cNvCxnSpPr>
            <a:cxnSpLocks noChangeShapeType="1"/>
            <a:stCxn id="181" idx="0"/>
            <a:endCxn id="182" idx="3"/>
          </p:cNvCxnSpPr>
          <p:nvPr/>
        </p:nvCxnSpPr>
        <p:spPr bwMode="auto">
          <a:xfrm>
            <a:off x="4933146" y="4397016"/>
            <a:ext cx="309287" cy="11494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17" name="AutoShape 49"/>
          <p:cNvCxnSpPr>
            <a:cxnSpLocks noChangeShapeType="1"/>
            <a:stCxn id="182" idx="6"/>
            <a:endCxn id="183" idx="2"/>
          </p:cNvCxnSpPr>
          <p:nvPr/>
        </p:nvCxnSpPr>
        <p:spPr bwMode="auto">
          <a:xfrm flipV="1">
            <a:off x="5365739" y="4151868"/>
            <a:ext cx="574675" cy="73025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18" name="AutoShape 50"/>
          <p:cNvCxnSpPr>
            <a:cxnSpLocks noChangeShapeType="1"/>
            <a:stCxn id="319" idx="0"/>
            <a:endCxn id="220" idx="4"/>
          </p:cNvCxnSpPr>
          <p:nvPr/>
        </p:nvCxnSpPr>
        <p:spPr bwMode="auto">
          <a:xfrm flipH="1">
            <a:off x="4500551" y="5691596"/>
            <a:ext cx="75406" cy="10464"/>
          </a:xfrm>
          <a:prstGeom prst="straightConnector1">
            <a:avLst/>
          </a:prstGeom>
          <a:noFill/>
          <a:ln w="9525">
            <a:solidFill>
              <a:srgbClr val="FF0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219" name="AutoShape 51"/>
          <p:cNvCxnSpPr>
            <a:cxnSpLocks noChangeShapeType="1"/>
            <a:stCxn id="311" idx="3"/>
            <a:endCxn id="221" idx="7"/>
          </p:cNvCxnSpPr>
          <p:nvPr/>
        </p:nvCxnSpPr>
        <p:spPr bwMode="auto">
          <a:xfrm flipH="1">
            <a:off x="4359396" y="1892825"/>
            <a:ext cx="3910399" cy="2762941"/>
          </a:xfrm>
          <a:prstGeom prst="straightConnector1">
            <a:avLst/>
          </a:prstGeom>
          <a:noFill/>
          <a:ln w="9525">
            <a:solidFill>
              <a:srgbClr val="FF0000"/>
            </a:solidFill>
            <a:prstDash val="sysDot"/>
            <a:miter lim="800000"/>
            <a:headEnd/>
            <a:tailEnd type="triangle" w="med" len="med"/>
          </a:ln>
        </p:spPr>
      </p:cxnSp>
      <p:sp>
        <p:nvSpPr>
          <p:cNvPr id="220" name="Oval 52"/>
          <p:cNvSpPr>
            <a:spLocks noChangeArrowheads="1"/>
          </p:cNvSpPr>
          <p:nvPr/>
        </p:nvSpPr>
        <p:spPr bwMode="auto">
          <a:xfrm>
            <a:off x="4392601" y="5486160"/>
            <a:ext cx="215900" cy="215900"/>
          </a:xfrm>
          <a:prstGeom prst="ellipse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1" name="Oval 53"/>
          <p:cNvSpPr>
            <a:spLocks noChangeArrowheads="1"/>
          </p:cNvSpPr>
          <p:nvPr/>
        </p:nvSpPr>
        <p:spPr bwMode="auto">
          <a:xfrm>
            <a:off x="4175113" y="4624147"/>
            <a:ext cx="215900" cy="215900"/>
          </a:xfrm>
          <a:prstGeom prst="ellipse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2" name="Oval 54"/>
          <p:cNvSpPr>
            <a:spLocks noChangeArrowheads="1"/>
          </p:cNvSpPr>
          <p:nvPr/>
        </p:nvSpPr>
        <p:spPr bwMode="auto">
          <a:xfrm>
            <a:off x="8101001" y="5549542"/>
            <a:ext cx="144462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23" name="Oval 55"/>
          <p:cNvSpPr>
            <a:spLocks noChangeArrowheads="1"/>
          </p:cNvSpPr>
          <p:nvPr/>
        </p:nvSpPr>
        <p:spPr bwMode="auto">
          <a:xfrm>
            <a:off x="8461364" y="4397017"/>
            <a:ext cx="144463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24" name="Oval 56"/>
          <p:cNvSpPr>
            <a:spLocks noChangeArrowheads="1"/>
          </p:cNvSpPr>
          <p:nvPr/>
        </p:nvSpPr>
        <p:spPr bwMode="auto">
          <a:xfrm>
            <a:off x="8782038" y="5051185"/>
            <a:ext cx="215900" cy="215900"/>
          </a:xfrm>
          <a:prstGeom prst="ellipse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cxnSp>
        <p:nvCxnSpPr>
          <p:cNvPr id="225" name="AutoShape 57"/>
          <p:cNvCxnSpPr>
            <a:cxnSpLocks noChangeShapeType="1"/>
            <a:stCxn id="317" idx="3"/>
            <a:endCxn id="224" idx="7"/>
          </p:cNvCxnSpPr>
          <p:nvPr/>
        </p:nvCxnSpPr>
        <p:spPr bwMode="auto">
          <a:xfrm flipH="1">
            <a:off x="8966320" y="4356075"/>
            <a:ext cx="771912" cy="726728"/>
          </a:xfrm>
          <a:prstGeom prst="straightConnector1">
            <a:avLst/>
          </a:prstGeom>
          <a:noFill/>
          <a:ln w="9525">
            <a:solidFill>
              <a:srgbClr val="FF0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226" name="AutoShape 58"/>
          <p:cNvCxnSpPr>
            <a:cxnSpLocks noChangeShapeType="1"/>
            <a:stCxn id="179" idx="6"/>
            <a:endCxn id="186" idx="1"/>
          </p:cNvCxnSpPr>
          <p:nvPr/>
        </p:nvCxnSpPr>
        <p:spPr bwMode="auto">
          <a:xfrm>
            <a:off x="4860914" y="5017054"/>
            <a:ext cx="813319" cy="392644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27" name="AutoShape 59"/>
          <p:cNvCxnSpPr>
            <a:cxnSpLocks noChangeShapeType="1"/>
            <a:stCxn id="186" idx="6"/>
            <a:endCxn id="185" idx="2"/>
          </p:cNvCxnSpPr>
          <p:nvPr/>
        </p:nvCxnSpPr>
        <p:spPr bwMode="auto">
          <a:xfrm flipV="1">
            <a:off x="5797538" y="5520293"/>
            <a:ext cx="287338" cy="73025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28" name="AutoShape 60"/>
          <p:cNvCxnSpPr>
            <a:cxnSpLocks noChangeShapeType="1"/>
            <a:stCxn id="185" idx="7"/>
            <a:endCxn id="196" idx="2"/>
          </p:cNvCxnSpPr>
          <p:nvPr/>
        </p:nvCxnSpPr>
        <p:spPr bwMode="auto">
          <a:xfrm flipV="1">
            <a:off x="6208182" y="5234543"/>
            <a:ext cx="668856" cy="102131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29" name="AutoShape 61"/>
          <p:cNvCxnSpPr>
            <a:cxnSpLocks noChangeShapeType="1"/>
            <a:stCxn id="185" idx="0"/>
            <a:endCxn id="184" idx="4"/>
          </p:cNvCxnSpPr>
          <p:nvPr/>
        </p:nvCxnSpPr>
        <p:spPr bwMode="auto">
          <a:xfrm flipV="1">
            <a:off x="6157107" y="4771904"/>
            <a:ext cx="217488" cy="488712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30" name="AutoShape 62"/>
          <p:cNvCxnSpPr>
            <a:cxnSpLocks noChangeShapeType="1"/>
            <a:stCxn id="186" idx="2"/>
            <a:endCxn id="220" idx="6"/>
          </p:cNvCxnSpPr>
          <p:nvPr/>
        </p:nvCxnSpPr>
        <p:spPr bwMode="auto">
          <a:xfrm flipH="1">
            <a:off x="4608502" y="5593318"/>
            <a:ext cx="1044575" cy="793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31" name="AutoShape 63"/>
          <p:cNvCxnSpPr>
            <a:cxnSpLocks noChangeShapeType="1"/>
            <a:stCxn id="196" idx="6"/>
            <a:endCxn id="192" idx="2"/>
          </p:cNvCxnSpPr>
          <p:nvPr/>
        </p:nvCxnSpPr>
        <p:spPr bwMode="auto">
          <a:xfrm>
            <a:off x="7021502" y="5234542"/>
            <a:ext cx="935037" cy="6985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sp>
        <p:nvSpPr>
          <p:cNvPr id="232" name="Oval 64" descr="20%"/>
          <p:cNvSpPr>
            <a:spLocks noChangeArrowheads="1"/>
          </p:cNvSpPr>
          <p:nvPr/>
        </p:nvSpPr>
        <p:spPr bwMode="auto">
          <a:xfrm>
            <a:off x="2919401" y="3638192"/>
            <a:ext cx="144462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33" name="Oval 65" descr="20%"/>
          <p:cNvSpPr>
            <a:spLocks noChangeArrowheads="1"/>
          </p:cNvSpPr>
          <p:nvPr/>
        </p:nvSpPr>
        <p:spPr bwMode="auto">
          <a:xfrm>
            <a:off x="3424226" y="2271354"/>
            <a:ext cx="144462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34" name="Oval 66" descr="20%"/>
          <p:cNvSpPr>
            <a:spLocks noChangeArrowheads="1"/>
          </p:cNvSpPr>
          <p:nvPr/>
        </p:nvSpPr>
        <p:spPr bwMode="auto">
          <a:xfrm>
            <a:off x="3105139" y="2804754"/>
            <a:ext cx="144463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35" name="Oval 67" descr="20%"/>
          <p:cNvSpPr>
            <a:spLocks noChangeArrowheads="1"/>
          </p:cNvSpPr>
          <p:nvPr/>
        </p:nvSpPr>
        <p:spPr bwMode="auto">
          <a:xfrm>
            <a:off x="3814751" y="1844317"/>
            <a:ext cx="144462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36" name="Oval 68" descr="20%"/>
          <p:cNvSpPr>
            <a:spLocks noChangeArrowheads="1"/>
          </p:cNvSpPr>
          <p:nvPr/>
        </p:nvSpPr>
        <p:spPr bwMode="auto">
          <a:xfrm>
            <a:off x="4432289" y="1406167"/>
            <a:ext cx="144463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37" name="Oval 69" descr="20%"/>
          <p:cNvSpPr>
            <a:spLocks noChangeArrowheads="1"/>
          </p:cNvSpPr>
          <p:nvPr/>
        </p:nvSpPr>
        <p:spPr bwMode="auto">
          <a:xfrm>
            <a:off x="5008551" y="1190267"/>
            <a:ext cx="144462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38" name="Oval 70" descr="20%"/>
          <p:cNvSpPr>
            <a:spLocks noChangeArrowheads="1"/>
          </p:cNvSpPr>
          <p:nvPr/>
        </p:nvSpPr>
        <p:spPr bwMode="auto">
          <a:xfrm>
            <a:off x="5364151" y="1083904"/>
            <a:ext cx="144462" cy="519351"/>
          </a:xfrm>
          <a:prstGeom prst="ellipse">
            <a:avLst/>
          </a:prstGeom>
          <a:pattFill prst="pct20">
            <a:fgClr>
              <a:srgbClr val="DADAF6"/>
            </a:fgClr>
            <a:bgClr>
              <a:schemeClr val="bg1"/>
            </a:bgClr>
          </a:patt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cxnSp>
        <p:nvCxnSpPr>
          <p:cNvPr id="239" name="AutoShape 71"/>
          <p:cNvCxnSpPr>
            <a:cxnSpLocks noChangeShapeType="1"/>
            <a:stCxn id="192" idx="6"/>
            <a:endCxn id="224" idx="2"/>
          </p:cNvCxnSpPr>
          <p:nvPr/>
        </p:nvCxnSpPr>
        <p:spPr bwMode="auto">
          <a:xfrm flipV="1">
            <a:off x="8101002" y="5159136"/>
            <a:ext cx="681037" cy="145257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40" name="AutoShape 72"/>
          <p:cNvCxnSpPr>
            <a:cxnSpLocks noChangeShapeType="1"/>
            <a:stCxn id="192" idx="4"/>
            <a:endCxn id="222" idx="1"/>
          </p:cNvCxnSpPr>
          <p:nvPr/>
        </p:nvCxnSpPr>
        <p:spPr bwMode="auto">
          <a:xfrm>
            <a:off x="8028771" y="5564068"/>
            <a:ext cx="93387" cy="61531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sp>
        <p:nvSpPr>
          <p:cNvPr id="241" name="Oval 73"/>
          <p:cNvSpPr>
            <a:spLocks noChangeArrowheads="1"/>
          </p:cNvSpPr>
          <p:nvPr/>
        </p:nvSpPr>
        <p:spPr bwMode="auto">
          <a:xfrm>
            <a:off x="8931263" y="3465272"/>
            <a:ext cx="215900" cy="215900"/>
          </a:xfrm>
          <a:prstGeom prst="ellipse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42" name="Oval 74"/>
          <p:cNvSpPr>
            <a:spLocks noChangeArrowheads="1"/>
          </p:cNvSpPr>
          <p:nvPr/>
        </p:nvSpPr>
        <p:spPr bwMode="auto">
          <a:xfrm>
            <a:off x="7092939" y="1876067"/>
            <a:ext cx="144463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43" name="Oval 75"/>
          <p:cNvSpPr>
            <a:spLocks noChangeArrowheads="1"/>
          </p:cNvSpPr>
          <p:nvPr/>
        </p:nvSpPr>
        <p:spPr bwMode="auto">
          <a:xfrm>
            <a:off x="8101001" y="2091967"/>
            <a:ext cx="144462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44" name="Oval 76"/>
          <p:cNvSpPr>
            <a:spLocks noChangeArrowheads="1"/>
          </p:cNvSpPr>
          <p:nvPr/>
        </p:nvSpPr>
        <p:spPr bwMode="auto">
          <a:xfrm>
            <a:off x="8245464" y="3028592"/>
            <a:ext cx="144463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45" name="Oval 77"/>
          <p:cNvSpPr>
            <a:spLocks noChangeArrowheads="1"/>
          </p:cNvSpPr>
          <p:nvPr/>
        </p:nvSpPr>
        <p:spPr bwMode="auto">
          <a:xfrm>
            <a:off x="8748701" y="2812692"/>
            <a:ext cx="144462" cy="51935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46" name="Oval 78"/>
          <p:cNvSpPr>
            <a:spLocks noChangeArrowheads="1"/>
          </p:cNvSpPr>
          <p:nvPr/>
        </p:nvSpPr>
        <p:spPr bwMode="auto">
          <a:xfrm>
            <a:off x="8069251" y="2246072"/>
            <a:ext cx="215900" cy="215900"/>
          </a:xfrm>
          <a:prstGeom prst="ellipse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cxnSp>
        <p:nvCxnSpPr>
          <p:cNvPr id="247" name="AutoShape 79"/>
          <p:cNvCxnSpPr>
            <a:cxnSpLocks noChangeShapeType="1"/>
            <a:stCxn id="224" idx="0"/>
            <a:endCxn id="223" idx="5"/>
          </p:cNvCxnSpPr>
          <p:nvPr/>
        </p:nvCxnSpPr>
        <p:spPr bwMode="auto">
          <a:xfrm flipH="1" flipV="1">
            <a:off x="8584670" y="4840311"/>
            <a:ext cx="305318" cy="210875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48" name="AutoShape 80"/>
          <p:cNvCxnSpPr>
            <a:cxnSpLocks noChangeShapeType="1"/>
            <a:stCxn id="223" idx="0"/>
            <a:endCxn id="204" idx="4"/>
          </p:cNvCxnSpPr>
          <p:nvPr/>
        </p:nvCxnSpPr>
        <p:spPr bwMode="auto">
          <a:xfrm>
            <a:off x="8533596" y="4397017"/>
            <a:ext cx="71437" cy="16113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49" name="AutoShape 81"/>
          <p:cNvCxnSpPr>
            <a:cxnSpLocks noChangeShapeType="1"/>
            <a:stCxn id="204" idx="0"/>
            <a:endCxn id="195" idx="4"/>
          </p:cNvCxnSpPr>
          <p:nvPr/>
        </p:nvCxnSpPr>
        <p:spPr bwMode="auto">
          <a:xfrm>
            <a:off x="8605032" y="3893778"/>
            <a:ext cx="0" cy="230426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50" name="AutoShape 82"/>
          <p:cNvCxnSpPr>
            <a:cxnSpLocks noChangeShapeType="1"/>
            <a:stCxn id="198" idx="0"/>
            <a:endCxn id="199" idx="3"/>
          </p:cNvCxnSpPr>
          <p:nvPr/>
        </p:nvCxnSpPr>
        <p:spPr bwMode="auto">
          <a:xfrm>
            <a:off x="3925083" y="3749317"/>
            <a:ext cx="93387" cy="82931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51" name="AutoShape 83"/>
          <p:cNvCxnSpPr>
            <a:cxnSpLocks noChangeShapeType="1"/>
            <a:stCxn id="200" idx="5"/>
            <a:endCxn id="201" idx="1"/>
          </p:cNvCxnSpPr>
          <p:nvPr/>
        </p:nvCxnSpPr>
        <p:spPr bwMode="auto">
          <a:xfrm flipV="1">
            <a:off x="4407958" y="3033211"/>
            <a:ext cx="261387" cy="222775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52" name="AutoShape 84"/>
          <p:cNvCxnSpPr>
            <a:cxnSpLocks noChangeShapeType="1"/>
            <a:stCxn id="199" idx="0"/>
            <a:endCxn id="200" idx="3"/>
          </p:cNvCxnSpPr>
          <p:nvPr/>
        </p:nvCxnSpPr>
        <p:spPr bwMode="auto">
          <a:xfrm flipV="1">
            <a:off x="4069545" y="3255985"/>
            <a:ext cx="236262" cy="132968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53" name="AutoShape 85"/>
          <p:cNvCxnSpPr>
            <a:cxnSpLocks noChangeShapeType="1"/>
            <a:stCxn id="199" idx="2"/>
            <a:endCxn id="202" idx="6"/>
          </p:cNvCxnSpPr>
          <p:nvPr/>
        </p:nvCxnSpPr>
        <p:spPr bwMode="auto">
          <a:xfrm flipH="1">
            <a:off x="3567101" y="3648629"/>
            <a:ext cx="430212" cy="1588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54" name="AutoShape 86"/>
          <p:cNvCxnSpPr>
            <a:cxnSpLocks noChangeShapeType="1"/>
            <a:stCxn id="312" idx="3"/>
            <a:endCxn id="246" idx="7"/>
          </p:cNvCxnSpPr>
          <p:nvPr/>
        </p:nvCxnSpPr>
        <p:spPr bwMode="auto">
          <a:xfrm flipH="1">
            <a:off x="8253534" y="2028582"/>
            <a:ext cx="303599" cy="249108"/>
          </a:xfrm>
          <a:prstGeom prst="straightConnector1">
            <a:avLst/>
          </a:prstGeom>
          <a:noFill/>
          <a:ln w="9525">
            <a:solidFill>
              <a:srgbClr val="FF0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255" name="AutoShape 87"/>
          <p:cNvCxnSpPr>
            <a:cxnSpLocks noChangeShapeType="1"/>
            <a:stCxn id="195" idx="7"/>
            <a:endCxn id="241" idx="3"/>
          </p:cNvCxnSpPr>
          <p:nvPr/>
        </p:nvCxnSpPr>
        <p:spPr bwMode="auto">
          <a:xfrm flipV="1">
            <a:off x="8656107" y="3649554"/>
            <a:ext cx="306774" cy="31356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56" name="AutoShape 88"/>
          <p:cNvCxnSpPr>
            <a:cxnSpLocks noChangeShapeType="1"/>
            <a:stCxn id="195" idx="0"/>
            <a:endCxn id="244" idx="5"/>
          </p:cNvCxnSpPr>
          <p:nvPr/>
        </p:nvCxnSpPr>
        <p:spPr bwMode="auto">
          <a:xfrm flipH="1" flipV="1">
            <a:off x="8368770" y="3471885"/>
            <a:ext cx="236262" cy="132968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57" name="AutoShape 89"/>
          <p:cNvCxnSpPr>
            <a:cxnSpLocks noChangeShapeType="1"/>
            <a:stCxn id="244" idx="7"/>
            <a:endCxn id="245" idx="3"/>
          </p:cNvCxnSpPr>
          <p:nvPr/>
        </p:nvCxnSpPr>
        <p:spPr bwMode="auto">
          <a:xfrm>
            <a:off x="8368771" y="3104649"/>
            <a:ext cx="401087" cy="151337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58" name="AutoShape 90"/>
          <p:cNvCxnSpPr>
            <a:cxnSpLocks noChangeShapeType="1"/>
            <a:stCxn id="245" idx="2"/>
            <a:endCxn id="191" idx="6"/>
          </p:cNvCxnSpPr>
          <p:nvPr/>
        </p:nvCxnSpPr>
        <p:spPr bwMode="auto">
          <a:xfrm flipH="1" flipV="1">
            <a:off x="8102589" y="2856467"/>
            <a:ext cx="646113" cy="21590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59" name="AutoShape 91"/>
          <p:cNvCxnSpPr>
            <a:cxnSpLocks noChangeShapeType="1"/>
            <a:stCxn id="191" idx="0"/>
            <a:endCxn id="246" idx="4"/>
          </p:cNvCxnSpPr>
          <p:nvPr/>
        </p:nvCxnSpPr>
        <p:spPr bwMode="auto">
          <a:xfrm flipV="1">
            <a:off x="8030357" y="2461973"/>
            <a:ext cx="146844" cy="134819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60" name="AutoShape 92"/>
          <p:cNvCxnSpPr>
            <a:cxnSpLocks noChangeShapeType="1"/>
            <a:stCxn id="200" idx="0"/>
            <a:endCxn id="207" idx="4"/>
          </p:cNvCxnSpPr>
          <p:nvPr/>
        </p:nvCxnSpPr>
        <p:spPr bwMode="auto">
          <a:xfrm flipV="1">
            <a:off x="4356883" y="2470029"/>
            <a:ext cx="219075" cy="342662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61" name="AutoShape 93"/>
          <p:cNvCxnSpPr>
            <a:cxnSpLocks noChangeShapeType="1"/>
            <a:stCxn id="182" idx="0"/>
            <a:endCxn id="187" idx="5"/>
          </p:cNvCxnSpPr>
          <p:nvPr/>
        </p:nvCxnSpPr>
        <p:spPr bwMode="auto">
          <a:xfrm flipH="1" flipV="1">
            <a:off x="5127095" y="3687786"/>
            <a:ext cx="166412" cy="277431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62" name="AutoShape 94"/>
          <p:cNvCxnSpPr>
            <a:cxnSpLocks noChangeShapeType="1"/>
            <a:stCxn id="246" idx="3"/>
            <a:endCxn id="190" idx="7"/>
          </p:cNvCxnSpPr>
          <p:nvPr/>
        </p:nvCxnSpPr>
        <p:spPr bwMode="auto">
          <a:xfrm flipH="1">
            <a:off x="7360707" y="2430354"/>
            <a:ext cx="740162" cy="242494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63" name="AutoShape 95"/>
          <p:cNvCxnSpPr>
            <a:cxnSpLocks noChangeShapeType="1"/>
            <a:stCxn id="190" idx="0"/>
            <a:endCxn id="242" idx="4"/>
          </p:cNvCxnSpPr>
          <p:nvPr/>
        </p:nvCxnSpPr>
        <p:spPr bwMode="auto">
          <a:xfrm flipH="1" flipV="1">
            <a:off x="7165170" y="2395417"/>
            <a:ext cx="144462" cy="201374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64" name="AutoShape 96"/>
          <p:cNvCxnSpPr>
            <a:cxnSpLocks noChangeShapeType="1"/>
            <a:stCxn id="242" idx="3"/>
            <a:endCxn id="208" idx="7"/>
          </p:cNvCxnSpPr>
          <p:nvPr/>
        </p:nvCxnSpPr>
        <p:spPr bwMode="auto">
          <a:xfrm flipH="1" flipV="1">
            <a:off x="6713008" y="2314074"/>
            <a:ext cx="401087" cy="5287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65" name="AutoShape 97"/>
          <p:cNvCxnSpPr>
            <a:cxnSpLocks noChangeShapeType="1"/>
            <a:stCxn id="190" idx="3"/>
            <a:endCxn id="203" idx="7"/>
          </p:cNvCxnSpPr>
          <p:nvPr/>
        </p:nvCxnSpPr>
        <p:spPr bwMode="auto">
          <a:xfrm flipH="1">
            <a:off x="6639983" y="3040086"/>
            <a:ext cx="618575" cy="280463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66" name="AutoShape 98"/>
          <p:cNvCxnSpPr>
            <a:cxnSpLocks noChangeShapeType="1"/>
            <a:stCxn id="203" idx="5"/>
            <a:endCxn id="189" idx="2"/>
          </p:cNvCxnSpPr>
          <p:nvPr/>
        </p:nvCxnSpPr>
        <p:spPr bwMode="auto">
          <a:xfrm flipV="1">
            <a:off x="6639983" y="3648629"/>
            <a:ext cx="525981" cy="39156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67" name="AutoShape 99"/>
          <p:cNvCxnSpPr>
            <a:cxnSpLocks noChangeShapeType="1"/>
            <a:stCxn id="189" idx="7"/>
            <a:endCxn id="191" idx="3"/>
          </p:cNvCxnSpPr>
          <p:nvPr/>
        </p:nvCxnSpPr>
        <p:spPr bwMode="auto">
          <a:xfrm flipV="1">
            <a:off x="7289270" y="3040086"/>
            <a:ext cx="690012" cy="424925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68" name="AutoShape 100"/>
          <p:cNvCxnSpPr>
            <a:cxnSpLocks noChangeShapeType="1"/>
            <a:stCxn id="191" idx="2"/>
            <a:endCxn id="190" idx="6"/>
          </p:cNvCxnSpPr>
          <p:nvPr/>
        </p:nvCxnSpPr>
        <p:spPr bwMode="auto">
          <a:xfrm flipH="1">
            <a:off x="7381864" y="2856467"/>
            <a:ext cx="576263" cy="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69" name="AutoShape 101"/>
          <p:cNvCxnSpPr>
            <a:cxnSpLocks noChangeShapeType="1"/>
            <a:stCxn id="189" idx="5"/>
            <a:endCxn id="193" idx="1"/>
          </p:cNvCxnSpPr>
          <p:nvPr/>
        </p:nvCxnSpPr>
        <p:spPr bwMode="auto">
          <a:xfrm flipV="1">
            <a:off x="7289271" y="3752349"/>
            <a:ext cx="616987" cy="79899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70" name="AutoShape 102"/>
          <p:cNvCxnSpPr>
            <a:cxnSpLocks noChangeShapeType="1"/>
            <a:stCxn id="193" idx="5"/>
            <a:endCxn id="204" idx="2"/>
          </p:cNvCxnSpPr>
          <p:nvPr/>
        </p:nvCxnSpPr>
        <p:spPr bwMode="auto">
          <a:xfrm>
            <a:off x="8008407" y="4119586"/>
            <a:ext cx="524394" cy="33869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71" name="AutoShape 103"/>
          <p:cNvCxnSpPr>
            <a:cxnSpLocks noChangeShapeType="1"/>
            <a:stCxn id="197" idx="7"/>
            <a:endCxn id="193" idx="3"/>
          </p:cNvCxnSpPr>
          <p:nvPr/>
        </p:nvCxnSpPr>
        <p:spPr bwMode="auto">
          <a:xfrm>
            <a:off x="7433733" y="4114299"/>
            <a:ext cx="472525" cy="5287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72" name="AutoShape 104"/>
          <p:cNvCxnSpPr>
            <a:cxnSpLocks noChangeShapeType="1"/>
            <a:stCxn id="184" idx="6"/>
            <a:endCxn id="197" idx="2"/>
          </p:cNvCxnSpPr>
          <p:nvPr/>
        </p:nvCxnSpPr>
        <p:spPr bwMode="auto">
          <a:xfrm flipV="1">
            <a:off x="6446826" y="4297917"/>
            <a:ext cx="863600" cy="214312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73" name="AutoShape 105"/>
          <p:cNvCxnSpPr>
            <a:cxnSpLocks noChangeShapeType="1"/>
            <a:stCxn id="183" idx="5"/>
            <a:endCxn id="184" idx="1"/>
          </p:cNvCxnSpPr>
          <p:nvPr/>
        </p:nvCxnSpPr>
        <p:spPr bwMode="auto">
          <a:xfrm flipV="1">
            <a:off x="6063721" y="4328611"/>
            <a:ext cx="259799" cy="6875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74" name="AutoShape 106"/>
          <p:cNvCxnSpPr>
            <a:cxnSpLocks noChangeShapeType="1"/>
            <a:stCxn id="196" idx="0"/>
            <a:endCxn id="197" idx="4"/>
          </p:cNvCxnSpPr>
          <p:nvPr/>
        </p:nvCxnSpPr>
        <p:spPr bwMode="auto">
          <a:xfrm flipV="1">
            <a:off x="6949271" y="4557592"/>
            <a:ext cx="433387" cy="417274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75" name="AutoShape 107"/>
          <p:cNvCxnSpPr>
            <a:cxnSpLocks noChangeShapeType="1"/>
            <a:stCxn id="205" idx="5"/>
            <a:endCxn id="203" idx="1"/>
          </p:cNvCxnSpPr>
          <p:nvPr/>
        </p:nvCxnSpPr>
        <p:spPr bwMode="auto">
          <a:xfrm flipV="1">
            <a:off x="5920846" y="3320549"/>
            <a:ext cx="616987" cy="79899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76" name="AutoShape 108"/>
          <p:cNvCxnSpPr>
            <a:cxnSpLocks noChangeShapeType="1"/>
            <a:stCxn id="188" idx="5"/>
            <a:endCxn id="205" idx="1"/>
          </p:cNvCxnSpPr>
          <p:nvPr/>
        </p:nvCxnSpPr>
        <p:spPr bwMode="auto">
          <a:xfrm>
            <a:off x="5558896" y="2751160"/>
            <a:ext cx="259799" cy="28205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77" name="AutoShape 109"/>
          <p:cNvCxnSpPr>
            <a:cxnSpLocks noChangeShapeType="1"/>
            <a:stCxn id="187" idx="7"/>
            <a:endCxn id="205" idx="3"/>
          </p:cNvCxnSpPr>
          <p:nvPr/>
        </p:nvCxnSpPr>
        <p:spPr bwMode="auto">
          <a:xfrm>
            <a:off x="5127096" y="3320549"/>
            <a:ext cx="691599" cy="79899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78" name="AutoShape 110"/>
          <p:cNvCxnSpPr>
            <a:cxnSpLocks noChangeShapeType="1"/>
            <a:stCxn id="201" idx="5"/>
            <a:endCxn id="187" idx="1"/>
          </p:cNvCxnSpPr>
          <p:nvPr/>
        </p:nvCxnSpPr>
        <p:spPr bwMode="auto">
          <a:xfrm flipV="1">
            <a:off x="4771496" y="3320549"/>
            <a:ext cx="253449" cy="79899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79" name="AutoShape 111"/>
          <p:cNvCxnSpPr>
            <a:cxnSpLocks noChangeShapeType="1"/>
            <a:stCxn id="188" idx="3"/>
            <a:endCxn id="201" idx="7"/>
          </p:cNvCxnSpPr>
          <p:nvPr/>
        </p:nvCxnSpPr>
        <p:spPr bwMode="auto">
          <a:xfrm flipH="1">
            <a:off x="4771496" y="2751160"/>
            <a:ext cx="685249" cy="28205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80" name="AutoShape 112"/>
          <p:cNvCxnSpPr>
            <a:cxnSpLocks noChangeShapeType="1"/>
            <a:stCxn id="222" idx="7"/>
            <a:endCxn id="224" idx="3"/>
          </p:cNvCxnSpPr>
          <p:nvPr/>
        </p:nvCxnSpPr>
        <p:spPr bwMode="auto">
          <a:xfrm flipV="1">
            <a:off x="8224308" y="5235468"/>
            <a:ext cx="589349" cy="390131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81" name="AutoShape 113"/>
          <p:cNvCxnSpPr>
            <a:cxnSpLocks noChangeShapeType="1"/>
            <a:stCxn id="246" idx="1"/>
            <a:endCxn id="242" idx="6"/>
          </p:cNvCxnSpPr>
          <p:nvPr/>
        </p:nvCxnSpPr>
        <p:spPr bwMode="auto">
          <a:xfrm flipH="1" flipV="1">
            <a:off x="7237401" y="2135742"/>
            <a:ext cx="863468" cy="141948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82" name="AutoShape 114"/>
          <p:cNvCxnSpPr>
            <a:cxnSpLocks noChangeShapeType="1"/>
            <a:stCxn id="242" idx="1"/>
            <a:endCxn id="210" idx="5"/>
          </p:cNvCxnSpPr>
          <p:nvPr/>
        </p:nvCxnSpPr>
        <p:spPr bwMode="auto">
          <a:xfrm flipH="1" flipV="1">
            <a:off x="6713008" y="1744685"/>
            <a:ext cx="401087" cy="207438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83" name="AutoShape 115"/>
          <p:cNvCxnSpPr>
            <a:cxnSpLocks noChangeShapeType="1"/>
            <a:stCxn id="208" idx="2"/>
            <a:endCxn id="188" idx="6"/>
          </p:cNvCxnSpPr>
          <p:nvPr/>
        </p:nvCxnSpPr>
        <p:spPr bwMode="auto">
          <a:xfrm flipH="1">
            <a:off x="5580051" y="2497692"/>
            <a:ext cx="1009650" cy="6985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84" name="AutoShape 116"/>
          <p:cNvCxnSpPr>
            <a:cxnSpLocks noChangeShapeType="1"/>
            <a:stCxn id="211" idx="3"/>
            <a:endCxn id="207" idx="7"/>
          </p:cNvCxnSpPr>
          <p:nvPr/>
        </p:nvCxnSpPr>
        <p:spPr bwMode="auto">
          <a:xfrm flipH="1" flipV="1">
            <a:off x="4627033" y="2026735"/>
            <a:ext cx="470937" cy="78312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85" name="AutoShape 117"/>
          <p:cNvCxnSpPr>
            <a:cxnSpLocks noChangeShapeType="1"/>
            <a:stCxn id="211" idx="5"/>
            <a:endCxn id="188" idx="0"/>
          </p:cNvCxnSpPr>
          <p:nvPr/>
        </p:nvCxnSpPr>
        <p:spPr bwMode="auto">
          <a:xfrm>
            <a:off x="5200120" y="2105048"/>
            <a:ext cx="307700" cy="202819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86" name="AutoShape 118"/>
          <p:cNvCxnSpPr>
            <a:cxnSpLocks noChangeShapeType="1"/>
            <a:stCxn id="209" idx="3"/>
            <a:endCxn id="188" idx="7"/>
          </p:cNvCxnSpPr>
          <p:nvPr/>
        </p:nvCxnSpPr>
        <p:spPr bwMode="auto">
          <a:xfrm flipH="1">
            <a:off x="5558895" y="2176485"/>
            <a:ext cx="402674" cy="207438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87" name="AutoShape 119"/>
          <p:cNvCxnSpPr>
            <a:cxnSpLocks noChangeShapeType="1"/>
            <a:stCxn id="210" idx="3"/>
            <a:endCxn id="209" idx="7"/>
          </p:cNvCxnSpPr>
          <p:nvPr/>
        </p:nvCxnSpPr>
        <p:spPr bwMode="auto">
          <a:xfrm flipH="1">
            <a:off x="6063721" y="1744686"/>
            <a:ext cx="547137" cy="64563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88" name="AutoShape 120"/>
          <p:cNvCxnSpPr>
            <a:cxnSpLocks noChangeShapeType="1"/>
            <a:stCxn id="313" idx="3"/>
            <a:endCxn id="241" idx="0"/>
          </p:cNvCxnSpPr>
          <p:nvPr/>
        </p:nvCxnSpPr>
        <p:spPr bwMode="auto">
          <a:xfrm flipH="1">
            <a:off x="9039213" y="2645526"/>
            <a:ext cx="238644" cy="819746"/>
          </a:xfrm>
          <a:prstGeom prst="straightConnector1">
            <a:avLst/>
          </a:prstGeom>
          <a:noFill/>
          <a:ln w="9525">
            <a:solidFill>
              <a:srgbClr val="FF0000"/>
            </a:solidFill>
            <a:prstDash val="sysDot"/>
            <a:miter lim="800000"/>
            <a:headEnd/>
            <a:tailEnd type="triangle" w="med" len="med"/>
          </a:ln>
        </p:spPr>
      </p:cxnSp>
      <p:cxnSp>
        <p:nvCxnSpPr>
          <p:cNvPr id="289" name="AutoShape 121"/>
          <p:cNvCxnSpPr>
            <a:cxnSpLocks noChangeShapeType="1"/>
            <a:stCxn id="220" idx="6"/>
            <a:endCxn id="186" idx="2"/>
          </p:cNvCxnSpPr>
          <p:nvPr/>
        </p:nvCxnSpPr>
        <p:spPr bwMode="auto">
          <a:xfrm flipV="1">
            <a:off x="4608502" y="5593318"/>
            <a:ext cx="1044575" cy="793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290" name="AutoShape 122"/>
          <p:cNvCxnSpPr>
            <a:cxnSpLocks noChangeShapeType="1"/>
            <a:stCxn id="186" idx="6"/>
            <a:endCxn id="185" idx="2"/>
          </p:cNvCxnSpPr>
          <p:nvPr/>
        </p:nvCxnSpPr>
        <p:spPr bwMode="auto">
          <a:xfrm flipV="1">
            <a:off x="5797538" y="5520293"/>
            <a:ext cx="287338" cy="73025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291" name="AutoShape 123"/>
          <p:cNvCxnSpPr>
            <a:cxnSpLocks noChangeShapeType="1"/>
            <a:stCxn id="185" idx="7"/>
            <a:endCxn id="196" idx="2"/>
          </p:cNvCxnSpPr>
          <p:nvPr/>
        </p:nvCxnSpPr>
        <p:spPr bwMode="auto">
          <a:xfrm flipV="1">
            <a:off x="6208182" y="5234543"/>
            <a:ext cx="668856" cy="102131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292" name="AutoShape 124"/>
          <p:cNvCxnSpPr>
            <a:cxnSpLocks noChangeShapeType="1"/>
            <a:stCxn id="196" idx="6"/>
            <a:endCxn id="192" idx="2"/>
          </p:cNvCxnSpPr>
          <p:nvPr/>
        </p:nvCxnSpPr>
        <p:spPr bwMode="auto">
          <a:xfrm>
            <a:off x="7021502" y="5234542"/>
            <a:ext cx="935037" cy="69850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293" name="AutoShape 125"/>
          <p:cNvCxnSpPr>
            <a:cxnSpLocks noChangeShapeType="1"/>
            <a:stCxn id="192" idx="6"/>
            <a:endCxn id="224" idx="2"/>
          </p:cNvCxnSpPr>
          <p:nvPr/>
        </p:nvCxnSpPr>
        <p:spPr bwMode="auto">
          <a:xfrm flipV="1">
            <a:off x="8101002" y="5159136"/>
            <a:ext cx="681037" cy="145257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294" name="AutoShape 126"/>
          <p:cNvCxnSpPr>
            <a:cxnSpLocks noChangeShapeType="1"/>
            <a:stCxn id="224" idx="0"/>
            <a:endCxn id="223" idx="5"/>
          </p:cNvCxnSpPr>
          <p:nvPr/>
        </p:nvCxnSpPr>
        <p:spPr bwMode="auto">
          <a:xfrm flipH="1" flipV="1">
            <a:off x="8584670" y="4840311"/>
            <a:ext cx="305318" cy="210875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295" name="AutoShape 127"/>
          <p:cNvCxnSpPr>
            <a:cxnSpLocks noChangeShapeType="1"/>
            <a:stCxn id="223" idx="0"/>
            <a:endCxn id="204" idx="4"/>
          </p:cNvCxnSpPr>
          <p:nvPr/>
        </p:nvCxnSpPr>
        <p:spPr bwMode="auto">
          <a:xfrm>
            <a:off x="8533596" y="4397017"/>
            <a:ext cx="71437" cy="16113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296" name="AutoShape 128"/>
          <p:cNvCxnSpPr>
            <a:cxnSpLocks noChangeShapeType="1"/>
            <a:stCxn id="204" idx="0"/>
            <a:endCxn id="195" idx="4"/>
          </p:cNvCxnSpPr>
          <p:nvPr/>
        </p:nvCxnSpPr>
        <p:spPr bwMode="auto">
          <a:xfrm>
            <a:off x="8605032" y="3893778"/>
            <a:ext cx="0" cy="230426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297" name="AutoShape 129"/>
          <p:cNvCxnSpPr>
            <a:cxnSpLocks noChangeShapeType="1"/>
            <a:stCxn id="195" idx="7"/>
            <a:endCxn id="241" idx="3"/>
          </p:cNvCxnSpPr>
          <p:nvPr/>
        </p:nvCxnSpPr>
        <p:spPr bwMode="auto">
          <a:xfrm flipV="1">
            <a:off x="8656107" y="3649554"/>
            <a:ext cx="306774" cy="31356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298" name="AutoShape 130"/>
          <p:cNvCxnSpPr>
            <a:cxnSpLocks noChangeShapeType="1"/>
            <a:stCxn id="241" idx="0"/>
            <a:endCxn id="245" idx="4"/>
          </p:cNvCxnSpPr>
          <p:nvPr/>
        </p:nvCxnSpPr>
        <p:spPr bwMode="auto">
          <a:xfrm flipH="1" flipV="1">
            <a:off x="8820933" y="3332042"/>
            <a:ext cx="218281" cy="13323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299" name="AutoShape 131"/>
          <p:cNvCxnSpPr>
            <a:cxnSpLocks noChangeShapeType="1"/>
            <a:stCxn id="241" idx="0"/>
            <a:endCxn id="245" idx="4"/>
          </p:cNvCxnSpPr>
          <p:nvPr/>
        </p:nvCxnSpPr>
        <p:spPr bwMode="auto">
          <a:xfrm flipH="1" flipV="1">
            <a:off x="8820933" y="3332042"/>
            <a:ext cx="218281" cy="133230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300" name="AutoShape 132"/>
          <p:cNvCxnSpPr>
            <a:cxnSpLocks noChangeShapeType="1"/>
            <a:stCxn id="245" idx="2"/>
            <a:endCxn id="191" idx="6"/>
          </p:cNvCxnSpPr>
          <p:nvPr/>
        </p:nvCxnSpPr>
        <p:spPr bwMode="auto">
          <a:xfrm flipH="1" flipV="1">
            <a:off x="8102589" y="2856467"/>
            <a:ext cx="646113" cy="215900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301" name="AutoShape 133"/>
          <p:cNvCxnSpPr>
            <a:cxnSpLocks noChangeShapeType="1"/>
            <a:stCxn id="191" idx="0"/>
            <a:endCxn id="246" idx="4"/>
          </p:cNvCxnSpPr>
          <p:nvPr/>
        </p:nvCxnSpPr>
        <p:spPr bwMode="auto">
          <a:xfrm flipV="1">
            <a:off x="8030357" y="2461973"/>
            <a:ext cx="146844" cy="134819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302" name="AutoShape 134"/>
          <p:cNvCxnSpPr>
            <a:cxnSpLocks noChangeShapeType="1"/>
            <a:stCxn id="221" idx="0"/>
            <a:endCxn id="187" idx="3"/>
          </p:cNvCxnSpPr>
          <p:nvPr/>
        </p:nvCxnSpPr>
        <p:spPr bwMode="auto">
          <a:xfrm flipV="1">
            <a:off x="4283064" y="3687785"/>
            <a:ext cx="741881" cy="936362"/>
          </a:xfrm>
          <a:prstGeom prst="straightConnector1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cxnSp>
      <p:cxnSp>
        <p:nvCxnSpPr>
          <p:cNvPr id="303" name="AutoShape 135"/>
          <p:cNvCxnSpPr>
            <a:cxnSpLocks noChangeShapeType="1"/>
            <a:stCxn id="190" idx="7"/>
            <a:endCxn id="246" idx="3"/>
          </p:cNvCxnSpPr>
          <p:nvPr/>
        </p:nvCxnSpPr>
        <p:spPr bwMode="auto">
          <a:xfrm flipV="1">
            <a:off x="7360707" y="2430354"/>
            <a:ext cx="740162" cy="242494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304" name="AutoShape 136"/>
          <p:cNvCxnSpPr>
            <a:cxnSpLocks noChangeShapeType="1"/>
            <a:stCxn id="203" idx="7"/>
            <a:endCxn id="190" idx="3"/>
          </p:cNvCxnSpPr>
          <p:nvPr/>
        </p:nvCxnSpPr>
        <p:spPr bwMode="auto">
          <a:xfrm flipV="1">
            <a:off x="6639983" y="3040086"/>
            <a:ext cx="618575" cy="280463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305" name="AutoShape 137"/>
          <p:cNvCxnSpPr>
            <a:cxnSpLocks noChangeShapeType="1"/>
            <a:stCxn id="203" idx="1"/>
            <a:endCxn id="205" idx="5"/>
          </p:cNvCxnSpPr>
          <p:nvPr/>
        </p:nvCxnSpPr>
        <p:spPr bwMode="auto">
          <a:xfrm flipH="1">
            <a:off x="5920846" y="3320549"/>
            <a:ext cx="616987" cy="79899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306" name="AutoShape 138"/>
          <p:cNvCxnSpPr>
            <a:cxnSpLocks noChangeShapeType="1"/>
            <a:stCxn id="205" idx="3"/>
            <a:endCxn id="187" idx="7"/>
          </p:cNvCxnSpPr>
          <p:nvPr/>
        </p:nvCxnSpPr>
        <p:spPr bwMode="auto">
          <a:xfrm flipH="1" flipV="1">
            <a:off x="5127096" y="3320549"/>
            <a:ext cx="691599" cy="79899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307" name="AutoShape 139"/>
          <p:cNvCxnSpPr>
            <a:cxnSpLocks noChangeShapeType="1"/>
            <a:stCxn id="187" idx="3"/>
            <a:endCxn id="221" idx="0"/>
          </p:cNvCxnSpPr>
          <p:nvPr/>
        </p:nvCxnSpPr>
        <p:spPr bwMode="auto">
          <a:xfrm flipH="1">
            <a:off x="4283064" y="3687785"/>
            <a:ext cx="741881" cy="936362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cxnSp>
      <p:cxnSp>
        <p:nvCxnSpPr>
          <p:cNvPr id="308" name="AutoShape 140"/>
          <p:cNvCxnSpPr>
            <a:cxnSpLocks noChangeShapeType="1"/>
            <a:stCxn id="220" idx="0"/>
            <a:endCxn id="179" idx="3"/>
          </p:cNvCxnSpPr>
          <p:nvPr/>
        </p:nvCxnSpPr>
        <p:spPr bwMode="auto">
          <a:xfrm flipV="1">
            <a:off x="4500551" y="5200672"/>
            <a:ext cx="237056" cy="285488"/>
          </a:xfrm>
          <a:prstGeom prst="straightConnector1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cxnSp>
      <p:cxnSp>
        <p:nvCxnSpPr>
          <p:cNvPr id="309" name="AutoShape 141"/>
          <p:cNvCxnSpPr>
            <a:cxnSpLocks noChangeShapeType="1"/>
            <a:stCxn id="179" idx="1"/>
            <a:endCxn id="221" idx="5"/>
          </p:cNvCxnSpPr>
          <p:nvPr/>
        </p:nvCxnSpPr>
        <p:spPr bwMode="auto">
          <a:xfrm flipH="1" flipV="1">
            <a:off x="4359395" y="4808429"/>
            <a:ext cx="378212" cy="25006"/>
          </a:xfrm>
          <a:prstGeom prst="straightConnector1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cxnSp>
      <p:grpSp>
        <p:nvGrpSpPr>
          <p:cNvPr id="310" name="Group 142"/>
          <p:cNvGrpSpPr>
            <a:grpSpLocks/>
          </p:cNvGrpSpPr>
          <p:nvPr/>
        </p:nvGrpSpPr>
        <p:grpSpPr bwMode="auto">
          <a:xfrm>
            <a:off x="2992426" y="970241"/>
            <a:ext cx="7669212" cy="5650542"/>
            <a:chOff x="433" y="376"/>
            <a:chExt cx="4831" cy="3746"/>
          </a:xfrm>
        </p:grpSpPr>
        <p:sp>
          <p:nvSpPr>
            <p:cNvPr id="311" name="Oval 143"/>
            <p:cNvSpPr>
              <a:spLocks noChangeArrowheads="1"/>
            </p:cNvSpPr>
            <p:nvPr/>
          </p:nvSpPr>
          <p:spPr bwMode="auto">
            <a:xfrm>
              <a:off x="3744" y="694"/>
              <a:ext cx="91" cy="34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12" name="Oval 144"/>
            <p:cNvSpPr>
              <a:spLocks noChangeArrowheads="1"/>
            </p:cNvSpPr>
            <p:nvPr/>
          </p:nvSpPr>
          <p:spPr bwMode="auto">
            <a:xfrm>
              <a:off x="3925" y="784"/>
              <a:ext cx="91" cy="34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13" name="Oval 145"/>
            <p:cNvSpPr>
              <a:spLocks noChangeArrowheads="1"/>
            </p:cNvSpPr>
            <p:nvPr/>
          </p:nvSpPr>
          <p:spPr bwMode="auto">
            <a:xfrm>
              <a:off x="4379" y="1193"/>
              <a:ext cx="91" cy="34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14" name="Text Box 146"/>
            <p:cNvSpPr txBox="1">
              <a:spLocks noChangeArrowheads="1"/>
            </p:cNvSpPr>
            <p:nvPr/>
          </p:nvSpPr>
          <p:spPr bwMode="auto">
            <a:xfrm>
              <a:off x="4452" y="1272"/>
              <a:ext cx="522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de-DE" sz="1400">
                  <a:latin typeface="Courier New" pitchFamily="49" charset="0"/>
                </a:rPr>
                <a:t>D4213F</a:t>
              </a:r>
              <a:endParaRPr lang="en-US" sz="1400">
                <a:latin typeface="Courier New" pitchFamily="49" charset="0"/>
              </a:endParaRPr>
            </a:p>
          </p:txBody>
        </p:sp>
        <p:sp>
          <p:nvSpPr>
            <p:cNvPr id="315" name="Text Box 147"/>
            <p:cNvSpPr txBox="1">
              <a:spLocks noChangeArrowheads="1"/>
            </p:cNvSpPr>
            <p:nvPr/>
          </p:nvSpPr>
          <p:spPr bwMode="auto">
            <a:xfrm>
              <a:off x="3999" y="844"/>
              <a:ext cx="522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de-DE" sz="1400">
                  <a:latin typeface="Courier New" pitchFamily="49" charset="0"/>
                </a:rPr>
                <a:t>D462BA</a:t>
              </a:r>
              <a:endParaRPr lang="en-US" sz="1400">
                <a:latin typeface="Courier New" pitchFamily="49" charset="0"/>
              </a:endParaRPr>
            </a:p>
          </p:txBody>
        </p:sp>
        <p:sp>
          <p:nvSpPr>
            <p:cNvPr id="316" name="Text Box 148"/>
            <p:cNvSpPr txBox="1">
              <a:spLocks noChangeArrowheads="1"/>
            </p:cNvSpPr>
            <p:nvPr/>
          </p:nvSpPr>
          <p:spPr bwMode="auto">
            <a:xfrm>
              <a:off x="3789" y="724"/>
              <a:ext cx="522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de-DE" sz="1400">
                  <a:latin typeface="Courier New" pitchFamily="49" charset="0"/>
                </a:rPr>
                <a:t>D46A01</a:t>
              </a:r>
              <a:endParaRPr lang="en-US" sz="1400">
                <a:latin typeface="Courier New" pitchFamily="49" charset="0"/>
              </a:endParaRPr>
            </a:p>
          </p:txBody>
        </p:sp>
        <p:sp>
          <p:nvSpPr>
            <p:cNvPr id="317" name="Oval 149"/>
            <p:cNvSpPr>
              <a:spLocks noChangeArrowheads="1"/>
            </p:cNvSpPr>
            <p:nvPr/>
          </p:nvSpPr>
          <p:spPr bwMode="auto">
            <a:xfrm>
              <a:off x="4669" y="2327"/>
              <a:ext cx="91" cy="34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18" name="Text Box 150"/>
            <p:cNvSpPr txBox="1">
              <a:spLocks noChangeArrowheads="1"/>
            </p:cNvSpPr>
            <p:nvPr/>
          </p:nvSpPr>
          <p:spPr bwMode="auto">
            <a:xfrm>
              <a:off x="932" y="3689"/>
              <a:ext cx="522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de-DE" sz="1400">
                  <a:latin typeface="Courier New" pitchFamily="49" charset="0"/>
                </a:rPr>
                <a:t>65A1FC</a:t>
              </a:r>
              <a:endParaRPr lang="en-US" sz="1400">
                <a:latin typeface="Courier New" pitchFamily="49" charset="0"/>
              </a:endParaRPr>
            </a:p>
          </p:txBody>
        </p:sp>
        <p:sp>
          <p:nvSpPr>
            <p:cNvPr id="319" name="Oval 151"/>
            <p:cNvSpPr>
              <a:spLocks noChangeArrowheads="1"/>
            </p:cNvSpPr>
            <p:nvPr/>
          </p:nvSpPr>
          <p:spPr bwMode="auto">
            <a:xfrm>
              <a:off x="1385" y="3506"/>
              <a:ext cx="91" cy="34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20" name="Text Box 152"/>
            <p:cNvSpPr txBox="1">
              <a:spLocks noChangeArrowheads="1"/>
            </p:cNvSpPr>
            <p:nvPr/>
          </p:nvSpPr>
          <p:spPr bwMode="auto">
            <a:xfrm>
              <a:off x="4742" y="2418"/>
              <a:ext cx="522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de-DE" sz="1400">
                  <a:latin typeface="Courier New" pitchFamily="49" charset="0"/>
                </a:rPr>
                <a:t>D1A08E</a:t>
              </a:r>
              <a:endParaRPr lang="en-US" sz="1400">
                <a:latin typeface="Courier New" pitchFamily="49" charset="0"/>
              </a:endParaRPr>
            </a:p>
          </p:txBody>
        </p:sp>
        <p:sp>
          <p:nvSpPr>
            <p:cNvPr id="321" name="Oval 153" descr="20%"/>
            <p:cNvSpPr>
              <a:spLocks noChangeArrowheads="1"/>
            </p:cNvSpPr>
            <p:nvPr/>
          </p:nvSpPr>
          <p:spPr bwMode="auto">
            <a:xfrm>
              <a:off x="2519" y="376"/>
              <a:ext cx="91" cy="344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22" name="Oval 154" descr="20%"/>
            <p:cNvSpPr>
              <a:spLocks noChangeArrowheads="1"/>
            </p:cNvSpPr>
            <p:nvPr/>
          </p:nvSpPr>
          <p:spPr bwMode="auto">
            <a:xfrm>
              <a:off x="2746" y="376"/>
              <a:ext cx="91" cy="344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23" name="Oval 155" descr="20%"/>
            <p:cNvSpPr>
              <a:spLocks noChangeArrowheads="1"/>
            </p:cNvSpPr>
            <p:nvPr/>
          </p:nvSpPr>
          <p:spPr bwMode="auto">
            <a:xfrm>
              <a:off x="3018" y="422"/>
              <a:ext cx="91" cy="344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24" name="Oval 156" descr="20%"/>
            <p:cNvSpPr>
              <a:spLocks noChangeArrowheads="1"/>
            </p:cNvSpPr>
            <p:nvPr/>
          </p:nvSpPr>
          <p:spPr bwMode="auto">
            <a:xfrm>
              <a:off x="3245" y="467"/>
              <a:ext cx="91" cy="344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25" name="Oval 157" descr="20%"/>
            <p:cNvSpPr>
              <a:spLocks noChangeArrowheads="1"/>
            </p:cNvSpPr>
            <p:nvPr/>
          </p:nvSpPr>
          <p:spPr bwMode="auto">
            <a:xfrm>
              <a:off x="3426" y="512"/>
              <a:ext cx="91" cy="344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26" name="Oval 158" descr="20%"/>
            <p:cNvSpPr>
              <a:spLocks noChangeArrowheads="1"/>
            </p:cNvSpPr>
            <p:nvPr/>
          </p:nvSpPr>
          <p:spPr bwMode="auto">
            <a:xfrm>
              <a:off x="4560" y="1465"/>
              <a:ext cx="91" cy="344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27" name="Oval 159" descr="20%"/>
            <p:cNvSpPr>
              <a:spLocks noChangeArrowheads="1"/>
            </p:cNvSpPr>
            <p:nvPr/>
          </p:nvSpPr>
          <p:spPr bwMode="auto">
            <a:xfrm>
              <a:off x="4696" y="1873"/>
              <a:ext cx="91" cy="344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28" name="Oval 160" descr="20%"/>
            <p:cNvSpPr>
              <a:spLocks noChangeArrowheads="1"/>
            </p:cNvSpPr>
            <p:nvPr/>
          </p:nvSpPr>
          <p:spPr bwMode="auto">
            <a:xfrm>
              <a:off x="4574" y="2635"/>
              <a:ext cx="91" cy="344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29" name="Oval 161" descr="20%"/>
            <p:cNvSpPr>
              <a:spLocks noChangeArrowheads="1"/>
            </p:cNvSpPr>
            <p:nvPr/>
          </p:nvSpPr>
          <p:spPr bwMode="auto">
            <a:xfrm>
              <a:off x="4470" y="2826"/>
              <a:ext cx="91" cy="344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30" name="Oval 162" descr="20%"/>
            <p:cNvSpPr>
              <a:spLocks noChangeArrowheads="1"/>
            </p:cNvSpPr>
            <p:nvPr/>
          </p:nvSpPr>
          <p:spPr bwMode="auto">
            <a:xfrm>
              <a:off x="4197" y="3143"/>
              <a:ext cx="91" cy="344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31" name="Oval 163" descr="20%"/>
            <p:cNvSpPr>
              <a:spLocks noChangeArrowheads="1"/>
            </p:cNvSpPr>
            <p:nvPr/>
          </p:nvSpPr>
          <p:spPr bwMode="auto">
            <a:xfrm>
              <a:off x="3671" y="3528"/>
              <a:ext cx="91" cy="344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32" name="Oval 164" descr="20%"/>
            <p:cNvSpPr>
              <a:spLocks noChangeArrowheads="1"/>
            </p:cNvSpPr>
            <p:nvPr/>
          </p:nvSpPr>
          <p:spPr bwMode="auto">
            <a:xfrm>
              <a:off x="2655" y="3778"/>
              <a:ext cx="91" cy="344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33" name="Oval 165" descr="20%"/>
            <p:cNvSpPr>
              <a:spLocks noChangeArrowheads="1"/>
            </p:cNvSpPr>
            <p:nvPr/>
          </p:nvSpPr>
          <p:spPr bwMode="auto">
            <a:xfrm>
              <a:off x="2111" y="3733"/>
              <a:ext cx="91" cy="344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34" name="Oval 166" descr="20%"/>
            <p:cNvSpPr>
              <a:spLocks noChangeArrowheads="1"/>
            </p:cNvSpPr>
            <p:nvPr/>
          </p:nvSpPr>
          <p:spPr bwMode="auto">
            <a:xfrm>
              <a:off x="1884" y="3687"/>
              <a:ext cx="91" cy="344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35" name="Oval 167" descr="20%"/>
            <p:cNvSpPr>
              <a:spLocks noChangeArrowheads="1"/>
            </p:cNvSpPr>
            <p:nvPr/>
          </p:nvSpPr>
          <p:spPr bwMode="auto">
            <a:xfrm>
              <a:off x="1612" y="3597"/>
              <a:ext cx="91" cy="344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36" name="Oval 168" descr="20%"/>
            <p:cNvSpPr>
              <a:spLocks noChangeArrowheads="1"/>
            </p:cNvSpPr>
            <p:nvPr/>
          </p:nvSpPr>
          <p:spPr bwMode="auto">
            <a:xfrm>
              <a:off x="915" y="3199"/>
              <a:ext cx="91" cy="344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37" name="Oval 169" descr="20%"/>
            <p:cNvSpPr>
              <a:spLocks noChangeArrowheads="1"/>
            </p:cNvSpPr>
            <p:nvPr/>
          </p:nvSpPr>
          <p:spPr bwMode="auto">
            <a:xfrm>
              <a:off x="669" y="2920"/>
              <a:ext cx="91" cy="344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38" name="Oval 170" descr="20%"/>
            <p:cNvSpPr>
              <a:spLocks noChangeArrowheads="1"/>
            </p:cNvSpPr>
            <p:nvPr/>
          </p:nvSpPr>
          <p:spPr bwMode="auto">
            <a:xfrm>
              <a:off x="474" y="2562"/>
              <a:ext cx="91" cy="344"/>
            </a:xfrm>
            <a:prstGeom prst="ellipse">
              <a:avLst/>
            </a:prstGeom>
            <a:pattFill prst="pct20">
              <a:fgClr>
                <a:srgbClr val="DADAF6"/>
              </a:fgClr>
              <a:bgClr>
                <a:schemeClr val="bg1"/>
              </a:bgClr>
            </a:patt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39" name="Oval 171"/>
            <p:cNvSpPr>
              <a:spLocks noChangeArrowheads="1"/>
            </p:cNvSpPr>
            <p:nvPr/>
          </p:nvSpPr>
          <p:spPr bwMode="auto">
            <a:xfrm>
              <a:off x="433" y="2077"/>
              <a:ext cx="4309" cy="344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340" name="Text Box 172"/>
          <p:cNvSpPr txBox="1">
            <a:spLocks noChangeArrowheads="1"/>
          </p:cNvSpPr>
          <p:nvPr/>
        </p:nvSpPr>
        <p:spPr bwMode="auto">
          <a:xfrm>
            <a:off x="9193201" y="1226898"/>
            <a:ext cx="1357312" cy="3460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>
                <a:latin typeface="Arial" charset="0"/>
              </a:rPr>
              <a:t>key: </a:t>
            </a:r>
            <a:r>
              <a:rPr lang="en-US" sz="1600">
                <a:latin typeface="Courier New" pitchFamily="49" charset="0"/>
              </a:rPr>
              <a:t>D469FC</a:t>
            </a:r>
          </a:p>
        </p:txBody>
      </p:sp>
      <p:sp>
        <p:nvSpPr>
          <p:cNvPr id="341" name="Text Box 173"/>
          <p:cNvSpPr txBox="1">
            <a:spLocks noChangeArrowheads="1"/>
          </p:cNvSpPr>
          <p:nvPr/>
        </p:nvSpPr>
        <p:spPr bwMode="auto">
          <a:xfrm>
            <a:off x="8591550" y="5979889"/>
            <a:ext cx="2722562" cy="406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2000">
                <a:latin typeface="Arial" charset="0"/>
              </a:rPr>
              <a:t>Overlay Stretch = 17/2</a:t>
            </a:r>
          </a:p>
        </p:txBody>
      </p:sp>
    </p:spTree>
    <p:extLst>
      <p:ext uri="{BB962C8B-B14F-4D97-AF65-F5344CB8AC3E}">
        <p14:creationId xmlns:p14="http://schemas.microsoft.com/office/powerpoint/2010/main" val="1139756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Overlay vs Physical Topology (3)</a:t>
            </a:r>
            <a:endParaRPr lang="en-US" noProof="0" dirty="0" smtClean="0"/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Several methods to reduce the overlay stretch</a:t>
            </a:r>
          </a:p>
          <a:p>
            <a:pPr lvl="1"/>
            <a:r>
              <a:rPr lang="en-US" b="1" noProof="0" dirty="0" smtClean="0"/>
              <a:t>Proximity Neighbor Selection (PNS) </a:t>
            </a:r>
            <a:r>
              <a:rPr lang="en-US" noProof="0" dirty="0" smtClean="0"/>
              <a:t>in Pastry</a:t>
            </a:r>
          </a:p>
          <a:p>
            <a:pPr lvl="1"/>
            <a:r>
              <a:rPr lang="en-US" noProof="0" dirty="0" smtClean="0"/>
              <a:t>Each Pastry-node selects periodically a random entry from row </a:t>
            </a:r>
            <a:r>
              <a:rPr lang="en-US" noProof="0" dirty="0" err="1" smtClean="0"/>
              <a:t>i</a:t>
            </a:r>
            <a:r>
              <a:rPr lang="en-US" noProof="0" dirty="0" smtClean="0"/>
              <a:t> from its routing table</a:t>
            </a:r>
          </a:p>
          <a:p>
            <a:pPr lvl="1"/>
            <a:r>
              <a:rPr lang="en-US" noProof="0" dirty="0" smtClean="0"/>
              <a:t>This random node replies with the </a:t>
            </a:r>
            <a:r>
              <a:rPr lang="en-US" noProof="0" dirty="0" err="1" smtClean="0"/>
              <a:t>i-th</a:t>
            </a:r>
            <a:r>
              <a:rPr lang="en-US" noProof="0" dirty="0" smtClean="0"/>
              <a:t> row from its routing table</a:t>
            </a:r>
          </a:p>
          <a:p>
            <a:pPr lvl="1"/>
            <a:r>
              <a:rPr lang="en-US" noProof="0" dirty="0" smtClean="0"/>
              <a:t>After the response, the node computes pair wise the distance to the own entries and the entry from the response (e.g. PING/PONG)</a:t>
            </a:r>
          </a:p>
          <a:p>
            <a:pPr lvl="1"/>
            <a:r>
              <a:rPr lang="en-US" noProof="0" dirty="0" smtClean="0"/>
              <a:t>If needed the own entry is replaced by the entry from the response if it is physically closer than the own entry (e.g. hop count, round trip time)</a:t>
            </a:r>
          </a:p>
          <a:p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7089025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Overlay vs. Physical Topology (4)</a:t>
            </a:r>
            <a:endParaRPr lang="en-US" noProof="0" dirty="0" smtClean="0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noProof="0" dirty="0" err="1" smtClean="0"/>
              <a:t>Landmarking</a:t>
            </a:r>
            <a:endParaRPr lang="en-US" b="1" noProof="0" dirty="0" smtClean="0"/>
          </a:p>
          <a:p>
            <a:pPr lvl="1"/>
            <a:r>
              <a:rPr lang="en-US" noProof="0" dirty="0" smtClean="0"/>
              <a:t>Fixed set of Landmark-Nodes</a:t>
            </a:r>
          </a:p>
          <a:p>
            <a:pPr lvl="1"/>
            <a:r>
              <a:rPr lang="en-US" noProof="0" dirty="0" smtClean="0"/>
              <a:t>Each node measures periodically its distance to all Landmark-Nodes</a:t>
            </a:r>
          </a:p>
          <a:p>
            <a:pPr lvl="2"/>
            <a:r>
              <a:rPr lang="en-US" noProof="0" dirty="0" smtClean="0">
                <a:sym typeface="Wingdings" pitchFamily="2" charset="2"/>
              </a:rPr>
              <a:t> Sequence of the Landmark-Nodes</a:t>
            </a:r>
            <a:endParaRPr lang="en-US" noProof="0" dirty="0" smtClean="0"/>
          </a:p>
          <a:p>
            <a:pPr lvl="1"/>
            <a:r>
              <a:rPr lang="en-US" b="1" noProof="0" dirty="0" smtClean="0"/>
              <a:t>Idea:</a:t>
            </a:r>
            <a:r>
              <a:rPr lang="en-US" noProof="0" dirty="0" smtClean="0"/>
              <a:t> Nodes with the same Landmark-Distance-Sequence are with high probability physically close to each other</a:t>
            </a:r>
          </a:p>
          <a:p>
            <a:pPr lvl="1"/>
            <a:r>
              <a:rPr lang="en-US" noProof="0" dirty="0" smtClean="0">
                <a:sym typeface="Wingdings" pitchFamily="2" charset="2"/>
              </a:rPr>
              <a:t> Nodes with same Landmark-Distance-Sequence assign each other numerical close overlay Ids</a:t>
            </a:r>
          </a:p>
          <a:p>
            <a:pPr lvl="1"/>
            <a:r>
              <a:rPr lang="en-US" noProof="0" dirty="0" smtClean="0">
                <a:sym typeface="Wingdings" pitchFamily="2" charset="2"/>
              </a:rPr>
              <a:t>Example: 16 Landmark-Nodes in a Pastry-Network with hex IDs</a:t>
            </a:r>
          </a:p>
          <a:p>
            <a:pPr lvl="1"/>
            <a:r>
              <a:rPr lang="en-US" noProof="0" dirty="0" smtClean="0">
                <a:sym typeface="Wingdings" pitchFamily="2" charset="2"/>
              </a:rPr>
              <a:t>Nodes with the same Landmark-Distance-Sequence assign to each other the same overlay-ID-prefix</a:t>
            </a:r>
          </a:p>
        </p:txBody>
      </p:sp>
    </p:spTree>
    <p:extLst>
      <p:ext uri="{BB962C8B-B14F-4D97-AF65-F5344CB8AC3E}">
        <p14:creationId xmlns:p14="http://schemas.microsoft.com/office/powerpoint/2010/main" val="25239871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Exmaple</a:t>
            </a:r>
            <a:r>
              <a:rPr lang="en-US" noProof="0" dirty="0" smtClean="0"/>
              <a:t> P2P Application: Bit-Torrent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Very popular nowadays for content sharing</a:t>
            </a:r>
          </a:p>
          <a:p>
            <a:endParaRPr lang="en-US" noProof="0" dirty="0" smtClean="0"/>
          </a:p>
          <a:p>
            <a:r>
              <a:rPr lang="en-US" noProof="0" dirty="0" smtClean="0"/>
              <a:t>Introduced in 2001 but became massively used only much later</a:t>
            </a:r>
          </a:p>
          <a:p>
            <a:endParaRPr lang="en-US" noProof="0" dirty="0" smtClean="0"/>
          </a:p>
          <a:p>
            <a:endParaRPr lang="en-US" noProof="0" dirty="0"/>
          </a:p>
        </p:txBody>
      </p:sp>
      <p:pic>
        <p:nvPicPr>
          <p:cNvPr id="4" name="Image 3" descr="0,1462,sz=1&amp;i=311547,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140" y="3620926"/>
            <a:ext cx="453390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351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noProof="0" dirty="0" smtClean="0">
                <a:latin typeface="+mn-lt"/>
              </a:rPr>
              <a:t>Bit-Torrent Elements</a:t>
            </a:r>
          </a:p>
        </p:txBody>
      </p:sp>
      <p:sp>
        <p:nvSpPr>
          <p:cNvPr id="22532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noProof="0" dirty="0" smtClean="0">
                <a:sym typeface="Wingdings" pitchFamily="2" charset="2"/>
              </a:rPr>
              <a:t>torrent</a:t>
            </a:r>
            <a:r>
              <a:rPr lang="en-US" noProof="0" dirty="0" smtClean="0">
                <a:sym typeface="Wingdings" pitchFamily="2" charset="2"/>
              </a:rPr>
              <a:t>: key to the overlay network corresponding to a particular file</a:t>
            </a:r>
          </a:p>
          <a:p>
            <a:endParaRPr lang="en-US" sz="1000" noProof="0" dirty="0" smtClean="0">
              <a:sym typeface="Wingdings" pitchFamily="2" charset="2"/>
            </a:endParaRPr>
          </a:p>
          <a:p>
            <a:r>
              <a:rPr lang="en-US" b="1" noProof="0" dirty="0" smtClean="0">
                <a:sym typeface="Wingdings" pitchFamily="2" charset="2"/>
              </a:rPr>
              <a:t>tracker</a:t>
            </a:r>
            <a:r>
              <a:rPr lang="en-US" noProof="0" dirty="0" smtClean="0">
                <a:sym typeface="Wingdings" pitchFamily="2" charset="2"/>
              </a:rPr>
              <a:t>: super nodes that keep track of the peers in a particular overlay (their IP addresses, and sharing statistics for each peers)</a:t>
            </a:r>
          </a:p>
          <a:p>
            <a:pPr marL="542925" lvl="2" indent="-266700">
              <a:buClrTx/>
              <a:buSzPct val="120000"/>
            </a:pPr>
            <a:r>
              <a:rPr lang="en-US" noProof="0" dirty="0" smtClean="0"/>
              <a:t>Example of trackers: The Pirate Bay, </a:t>
            </a:r>
            <a:r>
              <a:rPr lang="en-US" noProof="0" dirty="0" err="1" smtClean="0"/>
              <a:t>Mininova</a:t>
            </a:r>
            <a:endParaRPr lang="en-US" noProof="0" dirty="0" smtClean="0"/>
          </a:p>
          <a:p>
            <a:endParaRPr lang="en-US" sz="1000" noProof="0" dirty="0" smtClean="0">
              <a:sym typeface="Wingdings" pitchFamily="2" charset="2"/>
            </a:endParaRPr>
          </a:p>
          <a:p>
            <a:r>
              <a:rPr lang="en-US" b="1" noProof="0" dirty="0" smtClean="0">
                <a:sym typeface="Wingdings" pitchFamily="2" charset="2"/>
              </a:rPr>
              <a:t>indexer</a:t>
            </a:r>
            <a:r>
              <a:rPr lang="en-US" noProof="0" dirty="0" smtClean="0">
                <a:sym typeface="Wingdings" pitchFamily="2" charset="2"/>
              </a:rPr>
              <a:t>: An index is a list of .torrent files (usually including descriptions and other information) managed by a website and available for searches.</a:t>
            </a:r>
          </a:p>
          <a:p>
            <a:pPr lvl="1"/>
            <a:r>
              <a:rPr lang="en-US" noProof="0" dirty="0" smtClean="0">
                <a:sym typeface="Wingdings" pitchFamily="2" charset="2"/>
              </a:rPr>
              <a:t>An index website can also be a tracker.</a:t>
            </a:r>
          </a:p>
          <a:p>
            <a:endParaRPr lang="en-US" sz="1000" noProof="0" dirty="0" smtClean="0">
              <a:sym typeface="Wingdings" pitchFamily="2" charset="2"/>
            </a:endParaRPr>
          </a:p>
          <a:p>
            <a:r>
              <a:rPr lang="en-US" b="1" noProof="0" dirty="0" smtClean="0"/>
              <a:t>magnet</a:t>
            </a:r>
            <a:r>
              <a:rPr lang="en-US" noProof="0" dirty="0" smtClean="0"/>
              <a:t>: unique identifier for the file (like ISBN or catalog number) </a:t>
            </a:r>
          </a:p>
          <a:p>
            <a:pPr lvl="1"/>
            <a:r>
              <a:rPr lang="en-US" noProof="0" dirty="0" smtClean="0"/>
              <a:t>Generated by content-based hash, i.e. can be generated by anyone who already has the file, without the need for a central authority</a:t>
            </a:r>
          </a:p>
          <a:p>
            <a:pPr lvl="1"/>
            <a:r>
              <a:rPr lang="en-US" noProof="0" dirty="0" smtClean="0"/>
              <a:t>Magnet names can thus be considered as Unified </a:t>
            </a:r>
            <a:r>
              <a:rPr lang="en-US" noProof="0" dirty="0" err="1" smtClean="0"/>
              <a:t>Ressource</a:t>
            </a:r>
            <a:r>
              <a:rPr lang="en-US" noProof="0" dirty="0" smtClean="0"/>
              <a:t> Name</a:t>
            </a:r>
          </a:p>
          <a:p>
            <a:endParaRPr lang="en-US" sz="1000" noProof="0" dirty="0" smtClean="0"/>
          </a:p>
          <a:p>
            <a:r>
              <a:rPr lang="en-US" noProof="0" dirty="0" smtClean="0"/>
              <a:t>Examples of </a:t>
            </a:r>
            <a:r>
              <a:rPr lang="en-US" b="1" noProof="0" dirty="0" smtClean="0"/>
              <a:t>bit-torrent clients</a:t>
            </a:r>
            <a:r>
              <a:rPr lang="en-US" noProof="0" dirty="0" smtClean="0"/>
              <a:t>: </a:t>
            </a:r>
            <a:r>
              <a:rPr lang="en-US" noProof="0" dirty="0" err="1" smtClean="0"/>
              <a:t>Vuze</a:t>
            </a:r>
            <a:r>
              <a:rPr lang="en-US" noProof="0" dirty="0" smtClean="0"/>
              <a:t>, uTorrent, etc. are bit-torrent clients which implement the Bit-Torrent protocol</a:t>
            </a:r>
          </a:p>
          <a:p>
            <a:pPr lvl="1"/>
            <a:r>
              <a:rPr lang="en-US" noProof="0" dirty="0" smtClean="0"/>
              <a:t>Examples of torrent search engines: Pirate Bay, ISO hunt</a:t>
            </a:r>
          </a:p>
          <a:p>
            <a:endParaRPr lang="en-US" noProof="0" dirty="0" smtClean="0"/>
          </a:p>
          <a:p>
            <a:endParaRPr lang="en-US" noProof="0" dirty="0" smtClean="0">
              <a:sym typeface="Wingdings" pitchFamily="2" charset="2"/>
            </a:endParaRPr>
          </a:p>
          <a:p>
            <a:pPr lvl="1"/>
            <a:endParaRPr lang="en-US" noProof="0" dirty="0" smtClean="0">
              <a:sym typeface="Wingdings" pitchFamily="2" charset="2"/>
            </a:endParaRPr>
          </a:p>
          <a:p>
            <a:pPr lvl="1"/>
            <a:endParaRPr lang="en-US" noProof="0" dirty="0" smtClean="0">
              <a:sym typeface="Wingdings" pitchFamily="2" charset="2"/>
            </a:endParaRPr>
          </a:p>
          <a:p>
            <a:pPr marL="266700" lvl="1" indent="0">
              <a:buNone/>
            </a:pPr>
            <a:endParaRPr lang="en-US" noProof="0" dirty="0" smtClean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402393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Bit-Torrent Protocol Overview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A file is broken up into a series of atomic </a:t>
            </a:r>
            <a:r>
              <a:rPr lang="en-US" b="1" noProof="0" dirty="0" smtClean="0"/>
              <a:t>chunks</a:t>
            </a:r>
          </a:p>
          <a:p>
            <a:pPr lvl="1"/>
            <a:r>
              <a:rPr lang="en-US" noProof="0" dirty="0" smtClean="0"/>
              <a:t>e.g. 256kB each, or more, up to a few MBs, depending on the size of the file</a:t>
            </a:r>
          </a:p>
          <a:p>
            <a:pPr lvl="1"/>
            <a:r>
              <a:rPr lang="en-US" noProof="0" dirty="0" smtClean="0"/>
              <a:t>Torrent file describes the number of chunks</a:t>
            </a:r>
          </a:p>
          <a:p>
            <a:endParaRPr lang="en-US" sz="800" noProof="0" dirty="0" smtClean="0"/>
          </a:p>
          <a:p>
            <a:r>
              <a:rPr lang="en-US" noProof="0" dirty="0" smtClean="0"/>
              <a:t>The content originator/uploader is a </a:t>
            </a:r>
            <a:r>
              <a:rPr lang="en-US" b="1" noProof="0" dirty="0" smtClean="0"/>
              <a:t>seeder</a:t>
            </a:r>
            <a:endParaRPr lang="en-US" noProof="0" dirty="0" smtClean="0"/>
          </a:p>
          <a:p>
            <a:pPr lvl="1"/>
            <a:r>
              <a:rPr lang="en-US" noProof="0" dirty="0" smtClean="0"/>
              <a:t>Any peer which has the full file and stays online is a seeder.</a:t>
            </a:r>
          </a:p>
          <a:p>
            <a:pPr lvl="1"/>
            <a:endParaRPr lang="en-US" noProof="0" dirty="0" smtClean="0"/>
          </a:p>
          <a:p>
            <a:r>
              <a:rPr lang="en-US" noProof="0" dirty="0" smtClean="0"/>
              <a:t>Peers are generally uploading and downloading at the same time.</a:t>
            </a:r>
          </a:p>
          <a:p>
            <a:pPr lvl="1"/>
            <a:r>
              <a:rPr lang="en-US" noProof="0" dirty="0" smtClean="0"/>
              <a:t>Peers that just download are called </a:t>
            </a:r>
            <a:r>
              <a:rPr lang="en-US" b="1" noProof="0" dirty="0" err="1" smtClean="0"/>
              <a:t>leechers</a:t>
            </a:r>
            <a:endParaRPr lang="en-US" b="1" noProof="0" dirty="0" smtClean="0"/>
          </a:p>
          <a:p>
            <a:endParaRPr lang="en-US" sz="800" b="1" noProof="0" dirty="0" smtClean="0"/>
          </a:p>
          <a:p>
            <a:r>
              <a:rPr lang="en-US" noProof="0" dirty="0" smtClean="0"/>
              <a:t>2 methods used for lookup:</a:t>
            </a:r>
          </a:p>
          <a:p>
            <a:pPr lvl="1"/>
            <a:r>
              <a:rPr lang="en-US" noProof="0" dirty="0" smtClean="0"/>
              <a:t>Centralized approach: through a tracker, a peer interested in a particular file can learn how many seeders are there and who they are etc. </a:t>
            </a:r>
          </a:p>
          <a:p>
            <a:pPr lvl="1"/>
            <a:r>
              <a:rPr lang="en-US" noProof="0" dirty="0" smtClean="0"/>
              <a:t>Distributed approach: using a DHT, each peer is a tracker for some content</a:t>
            </a:r>
          </a:p>
          <a:p>
            <a:pPr lvl="1"/>
            <a:endParaRPr lang="en-US" sz="800" noProof="0" dirty="0" smtClean="0"/>
          </a:p>
          <a:p>
            <a:r>
              <a:rPr lang="en-US" noProof="0" dirty="0" smtClean="0"/>
              <a:t>Through the overlay, the peer can ask other peers/seeder for some chunks, starting with </a:t>
            </a:r>
            <a:r>
              <a:rPr lang="en-US" b="1" noProof="0" dirty="0" smtClean="0"/>
              <a:t>the rarest chunks first</a:t>
            </a:r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885895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Bit-Torrent Protocol Overview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Peers exchange chunks (</a:t>
            </a:r>
            <a:r>
              <a:rPr lang="en-US" noProof="0" dirty="0" err="1" smtClean="0"/>
              <a:t>upload+download</a:t>
            </a:r>
            <a:r>
              <a:rPr lang="en-US" noProof="0" dirty="0" smtClean="0"/>
              <a:t>)</a:t>
            </a:r>
          </a:p>
          <a:p>
            <a:pPr lvl="1"/>
            <a:r>
              <a:rPr lang="en-US" noProof="0" dirty="0" smtClean="0"/>
              <a:t>Seeds just send chunks (upload only)</a:t>
            </a:r>
          </a:p>
          <a:p>
            <a:pPr lvl="1"/>
            <a:r>
              <a:rPr lang="en-US" noProof="0" dirty="0" smtClean="0"/>
              <a:t>Scaling property: the original seeder only has to upload each chunk once, and it can be uploaded to any number of peers!</a:t>
            </a:r>
          </a:p>
          <a:p>
            <a:endParaRPr lang="en-US" noProof="0" dirty="0" smtClean="0"/>
          </a:p>
          <a:p>
            <a:r>
              <a:rPr lang="en-US" b="1" noProof="0" dirty="0" smtClean="0"/>
              <a:t>Tit-for-tat</a:t>
            </a:r>
            <a:r>
              <a:rPr lang="en-US" noProof="0" dirty="0" smtClean="0"/>
              <a:t>: connection from peer to </a:t>
            </a:r>
            <a:r>
              <a:rPr lang="en-US" noProof="0" dirty="0" err="1" smtClean="0"/>
              <a:t>leechers</a:t>
            </a:r>
            <a:r>
              <a:rPr lang="en-US" noProof="0" dirty="0" smtClean="0"/>
              <a:t> are dropped after some time in order to </a:t>
            </a:r>
            <a:r>
              <a:rPr lang="en-US" b="1" noProof="0" dirty="0" smtClean="0"/>
              <a:t>discourage free-riding</a:t>
            </a:r>
          </a:p>
          <a:p>
            <a:endParaRPr lang="en-US" noProof="0" dirty="0" smtClean="0"/>
          </a:p>
          <a:p>
            <a:r>
              <a:rPr lang="en-US" noProof="0" dirty="0" smtClean="0"/>
              <a:t>Each peer keeps track of its top 4 peers </a:t>
            </a:r>
          </a:p>
          <a:p>
            <a:pPr lvl="1"/>
            <a:r>
              <a:rPr lang="en-US" noProof="0" dirty="0" smtClean="0"/>
              <a:t>every 30s tries a random new connection to another peer and periodically drops connection to the worst peer</a:t>
            </a:r>
          </a:p>
          <a:p>
            <a:pPr lvl="1"/>
            <a:endParaRPr lang="en-US" noProof="0" dirty="0" smtClean="0"/>
          </a:p>
          <a:p>
            <a:pPr lvl="1"/>
            <a:endParaRPr lang="en-US" noProof="0" dirty="0" smtClean="0"/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236820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>
                <a:latin typeface="Tahoma"/>
              </a:rPr>
              <a:t>P2P Summary</a:t>
            </a:r>
          </a:p>
        </p:txBody>
      </p:sp>
      <p:sp>
        <p:nvSpPr>
          <p:cNvPr id="4403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The Peer-to-Peer principle is not really new </a:t>
            </a:r>
          </a:p>
          <a:p>
            <a:endParaRPr lang="en-US" noProof="0" dirty="0" smtClean="0"/>
          </a:p>
          <a:p>
            <a:r>
              <a:rPr lang="en-US" noProof="0" dirty="0" smtClean="0"/>
              <a:t>However, with the growth of the Internet and emerging of new applications a new wave of P2P applications was created</a:t>
            </a:r>
          </a:p>
          <a:p>
            <a:endParaRPr lang="en-US" noProof="0" dirty="0" smtClean="0"/>
          </a:p>
          <a:p>
            <a:r>
              <a:rPr lang="en-US" noProof="0" dirty="0" smtClean="0"/>
              <a:t>A P2P network is a overlay network on the Application Layer</a:t>
            </a:r>
          </a:p>
          <a:p>
            <a:endParaRPr lang="en-US" noProof="0" dirty="0" smtClean="0"/>
          </a:p>
          <a:p>
            <a:r>
              <a:rPr lang="en-US" noProof="0" dirty="0" smtClean="0"/>
              <a:t>In a P2P network all peers have the same role</a:t>
            </a:r>
          </a:p>
          <a:p>
            <a:endParaRPr lang="en-US" noProof="0" dirty="0"/>
          </a:p>
          <a:p>
            <a:r>
              <a:rPr lang="en-US" noProof="0" dirty="0" smtClean="0"/>
              <a:t>There are also companies </a:t>
            </a:r>
            <a:r>
              <a:rPr lang="en-US" noProof="0" dirty="0"/>
              <a:t>using P2P </a:t>
            </a:r>
            <a:r>
              <a:rPr lang="en-US" noProof="0" dirty="0" smtClean="0"/>
              <a:t>legally!</a:t>
            </a:r>
            <a:endParaRPr lang="en-US" noProof="0" dirty="0"/>
          </a:p>
          <a:p>
            <a:pPr lvl="1"/>
            <a:r>
              <a:rPr lang="en-US" noProof="0" dirty="0" smtClean="0"/>
              <a:t>Skype </a:t>
            </a:r>
            <a:r>
              <a:rPr lang="en-US" noProof="0" dirty="0"/>
              <a:t>uses a P2P overlay to get passed NAT, using </a:t>
            </a:r>
            <a:r>
              <a:rPr lang="en-US" noProof="0" dirty="0" smtClean="0"/>
              <a:t>resources </a:t>
            </a:r>
            <a:r>
              <a:rPr lang="en-US" noProof="0" dirty="0"/>
              <a:t>of peers that are not behind NATs to relay traffic for conversations between 2 peers that are each behind a </a:t>
            </a:r>
            <a:r>
              <a:rPr lang="en-US" noProof="0" dirty="0" smtClean="0"/>
              <a:t>NAT</a:t>
            </a:r>
            <a:endParaRPr lang="en-US" noProof="0" dirty="0"/>
          </a:p>
          <a:p>
            <a:pPr lvl="1"/>
            <a:r>
              <a:rPr lang="en-US" noProof="0" dirty="0" err="1" smtClean="0"/>
              <a:t>mininova</a:t>
            </a:r>
            <a:r>
              <a:rPr lang="en-US" noProof="0" dirty="0" smtClean="0"/>
              <a:t> </a:t>
            </a:r>
            <a:r>
              <a:rPr lang="en-US" noProof="0" dirty="0"/>
              <a:t>music distribution</a:t>
            </a:r>
          </a:p>
          <a:p>
            <a:pPr lvl="1"/>
            <a:r>
              <a:rPr lang="en-US" noProof="0" dirty="0" smtClean="0"/>
              <a:t>inside </a:t>
            </a:r>
            <a:r>
              <a:rPr lang="en-US" noProof="0" dirty="0"/>
              <a:t>of data centers (inside Facebook which uses 70k servers)</a:t>
            </a:r>
            <a:endParaRPr lang="en-US" noProof="0" dirty="0" smtClean="0"/>
          </a:p>
          <a:p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69707871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Proprietary Approach to CDN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E.g. Google approach:</a:t>
            </a:r>
          </a:p>
          <a:p>
            <a:pPr lvl="1"/>
            <a:r>
              <a:rPr lang="en-US" noProof="0" dirty="0" smtClean="0"/>
              <a:t>Google owns all the hardware and links. It is a proprietary network.</a:t>
            </a:r>
          </a:p>
          <a:p>
            <a:pPr lvl="1"/>
            <a:endParaRPr lang="en-US" noProof="0" dirty="0" smtClean="0"/>
          </a:p>
          <a:p>
            <a:r>
              <a:rPr lang="en-US" noProof="0" dirty="0" smtClean="0"/>
              <a:t>PULL strategy: the first request will have to fetch data to the central server and replicate it to the local cache</a:t>
            </a:r>
          </a:p>
          <a:p>
            <a:pPr lvl="1"/>
            <a:r>
              <a:rPr lang="en-US" noProof="0" dirty="0" smtClean="0"/>
              <a:t>when cache is full, erase recently least used content.</a:t>
            </a:r>
          </a:p>
          <a:p>
            <a:pPr lvl="1"/>
            <a:endParaRPr lang="en-US" noProof="0" dirty="0" smtClean="0"/>
          </a:p>
          <a:p>
            <a:r>
              <a:rPr lang="en-US" noProof="0" dirty="0" smtClean="0"/>
              <a:t>PUSH strategy: content expected to be popular can be pre-provisioned in caches. </a:t>
            </a:r>
          </a:p>
          <a:p>
            <a:endParaRPr lang="en-US" noProof="0" dirty="0" smtClean="0"/>
          </a:p>
          <a:p>
            <a:r>
              <a:rPr lang="en-US" noProof="0" dirty="0" smtClean="0"/>
              <a:t>Google uses both PUSH and PULL strategies</a:t>
            </a:r>
            <a:endParaRPr lang="en-US" noProof="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9960" y="2391840"/>
              <a:ext cx="1815120" cy="115740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560" y="2386440"/>
                <a:ext cx="1826280" cy="11718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54134"/>
      </p:ext>
    </p:extLst>
  </p:cSld>
  <p:clrMapOvr>
    <a:masterClrMapping/>
  </p:clrMapOvr>
  <p:transition spd="slow" advTm="1336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Content Request Dispatching via DNS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Dispatching via DNS: </a:t>
            </a:r>
          </a:p>
          <a:p>
            <a:pPr lvl="1"/>
            <a:r>
              <a:rPr lang="en-US" noProof="0" dirty="0" smtClean="0"/>
              <a:t>name server perform IP address resolution for youtube.com based on the geographical position of the source address of the resolution request.</a:t>
            </a:r>
          </a:p>
          <a:p>
            <a:pPr lvl="1"/>
            <a:r>
              <a:rPr lang="en-US" noProof="0" dirty="0" smtClean="0"/>
              <a:t>name server uses special database for IP address </a:t>
            </a:r>
            <a:r>
              <a:rPr lang="en-US" noProof="0" dirty="0" err="1" smtClean="0"/>
              <a:t>geolocalisation</a:t>
            </a:r>
            <a:r>
              <a:rPr lang="en-US" noProof="0" dirty="0" smtClean="0"/>
              <a:t> </a:t>
            </a:r>
          </a:p>
          <a:p>
            <a:pPr lvl="2"/>
            <a:r>
              <a:rPr lang="en-US" noProof="0" dirty="0" smtClean="0"/>
              <a:t>See for instance </a:t>
            </a:r>
            <a:r>
              <a:rPr lang="en-US" noProof="0" dirty="0" smtClean="0">
                <a:hlinkClick r:id="rId4"/>
              </a:rPr>
              <a:t>http://freegeoip.net</a:t>
            </a:r>
            <a:r>
              <a:rPr lang="en-US" noProof="0" dirty="0" smtClean="0"/>
              <a:t> or </a:t>
            </a:r>
            <a:r>
              <a:rPr lang="en-US" noProof="0" dirty="0" smtClean="0">
                <a:hlinkClick r:id="rId5"/>
              </a:rPr>
              <a:t>http://www.geocodeip.com</a:t>
            </a:r>
            <a:r>
              <a:rPr lang="en-US" noProof="0" dirty="0" smtClean="0"/>
              <a:t> </a:t>
            </a:r>
          </a:p>
          <a:p>
            <a:pPr lvl="1"/>
            <a:r>
              <a:rPr lang="en-US" noProof="0" dirty="0" smtClean="0"/>
              <a:t>This enables redirection to local cache and load spreading</a:t>
            </a:r>
          </a:p>
          <a:p>
            <a:endParaRPr lang="en-US" noProof="0" dirty="0" smtClean="0"/>
          </a:p>
          <a:p>
            <a:r>
              <a:rPr lang="en-US" noProof="0" dirty="0" smtClean="0"/>
              <a:t>Remark: this is also how Facebook scales</a:t>
            </a:r>
            <a:endParaRPr lang="en-US" noProof="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75280" y="1374840"/>
              <a:ext cx="9525240" cy="57816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0960" y="1367640"/>
                <a:ext cx="9535680" cy="5943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44581"/>
      </p:ext>
    </p:extLst>
  </p:cSld>
  <p:clrMapOvr>
    <a:masterClrMapping/>
  </p:clrMapOvr>
  <p:transition spd="slow" advTm="1120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Broker Approach to CDN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E.g. Akamai approach</a:t>
            </a:r>
          </a:p>
          <a:p>
            <a:pPr lvl="1"/>
            <a:r>
              <a:rPr lang="en-US" noProof="0" dirty="0" smtClean="0"/>
              <a:t>Akamai: &gt; 70k servers distributed globally</a:t>
            </a:r>
          </a:p>
          <a:p>
            <a:pPr lvl="1"/>
            <a:r>
              <a:rPr lang="en-US" noProof="0" dirty="0" smtClean="0"/>
              <a:t>Caches using PUSH and PULL too</a:t>
            </a:r>
          </a:p>
          <a:p>
            <a:pPr lvl="1"/>
            <a:r>
              <a:rPr lang="en-US" noProof="0" dirty="0" smtClean="0"/>
              <a:t>Akamai sells CDN service (e.g. to Yahoo)</a:t>
            </a:r>
          </a:p>
          <a:p>
            <a:pPr lvl="2"/>
            <a:r>
              <a:rPr lang="en-US" noProof="0" dirty="0" smtClean="0"/>
              <a:t>Allows keeping hand on cookies &amp; customer first contact </a:t>
            </a:r>
          </a:p>
          <a:p>
            <a:pPr lvl="2"/>
            <a:r>
              <a:rPr lang="en-US" noProof="0" dirty="0" smtClean="0"/>
              <a:t>Allows not to have to maintain thousands of CDN servers</a:t>
            </a:r>
          </a:p>
          <a:p>
            <a:pPr lvl="2"/>
            <a:endParaRPr lang="en-US" noProof="0" dirty="0" smtClean="0"/>
          </a:p>
          <a:p>
            <a:pPr lvl="1"/>
            <a:endParaRPr lang="en-US" noProof="0" dirty="0" smtClean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11360" y="2381400"/>
              <a:ext cx="5955120" cy="41400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6680" y="2376720"/>
                <a:ext cx="5964840" cy="4266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17728"/>
      </p:ext>
    </p:extLst>
  </p:cSld>
  <p:clrMapOvr>
    <a:masterClrMapping/>
  </p:clrMapOvr>
  <p:transition spd="slow" advTm="983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Content Request Dispatching via URL Translation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noProof="0" dirty="0" smtClean="0"/>
              <a:t>To download front page from Yahoo.com, initial HTTP request goes to Yahoo to get HTML (+manage cookie etc.)</a:t>
            </a:r>
          </a:p>
          <a:p>
            <a:pPr lvl="1"/>
            <a:endParaRPr lang="en-US" noProof="0" dirty="0" smtClean="0"/>
          </a:p>
          <a:p>
            <a:pPr lvl="1"/>
            <a:r>
              <a:rPr lang="en-US" noProof="0" dirty="0" smtClean="0"/>
              <a:t>But embedded images etc. and subsequent request use an URL such as yahoo.akamai.com/</a:t>
            </a:r>
            <a:r>
              <a:rPr lang="en-US" noProof="0" dirty="0" err="1" smtClean="0"/>
              <a:t>blabla</a:t>
            </a:r>
            <a:endParaRPr lang="en-US" noProof="0" dirty="0" smtClean="0"/>
          </a:p>
          <a:p>
            <a:pPr lvl="2"/>
            <a:r>
              <a:rPr lang="en-US" noProof="0" dirty="0" smtClean="0"/>
              <a:t>Akamai provide tool to automatically translate URL and HTML for its customers to use this solution</a:t>
            </a:r>
          </a:p>
          <a:p>
            <a:pPr lvl="1"/>
            <a:endParaRPr lang="en-US" noProof="0" dirty="0" smtClean="0"/>
          </a:p>
          <a:p>
            <a:pPr lvl="1"/>
            <a:r>
              <a:rPr lang="en-US" noProof="0" dirty="0" smtClean="0"/>
              <a:t>Such names are resolved by DNS like the </a:t>
            </a:r>
            <a:r>
              <a:rPr lang="en-US" noProof="0" dirty="0" err="1" smtClean="0"/>
              <a:t>Youtube</a:t>
            </a:r>
            <a:r>
              <a:rPr lang="en-US" noProof="0" dirty="0" smtClean="0"/>
              <a:t> solution, to redirect it to a local Akamai cache etc.</a:t>
            </a:r>
          </a:p>
          <a:p>
            <a:endParaRPr lang="en-US" noProof="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54640" y="1438560"/>
              <a:ext cx="1883880" cy="135792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0320" y="1433160"/>
                <a:ext cx="1894320" cy="13665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32092"/>
      </p:ext>
    </p:extLst>
  </p:cSld>
  <p:clrMapOvr>
    <a:masterClrMapping/>
  </p:clrMapOvr>
  <p:transition spd="slow" advTm="977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URL Translation example</a:t>
            </a:r>
            <a:endParaRPr lang="en-US" noProof="0" dirty="0"/>
          </a:p>
        </p:txBody>
      </p:sp>
      <p:sp>
        <p:nvSpPr>
          <p:cNvPr id="59904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noProof="0" dirty="0" smtClean="0"/>
              <a:t>Origin server (www.foo.com)</a:t>
            </a:r>
          </a:p>
          <a:p>
            <a:pPr lvl="1"/>
            <a:r>
              <a:rPr lang="en-US" sz="1800" noProof="0" dirty="0"/>
              <a:t>Distributes HTML</a:t>
            </a:r>
          </a:p>
          <a:p>
            <a:pPr lvl="1"/>
            <a:r>
              <a:rPr lang="en-US" sz="1800" noProof="0" dirty="0"/>
              <a:t>Replaces:</a:t>
            </a:r>
            <a:br>
              <a:rPr lang="en-US" sz="1800" noProof="0" dirty="0"/>
            </a:br>
            <a:r>
              <a:rPr lang="en-US" sz="1800" noProof="0" dirty="0">
                <a:hlinkClick r:id="rId6"/>
              </a:rPr>
              <a:t>http://</a:t>
            </a:r>
            <a:r>
              <a:rPr lang="en-US" sz="1800" noProof="0" dirty="0" smtClean="0">
                <a:hlinkClick r:id="rId6"/>
              </a:rPr>
              <a:t>www.foo.com/sports.ruth.gif</a:t>
            </a:r>
            <a:r>
              <a:rPr lang="en-US" sz="1800" noProof="0" dirty="0" smtClean="0"/>
              <a:t> </a:t>
            </a:r>
            <a:r>
              <a:rPr lang="en-US" sz="1800" noProof="0" dirty="0"/>
              <a:t/>
            </a:r>
            <a:br>
              <a:rPr lang="en-US" sz="1800" noProof="0" dirty="0"/>
            </a:br>
            <a:r>
              <a:rPr lang="en-US" sz="1800" noProof="0" dirty="0"/>
              <a:t>with:</a:t>
            </a:r>
            <a:r>
              <a:rPr lang="en-US" sz="1800" noProof="0" dirty="0" smtClean="0"/>
              <a:t>                                     </a:t>
            </a:r>
            <a:r>
              <a:rPr lang="en-US" sz="1800" noProof="0" dirty="0">
                <a:hlinkClick r:id="rId7"/>
              </a:rPr>
              <a:t>http://</a:t>
            </a:r>
            <a:r>
              <a:rPr lang="en-US" sz="1800" noProof="0" dirty="0" smtClean="0">
                <a:hlinkClick r:id="rId7"/>
              </a:rPr>
              <a:t>www.cdn.com/www.foo.com/sports/ruth.gif</a:t>
            </a:r>
            <a:r>
              <a:rPr lang="en-US" sz="1800" noProof="0" dirty="0" smtClean="0"/>
              <a:t> </a:t>
            </a:r>
            <a:endParaRPr lang="en-US" sz="1800" noProof="0" dirty="0"/>
          </a:p>
        </p:txBody>
      </p:sp>
      <p:sp>
        <p:nvSpPr>
          <p:cNvPr id="58" name="Inhaltsplatzhalter 5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600" noProof="0" dirty="0" smtClean="0"/>
              <a:t>CDN company (cdn.com)</a:t>
            </a:r>
          </a:p>
          <a:p>
            <a:pPr lvl="1"/>
            <a:r>
              <a:rPr lang="en-US" sz="1600" noProof="0" dirty="0" smtClean="0"/>
              <a:t>Distributes gif files</a:t>
            </a:r>
          </a:p>
          <a:p>
            <a:pPr lvl="1"/>
            <a:r>
              <a:rPr lang="en-US" sz="1600" noProof="0" dirty="0" smtClean="0"/>
              <a:t>Authoritative DNS server to redirect requests</a:t>
            </a:r>
          </a:p>
          <a:p>
            <a:endParaRPr lang="en-US" sz="1600" noProof="0" dirty="0"/>
          </a:p>
        </p:txBody>
      </p:sp>
      <p:grpSp>
        <p:nvGrpSpPr>
          <p:cNvPr id="59" name="Gruppieren 58"/>
          <p:cNvGrpSpPr/>
          <p:nvPr/>
        </p:nvGrpSpPr>
        <p:grpSpPr>
          <a:xfrm>
            <a:off x="4423741" y="3983529"/>
            <a:ext cx="6429428" cy="2721790"/>
            <a:chOff x="1066800" y="3062913"/>
            <a:chExt cx="7647912" cy="3368581"/>
          </a:xfrm>
        </p:grpSpPr>
        <p:sp>
          <p:nvSpPr>
            <p:cNvPr id="599075" name="Line 35"/>
            <p:cNvSpPr>
              <a:spLocks noChangeShapeType="1"/>
            </p:cNvSpPr>
            <p:nvPr/>
          </p:nvSpPr>
          <p:spPr bwMode="auto">
            <a:xfrm flipV="1">
              <a:off x="1900154" y="3540751"/>
              <a:ext cx="1817687" cy="83185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99076" name="Text Box 36"/>
            <p:cNvSpPr txBox="1">
              <a:spLocks noChangeArrowheads="1"/>
            </p:cNvSpPr>
            <p:nvPr/>
          </p:nvSpPr>
          <p:spPr bwMode="auto">
            <a:xfrm>
              <a:off x="4184566" y="3062913"/>
              <a:ext cx="3299524" cy="7008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accent2"/>
                </a:buClr>
                <a:buSzPct val="85000"/>
                <a:buFont typeface="ZapfDingbats" pitchFamily="82" charset="2"/>
                <a:buNone/>
              </a:pPr>
              <a:r>
                <a:rPr lang="en-US" sz="1400" dirty="0">
                  <a:cs typeface="Arial" charset="0"/>
                </a:rPr>
                <a:t>HTTP request for </a:t>
              </a:r>
            </a:p>
            <a:p>
              <a:pPr>
                <a:spcBef>
                  <a:spcPct val="20000"/>
                </a:spcBef>
                <a:buClr>
                  <a:schemeClr val="accent2"/>
                </a:buClr>
                <a:buSzPct val="85000"/>
                <a:buFont typeface="ZapfDingbats" pitchFamily="82" charset="2"/>
                <a:buNone/>
              </a:pPr>
              <a:r>
                <a:rPr lang="en-US" sz="1400" dirty="0">
                  <a:cs typeface="Arial" charset="0"/>
                </a:rPr>
                <a:t>www.foo.com/sports/sports.html</a:t>
              </a:r>
            </a:p>
          </p:txBody>
        </p:sp>
        <p:sp>
          <p:nvSpPr>
            <p:cNvPr id="599077" name="Text Box 37"/>
            <p:cNvSpPr txBox="1">
              <a:spLocks noChangeArrowheads="1"/>
            </p:cNvSpPr>
            <p:nvPr/>
          </p:nvSpPr>
          <p:spPr bwMode="auto">
            <a:xfrm>
              <a:off x="4165516" y="4032876"/>
              <a:ext cx="2638425" cy="7008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accent2"/>
                </a:buClr>
                <a:buSzPct val="85000"/>
                <a:buFont typeface="ZapfDingbats" pitchFamily="82" charset="2"/>
                <a:buNone/>
              </a:pPr>
              <a:r>
                <a:rPr lang="en-US" sz="1400" dirty="0">
                  <a:cs typeface="Arial" charset="0"/>
                </a:rPr>
                <a:t>DNS query for</a:t>
              </a:r>
            </a:p>
            <a:p>
              <a:pPr>
                <a:spcBef>
                  <a:spcPct val="20000"/>
                </a:spcBef>
                <a:buClr>
                  <a:schemeClr val="accent2"/>
                </a:buClr>
                <a:buSzPct val="85000"/>
                <a:buFont typeface="ZapfDingbats" pitchFamily="82" charset="2"/>
                <a:buNone/>
              </a:pPr>
              <a:r>
                <a:rPr lang="en-US" sz="1400" dirty="0">
                  <a:cs typeface="Arial" charset="0"/>
                </a:rPr>
                <a:t>www.cdn.com</a:t>
              </a:r>
            </a:p>
          </p:txBody>
        </p:sp>
        <p:sp>
          <p:nvSpPr>
            <p:cNvPr id="599078" name="Text Box 38"/>
            <p:cNvSpPr txBox="1">
              <a:spLocks noChangeArrowheads="1"/>
            </p:cNvSpPr>
            <p:nvPr/>
          </p:nvSpPr>
          <p:spPr bwMode="auto">
            <a:xfrm>
              <a:off x="4375066" y="5460547"/>
              <a:ext cx="4339646" cy="7008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accent2"/>
                </a:buClr>
                <a:buSzPct val="85000"/>
                <a:buFont typeface="ZapfDingbats" pitchFamily="82" charset="2"/>
                <a:buNone/>
              </a:pPr>
              <a:r>
                <a:rPr lang="en-US" sz="1400" dirty="0">
                  <a:cs typeface="Arial" charset="0"/>
                </a:rPr>
                <a:t>HTTP request for </a:t>
              </a:r>
            </a:p>
            <a:p>
              <a:pPr>
                <a:spcBef>
                  <a:spcPct val="20000"/>
                </a:spcBef>
                <a:buClr>
                  <a:schemeClr val="accent2"/>
                </a:buClr>
                <a:buSzPct val="85000"/>
                <a:buFont typeface="ZapfDingbats" pitchFamily="82" charset="2"/>
                <a:buNone/>
              </a:pPr>
              <a:r>
                <a:rPr lang="en-US" sz="1400" dirty="0">
                  <a:cs typeface="Arial" charset="0"/>
                </a:rPr>
                <a:t>www.cdn.com/www.foo.com/sports/ruth.gif</a:t>
              </a:r>
            </a:p>
          </p:txBody>
        </p:sp>
        <p:sp>
          <p:nvSpPr>
            <p:cNvPr id="599079" name="Line 39"/>
            <p:cNvSpPr>
              <a:spLocks noChangeShapeType="1"/>
            </p:cNvSpPr>
            <p:nvPr/>
          </p:nvSpPr>
          <p:spPr bwMode="auto">
            <a:xfrm>
              <a:off x="1962066" y="4520238"/>
              <a:ext cx="1611313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99080" name="Line 40"/>
            <p:cNvSpPr>
              <a:spLocks noChangeShapeType="1"/>
            </p:cNvSpPr>
            <p:nvPr/>
          </p:nvSpPr>
          <p:spPr bwMode="auto">
            <a:xfrm>
              <a:off x="1887454" y="4702801"/>
              <a:ext cx="1798637" cy="112871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99081" name="Oval 41"/>
            <p:cNvSpPr>
              <a:spLocks noChangeArrowheads="1"/>
            </p:cNvSpPr>
            <p:nvPr/>
          </p:nvSpPr>
          <p:spPr bwMode="auto">
            <a:xfrm>
              <a:off x="2654216" y="3893176"/>
              <a:ext cx="206375" cy="2206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SzPct val="85000"/>
                <a:buFont typeface="ZapfDingbats" pitchFamily="82" charset="2"/>
                <a:buNone/>
              </a:pPr>
              <a:r>
                <a:rPr lang="en-US" sz="1400"/>
                <a:t>1</a:t>
              </a:r>
              <a:endParaRPr lang="en-US" sz="2400"/>
            </a:p>
          </p:txBody>
        </p:sp>
        <p:sp>
          <p:nvSpPr>
            <p:cNvPr id="599082" name="Oval 42"/>
            <p:cNvSpPr>
              <a:spLocks noChangeArrowheads="1"/>
            </p:cNvSpPr>
            <p:nvPr/>
          </p:nvSpPr>
          <p:spPr bwMode="auto">
            <a:xfrm>
              <a:off x="2685966" y="4415463"/>
              <a:ext cx="206375" cy="22066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SzPct val="85000"/>
                <a:buFont typeface="ZapfDingbats" pitchFamily="82" charset="2"/>
                <a:buNone/>
              </a:pPr>
              <a:r>
                <a:rPr lang="en-US" sz="1400" dirty="0"/>
                <a:t>2</a:t>
              </a:r>
              <a:endParaRPr lang="en-US" sz="2400" dirty="0"/>
            </a:p>
          </p:txBody>
        </p:sp>
        <p:sp>
          <p:nvSpPr>
            <p:cNvPr id="599083" name="Oval 43"/>
            <p:cNvSpPr>
              <a:spLocks noChangeArrowheads="1"/>
            </p:cNvSpPr>
            <p:nvPr/>
          </p:nvSpPr>
          <p:spPr bwMode="auto">
            <a:xfrm>
              <a:off x="2654216" y="5125076"/>
              <a:ext cx="206375" cy="22066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SzPct val="85000"/>
                <a:buFont typeface="ZapfDingbats" pitchFamily="82" charset="2"/>
                <a:buNone/>
              </a:pPr>
              <a:r>
                <a:rPr lang="en-US" sz="1400"/>
                <a:t>3</a:t>
              </a:r>
            </a:p>
          </p:txBody>
        </p:sp>
        <p:sp>
          <p:nvSpPr>
            <p:cNvPr id="599084" name="Text Box 44"/>
            <p:cNvSpPr txBox="1">
              <a:spLocks noChangeArrowheads="1"/>
            </p:cNvSpPr>
            <p:nvPr/>
          </p:nvSpPr>
          <p:spPr bwMode="auto">
            <a:xfrm>
              <a:off x="2307268" y="3119203"/>
              <a:ext cx="1558236" cy="4190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accent2"/>
                </a:buClr>
                <a:buSzPct val="85000"/>
                <a:buFont typeface="ZapfDingbats" pitchFamily="82" charset="2"/>
                <a:buNone/>
              </a:pPr>
              <a:r>
                <a:rPr lang="en-US" sz="1600" dirty="0"/>
                <a:t>origin server</a:t>
              </a:r>
              <a:endParaRPr lang="en-US" sz="1400" dirty="0"/>
            </a:p>
          </p:txBody>
        </p:sp>
        <p:sp>
          <p:nvSpPr>
            <p:cNvPr id="599085" name="Text Box 45"/>
            <p:cNvSpPr txBox="1">
              <a:spLocks noChangeArrowheads="1"/>
            </p:cNvSpPr>
            <p:nvPr/>
          </p:nvSpPr>
          <p:spPr bwMode="auto">
            <a:xfrm>
              <a:off x="3055854" y="4671906"/>
              <a:ext cx="4056283" cy="3682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85000"/>
                <a:buFont typeface="ZapfDingbats" pitchFamily="82" charset="2"/>
                <a:buNone/>
              </a:pPr>
              <a:r>
                <a:rPr lang="en-US" sz="1600" dirty="0"/>
                <a:t>CDN’s authoritative DNS server</a:t>
              </a:r>
            </a:p>
          </p:txBody>
        </p:sp>
        <p:sp>
          <p:nvSpPr>
            <p:cNvPr id="599086" name="Text Box 46"/>
            <p:cNvSpPr txBox="1">
              <a:spLocks noChangeArrowheads="1"/>
            </p:cNvSpPr>
            <p:nvPr/>
          </p:nvSpPr>
          <p:spPr bwMode="auto">
            <a:xfrm>
              <a:off x="3008229" y="6012488"/>
              <a:ext cx="2892995" cy="4190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accent2"/>
                </a:buClr>
                <a:buSzPct val="85000"/>
                <a:buFont typeface="ZapfDingbats" pitchFamily="82" charset="2"/>
                <a:buNone/>
              </a:pPr>
              <a:r>
                <a:rPr lang="en-US" sz="1600" dirty="0"/>
                <a:t>   CDN server near client</a:t>
              </a:r>
            </a:p>
          </p:txBody>
        </p:sp>
        <p:sp>
          <p:nvSpPr>
            <p:cNvPr id="599098" name="Text Box 58"/>
            <p:cNvSpPr txBox="1">
              <a:spLocks noChangeArrowheads="1"/>
            </p:cNvSpPr>
            <p:nvPr/>
          </p:nvSpPr>
          <p:spPr bwMode="auto">
            <a:xfrm>
              <a:off x="1158791" y="4772651"/>
              <a:ext cx="841280" cy="4190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accent2"/>
                </a:buClr>
                <a:buSzPct val="85000"/>
                <a:buFont typeface="ZapfDingbats" pitchFamily="82" charset="2"/>
                <a:buNone/>
              </a:pPr>
              <a:r>
                <a:rPr lang="en-US" sz="1600" dirty="0"/>
                <a:t>Client</a:t>
              </a:r>
            </a:p>
          </p:txBody>
        </p:sp>
        <p:graphicFrame>
          <p:nvGraphicFramePr>
            <p:cNvPr id="50" name="Object 19"/>
            <p:cNvGraphicFramePr>
              <a:graphicFrameLocks noChangeAspect="1"/>
            </p:cNvGraphicFramePr>
            <p:nvPr/>
          </p:nvGraphicFramePr>
          <p:xfrm>
            <a:off x="3785453" y="3113088"/>
            <a:ext cx="422068" cy="54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0" name="Visio" r:id="rId8" imgW="741521" imgH="947738" progId="">
                    <p:embed/>
                  </p:oleObj>
                </mc:Choice>
                <mc:Fallback>
                  <p:oleObj name="Visio" r:id="rId8" imgW="741521" imgH="94773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85453" y="3113088"/>
                          <a:ext cx="422068" cy="540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" name="Object 7"/>
            <p:cNvGraphicFramePr>
              <a:graphicFrameLocks noChangeAspect="1"/>
            </p:cNvGraphicFramePr>
            <p:nvPr/>
          </p:nvGraphicFramePr>
          <p:xfrm>
            <a:off x="3698875" y="4111625"/>
            <a:ext cx="422068" cy="54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1" name="Visio" r:id="rId10" imgW="741521" imgH="947738" progId="">
                    <p:embed/>
                  </p:oleObj>
                </mc:Choice>
                <mc:Fallback>
                  <p:oleObj name="Visio" r:id="rId10" imgW="741521" imgH="94773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875" y="4111625"/>
                          <a:ext cx="422068" cy="540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6" name="Gruppieren 55"/>
            <p:cNvGrpSpPr/>
            <p:nvPr/>
          </p:nvGrpSpPr>
          <p:grpSpPr>
            <a:xfrm>
              <a:off x="3743325" y="5362575"/>
              <a:ext cx="695325" cy="742950"/>
              <a:chOff x="3848100" y="5276850"/>
              <a:chExt cx="695325" cy="742950"/>
            </a:xfrm>
          </p:grpSpPr>
          <p:sp>
            <p:nvSpPr>
              <p:cNvPr id="53" name="Stern mit 16 Zacken 52"/>
              <p:cNvSpPr/>
              <p:nvPr/>
            </p:nvSpPr>
            <p:spPr bwMode="auto">
              <a:xfrm>
                <a:off x="3848100" y="5276850"/>
                <a:ext cx="695325" cy="742950"/>
              </a:xfrm>
              <a:prstGeom prst="star16">
                <a:avLst>
                  <a:gd name="adj" fmla="val 42465"/>
                </a:avLst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/>
              </a:p>
            </p:txBody>
          </p:sp>
          <p:graphicFrame>
            <p:nvGraphicFramePr>
              <p:cNvPr id="4" name="Object 9"/>
              <p:cNvGraphicFramePr>
                <a:graphicFrameLocks noChangeAspect="1"/>
              </p:cNvGraphicFramePr>
              <p:nvPr/>
            </p:nvGraphicFramePr>
            <p:xfrm>
              <a:off x="4002088" y="5405438"/>
              <a:ext cx="422275" cy="5397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12" name="Visio" r:id="rId11" imgW="741521" imgH="947738" progId="">
                      <p:embed/>
                    </p:oleObj>
                  </mc:Choice>
                  <mc:Fallback>
                    <p:oleObj name="Visio" r:id="rId11" imgW="741521" imgH="947738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02088" y="5405438"/>
                            <a:ext cx="422275" cy="5397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57" name="Object 22"/>
            <p:cNvGraphicFramePr>
              <a:graphicFrameLocks noChangeAspect="1"/>
            </p:cNvGraphicFramePr>
            <p:nvPr/>
          </p:nvGraphicFramePr>
          <p:xfrm>
            <a:off x="1066800" y="4032250"/>
            <a:ext cx="1000125" cy="930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3" name="Visio" r:id="rId12" imgW="1006554" imgH="1111568" progId="">
                    <p:embed/>
                  </p:oleObj>
                </mc:Choice>
                <mc:Fallback>
                  <p:oleObj name="Visio" r:id="rId12" imgW="1006554" imgH="111156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6800" y="4032250"/>
                          <a:ext cx="1000125" cy="930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4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6000" y="2003400"/>
              <a:ext cx="8125920" cy="299124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9160" y="1994760"/>
                <a:ext cx="8141400" cy="30027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25006"/>
      </p:ext>
    </p:extLst>
  </p:cSld>
  <p:clrMapOvr>
    <a:masterClrMapping/>
  </p:clrMapOvr>
  <p:transition spd="slow" advTm="1269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19.7|12|23.5"/>
</p:tagLst>
</file>

<file path=ppt/theme/theme1.xml><?xml version="1.0" encoding="utf-8"?>
<a:theme xmlns:a="http://schemas.openxmlformats.org/drawingml/2006/main" name="FU Berlin 16zu9">
  <a:themeElements>
    <a:clrScheme name="FU_Standard-Vorlage_B 1">
      <a:dk1>
        <a:srgbClr val="333333"/>
      </a:dk1>
      <a:lt1>
        <a:srgbClr val="FFFFFF"/>
      </a:lt1>
      <a:dk2>
        <a:srgbClr val="003366"/>
      </a:dk2>
      <a:lt2>
        <a:srgbClr val="808080"/>
      </a:lt2>
      <a:accent1>
        <a:srgbClr val="CCD6E0"/>
      </a:accent1>
      <a:accent2>
        <a:srgbClr val="99CC00"/>
      </a:accent2>
      <a:accent3>
        <a:srgbClr val="FFFFFF"/>
      </a:accent3>
      <a:accent4>
        <a:srgbClr val="2A2A2A"/>
      </a:accent4>
      <a:accent5>
        <a:srgbClr val="E2E8ED"/>
      </a:accent5>
      <a:accent6>
        <a:srgbClr val="8AB900"/>
      </a:accent6>
      <a:hlink>
        <a:srgbClr val="0066CC"/>
      </a:hlink>
      <a:folHlink>
        <a:srgbClr val="003366"/>
      </a:folHlink>
    </a:clrScheme>
    <a:fontScheme name="PPT_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PT_Vorlage 1">
        <a:dk1>
          <a:srgbClr val="333333"/>
        </a:dk1>
        <a:lt1>
          <a:srgbClr val="FFFFFF"/>
        </a:lt1>
        <a:dk2>
          <a:srgbClr val="969696"/>
        </a:dk2>
        <a:lt2>
          <a:srgbClr val="FFFFFF"/>
        </a:lt2>
        <a:accent1>
          <a:srgbClr val="BCC7F6"/>
        </a:accent1>
        <a:accent2>
          <a:srgbClr val="86B600"/>
        </a:accent2>
        <a:accent3>
          <a:srgbClr val="FFFFFF"/>
        </a:accent3>
        <a:accent4>
          <a:srgbClr val="2A2A2A"/>
        </a:accent4>
        <a:accent5>
          <a:srgbClr val="DAE0FA"/>
        </a:accent5>
        <a:accent6>
          <a:srgbClr val="79A500"/>
        </a:accent6>
        <a:hlink>
          <a:srgbClr val="003366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Vorlage 2">
        <a:dk1>
          <a:srgbClr val="333333"/>
        </a:dk1>
        <a:lt1>
          <a:srgbClr val="FFFFFF"/>
        </a:lt1>
        <a:dk2>
          <a:srgbClr val="969696"/>
        </a:dk2>
        <a:lt2>
          <a:srgbClr val="0066CC"/>
        </a:lt2>
        <a:accent1>
          <a:srgbClr val="BCC7F6"/>
        </a:accent1>
        <a:accent2>
          <a:srgbClr val="86B600"/>
        </a:accent2>
        <a:accent3>
          <a:srgbClr val="FFFFFF"/>
        </a:accent3>
        <a:accent4>
          <a:srgbClr val="2A2A2A"/>
        </a:accent4>
        <a:accent5>
          <a:srgbClr val="DAE0FA"/>
        </a:accent5>
        <a:accent6>
          <a:srgbClr val="79A500"/>
        </a:accent6>
        <a:hlink>
          <a:srgbClr val="003366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U_Standard-Vorlage_B 1">
        <a:dk1>
          <a:srgbClr val="333333"/>
        </a:dk1>
        <a:lt1>
          <a:srgbClr val="FFFFFF"/>
        </a:lt1>
        <a:dk2>
          <a:srgbClr val="003366"/>
        </a:dk2>
        <a:lt2>
          <a:srgbClr val="808080"/>
        </a:lt2>
        <a:accent1>
          <a:srgbClr val="CCD6E0"/>
        </a:accent1>
        <a:accent2>
          <a:srgbClr val="99CC00"/>
        </a:accent2>
        <a:accent3>
          <a:srgbClr val="FFFFFF"/>
        </a:accent3>
        <a:accent4>
          <a:srgbClr val="2A2A2A"/>
        </a:accent4>
        <a:accent5>
          <a:srgbClr val="E2E8ED"/>
        </a:accent5>
        <a:accent6>
          <a:srgbClr val="8AB900"/>
        </a:accent6>
        <a:hlink>
          <a:srgbClr val="0066CC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U Berlin 16zu9" id="{6A0AA7C1-154F-415F-9E59-73336D9E052C}" vid="{314C15C1-1F9B-42D9-AFEB-D535BD0AE863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FU Berlin 16zu9</Template>
  <TotalTime>0</TotalTime>
  <Words>2885</Words>
  <Application>Microsoft Office PowerPoint</Application>
  <PresentationFormat>Widescreen</PresentationFormat>
  <Paragraphs>605</Paragraphs>
  <Slides>49</Slides>
  <Notes>25</Notes>
  <HiddenSlides>0</HiddenSlides>
  <MMClips>19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61" baseType="lpstr">
      <vt:lpstr>Arial</vt:lpstr>
      <vt:lpstr>Calibri</vt:lpstr>
      <vt:lpstr>Courier New</vt:lpstr>
      <vt:lpstr>Tahoma</vt:lpstr>
      <vt:lpstr>Times New Roman</vt:lpstr>
      <vt:lpstr>Verdana</vt:lpstr>
      <vt:lpstr>Wingdings</vt:lpstr>
      <vt:lpstr>Wingdings 3</vt:lpstr>
      <vt:lpstr>ZapfDingbats</vt:lpstr>
      <vt:lpstr>FU Berlin 16zu9</vt:lpstr>
      <vt:lpstr>Visio</vt:lpstr>
      <vt:lpstr>Formel</vt:lpstr>
      <vt:lpstr>Telematics Chapter 9  CDN, ICN, P2P</vt:lpstr>
      <vt:lpstr>Content of this Chapter</vt:lpstr>
      <vt:lpstr>CDN – Application Example:                           </vt:lpstr>
      <vt:lpstr>Content Delivery Networks</vt:lpstr>
      <vt:lpstr>Proprietary Approach to CDN</vt:lpstr>
      <vt:lpstr>Content Request Dispatching via DNS</vt:lpstr>
      <vt:lpstr>Broker Approach to CDN</vt:lpstr>
      <vt:lpstr>Content Request Dispatching via URL Translation</vt:lpstr>
      <vt:lpstr>URL Translation example</vt:lpstr>
      <vt:lpstr>Content Request Dispatching via CNAME</vt:lpstr>
      <vt:lpstr>More about CDNs</vt:lpstr>
      <vt:lpstr>Advantages of CDN</vt:lpstr>
      <vt:lpstr>Content of this Chapter</vt:lpstr>
      <vt:lpstr>Information Centric Networking (ICN)</vt:lpstr>
      <vt:lpstr>ICN Approaches</vt:lpstr>
      <vt:lpstr>An ICN approach: Content Centric Networking (CCN)</vt:lpstr>
      <vt:lpstr>An ICN approach: Content Centric Networking (CCN)</vt:lpstr>
      <vt:lpstr>Advantages of ICN</vt:lpstr>
      <vt:lpstr>Content of this Chapter</vt:lpstr>
      <vt:lpstr>Peer-to-Peer (P2P) Architecture</vt:lpstr>
      <vt:lpstr>P2P Architecture</vt:lpstr>
      <vt:lpstr>Peer-to-Peer: Some Applications</vt:lpstr>
      <vt:lpstr>Historical Background</vt:lpstr>
      <vt:lpstr>P2P vs Client-Server</vt:lpstr>
      <vt:lpstr>P2P Overlay</vt:lpstr>
      <vt:lpstr>Peer-to-Peer: General Problems</vt:lpstr>
      <vt:lpstr>Peer-to-Peer: Overlay Architecture </vt:lpstr>
      <vt:lpstr>Peer-to-Peer: The Lookup Problem</vt:lpstr>
      <vt:lpstr>P2P Lookup Approaches</vt:lpstr>
      <vt:lpstr>Distributed Hash Tables (DHT): General</vt:lpstr>
      <vt:lpstr>Distributed Hash Tables (DHT): General</vt:lpstr>
      <vt:lpstr>Distributed Hash Tables (DHT): General</vt:lpstr>
      <vt:lpstr>Distributed Hash Tables (DHT): General</vt:lpstr>
      <vt:lpstr>DHT Properties</vt:lpstr>
      <vt:lpstr>DHT Algorithms</vt:lpstr>
      <vt:lpstr>DHT Example: Pastry </vt:lpstr>
      <vt:lpstr>Pastry – Routing Table (1)</vt:lpstr>
      <vt:lpstr>Pastry – Routing Table (2)</vt:lpstr>
      <vt:lpstr>DHT Routing with Pastry (1)</vt:lpstr>
      <vt:lpstr>DHT Routing with Pastry (2)</vt:lpstr>
      <vt:lpstr>Overlay vs Physical Topology (1)</vt:lpstr>
      <vt:lpstr>Overlay vs Physical Topology (2)</vt:lpstr>
      <vt:lpstr>Overlay vs Physical Topology (3)</vt:lpstr>
      <vt:lpstr>Overlay vs. Physical Topology (4)</vt:lpstr>
      <vt:lpstr>Exmaple P2P Application: Bit-Torrent</vt:lpstr>
      <vt:lpstr>Bit-Torrent Elements</vt:lpstr>
      <vt:lpstr>Bit-Torrent Protocol Overview</vt:lpstr>
      <vt:lpstr>Bit-Torrent Protocol Overview</vt:lpstr>
      <vt:lpstr>P2P Summary</vt:lpstr>
    </vt:vector>
  </TitlesOfParts>
  <Company>INRIA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Content distribution networks (CDNs)</dc:title>
  <dc:creator>Emmanuel Baccelli</dc:creator>
  <cp:lastModifiedBy>Schiller, Jochen</cp:lastModifiedBy>
  <cp:revision>15</cp:revision>
  <dcterms:created xsi:type="dcterms:W3CDTF">2014-01-26T19:54:47Z</dcterms:created>
  <dcterms:modified xsi:type="dcterms:W3CDTF">2016-02-04T12:47:17Z</dcterms:modified>
</cp:coreProperties>
</file>