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5.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175"/>
  </p:notesMasterIdLst>
  <p:handoutMasterIdLst>
    <p:handoutMasterId r:id="rId176"/>
  </p:handoutMasterIdLst>
  <p:sldIdLst>
    <p:sldId id="342" r:id="rId2"/>
    <p:sldId id="1100" r:id="rId3"/>
    <p:sldId id="745" r:id="rId4"/>
    <p:sldId id="998" r:id="rId5"/>
    <p:sldId id="1064" r:id="rId6"/>
    <p:sldId id="1048" r:id="rId7"/>
    <p:sldId id="746" r:id="rId8"/>
    <p:sldId id="1032" r:id="rId9"/>
    <p:sldId id="1065" r:id="rId10"/>
    <p:sldId id="1066" r:id="rId11"/>
    <p:sldId id="1067" r:id="rId12"/>
    <p:sldId id="758" r:id="rId13"/>
    <p:sldId id="759" r:id="rId14"/>
    <p:sldId id="761" r:id="rId15"/>
    <p:sldId id="1105" r:id="rId16"/>
    <p:sldId id="1033" r:id="rId17"/>
    <p:sldId id="748" r:id="rId18"/>
    <p:sldId id="770" r:id="rId19"/>
    <p:sldId id="773" r:id="rId20"/>
    <p:sldId id="775" r:id="rId21"/>
    <p:sldId id="776" r:id="rId22"/>
    <p:sldId id="774" r:id="rId23"/>
    <p:sldId id="777" r:id="rId24"/>
    <p:sldId id="1107" r:id="rId25"/>
    <p:sldId id="1034" r:id="rId26"/>
    <p:sldId id="749" r:id="rId27"/>
    <p:sldId id="783" r:id="rId28"/>
    <p:sldId id="785" r:id="rId29"/>
    <p:sldId id="1102" r:id="rId30"/>
    <p:sldId id="1101" r:id="rId31"/>
    <p:sldId id="788" r:id="rId32"/>
    <p:sldId id="789" r:id="rId33"/>
    <p:sldId id="791" r:id="rId34"/>
    <p:sldId id="1030" r:id="rId35"/>
    <p:sldId id="1035" r:id="rId36"/>
    <p:sldId id="750" r:id="rId37"/>
    <p:sldId id="1036" r:id="rId38"/>
    <p:sldId id="809" r:id="rId39"/>
    <p:sldId id="803" r:id="rId40"/>
    <p:sldId id="807" r:id="rId41"/>
    <p:sldId id="753" r:id="rId42"/>
    <p:sldId id="1106" r:id="rId43"/>
    <p:sldId id="1037" r:id="rId44"/>
    <p:sldId id="814" r:id="rId45"/>
    <p:sldId id="813" r:id="rId46"/>
    <p:sldId id="1040" r:id="rId47"/>
    <p:sldId id="815" r:id="rId48"/>
    <p:sldId id="816" r:id="rId49"/>
    <p:sldId id="817" r:id="rId50"/>
    <p:sldId id="818" r:id="rId51"/>
    <p:sldId id="1041" r:id="rId52"/>
    <p:sldId id="820" r:id="rId53"/>
    <p:sldId id="821" r:id="rId54"/>
    <p:sldId id="822" r:id="rId55"/>
    <p:sldId id="1015" r:id="rId56"/>
    <p:sldId id="1016" r:id="rId57"/>
    <p:sldId id="1017" r:id="rId58"/>
    <p:sldId id="1018" r:id="rId59"/>
    <p:sldId id="828" r:id="rId60"/>
    <p:sldId id="829" r:id="rId61"/>
    <p:sldId id="830" r:id="rId62"/>
    <p:sldId id="832" r:id="rId63"/>
    <p:sldId id="833" r:id="rId64"/>
    <p:sldId id="1108" r:id="rId65"/>
    <p:sldId id="1042" r:id="rId66"/>
    <p:sldId id="865" r:id="rId67"/>
    <p:sldId id="866" r:id="rId68"/>
    <p:sldId id="1051" r:id="rId69"/>
    <p:sldId id="867" r:id="rId70"/>
    <p:sldId id="1068" r:id="rId71"/>
    <p:sldId id="873" r:id="rId72"/>
    <p:sldId id="874" r:id="rId73"/>
    <p:sldId id="878" r:id="rId74"/>
    <p:sldId id="1069" r:id="rId75"/>
    <p:sldId id="875" r:id="rId76"/>
    <p:sldId id="876" r:id="rId77"/>
    <p:sldId id="879" r:id="rId78"/>
    <p:sldId id="880" r:id="rId79"/>
    <p:sldId id="881" r:id="rId80"/>
    <p:sldId id="882" r:id="rId81"/>
    <p:sldId id="1109" r:id="rId82"/>
    <p:sldId id="1070" r:id="rId83"/>
    <p:sldId id="1071" r:id="rId84"/>
    <p:sldId id="1072" r:id="rId85"/>
    <p:sldId id="1073" r:id="rId86"/>
    <p:sldId id="1074" r:id="rId87"/>
    <p:sldId id="1075" r:id="rId88"/>
    <p:sldId id="1076" r:id="rId89"/>
    <p:sldId id="1077" r:id="rId90"/>
    <p:sldId id="1078" r:id="rId91"/>
    <p:sldId id="1079" r:id="rId92"/>
    <p:sldId id="1080" r:id="rId93"/>
    <p:sldId id="1081" r:id="rId94"/>
    <p:sldId id="1082" r:id="rId95"/>
    <p:sldId id="1083" r:id="rId96"/>
    <p:sldId id="1084" r:id="rId97"/>
    <p:sldId id="1085" r:id="rId98"/>
    <p:sldId id="885" r:id="rId99"/>
    <p:sldId id="888" r:id="rId100"/>
    <p:sldId id="1110" r:id="rId101"/>
    <p:sldId id="1052" r:id="rId102"/>
    <p:sldId id="1103" r:id="rId103"/>
    <p:sldId id="893" r:id="rId104"/>
    <p:sldId id="894" r:id="rId105"/>
    <p:sldId id="1053" r:id="rId106"/>
    <p:sldId id="1104" r:id="rId107"/>
    <p:sldId id="896" r:id="rId108"/>
    <p:sldId id="1054" r:id="rId109"/>
    <p:sldId id="897" r:id="rId110"/>
    <p:sldId id="898" r:id="rId111"/>
    <p:sldId id="899" r:id="rId112"/>
    <p:sldId id="900" r:id="rId113"/>
    <p:sldId id="907" r:id="rId114"/>
    <p:sldId id="909" r:id="rId115"/>
    <p:sldId id="1056" r:id="rId116"/>
    <p:sldId id="1057" r:id="rId117"/>
    <p:sldId id="912" r:id="rId118"/>
    <p:sldId id="913" r:id="rId119"/>
    <p:sldId id="914" r:id="rId120"/>
    <p:sldId id="915" r:id="rId121"/>
    <p:sldId id="916" r:id="rId122"/>
    <p:sldId id="925" r:id="rId123"/>
    <p:sldId id="1049" r:id="rId124"/>
    <p:sldId id="1050" r:id="rId125"/>
    <p:sldId id="928" r:id="rId126"/>
    <p:sldId id="929" r:id="rId127"/>
    <p:sldId id="930" r:id="rId128"/>
    <p:sldId id="934" r:id="rId129"/>
    <p:sldId id="1055" r:id="rId130"/>
    <p:sldId id="938" r:id="rId131"/>
    <p:sldId id="1111" r:id="rId132"/>
    <p:sldId id="1038" r:id="rId133"/>
    <p:sldId id="1019" r:id="rId134"/>
    <p:sldId id="1020" r:id="rId135"/>
    <p:sldId id="1021" r:id="rId136"/>
    <p:sldId id="1022" r:id="rId137"/>
    <p:sldId id="1024" r:id="rId138"/>
    <p:sldId id="1025" r:id="rId139"/>
    <p:sldId id="1043" r:id="rId140"/>
    <p:sldId id="943" r:id="rId141"/>
    <p:sldId id="944" r:id="rId142"/>
    <p:sldId id="945" r:id="rId143"/>
    <p:sldId id="946" r:id="rId144"/>
    <p:sldId id="947" r:id="rId145"/>
    <p:sldId id="948" r:id="rId146"/>
    <p:sldId id="949" r:id="rId147"/>
    <p:sldId id="950" r:id="rId148"/>
    <p:sldId id="951" r:id="rId149"/>
    <p:sldId id="952" r:id="rId150"/>
    <p:sldId id="953" r:id="rId151"/>
    <p:sldId id="1112" r:id="rId152"/>
    <p:sldId id="1086" r:id="rId153"/>
    <p:sldId id="1087" r:id="rId154"/>
    <p:sldId id="1088" r:id="rId155"/>
    <p:sldId id="1089" r:id="rId156"/>
    <p:sldId id="1090" r:id="rId157"/>
    <p:sldId id="1091" r:id="rId158"/>
    <p:sldId id="1092" r:id="rId159"/>
    <p:sldId id="1093" r:id="rId160"/>
    <p:sldId id="1094" r:id="rId161"/>
    <p:sldId id="1095" r:id="rId162"/>
    <p:sldId id="1096" r:id="rId163"/>
    <p:sldId id="1097" r:id="rId164"/>
    <p:sldId id="1098" r:id="rId165"/>
    <p:sldId id="1099" r:id="rId166"/>
    <p:sldId id="954" r:id="rId167"/>
    <p:sldId id="955" r:id="rId168"/>
    <p:sldId id="1058" r:id="rId169"/>
    <p:sldId id="977" r:id="rId170"/>
    <p:sldId id="1060" r:id="rId171"/>
    <p:sldId id="1061" r:id="rId172"/>
    <p:sldId id="1113" r:id="rId173"/>
    <p:sldId id="1046" r:id="rId174"/>
  </p:sldIdLst>
  <p:sldSz cx="12192000" cy="6858000"/>
  <p:notesSz cx="7099300" cy="10234613"/>
  <p:custShowLst>
    <p:custShow name="Recap" id="0">
      <p:sldLst>
        <p:sld r:id="rId2"/>
        <p:sld r:id="rId4"/>
        <p:sld r:id="rId44"/>
        <p:sld r:id="rId45"/>
        <p:sld r:id="rId53"/>
        <p:sld r:id="rId59"/>
        <p:sld r:id="rId68"/>
        <p:sld r:id="rId73"/>
        <p:sld r:id="rId99"/>
        <p:sld r:id="rId105"/>
        <p:sld r:id="rId108"/>
        <p:sld r:id="rId109"/>
        <p:sld r:id="rId110"/>
        <p:sld r:id="rId111"/>
        <p:sld r:id="rId112"/>
        <p:sld r:id="rId113"/>
        <p:sld r:id="rId114"/>
        <p:sld r:id="rId115"/>
        <p:sld r:id="rId116"/>
        <p:sld r:id="rId117"/>
        <p:sld r:id="rId118"/>
        <p:sld r:id="rId119"/>
        <p:sld r:id="rId120"/>
        <p:sld r:id="rId121"/>
        <p:sld r:id="rId122"/>
        <p:sld r:id="rId123"/>
        <p:sld r:id="rId124"/>
        <p:sld r:id="rId125"/>
        <p:sld r:id="rId126"/>
        <p:sld r:id="rId127"/>
        <p:sld r:id="rId128"/>
        <p:sld r:id="rId129"/>
        <p:sld r:id="rId130"/>
        <p:sld r:id="rId131"/>
        <p:sld r:id="rId133"/>
        <p:sld r:id="rId134"/>
        <p:sld r:id="rId135"/>
        <p:sld r:id="rId136"/>
        <p:sld r:id="rId137"/>
        <p:sld r:id="rId138"/>
        <p:sld r:id="rId139"/>
        <p:sld r:id="rId140"/>
        <p:sld r:id="rId141"/>
        <p:sld r:id="rId142"/>
        <p:sld r:id="rId143"/>
        <p:sld r:id="rId144"/>
        <p:sld r:id="rId145"/>
        <p:sld r:id="rId146"/>
        <p:sld r:id="rId147"/>
        <p:sld r:id="rId148"/>
        <p:sld r:id="rId149"/>
        <p:sld r:id="rId150"/>
        <p:sld r:id="rId151"/>
        <p:sld r:id="rId167"/>
        <p:sld r:id="rId168"/>
        <p:sld r:id="rId170"/>
        <p:sld r:id="rId174"/>
      </p:sldLst>
    </p:custShow>
  </p:custShowLst>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3F6FD"/>
    <a:srgbClr val="FFE579"/>
    <a:srgbClr val="0033CC"/>
    <a:srgbClr val="3399FF"/>
    <a:srgbClr val="66CCFF"/>
    <a:srgbClr val="FF99CC"/>
    <a:srgbClr val="0099FF"/>
    <a:srgbClr val="33CC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8" autoAdjust="0"/>
    <p:restoredTop sz="86735" autoAdjust="0"/>
  </p:normalViewPr>
  <p:slideViewPr>
    <p:cSldViewPr>
      <p:cViewPr>
        <p:scale>
          <a:sx n="69" d="100"/>
          <a:sy n="69" d="100"/>
        </p:scale>
        <p:origin x="51" y="714"/>
      </p:cViewPr>
      <p:guideLst>
        <p:guide orient="horz" pos="2251"/>
        <p:guide pos="3840"/>
      </p:guideLst>
    </p:cSldViewPr>
  </p:slideViewPr>
  <p:outlineViewPr>
    <p:cViewPr>
      <p:scale>
        <a:sx n="33" d="100"/>
        <a:sy n="33" d="100"/>
      </p:scale>
      <p:origin x="0" y="-139632"/>
    </p:cViewPr>
  </p:outlineViewPr>
  <p:notesTextViewPr>
    <p:cViewPr>
      <p:scale>
        <a:sx n="100" d="100"/>
        <a:sy n="100" d="100"/>
      </p:scale>
      <p:origin x="0" y="0"/>
    </p:cViewPr>
  </p:notesTextViewPr>
  <p:sorterViewPr>
    <p:cViewPr>
      <p:scale>
        <a:sx n="124" d="125"/>
        <a:sy n="124" d="125"/>
      </p:scale>
      <p:origin x="0" y="-447"/>
    </p:cViewPr>
  </p:sorterViewPr>
  <p:notesViewPr>
    <p:cSldViewPr>
      <p:cViewPr>
        <p:scale>
          <a:sx n="110" d="100"/>
          <a:sy n="110" d="100"/>
        </p:scale>
        <p:origin x="-678" y="222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79" tIns="46690" rIns="93379" bIns="46690" numCol="1" anchor="t" anchorCtr="0" compatLnSpc="1">
            <a:prstTxWarp prst="textNoShape">
              <a:avLst/>
            </a:prstTxWarp>
          </a:bodyPr>
          <a:lstStyle>
            <a:lvl1pPr algn="l" defTabSz="933372">
              <a:defRPr sz="1100">
                <a:latin typeface="Arial" pitchFamily="34"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79" tIns="46690" rIns="93379" bIns="46690" numCol="1" anchor="t" anchorCtr="0" compatLnSpc="1">
            <a:prstTxWarp prst="textNoShape">
              <a:avLst/>
            </a:prstTxWarp>
          </a:bodyPr>
          <a:lstStyle>
            <a:lvl1pPr algn="r" defTabSz="933372">
              <a:defRPr sz="1100">
                <a:latin typeface="Arial" pitchFamily="34"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79" tIns="46690" rIns="93379" bIns="46690" numCol="1" anchor="b" anchorCtr="0" compatLnSpc="1">
            <a:prstTxWarp prst="textNoShape">
              <a:avLst/>
            </a:prstTxWarp>
          </a:bodyPr>
          <a:lstStyle>
            <a:lvl1pPr algn="l" defTabSz="933372">
              <a:defRPr sz="1100">
                <a:latin typeface="Arial" pitchFamily="34"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79" tIns="46690" rIns="93379" bIns="46690" numCol="1" anchor="b" anchorCtr="0" compatLnSpc="1">
            <a:prstTxWarp prst="textNoShape">
              <a:avLst/>
            </a:prstTxWarp>
          </a:bodyPr>
          <a:lstStyle>
            <a:lvl1pPr algn="r" defTabSz="933372">
              <a:defRPr sz="1100">
                <a:latin typeface="Arial" pitchFamily="34" charset="0"/>
              </a:defRPr>
            </a:lvl1pPr>
          </a:lstStyle>
          <a:p>
            <a:pPr>
              <a:defRPr/>
            </a:pPr>
            <a:fld id="{45359C9A-F209-47C6-8572-52E12F35B43F}" type="slidenum">
              <a:rPr lang="de-DE"/>
              <a:pPr>
                <a:defRPr/>
              </a:pPr>
              <a:t>‹Nr.›</a:t>
            </a:fld>
            <a:endParaRPr lang="de-DE"/>
          </a:p>
        </p:txBody>
      </p:sp>
    </p:spTree>
    <p:extLst>
      <p:ext uri="{BB962C8B-B14F-4D97-AF65-F5344CB8AC3E}">
        <p14:creationId xmlns:p14="http://schemas.microsoft.com/office/powerpoint/2010/main" val="3922180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79" tIns="46690" rIns="93379" bIns="46690" numCol="1" anchor="t" anchorCtr="0" compatLnSpc="1">
            <a:prstTxWarp prst="textNoShape">
              <a:avLst/>
            </a:prstTxWarp>
          </a:bodyPr>
          <a:lstStyle>
            <a:lvl1pPr algn="l" defTabSz="933372">
              <a:defRPr sz="1100">
                <a:latin typeface="Arial" pitchFamily="34"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79" tIns="46690" rIns="93379" bIns="46690" numCol="1" anchor="t" anchorCtr="0" compatLnSpc="1">
            <a:prstTxWarp prst="textNoShape">
              <a:avLst/>
            </a:prstTxWarp>
          </a:bodyPr>
          <a:lstStyle>
            <a:lvl1pPr algn="r" defTabSz="933372">
              <a:defRPr sz="1100">
                <a:latin typeface="Arial" pitchFamily="34" charset="0"/>
              </a:defRPr>
            </a:lvl1pPr>
          </a:lstStyle>
          <a:p>
            <a:pPr>
              <a:defRPr/>
            </a:pPr>
            <a:endParaRPr lang="de-DE"/>
          </a:p>
        </p:txBody>
      </p:sp>
      <p:sp>
        <p:nvSpPr>
          <p:cNvPr id="237572" name="Rectangle 4"/>
          <p:cNvSpPr>
            <a:spLocks noGrp="1" noRot="1" noChangeAspect="1" noChangeArrowheads="1" noTextEdit="1"/>
          </p:cNvSpPr>
          <p:nvPr>
            <p:ph type="sldImg" idx="2"/>
          </p:nvPr>
        </p:nvSpPr>
        <p:spPr bwMode="auto">
          <a:xfrm>
            <a:off x="142875" y="769938"/>
            <a:ext cx="6816725"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79" tIns="46690" rIns="93379" bIns="4669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79" tIns="46690" rIns="93379" bIns="46690" numCol="1" anchor="b" anchorCtr="0" compatLnSpc="1">
            <a:prstTxWarp prst="textNoShape">
              <a:avLst/>
            </a:prstTxWarp>
          </a:bodyPr>
          <a:lstStyle>
            <a:lvl1pPr algn="l" defTabSz="933372">
              <a:defRPr sz="1100">
                <a:latin typeface="Arial" pitchFamily="34"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79" tIns="46690" rIns="93379" bIns="46690" numCol="1" anchor="b" anchorCtr="0" compatLnSpc="1">
            <a:prstTxWarp prst="textNoShape">
              <a:avLst/>
            </a:prstTxWarp>
          </a:bodyPr>
          <a:lstStyle>
            <a:lvl1pPr algn="r" defTabSz="933372">
              <a:defRPr sz="1100">
                <a:latin typeface="Arial" pitchFamily="34" charset="0"/>
              </a:defRPr>
            </a:lvl1pPr>
          </a:lstStyle>
          <a:p>
            <a:pPr>
              <a:defRPr/>
            </a:pPr>
            <a:fld id="{C728838C-CBDF-48DC-818D-1F4C185ED2B3}" type="slidenum">
              <a:rPr lang="de-DE"/>
              <a:pPr>
                <a:defRPr/>
              </a:pPr>
              <a:t>‹Nr.›</a:t>
            </a:fld>
            <a:endParaRPr lang="de-DE"/>
          </a:p>
        </p:txBody>
      </p:sp>
    </p:spTree>
    <p:extLst>
      <p:ext uri="{BB962C8B-B14F-4D97-AF65-F5344CB8AC3E}">
        <p14:creationId xmlns:p14="http://schemas.microsoft.com/office/powerpoint/2010/main" val="3762522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pPr defTabSz="931863"/>
            <a:fld id="{51467D38-229A-4DC7-9BA1-F141D17E6407}" type="slidenum">
              <a:rPr lang="de-DE" smtClean="0">
                <a:latin typeface="Arial" charset="0"/>
              </a:rPr>
              <a:pPr defTabSz="931863"/>
              <a:t>1</a:t>
            </a:fld>
            <a:endParaRPr lang="de-DE">
              <a:latin typeface="Arial" charset="0"/>
            </a:endParaRPr>
          </a:p>
        </p:txBody>
      </p:sp>
      <p:sp>
        <p:nvSpPr>
          <p:cNvPr id="238595" name="Rectangle 2"/>
          <p:cNvSpPr>
            <a:spLocks noGrp="1" noRot="1" noChangeAspect="1" noChangeArrowheads="1" noTextEdit="1"/>
          </p:cNvSpPr>
          <p:nvPr>
            <p:ph type="sldImg"/>
          </p:nvPr>
        </p:nvSpPr>
        <p:spPr>
          <a:xfrm>
            <a:off x="73025" y="728663"/>
            <a:ext cx="6919913" cy="3892550"/>
          </a:xfrm>
          <a:ln/>
        </p:spPr>
      </p:sp>
      <p:sp>
        <p:nvSpPr>
          <p:cNvPr id="211972" name="Rectangle 3"/>
          <p:cNvSpPr>
            <a:spLocks noGrp="1" noChangeArrowheads="1"/>
          </p:cNvSpPr>
          <p:nvPr>
            <p:ph type="body" idx="1"/>
          </p:nvPr>
        </p:nvSpPr>
        <p:spPr>
          <a:xfrm>
            <a:off x="944563" y="4860925"/>
            <a:ext cx="5181600" cy="4621213"/>
          </a:xfrm>
          <a:ln/>
        </p:spPr>
        <p:txBody>
          <a:bodyPr/>
          <a:lstStyle/>
          <a:p>
            <a:pPr eaLnBrk="1" hangingPunct="1">
              <a:defRPr/>
            </a:pPr>
            <a:r>
              <a:rPr lang="en-US" sz="1000" dirty="0"/>
              <a:t>In </a:t>
            </a:r>
            <a:r>
              <a:rPr lang="en-US" sz="1000" dirty="0" err="1"/>
              <a:t>diesem</a:t>
            </a:r>
            <a:r>
              <a:rPr lang="en-US" sz="1000" dirty="0"/>
              <a:t> </a:t>
            </a:r>
            <a:r>
              <a:rPr lang="en-US" sz="1000" dirty="0" err="1"/>
              <a:t>Kapitel</a:t>
            </a:r>
            <a:r>
              <a:rPr lang="en-US" sz="1000" dirty="0"/>
              <a:t> </a:t>
            </a:r>
            <a:r>
              <a:rPr lang="en-US" sz="1000" dirty="0" err="1"/>
              <a:t>werden</a:t>
            </a:r>
            <a:r>
              <a:rPr lang="en-US" sz="1000" dirty="0"/>
              <a:t> die </a:t>
            </a:r>
            <a:r>
              <a:rPr lang="en-US" sz="1000" dirty="0" err="1"/>
              <a:t>folgenden</a:t>
            </a:r>
            <a:r>
              <a:rPr lang="en-US" sz="1000" dirty="0"/>
              <a:t> </a:t>
            </a:r>
            <a:r>
              <a:rPr lang="en-US" sz="1000" dirty="0" err="1"/>
              <a:t>Themen</a:t>
            </a:r>
            <a:r>
              <a:rPr lang="en-US" sz="1000" dirty="0"/>
              <a:t> </a:t>
            </a:r>
            <a:r>
              <a:rPr lang="en-US" sz="1000" dirty="0" err="1"/>
              <a:t>behandelt</a:t>
            </a:r>
            <a:r>
              <a:rPr lang="en-US" sz="1000" dirty="0"/>
              <a:t>:</a:t>
            </a:r>
          </a:p>
          <a:p>
            <a:pPr marL="188992" indent="-188992" eaLnBrk="1" hangingPunct="1">
              <a:buFont typeface="Arial" pitchFamily="34" charset="0"/>
              <a:buChar char="•"/>
              <a:defRPr/>
            </a:pPr>
            <a:r>
              <a:rPr lang="en-US" sz="1000" dirty="0" err="1"/>
              <a:t>Aufbau</a:t>
            </a:r>
            <a:r>
              <a:rPr lang="en-US" sz="1000" dirty="0"/>
              <a:t> von </a:t>
            </a:r>
            <a:r>
              <a:rPr lang="en-US" sz="1000" dirty="0" err="1"/>
              <a:t>Mikroprozessoren</a:t>
            </a:r>
            <a:endParaRPr lang="en-US" sz="1000" dirty="0"/>
          </a:p>
          <a:p>
            <a:pPr marL="666446" lvl="1" indent="-188992" eaLnBrk="1" hangingPunct="1">
              <a:buFont typeface="Arial" pitchFamily="34" charset="0"/>
              <a:buChar char="•"/>
              <a:defRPr/>
            </a:pPr>
            <a:r>
              <a:rPr lang="en-US" sz="1000" dirty="0" err="1"/>
              <a:t>Steuerwerk</a:t>
            </a:r>
            <a:endParaRPr lang="en-US" sz="1000" dirty="0"/>
          </a:p>
          <a:p>
            <a:pPr marL="666446" lvl="1" indent="-188992" eaLnBrk="1" hangingPunct="1">
              <a:buFont typeface="Arial" pitchFamily="34" charset="0"/>
              <a:buChar char="•"/>
              <a:defRPr/>
            </a:pPr>
            <a:r>
              <a:rPr lang="en-US" sz="1000" dirty="0" err="1"/>
              <a:t>Rechenwerk</a:t>
            </a:r>
            <a:endParaRPr lang="en-US" sz="1000" dirty="0"/>
          </a:p>
          <a:p>
            <a:pPr marL="666446" lvl="1" indent="-188992" eaLnBrk="1" hangingPunct="1">
              <a:buFont typeface="Arial" pitchFamily="34" charset="0"/>
              <a:buChar char="•"/>
              <a:defRPr/>
            </a:pPr>
            <a:r>
              <a:rPr lang="en-US" sz="1000" dirty="0" err="1"/>
              <a:t>Registerwerk</a:t>
            </a:r>
            <a:endParaRPr lang="en-US" sz="1000" dirty="0"/>
          </a:p>
          <a:p>
            <a:pPr marL="666446" lvl="1" indent="-188992" eaLnBrk="1" hangingPunct="1">
              <a:buFont typeface="Arial" pitchFamily="34" charset="0"/>
              <a:buChar char="•"/>
              <a:defRPr/>
            </a:pPr>
            <a:r>
              <a:rPr lang="en-US" sz="1000" dirty="0" err="1"/>
              <a:t>Adresswerk</a:t>
            </a:r>
            <a:endParaRPr lang="en-US" sz="1000" dirty="0"/>
          </a:p>
          <a:p>
            <a:pPr marL="666446" lvl="1" indent="-188992" eaLnBrk="1" hangingPunct="1">
              <a:buFont typeface="Arial" pitchFamily="34" charset="0"/>
              <a:buChar char="•"/>
              <a:defRPr/>
            </a:pPr>
            <a:r>
              <a:rPr lang="en-US" sz="1000" dirty="0" err="1"/>
              <a:t>Systembusschnittstelle</a:t>
            </a:r>
            <a:endParaRPr lang="en-US" sz="1000" dirty="0"/>
          </a:p>
          <a:p>
            <a:pPr marL="188992" indent="-188992" eaLnBrk="1" hangingPunct="1">
              <a:buFont typeface="Arial" pitchFamily="34" charset="0"/>
              <a:buChar char="•"/>
              <a:defRPr/>
            </a:pPr>
            <a:r>
              <a:rPr lang="en-US" sz="1000" dirty="0" err="1"/>
              <a:t>Leistungssteigerung</a:t>
            </a:r>
            <a:r>
              <a:rPr lang="en-US" sz="1000" dirty="0"/>
              <a:t> von </a:t>
            </a:r>
            <a:r>
              <a:rPr lang="en-US" sz="1000" dirty="0" err="1"/>
              <a:t>Rechensystemen</a:t>
            </a:r>
            <a:endParaRPr lang="en-US" sz="1000" dirty="0"/>
          </a:p>
          <a:p>
            <a:pPr marL="188992" indent="-188992" eaLnBrk="1" hangingPunct="1">
              <a:buFont typeface="Arial" pitchFamily="34" charset="0"/>
              <a:buChar char="•"/>
              <a:defRPr/>
            </a:pPr>
            <a:r>
              <a:rPr lang="en-US" sz="1000" dirty="0"/>
              <a:t>Pipeline</a:t>
            </a:r>
          </a:p>
          <a:p>
            <a:pPr marL="666446" lvl="1" indent="-188992" eaLnBrk="1" hangingPunct="1">
              <a:buFont typeface="Arial" pitchFamily="34" charset="0"/>
              <a:buChar char="•"/>
              <a:defRPr/>
            </a:pPr>
            <a:r>
              <a:rPr lang="en-US" sz="1000" dirty="0"/>
              <a:t>Pipeline hazards</a:t>
            </a:r>
          </a:p>
          <a:p>
            <a:pPr marL="666446" lvl="1" indent="-188992" eaLnBrk="1" hangingPunct="1">
              <a:buFont typeface="Arial" pitchFamily="34" charset="0"/>
              <a:buChar char="•"/>
              <a:defRPr/>
            </a:pPr>
            <a:r>
              <a:rPr lang="en-US" sz="1000" dirty="0"/>
              <a:t>Prediction</a:t>
            </a:r>
          </a:p>
          <a:p>
            <a:pPr marL="188992" indent="-188992" eaLnBrk="1" hangingPunct="1">
              <a:buFont typeface="Arial" pitchFamily="34" charset="0"/>
              <a:buChar char="•"/>
              <a:defRPr/>
            </a:pPr>
            <a:r>
              <a:rPr lang="en-US" sz="1000" dirty="0"/>
              <a:t>Vector-Pipelining</a:t>
            </a:r>
          </a:p>
          <a:p>
            <a:pPr marL="188992" indent="-188992" eaLnBrk="1" hangingPunct="1">
              <a:buFont typeface="Arial" pitchFamily="34" charset="0"/>
              <a:buChar char="•"/>
              <a:defRPr/>
            </a:pPr>
            <a:r>
              <a:rPr lang="en-US" sz="1000" dirty="0"/>
              <a:t>Superscalar Processors</a:t>
            </a:r>
          </a:p>
          <a:p>
            <a:pPr marL="188992" indent="-188992" eaLnBrk="1" hangingPunct="1">
              <a:buFont typeface="Arial" pitchFamily="34" charset="0"/>
              <a:buChar char="•"/>
              <a:defRPr/>
            </a:pPr>
            <a:r>
              <a:rPr lang="en-US" sz="1000" dirty="0"/>
              <a:t>VLIW</a:t>
            </a:r>
          </a:p>
          <a:p>
            <a:pPr marL="188992" indent="-188992" eaLnBrk="1" hangingPunct="1">
              <a:buFont typeface="Arial" pitchFamily="34" charset="0"/>
              <a:buChar char="•"/>
              <a:defRPr/>
            </a:pPr>
            <a:r>
              <a:rPr lang="en-US" sz="1000" dirty="0"/>
              <a:t>Multi-Threading</a:t>
            </a:r>
          </a:p>
          <a:p>
            <a:pPr marL="188992" indent="-188992" eaLnBrk="1" hangingPunct="1">
              <a:buFont typeface="Arial" pitchFamily="34" charset="0"/>
              <a:buChar char="•"/>
              <a:defRPr/>
            </a:pPr>
            <a:r>
              <a:rPr lang="en-US" sz="1000" dirty="0" err="1"/>
              <a:t>Beispiele</a:t>
            </a:r>
            <a:r>
              <a:rPr lang="en-US" sz="1000" dirty="0"/>
              <a:t> </a:t>
            </a:r>
            <a:r>
              <a:rPr lang="en-US" sz="1000" dirty="0" err="1"/>
              <a:t>zu</a:t>
            </a:r>
            <a:r>
              <a:rPr lang="en-US" sz="1000" dirty="0"/>
              <a:t> </a:t>
            </a:r>
            <a:r>
              <a:rPr lang="en-US" sz="1000" dirty="0" err="1"/>
              <a:t>Mikroprozessoren</a:t>
            </a:r>
            <a:endParaRPr lang="en-US" sz="1000" dirty="0"/>
          </a:p>
        </p:txBody>
      </p:sp>
    </p:spTree>
    <p:extLst>
      <p:ext uri="{BB962C8B-B14F-4D97-AF65-F5344CB8AC3E}">
        <p14:creationId xmlns:p14="http://schemas.microsoft.com/office/powerpoint/2010/main" val="44624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de-DE">
              <a:latin typeface="Arial" charset="0"/>
            </a:endParaRPr>
          </a:p>
        </p:txBody>
      </p:sp>
      <p:sp>
        <p:nvSpPr>
          <p:cNvPr id="245764" name="Foliennummernplatzhalter 3"/>
          <p:cNvSpPr>
            <a:spLocks noGrp="1"/>
          </p:cNvSpPr>
          <p:nvPr>
            <p:ph type="sldNum" sz="quarter" idx="5"/>
          </p:nvPr>
        </p:nvSpPr>
        <p:spPr>
          <a:noFill/>
        </p:spPr>
        <p:txBody>
          <a:bodyPr/>
          <a:lstStyle/>
          <a:p>
            <a:pPr defTabSz="931863"/>
            <a:fld id="{E9FE60BA-FB32-43F2-B756-2DDFAE5DC71D}" type="slidenum">
              <a:rPr lang="de-DE" smtClean="0">
                <a:latin typeface="Arial" charset="0"/>
              </a:rPr>
              <a:pPr defTabSz="931863"/>
              <a:t>10</a:t>
            </a:fld>
            <a:endParaRPr lang="de-DE">
              <a:latin typeface="Arial" charset="0"/>
            </a:endParaRPr>
          </a:p>
        </p:txBody>
      </p:sp>
    </p:spTree>
    <p:extLst>
      <p:ext uri="{BB962C8B-B14F-4D97-AF65-F5344CB8AC3E}">
        <p14:creationId xmlns:p14="http://schemas.microsoft.com/office/powerpoint/2010/main" val="7414556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lienbildplatzhalter 1"/>
          <p:cNvSpPr>
            <a:spLocks noGrp="1" noRot="1" noChangeAspect="1" noTextEdit="1"/>
          </p:cNvSpPr>
          <p:nvPr>
            <p:ph type="sldImg"/>
          </p:nvPr>
        </p:nvSpPr>
        <p:spPr>
          <a:xfrm>
            <a:off x="142875" y="769938"/>
            <a:ext cx="6816725" cy="3835400"/>
          </a:xfrm>
          <a:ln/>
        </p:spPr>
      </p:sp>
      <p:sp>
        <p:nvSpPr>
          <p:cNvPr id="375811" name="Notizenplatzhalter 2"/>
          <p:cNvSpPr>
            <a:spLocks noGrp="1"/>
          </p:cNvSpPr>
          <p:nvPr>
            <p:ph type="body" idx="1"/>
          </p:nvPr>
        </p:nvSpPr>
        <p:spPr>
          <a:noFill/>
          <a:ln/>
        </p:spPr>
        <p:txBody>
          <a:bodyPr/>
          <a:lstStyle/>
          <a:p>
            <a:endParaRPr lang="de-DE">
              <a:latin typeface="Arial" charset="0"/>
            </a:endParaRPr>
          </a:p>
        </p:txBody>
      </p:sp>
      <p:sp>
        <p:nvSpPr>
          <p:cNvPr id="375812" name="Foliennummernplatzhalter 3"/>
          <p:cNvSpPr>
            <a:spLocks noGrp="1"/>
          </p:cNvSpPr>
          <p:nvPr>
            <p:ph type="sldNum" sz="quarter" idx="5"/>
          </p:nvPr>
        </p:nvSpPr>
        <p:spPr>
          <a:noFill/>
        </p:spPr>
        <p:txBody>
          <a:bodyPr/>
          <a:lstStyle/>
          <a:p>
            <a:pPr defTabSz="931863"/>
            <a:fld id="{707BD681-4294-42C9-956D-38A8A25188D3}" type="slidenum">
              <a:rPr lang="de-DE" smtClean="0">
                <a:latin typeface="Arial" charset="0"/>
              </a:rPr>
              <a:pPr defTabSz="931863"/>
              <a:t>108</a:t>
            </a:fld>
            <a:endParaRPr lang="de-DE">
              <a:latin typeface="Arial" charset="0"/>
            </a:endParaRPr>
          </a:p>
        </p:txBody>
      </p:sp>
    </p:spTree>
    <p:extLst>
      <p:ext uri="{BB962C8B-B14F-4D97-AF65-F5344CB8AC3E}">
        <p14:creationId xmlns:p14="http://schemas.microsoft.com/office/powerpoint/2010/main" val="36176824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Folienbildplatzhalter 1"/>
          <p:cNvSpPr>
            <a:spLocks noGrp="1" noRot="1" noChangeAspect="1" noTextEdit="1"/>
          </p:cNvSpPr>
          <p:nvPr>
            <p:ph type="sldImg"/>
          </p:nvPr>
        </p:nvSpPr>
        <p:spPr>
          <a:xfrm>
            <a:off x="142875" y="769938"/>
            <a:ext cx="6816725" cy="3835400"/>
          </a:xfrm>
          <a:ln/>
        </p:spPr>
      </p:sp>
      <p:sp>
        <p:nvSpPr>
          <p:cNvPr id="376835" name="Notizenplatzhalter 2"/>
          <p:cNvSpPr>
            <a:spLocks noGrp="1"/>
          </p:cNvSpPr>
          <p:nvPr>
            <p:ph type="body" idx="1"/>
          </p:nvPr>
        </p:nvSpPr>
        <p:spPr>
          <a:noFill/>
          <a:ln/>
        </p:spPr>
        <p:txBody>
          <a:bodyPr/>
          <a:lstStyle/>
          <a:p>
            <a:endParaRPr lang="de-DE">
              <a:latin typeface="Arial" charset="0"/>
            </a:endParaRPr>
          </a:p>
        </p:txBody>
      </p:sp>
      <p:sp>
        <p:nvSpPr>
          <p:cNvPr id="376836" name="Foliennummernplatzhalter 3"/>
          <p:cNvSpPr>
            <a:spLocks noGrp="1"/>
          </p:cNvSpPr>
          <p:nvPr>
            <p:ph type="sldNum" sz="quarter" idx="5"/>
          </p:nvPr>
        </p:nvSpPr>
        <p:spPr>
          <a:noFill/>
        </p:spPr>
        <p:txBody>
          <a:bodyPr/>
          <a:lstStyle/>
          <a:p>
            <a:pPr defTabSz="931863"/>
            <a:fld id="{250737F7-7582-46BD-AC8C-F2A151BBF0D5}" type="slidenum">
              <a:rPr lang="de-DE" smtClean="0">
                <a:latin typeface="Arial" charset="0"/>
              </a:rPr>
              <a:pPr defTabSz="931863"/>
              <a:t>109</a:t>
            </a:fld>
            <a:endParaRPr lang="de-DE">
              <a:latin typeface="Arial" charset="0"/>
            </a:endParaRPr>
          </a:p>
        </p:txBody>
      </p:sp>
    </p:spTree>
    <p:extLst>
      <p:ext uri="{BB962C8B-B14F-4D97-AF65-F5344CB8AC3E}">
        <p14:creationId xmlns:p14="http://schemas.microsoft.com/office/powerpoint/2010/main" val="39787809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lienbildplatzhalter 1"/>
          <p:cNvSpPr>
            <a:spLocks noGrp="1" noRot="1" noChangeAspect="1" noTextEdit="1"/>
          </p:cNvSpPr>
          <p:nvPr>
            <p:ph type="sldImg"/>
          </p:nvPr>
        </p:nvSpPr>
        <p:spPr>
          <a:xfrm>
            <a:off x="142875" y="769938"/>
            <a:ext cx="6816725" cy="3835400"/>
          </a:xfrm>
          <a:ln/>
        </p:spPr>
      </p:sp>
      <p:sp>
        <p:nvSpPr>
          <p:cNvPr id="377859" name="Notizenplatzhalter 2"/>
          <p:cNvSpPr>
            <a:spLocks noGrp="1"/>
          </p:cNvSpPr>
          <p:nvPr>
            <p:ph type="body" idx="1"/>
          </p:nvPr>
        </p:nvSpPr>
        <p:spPr>
          <a:noFill/>
          <a:ln/>
        </p:spPr>
        <p:txBody>
          <a:bodyPr/>
          <a:lstStyle/>
          <a:p>
            <a:endParaRPr lang="de-DE">
              <a:latin typeface="Arial" charset="0"/>
            </a:endParaRPr>
          </a:p>
        </p:txBody>
      </p:sp>
      <p:sp>
        <p:nvSpPr>
          <p:cNvPr id="377860" name="Foliennummernplatzhalter 3"/>
          <p:cNvSpPr>
            <a:spLocks noGrp="1"/>
          </p:cNvSpPr>
          <p:nvPr>
            <p:ph type="sldNum" sz="quarter" idx="5"/>
          </p:nvPr>
        </p:nvSpPr>
        <p:spPr>
          <a:noFill/>
        </p:spPr>
        <p:txBody>
          <a:bodyPr/>
          <a:lstStyle/>
          <a:p>
            <a:pPr defTabSz="931863"/>
            <a:fld id="{722641EE-0D91-4375-B0DD-634874C4265C}" type="slidenum">
              <a:rPr lang="de-DE" smtClean="0">
                <a:latin typeface="Arial" charset="0"/>
              </a:rPr>
              <a:pPr defTabSz="931863"/>
              <a:t>110</a:t>
            </a:fld>
            <a:endParaRPr lang="de-DE">
              <a:latin typeface="Arial" charset="0"/>
            </a:endParaRPr>
          </a:p>
        </p:txBody>
      </p:sp>
    </p:spTree>
    <p:extLst>
      <p:ext uri="{BB962C8B-B14F-4D97-AF65-F5344CB8AC3E}">
        <p14:creationId xmlns:p14="http://schemas.microsoft.com/office/powerpoint/2010/main" val="26991193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Folienbildplatzhalter 1"/>
          <p:cNvSpPr>
            <a:spLocks noGrp="1" noRot="1" noChangeAspect="1" noTextEdit="1"/>
          </p:cNvSpPr>
          <p:nvPr>
            <p:ph type="sldImg"/>
          </p:nvPr>
        </p:nvSpPr>
        <p:spPr>
          <a:xfrm>
            <a:off x="142875" y="769938"/>
            <a:ext cx="6816725" cy="3835400"/>
          </a:xfrm>
          <a:ln/>
        </p:spPr>
      </p:sp>
      <p:sp>
        <p:nvSpPr>
          <p:cNvPr id="378883" name="Notizenplatzhalter 2"/>
          <p:cNvSpPr>
            <a:spLocks noGrp="1"/>
          </p:cNvSpPr>
          <p:nvPr>
            <p:ph type="body" idx="1"/>
          </p:nvPr>
        </p:nvSpPr>
        <p:spPr>
          <a:noFill/>
          <a:ln/>
        </p:spPr>
        <p:txBody>
          <a:bodyPr/>
          <a:lstStyle/>
          <a:p>
            <a:endParaRPr lang="de-DE">
              <a:latin typeface="Arial" charset="0"/>
            </a:endParaRPr>
          </a:p>
        </p:txBody>
      </p:sp>
      <p:sp>
        <p:nvSpPr>
          <p:cNvPr id="378884" name="Foliennummernplatzhalter 3"/>
          <p:cNvSpPr>
            <a:spLocks noGrp="1"/>
          </p:cNvSpPr>
          <p:nvPr>
            <p:ph type="sldNum" sz="quarter" idx="5"/>
          </p:nvPr>
        </p:nvSpPr>
        <p:spPr>
          <a:noFill/>
        </p:spPr>
        <p:txBody>
          <a:bodyPr/>
          <a:lstStyle/>
          <a:p>
            <a:pPr defTabSz="931863"/>
            <a:fld id="{82C1BA40-E77D-4D20-9AA9-710BE51E0799}" type="slidenum">
              <a:rPr lang="de-DE" smtClean="0">
                <a:latin typeface="Arial" charset="0"/>
              </a:rPr>
              <a:pPr defTabSz="931863"/>
              <a:t>111</a:t>
            </a:fld>
            <a:endParaRPr lang="de-DE">
              <a:latin typeface="Arial" charset="0"/>
            </a:endParaRPr>
          </a:p>
        </p:txBody>
      </p:sp>
    </p:spTree>
    <p:extLst>
      <p:ext uri="{BB962C8B-B14F-4D97-AF65-F5344CB8AC3E}">
        <p14:creationId xmlns:p14="http://schemas.microsoft.com/office/powerpoint/2010/main" val="22022594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lienbildplatzhalter 1"/>
          <p:cNvSpPr>
            <a:spLocks noGrp="1" noRot="1" noChangeAspect="1" noTextEdit="1"/>
          </p:cNvSpPr>
          <p:nvPr>
            <p:ph type="sldImg"/>
          </p:nvPr>
        </p:nvSpPr>
        <p:spPr>
          <a:xfrm>
            <a:off x="142875" y="769938"/>
            <a:ext cx="6816725" cy="3835400"/>
          </a:xfrm>
          <a:ln/>
        </p:spPr>
      </p:sp>
      <p:sp>
        <p:nvSpPr>
          <p:cNvPr id="379907" name="Notizenplatzhalter 2"/>
          <p:cNvSpPr>
            <a:spLocks noGrp="1"/>
          </p:cNvSpPr>
          <p:nvPr>
            <p:ph type="body" idx="1"/>
          </p:nvPr>
        </p:nvSpPr>
        <p:spPr>
          <a:noFill/>
          <a:ln/>
        </p:spPr>
        <p:txBody>
          <a:bodyPr/>
          <a:lstStyle/>
          <a:p>
            <a:endParaRPr lang="de-DE">
              <a:latin typeface="Arial" charset="0"/>
            </a:endParaRPr>
          </a:p>
        </p:txBody>
      </p:sp>
      <p:sp>
        <p:nvSpPr>
          <p:cNvPr id="379908" name="Foliennummernplatzhalter 3"/>
          <p:cNvSpPr>
            <a:spLocks noGrp="1"/>
          </p:cNvSpPr>
          <p:nvPr>
            <p:ph type="sldNum" sz="quarter" idx="5"/>
          </p:nvPr>
        </p:nvSpPr>
        <p:spPr>
          <a:noFill/>
        </p:spPr>
        <p:txBody>
          <a:bodyPr/>
          <a:lstStyle/>
          <a:p>
            <a:pPr defTabSz="931863"/>
            <a:fld id="{FA8A2B13-37B8-4390-A16C-DA35181B4CDA}" type="slidenum">
              <a:rPr lang="de-DE" smtClean="0">
                <a:latin typeface="Arial" charset="0"/>
              </a:rPr>
              <a:pPr defTabSz="931863"/>
              <a:t>112</a:t>
            </a:fld>
            <a:endParaRPr lang="de-DE">
              <a:latin typeface="Arial" charset="0"/>
            </a:endParaRPr>
          </a:p>
        </p:txBody>
      </p:sp>
    </p:spTree>
    <p:extLst>
      <p:ext uri="{BB962C8B-B14F-4D97-AF65-F5344CB8AC3E}">
        <p14:creationId xmlns:p14="http://schemas.microsoft.com/office/powerpoint/2010/main" val="7329006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Folienbildplatzhalter 1"/>
          <p:cNvSpPr>
            <a:spLocks noGrp="1" noRot="1" noChangeAspect="1" noTextEdit="1"/>
          </p:cNvSpPr>
          <p:nvPr>
            <p:ph type="sldImg"/>
          </p:nvPr>
        </p:nvSpPr>
        <p:spPr>
          <a:xfrm>
            <a:off x="142875" y="769938"/>
            <a:ext cx="6816725" cy="3835400"/>
          </a:xfrm>
          <a:ln/>
        </p:spPr>
      </p:sp>
      <p:sp>
        <p:nvSpPr>
          <p:cNvPr id="380931" name="Notizenplatzhalter 2"/>
          <p:cNvSpPr>
            <a:spLocks noGrp="1"/>
          </p:cNvSpPr>
          <p:nvPr>
            <p:ph type="body" idx="1"/>
          </p:nvPr>
        </p:nvSpPr>
        <p:spPr>
          <a:noFill/>
          <a:ln/>
        </p:spPr>
        <p:txBody>
          <a:bodyPr/>
          <a:lstStyle/>
          <a:p>
            <a:endParaRPr lang="de-DE">
              <a:latin typeface="Arial" charset="0"/>
            </a:endParaRPr>
          </a:p>
        </p:txBody>
      </p:sp>
      <p:sp>
        <p:nvSpPr>
          <p:cNvPr id="380932" name="Foliennummernplatzhalter 3"/>
          <p:cNvSpPr>
            <a:spLocks noGrp="1"/>
          </p:cNvSpPr>
          <p:nvPr>
            <p:ph type="sldNum" sz="quarter" idx="5"/>
          </p:nvPr>
        </p:nvSpPr>
        <p:spPr>
          <a:noFill/>
        </p:spPr>
        <p:txBody>
          <a:bodyPr/>
          <a:lstStyle/>
          <a:p>
            <a:pPr defTabSz="931863"/>
            <a:fld id="{4199497E-F998-4EB2-9A93-9EF95CC0E9F6}" type="slidenum">
              <a:rPr lang="de-DE" smtClean="0">
                <a:latin typeface="Arial" charset="0"/>
              </a:rPr>
              <a:pPr defTabSz="931863"/>
              <a:t>113</a:t>
            </a:fld>
            <a:endParaRPr lang="de-DE">
              <a:latin typeface="Arial" charset="0"/>
            </a:endParaRPr>
          </a:p>
        </p:txBody>
      </p:sp>
    </p:spTree>
    <p:extLst>
      <p:ext uri="{BB962C8B-B14F-4D97-AF65-F5344CB8AC3E}">
        <p14:creationId xmlns:p14="http://schemas.microsoft.com/office/powerpoint/2010/main" val="25183786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lienbildplatzhalter 1"/>
          <p:cNvSpPr>
            <a:spLocks noGrp="1" noRot="1" noChangeAspect="1" noTextEdit="1"/>
          </p:cNvSpPr>
          <p:nvPr>
            <p:ph type="sldImg"/>
          </p:nvPr>
        </p:nvSpPr>
        <p:spPr>
          <a:xfrm>
            <a:off x="142875" y="769938"/>
            <a:ext cx="6816725" cy="3835400"/>
          </a:xfrm>
          <a:ln/>
        </p:spPr>
      </p:sp>
      <p:sp>
        <p:nvSpPr>
          <p:cNvPr id="381955" name="Notizenplatzhalter 2"/>
          <p:cNvSpPr>
            <a:spLocks noGrp="1"/>
          </p:cNvSpPr>
          <p:nvPr>
            <p:ph type="body" idx="1"/>
          </p:nvPr>
        </p:nvSpPr>
        <p:spPr>
          <a:noFill/>
          <a:ln/>
        </p:spPr>
        <p:txBody>
          <a:bodyPr/>
          <a:lstStyle/>
          <a:p>
            <a:endParaRPr lang="de-DE">
              <a:latin typeface="Arial" charset="0"/>
            </a:endParaRPr>
          </a:p>
        </p:txBody>
      </p:sp>
      <p:sp>
        <p:nvSpPr>
          <p:cNvPr id="381956" name="Foliennummernplatzhalter 3"/>
          <p:cNvSpPr>
            <a:spLocks noGrp="1"/>
          </p:cNvSpPr>
          <p:nvPr>
            <p:ph type="sldNum" sz="quarter" idx="5"/>
          </p:nvPr>
        </p:nvSpPr>
        <p:spPr>
          <a:noFill/>
        </p:spPr>
        <p:txBody>
          <a:bodyPr/>
          <a:lstStyle/>
          <a:p>
            <a:pPr defTabSz="931863"/>
            <a:fld id="{57A40109-6051-494A-B010-C5D5EA6A0C16}" type="slidenum">
              <a:rPr lang="de-DE" smtClean="0">
                <a:latin typeface="Arial" charset="0"/>
              </a:rPr>
              <a:pPr defTabSz="931863"/>
              <a:t>114</a:t>
            </a:fld>
            <a:endParaRPr lang="de-DE">
              <a:latin typeface="Arial" charset="0"/>
            </a:endParaRPr>
          </a:p>
        </p:txBody>
      </p:sp>
    </p:spTree>
    <p:extLst>
      <p:ext uri="{BB962C8B-B14F-4D97-AF65-F5344CB8AC3E}">
        <p14:creationId xmlns:p14="http://schemas.microsoft.com/office/powerpoint/2010/main" val="6890401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Folienbildplatzhalter 1"/>
          <p:cNvSpPr>
            <a:spLocks noGrp="1" noRot="1" noChangeAspect="1" noTextEdit="1"/>
          </p:cNvSpPr>
          <p:nvPr>
            <p:ph type="sldImg"/>
          </p:nvPr>
        </p:nvSpPr>
        <p:spPr>
          <a:xfrm>
            <a:off x="142875" y="769938"/>
            <a:ext cx="6816725" cy="3835400"/>
          </a:xfrm>
          <a:ln/>
        </p:spPr>
      </p:sp>
      <p:sp>
        <p:nvSpPr>
          <p:cNvPr id="382979" name="Notizenplatzhalter 2"/>
          <p:cNvSpPr>
            <a:spLocks noGrp="1"/>
          </p:cNvSpPr>
          <p:nvPr>
            <p:ph type="body" idx="1"/>
          </p:nvPr>
        </p:nvSpPr>
        <p:spPr>
          <a:noFill/>
          <a:ln/>
        </p:spPr>
        <p:txBody>
          <a:bodyPr/>
          <a:lstStyle/>
          <a:p>
            <a:endParaRPr lang="de-DE">
              <a:latin typeface="Arial" charset="0"/>
            </a:endParaRPr>
          </a:p>
        </p:txBody>
      </p:sp>
      <p:sp>
        <p:nvSpPr>
          <p:cNvPr id="382980" name="Foliennummernplatzhalter 3"/>
          <p:cNvSpPr>
            <a:spLocks noGrp="1"/>
          </p:cNvSpPr>
          <p:nvPr>
            <p:ph type="sldNum" sz="quarter" idx="5"/>
          </p:nvPr>
        </p:nvSpPr>
        <p:spPr>
          <a:noFill/>
        </p:spPr>
        <p:txBody>
          <a:bodyPr/>
          <a:lstStyle/>
          <a:p>
            <a:pPr defTabSz="931863"/>
            <a:fld id="{BDDA0C9E-96E0-4CEF-8591-F34EFFD4398C}" type="slidenum">
              <a:rPr lang="de-DE" smtClean="0">
                <a:latin typeface="Arial" charset="0"/>
              </a:rPr>
              <a:pPr defTabSz="931863"/>
              <a:t>115</a:t>
            </a:fld>
            <a:endParaRPr lang="de-DE">
              <a:latin typeface="Arial" charset="0"/>
            </a:endParaRPr>
          </a:p>
        </p:txBody>
      </p:sp>
    </p:spTree>
    <p:extLst>
      <p:ext uri="{BB962C8B-B14F-4D97-AF65-F5344CB8AC3E}">
        <p14:creationId xmlns:p14="http://schemas.microsoft.com/office/powerpoint/2010/main" val="15839186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lienbildplatzhalter 1"/>
          <p:cNvSpPr>
            <a:spLocks noGrp="1" noRot="1" noChangeAspect="1" noTextEdit="1"/>
          </p:cNvSpPr>
          <p:nvPr>
            <p:ph type="sldImg"/>
          </p:nvPr>
        </p:nvSpPr>
        <p:spPr>
          <a:xfrm>
            <a:off x="142875" y="769938"/>
            <a:ext cx="6816725" cy="3835400"/>
          </a:xfrm>
          <a:ln/>
        </p:spPr>
      </p:sp>
      <p:sp>
        <p:nvSpPr>
          <p:cNvPr id="384003" name="Notizenplatzhalter 2"/>
          <p:cNvSpPr>
            <a:spLocks noGrp="1"/>
          </p:cNvSpPr>
          <p:nvPr>
            <p:ph type="body" idx="1"/>
          </p:nvPr>
        </p:nvSpPr>
        <p:spPr>
          <a:noFill/>
          <a:ln/>
        </p:spPr>
        <p:txBody>
          <a:bodyPr/>
          <a:lstStyle/>
          <a:p>
            <a:endParaRPr lang="de-DE">
              <a:latin typeface="Arial" charset="0"/>
            </a:endParaRPr>
          </a:p>
        </p:txBody>
      </p:sp>
      <p:sp>
        <p:nvSpPr>
          <p:cNvPr id="384004" name="Foliennummernplatzhalter 3"/>
          <p:cNvSpPr>
            <a:spLocks noGrp="1"/>
          </p:cNvSpPr>
          <p:nvPr>
            <p:ph type="sldNum" sz="quarter" idx="5"/>
          </p:nvPr>
        </p:nvSpPr>
        <p:spPr>
          <a:noFill/>
        </p:spPr>
        <p:txBody>
          <a:bodyPr/>
          <a:lstStyle/>
          <a:p>
            <a:pPr defTabSz="931863"/>
            <a:fld id="{F0ED2ADF-E015-475F-8DBE-BD59B02DD61C}" type="slidenum">
              <a:rPr lang="de-DE" smtClean="0">
                <a:latin typeface="Arial" charset="0"/>
              </a:rPr>
              <a:pPr defTabSz="931863"/>
              <a:t>116</a:t>
            </a:fld>
            <a:endParaRPr lang="de-DE">
              <a:latin typeface="Arial" charset="0"/>
            </a:endParaRPr>
          </a:p>
        </p:txBody>
      </p:sp>
    </p:spTree>
    <p:extLst>
      <p:ext uri="{BB962C8B-B14F-4D97-AF65-F5344CB8AC3E}">
        <p14:creationId xmlns:p14="http://schemas.microsoft.com/office/powerpoint/2010/main" val="19029698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Folienbildplatzhalter 1"/>
          <p:cNvSpPr>
            <a:spLocks noGrp="1" noRot="1" noChangeAspect="1" noTextEdit="1"/>
          </p:cNvSpPr>
          <p:nvPr>
            <p:ph type="sldImg"/>
          </p:nvPr>
        </p:nvSpPr>
        <p:spPr>
          <a:xfrm>
            <a:off x="142875" y="769938"/>
            <a:ext cx="6816725" cy="3835400"/>
          </a:xfrm>
          <a:ln/>
        </p:spPr>
      </p:sp>
      <p:sp>
        <p:nvSpPr>
          <p:cNvPr id="385027" name="Notizenplatzhalter 2"/>
          <p:cNvSpPr>
            <a:spLocks noGrp="1"/>
          </p:cNvSpPr>
          <p:nvPr>
            <p:ph type="body" idx="1"/>
          </p:nvPr>
        </p:nvSpPr>
        <p:spPr>
          <a:noFill/>
          <a:ln/>
        </p:spPr>
        <p:txBody>
          <a:bodyPr/>
          <a:lstStyle/>
          <a:p>
            <a:endParaRPr lang="de-DE">
              <a:latin typeface="Arial" charset="0"/>
            </a:endParaRPr>
          </a:p>
        </p:txBody>
      </p:sp>
      <p:sp>
        <p:nvSpPr>
          <p:cNvPr id="385028" name="Foliennummernplatzhalter 3"/>
          <p:cNvSpPr>
            <a:spLocks noGrp="1"/>
          </p:cNvSpPr>
          <p:nvPr>
            <p:ph type="sldNum" sz="quarter" idx="5"/>
          </p:nvPr>
        </p:nvSpPr>
        <p:spPr>
          <a:noFill/>
        </p:spPr>
        <p:txBody>
          <a:bodyPr/>
          <a:lstStyle/>
          <a:p>
            <a:pPr defTabSz="931863"/>
            <a:fld id="{05071CE1-7B2B-4DA8-809B-BEBF7B0EAAB9}" type="slidenum">
              <a:rPr lang="de-DE" smtClean="0">
                <a:latin typeface="Arial" charset="0"/>
              </a:rPr>
              <a:pPr defTabSz="931863"/>
              <a:t>117</a:t>
            </a:fld>
            <a:endParaRPr lang="de-DE">
              <a:latin typeface="Arial" charset="0"/>
            </a:endParaRPr>
          </a:p>
        </p:txBody>
      </p:sp>
    </p:spTree>
    <p:extLst>
      <p:ext uri="{BB962C8B-B14F-4D97-AF65-F5344CB8AC3E}">
        <p14:creationId xmlns:p14="http://schemas.microsoft.com/office/powerpoint/2010/main" val="589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de-DE">
              <a:latin typeface="Arial" charset="0"/>
            </a:endParaRPr>
          </a:p>
        </p:txBody>
      </p:sp>
      <p:sp>
        <p:nvSpPr>
          <p:cNvPr id="245764" name="Foliennummernplatzhalter 3"/>
          <p:cNvSpPr>
            <a:spLocks noGrp="1"/>
          </p:cNvSpPr>
          <p:nvPr>
            <p:ph type="sldNum" sz="quarter" idx="5"/>
          </p:nvPr>
        </p:nvSpPr>
        <p:spPr>
          <a:noFill/>
        </p:spPr>
        <p:txBody>
          <a:bodyPr/>
          <a:lstStyle/>
          <a:p>
            <a:pPr defTabSz="931863"/>
            <a:fld id="{E9FE60BA-FB32-43F2-B756-2DDFAE5DC71D}" type="slidenum">
              <a:rPr lang="de-DE" smtClean="0">
                <a:latin typeface="Arial" charset="0"/>
              </a:rPr>
              <a:pPr defTabSz="931863"/>
              <a:t>11</a:t>
            </a:fld>
            <a:endParaRPr lang="de-DE">
              <a:latin typeface="Arial" charset="0"/>
            </a:endParaRPr>
          </a:p>
        </p:txBody>
      </p:sp>
    </p:spTree>
    <p:extLst>
      <p:ext uri="{BB962C8B-B14F-4D97-AF65-F5344CB8AC3E}">
        <p14:creationId xmlns:p14="http://schemas.microsoft.com/office/powerpoint/2010/main" val="33314090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lienbildplatzhalter 1"/>
          <p:cNvSpPr>
            <a:spLocks noGrp="1" noRot="1" noChangeAspect="1" noTextEdit="1"/>
          </p:cNvSpPr>
          <p:nvPr>
            <p:ph type="sldImg"/>
          </p:nvPr>
        </p:nvSpPr>
        <p:spPr>
          <a:xfrm>
            <a:off x="142875" y="769938"/>
            <a:ext cx="6816725" cy="3835400"/>
          </a:xfrm>
          <a:ln/>
        </p:spPr>
      </p:sp>
      <p:sp>
        <p:nvSpPr>
          <p:cNvPr id="386051" name="Notizenplatzhalter 2"/>
          <p:cNvSpPr>
            <a:spLocks noGrp="1"/>
          </p:cNvSpPr>
          <p:nvPr>
            <p:ph type="body" idx="1"/>
          </p:nvPr>
        </p:nvSpPr>
        <p:spPr>
          <a:noFill/>
          <a:ln/>
        </p:spPr>
        <p:txBody>
          <a:bodyPr/>
          <a:lstStyle/>
          <a:p>
            <a:endParaRPr lang="de-DE">
              <a:latin typeface="Arial" charset="0"/>
            </a:endParaRPr>
          </a:p>
        </p:txBody>
      </p:sp>
      <p:sp>
        <p:nvSpPr>
          <p:cNvPr id="386052" name="Foliennummernplatzhalter 3"/>
          <p:cNvSpPr>
            <a:spLocks noGrp="1"/>
          </p:cNvSpPr>
          <p:nvPr>
            <p:ph type="sldNum" sz="quarter" idx="5"/>
          </p:nvPr>
        </p:nvSpPr>
        <p:spPr>
          <a:noFill/>
        </p:spPr>
        <p:txBody>
          <a:bodyPr/>
          <a:lstStyle/>
          <a:p>
            <a:pPr defTabSz="931863"/>
            <a:fld id="{AB564CB7-98E6-4D99-A878-2A46ACD14DD2}" type="slidenum">
              <a:rPr lang="de-DE" smtClean="0">
                <a:latin typeface="Arial" charset="0"/>
              </a:rPr>
              <a:pPr defTabSz="931863"/>
              <a:t>118</a:t>
            </a:fld>
            <a:endParaRPr lang="de-DE">
              <a:latin typeface="Arial" charset="0"/>
            </a:endParaRPr>
          </a:p>
        </p:txBody>
      </p:sp>
    </p:spTree>
    <p:extLst>
      <p:ext uri="{BB962C8B-B14F-4D97-AF65-F5344CB8AC3E}">
        <p14:creationId xmlns:p14="http://schemas.microsoft.com/office/powerpoint/2010/main" val="30673237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Folienbildplatzhalter 1"/>
          <p:cNvSpPr>
            <a:spLocks noGrp="1" noRot="1" noChangeAspect="1" noTextEdit="1"/>
          </p:cNvSpPr>
          <p:nvPr>
            <p:ph type="sldImg"/>
          </p:nvPr>
        </p:nvSpPr>
        <p:spPr>
          <a:xfrm>
            <a:off x="142875" y="769938"/>
            <a:ext cx="6816725" cy="3835400"/>
          </a:xfrm>
          <a:ln/>
        </p:spPr>
      </p:sp>
      <p:sp>
        <p:nvSpPr>
          <p:cNvPr id="387075" name="Notizenplatzhalter 2"/>
          <p:cNvSpPr>
            <a:spLocks noGrp="1"/>
          </p:cNvSpPr>
          <p:nvPr>
            <p:ph type="body" idx="1"/>
          </p:nvPr>
        </p:nvSpPr>
        <p:spPr>
          <a:noFill/>
          <a:ln/>
        </p:spPr>
        <p:txBody>
          <a:bodyPr/>
          <a:lstStyle/>
          <a:p>
            <a:endParaRPr lang="de-DE">
              <a:latin typeface="Arial" charset="0"/>
            </a:endParaRPr>
          </a:p>
        </p:txBody>
      </p:sp>
      <p:sp>
        <p:nvSpPr>
          <p:cNvPr id="387076" name="Foliennummernplatzhalter 3"/>
          <p:cNvSpPr>
            <a:spLocks noGrp="1"/>
          </p:cNvSpPr>
          <p:nvPr>
            <p:ph type="sldNum" sz="quarter" idx="5"/>
          </p:nvPr>
        </p:nvSpPr>
        <p:spPr>
          <a:noFill/>
        </p:spPr>
        <p:txBody>
          <a:bodyPr/>
          <a:lstStyle/>
          <a:p>
            <a:pPr defTabSz="931863"/>
            <a:fld id="{AF162EA1-E336-4DFE-B94E-EC5ECAAF67AE}" type="slidenum">
              <a:rPr lang="de-DE" smtClean="0">
                <a:latin typeface="Arial" charset="0"/>
              </a:rPr>
              <a:pPr defTabSz="931863"/>
              <a:t>119</a:t>
            </a:fld>
            <a:endParaRPr lang="de-DE">
              <a:latin typeface="Arial" charset="0"/>
            </a:endParaRPr>
          </a:p>
        </p:txBody>
      </p:sp>
    </p:spTree>
    <p:extLst>
      <p:ext uri="{BB962C8B-B14F-4D97-AF65-F5344CB8AC3E}">
        <p14:creationId xmlns:p14="http://schemas.microsoft.com/office/powerpoint/2010/main" val="7226251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lienbildplatzhalter 1"/>
          <p:cNvSpPr>
            <a:spLocks noGrp="1" noRot="1" noChangeAspect="1" noTextEdit="1"/>
          </p:cNvSpPr>
          <p:nvPr>
            <p:ph type="sldImg"/>
          </p:nvPr>
        </p:nvSpPr>
        <p:spPr>
          <a:xfrm>
            <a:off x="142875" y="769938"/>
            <a:ext cx="6816725" cy="3835400"/>
          </a:xfrm>
          <a:ln/>
        </p:spPr>
      </p:sp>
      <p:sp>
        <p:nvSpPr>
          <p:cNvPr id="388099" name="Notizenplatzhalter 2"/>
          <p:cNvSpPr>
            <a:spLocks noGrp="1"/>
          </p:cNvSpPr>
          <p:nvPr>
            <p:ph type="body" idx="1"/>
          </p:nvPr>
        </p:nvSpPr>
        <p:spPr>
          <a:noFill/>
          <a:ln/>
        </p:spPr>
        <p:txBody>
          <a:bodyPr/>
          <a:lstStyle/>
          <a:p>
            <a:endParaRPr lang="de-DE">
              <a:latin typeface="Arial" charset="0"/>
            </a:endParaRPr>
          </a:p>
        </p:txBody>
      </p:sp>
      <p:sp>
        <p:nvSpPr>
          <p:cNvPr id="388100" name="Foliennummernplatzhalter 3"/>
          <p:cNvSpPr>
            <a:spLocks noGrp="1"/>
          </p:cNvSpPr>
          <p:nvPr>
            <p:ph type="sldNum" sz="quarter" idx="5"/>
          </p:nvPr>
        </p:nvSpPr>
        <p:spPr>
          <a:noFill/>
        </p:spPr>
        <p:txBody>
          <a:bodyPr/>
          <a:lstStyle/>
          <a:p>
            <a:pPr defTabSz="931863"/>
            <a:fld id="{1D4661EE-CD56-4BF7-85BA-67EF29F072AE}" type="slidenum">
              <a:rPr lang="de-DE" smtClean="0">
                <a:latin typeface="Arial" charset="0"/>
              </a:rPr>
              <a:pPr defTabSz="931863"/>
              <a:t>120</a:t>
            </a:fld>
            <a:endParaRPr lang="de-DE">
              <a:latin typeface="Arial" charset="0"/>
            </a:endParaRPr>
          </a:p>
        </p:txBody>
      </p:sp>
    </p:spTree>
    <p:extLst>
      <p:ext uri="{BB962C8B-B14F-4D97-AF65-F5344CB8AC3E}">
        <p14:creationId xmlns:p14="http://schemas.microsoft.com/office/powerpoint/2010/main" val="18265922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Folienbildplatzhalter 1"/>
          <p:cNvSpPr>
            <a:spLocks noGrp="1" noRot="1" noChangeAspect="1" noTextEdit="1"/>
          </p:cNvSpPr>
          <p:nvPr>
            <p:ph type="sldImg"/>
          </p:nvPr>
        </p:nvSpPr>
        <p:spPr>
          <a:xfrm>
            <a:off x="142875" y="769938"/>
            <a:ext cx="6816725" cy="3835400"/>
          </a:xfrm>
          <a:ln/>
        </p:spPr>
      </p:sp>
      <p:sp>
        <p:nvSpPr>
          <p:cNvPr id="389123" name="Notizenplatzhalter 2"/>
          <p:cNvSpPr>
            <a:spLocks noGrp="1"/>
          </p:cNvSpPr>
          <p:nvPr>
            <p:ph type="body" idx="1"/>
          </p:nvPr>
        </p:nvSpPr>
        <p:spPr>
          <a:noFill/>
          <a:ln/>
        </p:spPr>
        <p:txBody>
          <a:bodyPr/>
          <a:lstStyle/>
          <a:p>
            <a:endParaRPr lang="de-DE">
              <a:latin typeface="Arial" charset="0"/>
            </a:endParaRPr>
          </a:p>
        </p:txBody>
      </p:sp>
      <p:sp>
        <p:nvSpPr>
          <p:cNvPr id="389124" name="Foliennummernplatzhalter 3"/>
          <p:cNvSpPr>
            <a:spLocks noGrp="1"/>
          </p:cNvSpPr>
          <p:nvPr>
            <p:ph type="sldNum" sz="quarter" idx="5"/>
          </p:nvPr>
        </p:nvSpPr>
        <p:spPr>
          <a:noFill/>
        </p:spPr>
        <p:txBody>
          <a:bodyPr/>
          <a:lstStyle/>
          <a:p>
            <a:pPr defTabSz="931863"/>
            <a:fld id="{C9326FF5-95D2-4E6B-BB77-60220346E3EF}" type="slidenum">
              <a:rPr lang="de-DE" smtClean="0">
                <a:latin typeface="Arial" charset="0"/>
              </a:rPr>
              <a:pPr defTabSz="931863"/>
              <a:t>121</a:t>
            </a:fld>
            <a:endParaRPr lang="de-DE">
              <a:latin typeface="Arial" charset="0"/>
            </a:endParaRPr>
          </a:p>
        </p:txBody>
      </p:sp>
    </p:spTree>
    <p:extLst>
      <p:ext uri="{BB962C8B-B14F-4D97-AF65-F5344CB8AC3E}">
        <p14:creationId xmlns:p14="http://schemas.microsoft.com/office/powerpoint/2010/main" val="26257000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lienbildplatzhalter 1"/>
          <p:cNvSpPr>
            <a:spLocks noGrp="1" noRot="1" noChangeAspect="1" noTextEdit="1"/>
          </p:cNvSpPr>
          <p:nvPr>
            <p:ph type="sldImg"/>
          </p:nvPr>
        </p:nvSpPr>
        <p:spPr>
          <a:xfrm>
            <a:off x="142875" y="769938"/>
            <a:ext cx="6816725" cy="3835400"/>
          </a:xfrm>
          <a:ln/>
        </p:spPr>
      </p:sp>
      <p:sp>
        <p:nvSpPr>
          <p:cNvPr id="390147" name="Notizenplatzhalter 2"/>
          <p:cNvSpPr>
            <a:spLocks noGrp="1"/>
          </p:cNvSpPr>
          <p:nvPr>
            <p:ph type="body" idx="1"/>
          </p:nvPr>
        </p:nvSpPr>
        <p:spPr>
          <a:noFill/>
          <a:ln/>
        </p:spPr>
        <p:txBody>
          <a:bodyPr/>
          <a:lstStyle/>
          <a:p>
            <a:endParaRPr lang="de-DE">
              <a:latin typeface="Arial" charset="0"/>
            </a:endParaRPr>
          </a:p>
        </p:txBody>
      </p:sp>
      <p:sp>
        <p:nvSpPr>
          <p:cNvPr id="390148" name="Foliennummernplatzhalter 3"/>
          <p:cNvSpPr>
            <a:spLocks noGrp="1"/>
          </p:cNvSpPr>
          <p:nvPr>
            <p:ph type="sldNum" sz="quarter" idx="5"/>
          </p:nvPr>
        </p:nvSpPr>
        <p:spPr>
          <a:noFill/>
        </p:spPr>
        <p:txBody>
          <a:bodyPr/>
          <a:lstStyle/>
          <a:p>
            <a:pPr defTabSz="931863"/>
            <a:fld id="{1BB44E22-9086-4CE8-8C34-D3136C188EB5}" type="slidenum">
              <a:rPr lang="de-DE" smtClean="0">
                <a:latin typeface="Arial" charset="0"/>
              </a:rPr>
              <a:pPr defTabSz="931863"/>
              <a:t>122</a:t>
            </a:fld>
            <a:endParaRPr lang="de-DE">
              <a:latin typeface="Arial" charset="0"/>
            </a:endParaRPr>
          </a:p>
        </p:txBody>
      </p:sp>
    </p:spTree>
    <p:extLst>
      <p:ext uri="{BB962C8B-B14F-4D97-AF65-F5344CB8AC3E}">
        <p14:creationId xmlns:p14="http://schemas.microsoft.com/office/powerpoint/2010/main" val="11716139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Folienbildplatzhalter 1"/>
          <p:cNvSpPr>
            <a:spLocks noGrp="1" noRot="1" noChangeAspect="1" noTextEdit="1"/>
          </p:cNvSpPr>
          <p:nvPr>
            <p:ph type="sldImg"/>
          </p:nvPr>
        </p:nvSpPr>
        <p:spPr>
          <a:xfrm>
            <a:off x="142875" y="769938"/>
            <a:ext cx="6816725" cy="3835400"/>
          </a:xfrm>
          <a:ln/>
        </p:spPr>
      </p:sp>
      <p:sp>
        <p:nvSpPr>
          <p:cNvPr id="391171" name="Notizenplatzhalter 2"/>
          <p:cNvSpPr>
            <a:spLocks noGrp="1"/>
          </p:cNvSpPr>
          <p:nvPr>
            <p:ph type="body" idx="1"/>
          </p:nvPr>
        </p:nvSpPr>
        <p:spPr>
          <a:noFill/>
          <a:ln/>
        </p:spPr>
        <p:txBody>
          <a:bodyPr/>
          <a:lstStyle/>
          <a:p>
            <a:endParaRPr lang="de-DE">
              <a:latin typeface="Arial" charset="0"/>
            </a:endParaRPr>
          </a:p>
        </p:txBody>
      </p:sp>
      <p:sp>
        <p:nvSpPr>
          <p:cNvPr id="391172" name="Foliennummernplatzhalter 3"/>
          <p:cNvSpPr>
            <a:spLocks noGrp="1"/>
          </p:cNvSpPr>
          <p:nvPr>
            <p:ph type="sldNum" sz="quarter" idx="5"/>
          </p:nvPr>
        </p:nvSpPr>
        <p:spPr>
          <a:noFill/>
        </p:spPr>
        <p:txBody>
          <a:bodyPr/>
          <a:lstStyle/>
          <a:p>
            <a:pPr defTabSz="931863"/>
            <a:fld id="{6A41AEFF-4E1A-43A9-A59C-453005D125B3}" type="slidenum">
              <a:rPr lang="de-DE" smtClean="0">
                <a:latin typeface="Arial" charset="0"/>
              </a:rPr>
              <a:pPr defTabSz="931863"/>
              <a:t>123</a:t>
            </a:fld>
            <a:endParaRPr lang="de-DE">
              <a:latin typeface="Arial" charset="0"/>
            </a:endParaRPr>
          </a:p>
        </p:txBody>
      </p:sp>
    </p:spTree>
    <p:extLst>
      <p:ext uri="{BB962C8B-B14F-4D97-AF65-F5344CB8AC3E}">
        <p14:creationId xmlns:p14="http://schemas.microsoft.com/office/powerpoint/2010/main" val="5992697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Folienbildplatzhalter 1"/>
          <p:cNvSpPr>
            <a:spLocks noGrp="1" noRot="1" noChangeAspect="1" noTextEdit="1"/>
          </p:cNvSpPr>
          <p:nvPr>
            <p:ph type="sldImg"/>
          </p:nvPr>
        </p:nvSpPr>
        <p:spPr>
          <a:xfrm>
            <a:off x="142875" y="769938"/>
            <a:ext cx="6816725" cy="3835400"/>
          </a:xfrm>
          <a:ln/>
        </p:spPr>
      </p:sp>
      <p:sp>
        <p:nvSpPr>
          <p:cNvPr id="392195" name="Notizenplatzhalter 2"/>
          <p:cNvSpPr>
            <a:spLocks noGrp="1"/>
          </p:cNvSpPr>
          <p:nvPr>
            <p:ph type="body" idx="1"/>
          </p:nvPr>
        </p:nvSpPr>
        <p:spPr>
          <a:noFill/>
          <a:ln/>
        </p:spPr>
        <p:txBody>
          <a:bodyPr/>
          <a:lstStyle/>
          <a:p>
            <a:endParaRPr lang="de-DE">
              <a:latin typeface="Arial" charset="0"/>
            </a:endParaRPr>
          </a:p>
        </p:txBody>
      </p:sp>
      <p:sp>
        <p:nvSpPr>
          <p:cNvPr id="392196" name="Foliennummernplatzhalter 3"/>
          <p:cNvSpPr>
            <a:spLocks noGrp="1"/>
          </p:cNvSpPr>
          <p:nvPr>
            <p:ph type="sldNum" sz="quarter" idx="5"/>
          </p:nvPr>
        </p:nvSpPr>
        <p:spPr>
          <a:noFill/>
        </p:spPr>
        <p:txBody>
          <a:bodyPr/>
          <a:lstStyle/>
          <a:p>
            <a:pPr defTabSz="931863"/>
            <a:fld id="{220BCAE6-F35E-4422-85EF-EE77FBF0E2BC}" type="slidenum">
              <a:rPr lang="de-DE" smtClean="0">
                <a:latin typeface="Arial" charset="0"/>
              </a:rPr>
              <a:pPr defTabSz="931863"/>
              <a:t>124</a:t>
            </a:fld>
            <a:endParaRPr lang="de-DE">
              <a:latin typeface="Arial" charset="0"/>
            </a:endParaRPr>
          </a:p>
        </p:txBody>
      </p:sp>
    </p:spTree>
    <p:extLst>
      <p:ext uri="{BB962C8B-B14F-4D97-AF65-F5344CB8AC3E}">
        <p14:creationId xmlns:p14="http://schemas.microsoft.com/office/powerpoint/2010/main" val="26049522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Folienbildplatzhalter 1"/>
          <p:cNvSpPr>
            <a:spLocks noGrp="1" noRot="1" noChangeAspect="1" noTextEdit="1"/>
          </p:cNvSpPr>
          <p:nvPr>
            <p:ph type="sldImg"/>
          </p:nvPr>
        </p:nvSpPr>
        <p:spPr>
          <a:xfrm>
            <a:off x="142875" y="769938"/>
            <a:ext cx="6816725" cy="3835400"/>
          </a:xfrm>
          <a:ln/>
        </p:spPr>
      </p:sp>
      <p:sp>
        <p:nvSpPr>
          <p:cNvPr id="393219" name="Notizenplatzhalter 2"/>
          <p:cNvSpPr>
            <a:spLocks noGrp="1"/>
          </p:cNvSpPr>
          <p:nvPr>
            <p:ph type="body" idx="1"/>
          </p:nvPr>
        </p:nvSpPr>
        <p:spPr>
          <a:noFill/>
          <a:ln/>
        </p:spPr>
        <p:txBody>
          <a:bodyPr/>
          <a:lstStyle/>
          <a:p>
            <a:endParaRPr lang="de-DE">
              <a:latin typeface="Arial" charset="0"/>
            </a:endParaRPr>
          </a:p>
        </p:txBody>
      </p:sp>
      <p:sp>
        <p:nvSpPr>
          <p:cNvPr id="393220" name="Foliennummernplatzhalter 3"/>
          <p:cNvSpPr>
            <a:spLocks noGrp="1"/>
          </p:cNvSpPr>
          <p:nvPr>
            <p:ph type="sldNum" sz="quarter" idx="5"/>
          </p:nvPr>
        </p:nvSpPr>
        <p:spPr>
          <a:noFill/>
        </p:spPr>
        <p:txBody>
          <a:bodyPr/>
          <a:lstStyle/>
          <a:p>
            <a:pPr defTabSz="931863"/>
            <a:fld id="{EF16213D-956F-4170-BFDB-D7AE2158707F}" type="slidenum">
              <a:rPr lang="de-DE" smtClean="0">
                <a:latin typeface="Arial" charset="0"/>
              </a:rPr>
              <a:pPr defTabSz="931863"/>
              <a:t>125</a:t>
            </a:fld>
            <a:endParaRPr lang="de-DE">
              <a:latin typeface="Arial" charset="0"/>
            </a:endParaRPr>
          </a:p>
        </p:txBody>
      </p:sp>
    </p:spTree>
    <p:extLst>
      <p:ext uri="{BB962C8B-B14F-4D97-AF65-F5344CB8AC3E}">
        <p14:creationId xmlns:p14="http://schemas.microsoft.com/office/powerpoint/2010/main" val="32531852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lienbildplatzhalter 1"/>
          <p:cNvSpPr>
            <a:spLocks noGrp="1" noRot="1" noChangeAspect="1" noTextEdit="1"/>
          </p:cNvSpPr>
          <p:nvPr>
            <p:ph type="sldImg"/>
          </p:nvPr>
        </p:nvSpPr>
        <p:spPr>
          <a:xfrm>
            <a:off x="142875" y="769938"/>
            <a:ext cx="6816725" cy="3835400"/>
          </a:xfrm>
          <a:ln/>
        </p:spPr>
      </p:sp>
      <p:sp>
        <p:nvSpPr>
          <p:cNvPr id="394243" name="Notizenplatzhalter 2"/>
          <p:cNvSpPr>
            <a:spLocks noGrp="1"/>
          </p:cNvSpPr>
          <p:nvPr>
            <p:ph type="body" idx="1"/>
          </p:nvPr>
        </p:nvSpPr>
        <p:spPr>
          <a:noFill/>
          <a:ln/>
        </p:spPr>
        <p:txBody>
          <a:bodyPr/>
          <a:lstStyle/>
          <a:p>
            <a:endParaRPr lang="de-DE">
              <a:latin typeface="Arial" charset="0"/>
            </a:endParaRPr>
          </a:p>
        </p:txBody>
      </p:sp>
      <p:sp>
        <p:nvSpPr>
          <p:cNvPr id="394244" name="Foliennummernplatzhalter 3"/>
          <p:cNvSpPr>
            <a:spLocks noGrp="1"/>
          </p:cNvSpPr>
          <p:nvPr>
            <p:ph type="sldNum" sz="quarter" idx="5"/>
          </p:nvPr>
        </p:nvSpPr>
        <p:spPr>
          <a:noFill/>
        </p:spPr>
        <p:txBody>
          <a:bodyPr/>
          <a:lstStyle/>
          <a:p>
            <a:pPr defTabSz="931863"/>
            <a:fld id="{B31FF5D9-3F2C-4147-9CDB-8B4FAAF87043}" type="slidenum">
              <a:rPr lang="de-DE" smtClean="0">
                <a:latin typeface="Arial" charset="0"/>
              </a:rPr>
              <a:pPr defTabSz="931863"/>
              <a:t>126</a:t>
            </a:fld>
            <a:endParaRPr lang="de-DE">
              <a:latin typeface="Arial" charset="0"/>
            </a:endParaRPr>
          </a:p>
        </p:txBody>
      </p:sp>
    </p:spTree>
    <p:extLst>
      <p:ext uri="{BB962C8B-B14F-4D97-AF65-F5344CB8AC3E}">
        <p14:creationId xmlns:p14="http://schemas.microsoft.com/office/powerpoint/2010/main" val="23207095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Folienbildplatzhalter 1"/>
          <p:cNvSpPr>
            <a:spLocks noGrp="1" noRot="1" noChangeAspect="1" noTextEdit="1"/>
          </p:cNvSpPr>
          <p:nvPr>
            <p:ph type="sldImg"/>
          </p:nvPr>
        </p:nvSpPr>
        <p:spPr>
          <a:xfrm>
            <a:off x="142875" y="769938"/>
            <a:ext cx="6816725" cy="3835400"/>
          </a:xfrm>
          <a:ln/>
        </p:spPr>
      </p:sp>
      <p:sp>
        <p:nvSpPr>
          <p:cNvPr id="395267" name="Notizenplatzhalter 2"/>
          <p:cNvSpPr>
            <a:spLocks noGrp="1"/>
          </p:cNvSpPr>
          <p:nvPr>
            <p:ph type="body" idx="1"/>
          </p:nvPr>
        </p:nvSpPr>
        <p:spPr>
          <a:noFill/>
          <a:ln/>
        </p:spPr>
        <p:txBody>
          <a:bodyPr/>
          <a:lstStyle/>
          <a:p>
            <a:endParaRPr lang="de-DE">
              <a:latin typeface="Arial" charset="0"/>
            </a:endParaRPr>
          </a:p>
        </p:txBody>
      </p:sp>
      <p:sp>
        <p:nvSpPr>
          <p:cNvPr id="395268" name="Foliennummernplatzhalter 3"/>
          <p:cNvSpPr>
            <a:spLocks noGrp="1"/>
          </p:cNvSpPr>
          <p:nvPr>
            <p:ph type="sldNum" sz="quarter" idx="5"/>
          </p:nvPr>
        </p:nvSpPr>
        <p:spPr>
          <a:noFill/>
        </p:spPr>
        <p:txBody>
          <a:bodyPr/>
          <a:lstStyle/>
          <a:p>
            <a:pPr defTabSz="931863"/>
            <a:fld id="{D355F0A8-1A97-4EFE-9542-F4407824537B}" type="slidenum">
              <a:rPr lang="de-DE" smtClean="0">
                <a:latin typeface="Arial" charset="0"/>
              </a:rPr>
              <a:pPr defTabSz="931863"/>
              <a:t>127</a:t>
            </a:fld>
            <a:endParaRPr lang="de-DE">
              <a:latin typeface="Arial" charset="0"/>
            </a:endParaRPr>
          </a:p>
        </p:txBody>
      </p:sp>
    </p:spTree>
    <p:extLst>
      <p:ext uri="{BB962C8B-B14F-4D97-AF65-F5344CB8AC3E}">
        <p14:creationId xmlns:p14="http://schemas.microsoft.com/office/powerpoint/2010/main" val="309175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xfrm>
            <a:off x="142875" y="769938"/>
            <a:ext cx="6816725" cy="3835400"/>
          </a:xfrm>
          <a:ln/>
        </p:spPr>
      </p:sp>
      <p:sp>
        <p:nvSpPr>
          <p:cNvPr id="248835" name="Notizenplatzhalter 2"/>
          <p:cNvSpPr>
            <a:spLocks noGrp="1"/>
          </p:cNvSpPr>
          <p:nvPr>
            <p:ph type="body" idx="1"/>
          </p:nvPr>
        </p:nvSpPr>
        <p:spPr>
          <a:noFill/>
          <a:ln/>
        </p:spPr>
        <p:txBody>
          <a:bodyPr/>
          <a:lstStyle/>
          <a:p>
            <a:endParaRPr lang="de-DE">
              <a:latin typeface="Arial" charset="0"/>
            </a:endParaRPr>
          </a:p>
        </p:txBody>
      </p:sp>
      <p:sp>
        <p:nvSpPr>
          <p:cNvPr id="248836" name="Foliennummernplatzhalter 3"/>
          <p:cNvSpPr>
            <a:spLocks noGrp="1"/>
          </p:cNvSpPr>
          <p:nvPr>
            <p:ph type="sldNum" sz="quarter" idx="5"/>
          </p:nvPr>
        </p:nvSpPr>
        <p:spPr>
          <a:noFill/>
        </p:spPr>
        <p:txBody>
          <a:bodyPr/>
          <a:lstStyle/>
          <a:p>
            <a:pPr defTabSz="931863"/>
            <a:fld id="{0A0FD7BF-A52C-4BAE-86F1-31CEE24B5801}" type="slidenum">
              <a:rPr lang="de-DE" smtClean="0">
                <a:latin typeface="Arial" charset="0"/>
              </a:rPr>
              <a:pPr defTabSz="931863"/>
              <a:t>12</a:t>
            </a:fld>
            <a:endParaRPr lang="de-DE">
              <a:latin typeface="Arial" charset="0"/>
            </a:endParaRPr>
          </a:p>
        </p:txBody>
      </p:sp>
    </p:spTree>
    <p:extLst>
      <p:ext uri="{BB962C8B-B14F-4D97-AF65-F5344CB8AC3E}">
        <p14:creationId xmlns:p14="http://schemas.microsoft.com/office/powerpoint/2010/main" val="258898312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lienbildplatzhalter 1"/>
          <p:cNvSpPr>
            <a:spLocks noGrp="1" noRot="1" noChangeAspect="1" noTextEdit="1"/>
          </p:cNvSpPr>
          <p:nvPr>
            <p:ph type="sldImg"/>
          </p:nvPr>
        </p:nvSpPr>
        <p:spPr>
          <a:xfrm>
            <a:off x="142875" y="769938"/>
            <a:ext cx="6816725" cy="3835400"/>
          </a:xfrm>
          <a:ln/>
        </p:spPr>
      </p:sp>
      <p:sp>
        <p:nvSpPr>
          <p:cNvPr id="396291" name="Notizenplatzhalter 2"/>
          <p:cNvSpPr>
            <a:spLocks noGrp="1"/>
          </p:cNvSpPr>
          <p:nvPr>
            <p:ph type="body" idx="1"/>
          </p:nvPr>
        </p:nvSpPr>
        <p:spPr>
          <a:noFill/>
          <a:ln/>
        </p:spPr>
        <p:txBody>
          <a:bodyPr/>
          <a:lstStyle/>
          <a:p>
            <a:endParaRPr lang="de-DE">
              <a:latin typeface="Arial" charset="0"/>
            </a:endParaRPr>
          </a:p>
        </p:txBody>
      </p:sp>
      <p:sp>
        <p:nvSpPr>
          <p:cNvPr id="396292" name="Foliennummernplatzhalter 3"/>
          <p:cNvSpPr>
            <a:spLocks noGrp="1"/>
          </p:cNvSpPr>
          <p:nvPr>
            <p:ph type="sldNum" sz="quarter" idx="5"/>
          </p:nvPr>
        </p:nvSpPr>
        <p:spPr>
          <a:noFill/>
        </p:spPr>
        <p:txBody>
          <a:bodyPr/>
          <a:lstStyle/>
          <a:p>
            <a:pPr defTabSz="931863"/>
            <a:fld id="{D6087179-67C4-4AB6-B98E-C424CD355DD3}" type="slidenum">
              <a:rPr lang="de-DE" smtClean="0">
                <a:latin typeface="Arial" charset="0"/>
              </a:rPr>
              <a:pPr defTabSz="931863"/>
              <a:t>128</a:t>
            </a:fld>
            <a:endParaRPr lang="de-DE">
              <a:latin typeface="Arial" charset="0"/>
            </a:endParaRPr>
          </a:p>
        </p:txBody>
      </p:sp>
    </p:spTree>
    <p:extLst>
      <p:ext uri="{BB962C8B-B14F-4D97-AF65-F5344CB8AC3E}">
        <p14:creationId xmlns:p14="http://schemas.microsoft.com/office/powerpoint/2010/main" val="27712681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Folienbildplatzhalter 1"/>
          <p:cNvSpPr>
            <a:spLocks noGrp="1" noRot="1" noChangeAspect="1" noTextEdit="1"/>
          </p:cNvSpPr>
          <p:nvPr>
            <p:ph type="sldImg"/>
          </p:nvPr>
        </p:nvSpPr>
        <p:spPr>
          <a:xfrm>
            <a:off x="142875" y="769938"/>
            <a:ext cx="6816725" cy="3835400"/>
          </a:xfrm>
          <a:ln/>
        </p:spPr>
      </p:sp>
      <p:sp>
        <p:nvSpPr>
          <p:cNvPr id="397315" name="Notizenplatzhalter 2"/>
          <p:cNvSpPr>
            <a:spLocks noGrp="1"/>
          </p:cNvSpPr>
          <p:nvPr>
            <p:ph type="body" idx="1"/>
          </p:nvPr>
        </p:nvSpPr>
        <p:spPr>
          <a:noFill/>
          <a:ln/>
        </p:spPr>
        <p:txBody>
          <a:bodyPr/>
          <a:lstStyle/>
          <a:p>
            <a:endParaRPr lang="de-DE">
              <a:latin typeface="Arial" charset="0"/>
            </a:endParaRPr>
          </a:p>
        </p:txBody>
      </p:sp>
      <p:sp>
        <p:nvSpPr>
          <p:cNvPr id="397316" name="Foliennummernplatzhalter 3"/>
          <p:cNvSpPr>
            <a:spLocks noGrp="1"/>
          </p:cNvSpPr>
          <p:nvPr>
            <p:ph type="sldNum" sz="quarter" idx="5"/>
          </p:nvPr>
        </p:nvSpPr>
        <p:spPr>
          <a:noFill/>
        </p:spPr>
        <p:txBody>
          <a:bodyPr/>
          <a:lstStyle/>
          <a:p>
            <a:pPr defTabSz="931863"/>
            <a:fld id="{5819CB81-BCA0-48E3-AB5A-055A64B30AC0}" type="slidenum">
              <a:rPr lang="de-DE" smtClean="0">
                <a:latin typeface="Arial" charset="0"/>
              </a:rPr>
              <a:pPr defTabSz="931863"/>
              <a:t>129</a:t>
            </a:fld>
            <a:endParaRPr lang="de-DE">
              <a:latin typeface="Arial" charset="0"/>
            </a:endParaRPr>
          </a:p>
        </p:txBody>
      </p:sp>
    </p:spTree>
    <p:extLst>
      <p:ext uri="{BB962C8B-B14F-4D97-AF65-F5344CB8AC3E}">
        <p14:creationId xmlns:p14="http://schemas.microsoft.com/office/powerpoint/2010/main" val="348236546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Folienbildplatzhalter 1"/>
          <p:cNvSpPr>
            <a:spLocks noGrp="1" noRot="1" noChangeAspect="1" noTextEdit="1"/>
          </p:cNvSpPr>
          <p:nvPr>
            <p:ph type="sldImg"/>
          </p:nvPr>
        </p:nvSpPr>
        <p:spPr>
          <a:xfrm>
            <a:off x="142875" y="769938"/>
            <a:ext cx="6816725" cy="3835400"/>
          </a:xfrm>
          <a:ln/>
        </p:spPr>
      </p:sp>
      <p:sp>
        <p:nvSpPr>
          <p:cNvPr id="399363" name="Notizenplatzhalter 2"/>
          <p:cNvSpPr>
            <a:spLocks noGrp="1"/>
          </p:cNvSpPr>
          <p:nvPr>
            <p:ph type="body" idx="1"/>
          </p:nvPr>
        </p:nvSpPr>
        <p:spPr>
          <a:noFill/>
          <a:ln/>
        </p:spPr>
        <p:txBody>
          <a:bodyPr/>
          <a:lstStyle/>
          <a:p>
            <a:endParaRPr lang="de-DE">
              <a:latin typeface="Arial" charset="0"/>
            </a:endParaRPr>
          </a:p>
        </p:txBody>
      </p:sp>
      <p:sp>
        <p:nvSpPr>
          <p:cNvPr id="399364" name="Foliennummernplatzhalter 3"/>
          <p:cNvSpPr>
            <a:spLocks noGrp="1"/>
          </p:cNvSpPr>
          <p:nvPr>
            <p:ph type="sldNum" sz="quarter" idx="5"/>
          </p:nvPr>
        </p:nvSpPr>
        <p:spPr>
          <a:noFill/>
        </p:spPr>
        <p:txBody>
          <a:bodyPr/>
          <a:lstStyle/>
          <a:p>
            <a:pPr defTabSz="931863"/>
            <a:fld id="{407AF0B4-6393-496F-8FB2-C2D083B4279E}" type="slidenum">
              <a:rPr lang="de-DE" smtClean="0">
                <a:latin typeface="Arial" charset="0"/>
              </a:rPr>
              <a:pPr defTabSz="931863"/>
              <a:t>130</a:t>
            </a:fld>
            <a:endParaRPr lang="de-DE">
              <a:latin typeface="Arial" charset="0"/>
            </a:endParaRPr>
          </a:p>
        </p:txBody>
      </p:sp>
    </p:spTree>
    <p:extLst>
      <p:ext uri="{BB962C8B-B14F-4D97-AF65-F5344CB8AC3E}">
        <p14:creationId xmlns:p14="http://schemas.microsoft.com/office/powerpoint/2010/main" val="32315160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lienbildplatzhalter 1"/>
          <p:cNvSpPr>
            <a:spLocks noGrp="1" noRot="1" noChangeAspect="1" noTextEdit="1"/>
          </p:cNvSpPr>
          <p:nvPr>
            <p:ph type="sldImg"/>
          </p:nvPr>
        </p:nvSpPr>
        <p:spPr>
          <a:xfrm>
            <a:off x="142875" y="769938"/>
            <a:ext cx="6816725" cy="3835400"/>
          </a:xfrm>
          <a:ln/>
        </p:spPr>
      </p:sp>
      <p:sp>
        <p:nvSpPr>
          <p:cNvPr id="400387" name="Notizenplatzhalter 2"/>
          <p:cNvSpPr>
            <a:spLocks noGrp="1"/>
          </p:cNvSpPr>
          <p:nvPr>
            <p:ph type="body" idx="1"/>
          </p:nvPr>
        </p:nvSpPr>
        <p:spPr>
          <a:noFill/>
          <a:ln/>
        </p:spPr>
        <p:txBody>
          <a:bodyPr/>
          <a:lstStyle/>
          <a:p>
            <a:endParaRPr lang="de-DE">
              <a:latin typeface="Arial" charset="0"/>
            </a:endParaRPr>
          </a:p>
        </p:txBody>
      </p:sp>
      <p:sp>
        <p:nvSpPr>
          <p:cNvPr id="400388" name="Foliennummernplatzhalter 3"/>
          <p:cNvSpPr>
            <a:spLocks noGrp="1"/>
          </p:cNvSpPr>
          <p:nvPr>
            <p:ph type="sldNum" sz="quarter" idx="5"/>
          </p:nvPr>
        </p:nvSpPr>
        <p:spPr>
          <a:noFill/>
        </p:spPr>
        <p:txBody>
          <a:bodyPr/>
          <a:lstStyle/>
          <a:p>
            <a:pPr defTabSz="931863"/>
            <a:fld id="{294C51B0-A6E6-4A48-9EAD-5D2153D849A2}" type="slidenum">
              <a:rPr lang="de-DE" smtClean="0">
                <a:latin typeface="Arial" charset="0"/>
              </a:rPr>
              <a:pPr defTabSz="931863"/>
              <a:t>132</a:t>
            </a:fld>
            <a:endParaRPr lang="de-DE">
              <a:latin typeface="Arial" charset="0"/>
            </a:endParaRPr>
          </a:p>
        </p:txBody>
      </p:sp>
    </p:spTree>
    <p:extLst>
      <p:ext uri="{BB962C8B-B14F-4D97-AF65-F5344CB8AC3E}">
        <p14:creationId xmlns:p14="http://schemas.microsoft.com/office/powerpoint/2010/main" val="56415191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Folienbildplatzhalter 1"/>
          <p:cNvSpPr>
            <a:spLocks noGrp="1" noRot="1" noChangeAspect="1" noTextEdit="1"/>
          </p:cNvSpPr>
          <p:nvPr>
            <p:ph type="sldImg"/>
          </p:nvPr>
        </p:nvSpPr>
        <p:spPr>
          <a:xfrm>
            <a:off x="142875" y="769938"/>
            <a:ext cx="6816725" cy="3835400"/>
          </a:xfrm>
          <a:ln/>
        </p:spPr>
      </p:sp>
      <p:sp>
        <p:nvSpPr>
          <p:cNvPr id="401411" name="Notizenplatzhalter 2"/>
          <p:cNvSpPr>
            <a:spLocks noGrp="1"/>
          </p:cNvSpPr>
          <p:nvPr>
            <p:ph type="body" idx="1"/>
          </p:nvPr>
        </p:nvSpPr>
        <p:spPr>
          <a:noFill/>
          <a:ln/>
        </p:spPr>
        <p:txBody>
          <a:bodyPr/>
          <a:lstStyle/>
          <a:p>
            <a:endParaRPr lang="de-DE">
              <a:latin typeface="Arial" charset="0"/>
            </a:endParaRPr>
          </a:p>
        </p:txBody>
      </p:sp>
      <p:sp>
        <p:nvSpPr>
          <p:cNvPr id="401412" name="Foliennummernplatzhalter 3"/>
          <p:cNvSpPr>
            <a:spLocks noGrp="1"/>
          </p:cNvSpPr>
          <p:nvPr>
            <p:ph type="sldNum" sz="quarter" idx="5"/>
          </p:nvPr>
        </p:nvSpPr>
        <p:spPr>
          <a:noFill/>
        </p:spPr>
        <p:txBody>
          <a:bodyPr/>
          <a:lstStyle/>
          <a:p>
            <a:pPr defTabSz="931863"/>
            <a:fld id="{27A00BCE-4441-4677-9895-40E41368C30E}" type="slidenum">
              <a:rPr lang="de-DE" smtClean="0">
                <a:latin typeface="Arial" charset="0"/>
              </a:rPr>
              <a:pPr defTabSz="931863"/>
              <a:t>133</a:t>
            </a:fld>
            <a:endParaRPr lang="de-DE">
              <a:latin typeface="Arial" charset="0"/>
            </a:endParaRPr>
          </a:p>
        </p:txBody>
      </p:sp>
    </p:spTree>
    <p:extLst>
      <p:ext uri="{BB962C8B-B14F-4D97-AF65-F5344CB8AC3E}">
        <p14:creationId xmlns:p14="http://schemas.microsoft.com/office/powerpoint/2010/main" val="15442203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lienbildplatzhalter 1"/>
          <p:cNvSpPr>
            <a:spLocks noGrp="1" noRot="1" noChangeAspect="1" noTextEdit="1"/>
          </p:cNvSpPr>
          <p:nvPr>
            <p:ph type="sldImg"/>
          </p:nvPr>
        </p:nvSpPr>
        <p:spPr>
          <a:xfrm>
            <a:off x="142875" y="769938"/>
            <a:ext cx="6816725" cy="3835400"/>
          </a:xfrm>
          <a:ln/>
        </p:spPr>
      </p:sp>
      <p:sp>
        <p:nvSpPr>
          <p:cNvPr id="402435" name="Notizenplatzhalter 2"/>
          <p:cNvSpPr>
            <a:spLocks noGrp="1"/>
          </p:cNvSpPr>
          <p:nvPr>
            <p:ph type="body" idx="1"/>
          </p:nvPr>
        </p:nvSpPr>
        <p:spPr>
          <a:noFill/>
          <a:ln/>
        </p:spPr>
        <p:txBody>
          <a:bodyPr/>
          <a:lstStyle/>
          <a:p>
            <a:endParaRPr lang="de-DE">
              <a:latin typeface="Arial" charset="0"/>
            </a:endParaRPr>
          </a:p>
        </p:txBody>
      </p:sp>
      <p:sp>
        <p:nvSpPr>
          <p:cNvPr id="402436" name="Foliennummernplatzhalter 3"/>
          <p:cNvSpPr>
            <a:spLocks noGrp="1"/>
          </p:cNvSpPr>
          <p:nvPr>
            <p:ph type="sldNum" sz="quarter" idx="5"/>
          </p:nvPr>
        </p:nvSpPr>
        <p:spPr>
          <a:noFill/>
        </p:spPr>
        <p:txBody>
          <a:bodyPr/>
          <a:lstStyle/>
          <a:p>
            <a:pPr defTabSz="931863"/>
            <a:fld id="{4BC2AA32-01B6-4736-BC56-CC78DA5A5610}" type="slidenum">
              <a:rPr lang="de-DE" smtClean="0">
                <a:latin typeface="Arial" charset="0"/>
              </a:rPr>
              <a:pPr defTabSz="931863"/>
              <a:t>134</a:t>
            </a:fld>
            <a:endParaRPr lang="de-DE">
              <a:latin typeface="Arial" charset="0"/>
            </a:endParaRPr>
          </a:p>
        </p:txBody>
      </p:sp>
    </p:spTree>
    <p:extLst>
      <p:ext uri="{BB962C8B-B14F-4D97-AF65-F5344CB8AC3E}">
        <p14:creationId xmlns:p14="http://schemas.microsoft.com/office/powerpoint/2010/main" val="15970297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Folienbildplatzhalter 1"/>
          <p:cNvSpPr>
            <a:spLocks noGrp="1" noRot="1" noChangeAspect="1" noTextEdit="1"/>
          </p:cNvSpPr>
          <p:nvPr>
            <p:ph type="sldImg"/>
          </p:nvPr>
        </p:nvSpPr>
        <p:spPr>
          <a:xfrm>
            <a:off x="142875" y="769938"/>
            <a:ext cx="6816725" cy="3835400"/>
          </a:xfrm>
          <a:ln/>
        </p:spPr>
      </p:sp>
      <p:sp>
        <p:nvSpPr>
          <p:cNvPr id="403459" name="Notizenplatzhalter 2"/>
          <p:cNvSpPr>
            <a:spLocks noGrp="1"/>
          </p:cNvSpPr>
          <p:nvPr>
            <p:ph type="body" idx="1"/>
          </p:nvPr>
        </p:nvSpPr>
        <p:spPr>
          <a:noFill/>
          <a:ln/>
        </p:spPr>
        <p:txBody>
          <a:bodyPr/>
          <a:lstStyle/>
          <a:p>
            <a:endParaRPr lang="de-DE">
              <a:latin typeface="Arial" charset="0"/>
            </a:endParaRPr>
          </a:p>
        </p:txBody>
      </p:sp>
      <p:sp>
        <p:nvSpPr>
          <p:cNvPr id="403460" name="Foliennummernplatzhalter 3"/>
          <p:cNvSpPr>
            <a:spLocks noGrp="1"/>
          </p:cNvSpPr>
          <p:nvPr>
            <p:ph type="sldNum" sz="quarter" idx="5"/>
          </p:nvPr>
        </p:nvSpPr>
        <p:spPr>
          <a:noFill/>
        </p:spPr>
        <p:txBody>
          <a:bodyPr/>
          <a:lstStyle/>
          <a:p>
            <a:pPr defTabSz="931863"/>
            <a:fld id="{E17FD752-1DBF-42C2-BAE5-E4E4C5537E00}" type="slidenum">
              <a:rPr lang="de-DE" smtClean="0">
                <a:latin typeface="Arial" charset="0"/>
              </a:rPr>
              <a:pPr defTabSz="931863"/>
              <a:t>135</a:t>
            </a:fld>
            <a:endParaRPr lang="de-DE">
              <a:latin typeface="Arial" charset="0"/>
            </a:endParaRPr>
          </a:p>
        </p:txBody>
      </p:sp>
    </p:spTree>
    <p:extLst>
      <p:ext uri="{BB962C8B-B14F-4D97-AF65-F5344CB8AC3E}">
        <p14:creationId xmlns:p14="http://schemas.microsoft.com/office/powerpoint/2010/main" val="42516186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Folienbildplatzhalter 1"/>
          <p:cNvSpPr>
            <a:spLocks noGrp="1" noRot="1" noChangeAspect="1" noTextEdit="1"/>
          </p:cNvSpPr>
          <p:nvPr>
            <p:ph type="sldImg"/>
          </p:nvPr>
        </p:nvSpPr>
        <p:spPr>
          <a:xfrm>
            <a:off x="142875" y="769938"/>
            <a:ext cx="6816725" cy="3835400"/>
          </a:xfrm>
          <a:ln/>
        </p:spPr>
      </p:sp>
      <p:sp>
        <p:nvSpPr>
          <p:cNvPr id="404483" name="Notizenplatzhalter 2"/>
          <p:cNvSpPr>
            <a:spLocks noGrp="1"/>
          </p:cNvSpPr>
          <p:nvPr>
            <p:ph type="body" idx="1"/>
          </p:nvPr>
        </p:nvSpPr>
        <p:spPr>
          <a:noFill/>
          <a:ln/>
        </p:spPr>
        <p:txBody>
          <a:bodyPr/>
          <a:lstStyle/>
          <a:p>
            <a:endParaRPr lang="de-DE">
              <a:latin typeface="Arial" charset="0"/>
            </a:endParaRPr>
          </a:p>
        </p:txBody>
      </p:sp>
      <p:sp>
        <p:nvSpPr>
          <p:cNvPr id="404484" name="Foliennummernplatzhalter 3"/>
          <p:cNvSpPr>
            <a:spLocks noGrp="1"/>
          </p:cNvSpPr>
          <p:nvPr>
            <p:ph type="sldNum" sz="quarter" idx="5"/>
          </p:nvPr>
        </p:nvSpPr>
        <p:spPr>
          <a:noFill/>
        </p:spPr>
        <p:txBody>
          <a:bodyPr/>
          <a:lstStyle/>
          <a:p>
            <a:pPr defTabSz="931863"/>
            <a:fld id="{9AE7E7F1-17CB-4E5D-829C-9D9D330B5C00}" type="slidenum">
              <a:rPr lang="de-DE" smtClean="0">
                <a:latin typeface="Arial" charset="0"/>
              </a:rPr>
              <a:pPr defTabSz="931863"/>
              <a:t>136</a:t>
            </a:fld>
            <a:endParaRPr lang="de-DE">
              <a:latin typeface="Arial" charset="0"/>
            </a:endParaRPr>
          </a:p>
        </p:txBody>
      </p:sp>
    </p:spTree>
    <p:extLst>
      <p:ext uri="{BB962C8B-B14F-4D97-AF65-F5344CB8AC3E}">
        <p14:creationId xmlns:p14="http://schemas.microsoft.com/office/powerpoint/2010/main" val="329033766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olienbildplatzhalter 1"/>
          <p:cNvSpPr>
            <a:spLocks noGrp="1" noRot="1" noChangeAspect="1" noTextEdit="1"/>
          </p:cNvSpPr>
          <p:nvPr>
            <p:ph type="sldImg"/>
          </p:nvPr>
        </p:nvSpPr>
        <p:spPr>
          <a:xfrm>
            <a:off x="142875" y="769938"/>
            <a:ext cx="6816725" cy="3835400"/>
          </a:xfrm>
          <a:ln/>
        </p:spPr>
      </p:sp>
      <p:sp>
        <p:nvSpPr>
          <p:cNvPr id="406531" name="Notizenplatzhalter 2"/>
          <p:cNvSpPr>
            <a:spLocks noGrp="1"/>
          </p:cNvSpPr>
          <p:nvPr>
            <p:ph type="body" idx="1"/>
          </p:nvPr>
        </p:nvSpPr>
        <p:spPr>
          <a:noFill/>
          <a:ln/>
        </p:spPr>
        <p:txBody>
          <a:bodyPr/>
          <a:lstStyle/>
          <a:p>
            <a:endParaRPr lang="de-DE">
              <a:latin typeface="Arial" charset="0"/>
            </a:endParaRPr>
          </a:p>
        </p:txBody>
      </p:sp>
      <p:sp>
        <p:nvSpPr>
          <p:cNvPr id="406532" name="Foliennummernplatzhalter 3"/>
          <p:cNvSpPr>
            <a:spLocks noGrp="1"/>
          </p:cNvSpPr>
          <p:nvPr>
            <p:ph type="sldNum" sz="quarter" idx="5"/>
          </p:nvPr>
        </p:nvSpPr>
        <p:spPr>
          <a:noFill/>
        </p:spPr>
        <p:txBody>
          <a:bodyPr/>
          <a:lstStyle/>
          <a:p>
            <a:pPr defTabSz="931863"/>
            <a:fld id="{3D60AC82-9577-4F0A-92D2-3810D3BC3BE3}" type="slidenum">
              <a:rPr lang="de-DE" smtClean="0">
                <a:latin typeface="Arial" charset="0"/>
              </a:rPr>
              <a:pPr defTabSz="931863"/>
              <a:t>137</a:t>
            </a:fld>
            <a:endParaRPr lang="de-DE">
              <a:latin typeface="Arial" charset="0"/>
            </a:endParaRPr>
          </a:p>
        </p:txBody>
      </p:sp>
    </p:spTree>
    <p:extLst>
      <p:ext uri="{BB962C8B-B14F-4D97-AF65-F5344CB8AC3E}">
        <p14:creationId xmlns:p14="http://schemas.microsoft.com/office/powerpoint/2010/main" val="26786979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Folienbildplatzhalter 1"/>
          <p:cNvSpPr>
            <a:spLocks noGrp="1" noRot="1" noChangeAspect="1" noTextEdit="1"/>
          </p:cNvSpPr>
          <p:nvPr>
            <p:ph type="sldImg"/>
          </p:nvPr>
        </p:nvSpPr>
        <p:spPr>
          <a:xfrm>
            <a:off x="142875" y="769938"/>
            <a:ext cx="6816725" cy="3835400"/>
          </a:xfrm>
          <a:ln/>
        </p:spPr>
      </p:sp>
      <p:sp>
        <p:nvSpPr>
          <p:cNvPr id="407555" name="Notizenplatzhalter 2"/>
          <p:cNvSpPr>
            <a:spLocks noGrp="1"/>
          </p:cNvSpPr>
          <p:nvPr>
            <p:ph type="body" idx="1"/>
          </p:nvPr>
        </p:nvSpPr>
        <p:spPr>
          <a:noFill/>
          <a:ln/>
        </p:spPr>
        <p:txBody>
          <a:bodyPr/>
          <a:lstStyle/>
          <a:p>
            <a:endParaRPr lang="de-DE">
              <a:latin typeface="Arial" charset="0"/>
            </a:endParaRPr>
          </a:p>
        </p:txBody>
      </p:sp>
      <p:sp>
        <p:nvSpPr>
          <p:cNvPr id="407556" name="Foliennummernplatzhalter 3"/>
          <p:cNvSpPr>
            <a:spLocks noGrp="1"/>
          </p:cNvSpPr>
          <p:nvPr>
            <p:ph type="sldNum" sz="quarter" idx="5"/>
          </p:nvPr>
        </p:nvSpPr>
        <p:spPr>
          <a:noFill/>
        </p:spPr>
        <p:txBody>
          <a:bodyPr/>
          <a:lstStyle/>
          <a:p>
            <a:pPr defTabSz="931863"/>
            <a:fld id="{5BC4B057-AF8B-4948-9029-4C525B3890CC}" type="slidenum">
              <a:rPr lang="de-DE" smtClean="0">
                <a:latin typeface="Arial" charset="0"/>
              </a:rPr>
              <a:pPr defTabSz="931863"/>
              <a:t>138</a:t>
            </a:fld>
            <a:endParaRPr lang="de-DE">
              <a:latin typeface="Arial" charset="0"/>
            </a:endParaRPr>
          </a:p>
        </p:txBody>
      </p:sp>
    </p:spTree>
    <p:extLst>
      <p:ext uri="{BB962C8B-B14F-4D97-AF65-F5344CB8AC3E}">
        <p14:creationId xmlns:p14="http://schemas.microsoft.com/office/powerpoint/2010/main" val="392066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lienbildplatzhalter 1"/>
          <p:cNvSpPr>
            <a:spLocks noGrp="1" noRot="1" noChangeAspect="1" noTextEdit="1"/>
          </p:cNvSpPr>
          <p:nvPr>
            <p:ph type="sldImg"/>
          </p:nvPr>
        </p:nvSpPr>
        <p:spPr>
          <a:xfrm>
            <a:off x="142875" y="769938"/>
            <a:ext cx="6816725" cy="3835400"/>
          </a:xfrm>
          <a:ln/>
        </p:spPr>
      </p:sp>
      <p:sp>
        <p:nvSpPr>
          <p:cNvPr id="249859" name="Notizenplatzhalter 2"/>
          <p:cNvSpPr>
            <a:spLocks noGrp="1"/>
          </p:cNvSpPr>
          <p:nvPr>
            <p:ph type="body" idx="1"/>
          </p:nvPr>
        </p:nvSpPr>
        <p:spPr>
          <a:noFill/>
          <a:ln/>
        </p:spPr>
        <p:txBody>
          <a:bodyPr/>
          <a:lstStyle/>
          <a:p>
            <a:endParaRPr lang="de-DE">
              <a:latin typeface="Arial" charset="0"/>
            </a:endParaRPr>
          </a:p>
        </p:txBody>
      </p:sp>
      <p:sp>
        <p:nvSpPr>
          <p:cNvPr id="249860" name="Foliennummernplatzhalter 3"/>
          <p:cNvSpPr>
            <a:spLocks noGrp="1"/>
          </p:cNvSpPr>
          <p:nvPr>
            <p:ph type="sldNum" sz="quarter" idx="5"/>
          </p:nvPr>
        </p:nvSpPr>
        <p:spPr>
          <a:noFill/>
        </p:spPr>
        <p:txBody>
          <a:bodyPr/>
          <a:lstStyle/>
          <a:p>
            <a:pPr defTabSz="931863"/>
            <a:fld id="{C78670F3-95AC-4CE4-A116-4D91C96B9E3E}" type="slidenum">
              <a:rPr lang="de-DE" smtClean="0">
                <a:latin typeface="Arial" charset="0"/>
              </a:rPr>
              <a:pPr defTabSz="931863"/>
              <a:t>13</a:t>
            </a:fld>
            <a:endParaRPr lang="de-DE">
              <a:latin typeface="Arial" charset="0"/>
            </a:endParaRPr>
          </a:p>
        </p:txBody>
      </p:sp>
    </p:spTree>
    <p:extLst>
      <p:ext uri="{BB962C8B-B14F-4D97-AF65-F5344CB8AC3E}">
        <p14:creationId xmlns:p14="http://schemas.microsoft.com/office/powerpoint/2010/main" val="429218824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Folienbildplatzhalter 1"/>
          <p:cNvSpPr>
            <a:spLocks noGrp="1" noRot="1" noChangeAspect="1" noTextEdit="1"/>
          </p:cNvSpPr>
          <p:nvPr>
            <p:ph type="sldImg"/>
          </p:nvPr>
        </p:nvSpPr>
        <p:spPr>
          <a:xfrm>
            <a:off x="142875" y="769938"/>
            <a:ext cx="6816725" cy="3835400"/>
          </a:xfrm>
          <a:ln/>
        </p:spPr>
      </p:sp>
      <p:sp>
        <p:nvSpPr>
          <p:cNvPr id="409603" name="Notizenplatzhalter 2"/>
          <p:cNvSpPr>
            <a:spLocks noGrp="1"/>
          </p:cNvSpPr>
          <p:nvPr>
            <p:ph type="body" idx="1"/>
          </p:nvPr>
        </p:nvSpPr>
        <p:spPr>
          <a:noFill/>
          <a:ln/>
        </p:spPr>
        <p:txBody>
          <a:bodyPr/>
          <a:lstStyle/>
          <a:p>
            <a:endParaRPr lang="de-DE">
              <a:latin typeface="Arial" charset="0"/>
            </a:endParaRPr>
          </a:p>
        </p:txBody>
      </p:sp>
      <p:sp>
        <p:nvSpPr>
          <p:cNvPr id="409604" name="Foliennummernplatzhalter 3"/>
          <p:cNvSpPr>
            <a:spLocks noGrp="1"/>
          </p:cNvSpPr>
          <p:nvPr>
            <p:ph type="sldNum" sz="quarter" idx="5"/>
          </p:nvPr>
        </p:nvSpPr>
        <p:spPr>
          <a:noFill/>
        </p:spPr>
        <p:txBody>
          <a:bodyPr/>
          <a:lstStyle/>
          <a:p>
            <a:pPr defTabSz="931863"/>
            <a:fld id="{25D7AC2D-F2B4-434E-B909-6083C7E32C2F}" type="slidenum">
              <a:rPr lang="de-DE" smtClean="0">
                <a:latin typeface="Arial" charset="0"/>
              </a:rPr>
              <a:pPr defTabSz="931863"/>
              <a:t>139</a:t>
            </a:fld>
            <a:endParaRPr lang="de-DE">
              <a:latin typeface="Arial" charset="0"/>
            </a:endParaRPr>
          </a:p>
        </p:txBody>
      </p:sp>
    </p:spTree>
    <p:extLst>
      <p:ext uri="{BB962C8B-B14F-4D97-AF65-F5344CB8AC3E}">
        <p14:creationId xmlns:p14="http://schemas.microsoft.com/office/powerpoint/2010/main" val="29644724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lienbildplatzhalter 1"/>
          <p:cNvSpPr>
            <a:spLocks noGrp="1" noRot="1" noChangeAspect="1" noTextEdit="1"/>
          </p:cNvSpPr>
          <p:nvPr>
            <p:ph type="sldImg"/>
          </p:nvPr>
        </p:nvSpPr>
        <p:spPr>
          <a:xfrm>
            <a:off x="142875" y="769938"/>
            <a:ext cx="6816725" cy="3835400"/>
          </a:xfrm>
          <a:ln/>
        </p:spPr>
      </p:sp>
      <p:sp>
        <p:nvSpPr>
          <p:cNvPr id="410627" name="Notizenplatzhalter 2"/>
          <p:cNvSpPr>
            <a:spLocks noGrp="1"/>
          </p:cNvSpPr>
          <p:nvPr>
            <p:ph type="body" idx="1"/>
          </p:nvPr>
        </p:nvSpPr>
        <p:spPr>
          <a:noFill/>
          <a:ln/>
        </p:spPr>
        <p:txBody>
          <a:bodyPr/>
          <a:lstStyle/>
          <a:p>
            <a:endParaRPr lang="de-DE">
              <a:latin typeface="Arial" charset="0"/>
            </a:endParaRPr>
          </a:p>
        </p:txBody>
      </p:sp>
      <p:sp>
        <p:nvSpPr>
          <p:cNvPr id="410628" name="Foliennummernplatzhalter 3"/>
          <p:cNvSpPr>
            <a:spLocks noGrp="1"/>
          </p:cNvSpPr>
          <p:nvPr>
            <p:ph type="sldNum" sz="quarter" idx="5"/>
          </p:nvPr>
        </p:nvSpPr>
        <p:spPr>
          <a:noFill/>
        </p:spPr>
        <p:txBody>
          <a:bodyPr/>
          <a:lstStyle/>
          <a:p>
            <a:pPr defTabSz="931863"/>
            <a:fld id="{AA36C31E-ED3F-4338-9E21-BD43433312DD}" type="slidenum">
              <a:rPr lang="de-DE" smtClean="0">
                <a:latin typeface="Arial" charset="0"/>
              </a:rPr>
              <a:pPr defTabSz="931863"/>
              <a:t>140</a:t>
            </a:fld>
            <a:endParaRPr lang="de-DE">
              <a:latin typeface="Arial" charset="0"/>
            </a:endParaRPr>
          </a:p>
        </p:txBody>
      </p:sp>
    </p:spTree>
    <p:extLst>
      <p:ext uri="{BB962C8B-B14F-4D97-AF65-F5344CB8AC3E}">
        <p14:creationId xmlns:p14="http://schemas.microsoft.com/office/powerpoint/2010/main" val="17589239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Folienbildplatzhalter 1"/>
          <p:cNvSpPr>
            <a:spLocks noGrp="1" noRot="1" noChangeAspect="1" noTextEdit="1"/>
          </p:cNvSpPr>
          <p:nvPr>
            <p:ph type="sldImg"/>
          </p:nvPr>
        </p:nvSpPr>
        <p:spPr>
          <a:xfrm>
            <a:off x="142875" y="769938"/>
            <a:ext cx="6816725" cy="3835400"/>
          </a:xfrm>
          <a:ln/>
        </p:spPr>
      </p:sp>
      <p:sp>
        <p:nvSpPr>
          <p:cNvPr id="411651" name="Notizenplatzhalter 2"/>
          <p:cNvSpPr>
            <a:spLocks noGrp="1"/>
          </p:cNvSpPr>
          <p:nvPr>
            <p:ph type="body" idx="1"/>
          </p:nvPr>
        </p:nvSpPr>
        <p:spPr>
          <a:noFill/>
          <a:ln/>
        </p:spPr>
        <p:txBody>
          <a:bodyPr/>
          <a:lstStyle/>
          <a:p>
            <a:endParaRPr lang="de-DE">
              <a:latin typeface="Arial" charset="0"/>
            </a:endParaRPr>
          </a:p>
        </p:txBody>
      </p:sp>
      <p:sp>
        <p:nvSpPr>
          <p:cNvPr id="411652" name="Foliennummernplatzhalter 3"/>
          <p:cNvSpPr>
            <a:spLocks noGrp="1"/>
          </p:cNvSpPr>
          <p:nvPr>
            <p:ph type="sldNum" sz="quarter" idx="5"/>
          </p:nvPr>
        </p:nvSpPr>
        <p:spPr>
          <a:noFill/>
        </p:spPr>
        <p:txBody>
          <a:bodyPr/>
          <a:lstStyle/>
          <a:p>
            <a:pPr defTabSz="931863"/>
            <a:fld id="{F576D1EB-8E51-4381-A92F-A4960D4F9766}" type="slidenum">
              <a:rPr lang="de-DE" smtClean="0">
                <a:latin typeface="Arial" charset="0"/>
              </a:rPr>
              <a:pPr defTabSz="931863"/>
              <a:t>141</a:t>
            </a:fld>
            <a:endParaRPr lang="de-DE">
              <a:latin typeface="Arial" charset="0"/>
            </a:endParaRPr>
          </a:p>
        </p:txBody>
      </p:sp>
    </p:spTree>
    <p:extLst>
      <p:ext uri="{BB962C8B-B14F-4D97-AF65-F5344CB8AC3E}">
        <p14:creationId xmlns:p14="http://schemas.microsoft.com/office/powerpoint/2010/main" val="79919680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lienbildplatzhalter 1"/>
          <p:cNvSpPr>
            <a:spLocks noGrp="1" noRot="1" noChangeAspect="1" noTextEdit="1"/>
          </p:cNvSpPr>
          <p:nvPr>
            <p:ph type="sldImg"/>
          </p:nvPr>
        </p:nvSpPr>
        <p:spPr>
          <a:xfrm>
            <a:off x="142875" y="769938"/>
            <a:ext cx="6816725" cy="3835400"/>
          </a:xfrm>
          <a:ln/>
        </p:spPr>
      </p:sp>
      <p:sp>
        <p:nvSpPr>
          <p:cNvPr id="412675" name="Notizenplatzhalter 2"/>
          <p:cNvSpPr>
            <a:spLocks noGrp="1"/>
          </p:cNvSpPr>
          <p:nvPr>
            <p:ph type="body" idx="1"/>
          </p:nvPr>
        </p:nvSpPr>
        <p:spPr>
          <a:noFill/>
          <a:ln/>
        </p:spPr>
        <p:txBody>
          <a:bodyPr/>
          <a:lstStyle/>
          <a:p>
            <a:endParaRPr lang="de-DE">
              <a:latin typeface="Arial" charset="0"/>
            </a:endParaRPr>
          </a:p>
        </p:txBody>
      </p:sp>
      <p:sp>
        <p:nvSpPr>
          <p:cNvPr id="412676" name="Foliennummernplatzhalter 3"/>
          <p:cNvSpPr>
            <a:spLocks noGrp="1"/>
          </p:cNvSpPr>
          <p:nvPr>
            <p:ph type="sldNum" sz="quarter" idx="5"/>
          </p:nvPr>
        </p:nvSpPr>
        <p:spPr>
          <a:noFill/>
        </p:spPr>
        <p:txBody>
          <a:bodyPr/>
          <a:lstStyle/>
          <a:p>
            <a:pPr defTabSz="931863"/>
            <a:fld id="{44896DA2-A214-4117-A4C2-6896659CEFC7}" type="slidenum">
              <a:rPr lang="de-DE" smtClean="0">
                <a:latin typeface="Arial" charset="0"/>
              </a:rPr>
              <a:pPr defTabSz="931863"/>
              <a:t>142</a:t>
            </a:fld>
            <a:endParaRPr lang="de-DE">
              <a:latin typeface="Arial" charset="0"/>
            </a:endParaRPr>
          </a:p>
        </p:txBody>
      </p:sp>
    </p:spTree>
    <p:extLst>
      <p:ext uri="{BB962C8B-B14F-4D97-AF65-F5344CB8AC3E}">
        <p14:creationId xmlns:p14="http://schemas.microsoft.com/office/powerpoint/2010/main" val="164821917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Folienbildplatzhalter 1"/>
          <p:cNvSpPr>
            <a:spLocks noGrp="1" noRot="1" noChangeAspect="1" noTextEdit="1"/>
          </p:cNvSpPr>
          <p:nvPr>
            <p:ph type="sldImg"/>
          </p:nvPr>
        </p:nvSpPr>
        <p:spPr>
          <a:xfrm>
            <a:off x="142875" y="769938"/>
            <a:ext cx="6816725" cy="3835400"/>
          </a:xfrm>
          <a:ln/>
        </p:spPr>
      </p:sp>
      <p:sp>
        <p:nvSpPr>
          <p:cNvPr id="413699" name="Notizenplatzhalter 2"/>
          <p:cNvSpPr>
            <a:spLocks noGrp="1"/>
          </p:cNvSpPr>
          <p:nvPr>
            <p:ph type="body" idx="1"/>
          </p:nvPr>
        </p:nvSpPr>
        <p:spPr>
          <a:noFill/>
          <a:ln/>
        </p:spPr>
        <p:txBody>
          <a:bodyPr/>
          <a:lstStyle/>
          <a:p>
            <a:endParaRPr lang="de-DE">
              <a:latin typeface="Arial" charset="0"/>
            </a:endParaRPr>
          </a:p>
        </p:txBody>
      </p:sp>
      <p:sp>
        <p:nvSpPr>
          <p:cNvPr id="413700" name="Foliennummernplatzhalter 3"/>
          <p:cNvSpPr>
            <a:spLocks noGrp="1"/>
          </p:cNvSpPr>
          <p:nvPr>
            <p:ph type="sldNum" sz="quarter" idx="5"/>
          </p:nvPr>
        </p:nvSpPr>
        <p:spPr>
          <a:noFill/>
        </p:spPr>
        <p:txBody>
          <a:bodyPr/>
          <a:lstStyle/>
          <a:p>
            <a:pPr defTabSz="931863"/>
            <a:fld id="{E6C6E6FA-3679-47F4-ADE6-3479F6AD2C91}" type="slidenum">
              <a:rPr lang="de-DE" smtClean="0">
                <a:latin typeface="Arial" charset="0"/>
              </a:rPr>
              <a:pPr defTabSz="931863"/>
              <a:t>143</a:t>
            </a:fld>
            <a:endParaRPr lang="de-DE">
              <a:latin typeface="Arial" charset="0"/>
            </a:endParaRPr>
          </a:p>
        </p:txBody>
      </p:sp>
    </p:spTree>
    <p:extLst>
      <p:ext uri="{BB962C8B-B14F-4D97-AF65-F5344CB8AC3E}">
        <p14:creationId xmlns:p14="http://schemas.microsoft.com/office/powerpoint/2010/main" val="75125243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Folienbildplatzhalter 1"/>
          <p:cNvSpPr>
            <a:spLocks noGrp="1" noRot="1" noChangeAspect="1" noTextEdit="1"/>
          </p:cNvSpPr>
          <p:nvPr>
            <p:ph type="sldImg"/>
          </p:nvPr>
        </p:nvSpPr>
        <p:spPr>
          <a:xfrm>
            <a:off x="142875" y="769938"/>
            <a:ext cx="6816725" cy="3835400"/>
          </a:xfrm>
          <a:ln/>
        </p:spPr>
      </p:sp>
      <p:sp>
        <p:nvSpPr>
          <p:cNvPr id="414723" name="Notizenplatzhalter 2"/>
          <p:cNvSpPr>
            <a:spLocks noGrp="1"/>
          </p:cNvSpPr>
          <p:nvPr>
            <p:ph type="body" idx="1"/>
          </p:nvPr>
        </p:nvSpPr>
        <p:spPr>
          <a:noFill/>
          <a:ln/>
        </p:spPr>
        <p:txBody>
          <a:bodyPr/>
          <a:lstStyle/>
          <a:p>
            <a:endParaRPr lang="de-DE">
              <a:latin typeface="Arial" charset="0"/>
            </a:endParaRPr>
          </a:p>
        </p:txBody>
      </p:sp>
      <p:sp>
        <p:nvSpPr>
          <p:cNvPr id="414724" name="Foliennummernplatzhalter 3"/>
          <p:cNvSpPr>
            <a:spLocks noGrp="1"/>
          </p:cNvSpPr>
          <p:nvPr>
            <p:ph type="sldNum" sz="quarter" idx="5"/>
          </p:nvPr>
        </p:nvSpPr>
        <p:spPr>
          <a:noFill/>
        </p:spPr>
        <p:txBody>
          <a:bodyPr/>
          <a:lstStyle/>
          <a:p>
            <a:pPr defTabSz="931863"/>
            <a:fld id="{5B0D3893-647E-4AB9-872E-8E2E716F890A}" type="slidenum">
              <a:rPr lang="de-DE" smtClean="0">
                <a:latin typeface="Arial" charset="0"/>
              </a:rPr>
              <a:pPr defTabSz="931863"/>
              <a:t>144</a:t>
            </a:fld>
            <a:endParaRPr lang="de-DE">
              <a:latin typeface="Arial" charset="0"/>
            </a:endParaRPr>
          </a:p>
        </p:txBody>
      </p:sp>
    </p:spTree>
    <p:extLst>
      <p:ext uri="{BB962C8B-B14F-4D97-AF65-F5344CB8AC3E}">
        <p14:creationId xmlns:p14="http://schemas.microsoft.com/office/powerpoint/2010/main" val="39966053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Folienbildplatzhalter 1"/>
          <p:cNvSpPr>
            <a:spLocks noGrp="1" noRot="1" noChangeAspect="1" noTextEdit="1"/>
          </p:cNvSpPr>
          <p:nvPr>
            <p:ph type="sldImg"/>
          </p:nvPr>
        </p:nvSpPr>
        <p:spPr>
          <a:xfrm>
            <a:off x="142875" y="769938"/>
            <a:ext cx="6816725" cy="3835400"/>
          </a:xfrm>
          <a:ln/>
        </p:spPr>
      </p:sp>
      <p:sp>
        <p:nvSpPr>
          <p:cNvPr id="415747" name="Notizenplatzhalter 2"/>
          <p:cNvSpPr>
            <a:spLocks noGrp="1"/>
          </p:cNvSpPr>
          <p:nvPr>
            <p:ph type="body" idx="1"/>
          </p:nvPr>
        </p:nvSpPr>
        <p:spPr>
          <a:noFill/>
          <a:ln/>
        </p:spPr>
        <p:txBody>
          <a:bodyPr/>
          <a:lstStyle/>
          <a:p>
            <a:endParaRPr lang="de-DE">
              <a:latin typeface="Arial" charset="0"/>
            </a:endParaRPr>
          </a:p>
        </p:txBody>
      </p:sp>
      <p:sp>
        <p:nvSpPr>
          <p:cNvPr id="415748" name="Foliennummernplatzhalter 3"/>
          <p:cNvSpPr>
            <a:spLocks noGrp="1"/>
          </p:cNvSpPr>
          <p:nvPr>
            <p:ph type="sldNum" sz="quarter" idx="5"/>
          </p:nvPr>
        </p:nvSpPr>
        <p:spPr>
          <a:noFill/>
        </p:spPr>
        <p:txBody>
          <a:bodyPr/>
          <a:lstStyle/>
          <a:p>
            <a:pPr defTabSz="931863"/>
            <a:fld id="{443F6C05-9D48-4922-9E9E-E181BEB08F85}" type="slidenum">
              <a:rPr lang="de-DE" smtClean="0">
                <a:latin typeface="Arial" charset="0"/>
              </a:rPr>
              <a:pPr defTabSz="931863"/>
              <a:t>145</a:t>
            </a:fld>
            <a:endParaRPr lang="de-DE">
              <a:latin typeface="Arial" charset="0"/>
            </a:endParaRPr>
          </a:p>
        </p:txBody>
      </p:sp>
    </p:spTree>
    <p:extLst>
      <p:ext uri="{BB962C8B-B14F-4D97-AF65-F5344CB8AC3E}">
        <p14:creationId xmlns:p14="http://schemas.microsoft.com/office/powerpoint/2010/main" val="232524784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Folienbildplatzhalter 1"/>
          <p:cNvSpPr>
            <a:spLocks noGrp="1" noRot="1" noChangeAspect="1" noTextEdit="1"/>
          </p:cNvSpPr>
          <p:nvPr>
            <p:ph type="sldImg"/>
          </p:nvPr>
        </p:nvSpPr>
        <p:spPr>
          <a:xfrm>
            <a:off x="142875" y="769938"/>
            <a:ext cx="6816725" cy="3835400"/>
          </a:xfrm>
          <a:ln/>
        </p:spPr>
      </p:sp>
      <p:sp>
        <p:nvSpPr>
          <p:cNvPr id="416771" name="Notizenplatzhalter 2"/>
          <p:cNvSpPr>
            <a:spLocks noGrp="1"/>
          </p:cNvSpPr>
          <p:nvPr>
            <p:ph type="body" idx="1"/>
          </p:nvPr>
        </p:nvSpPr>
        <p:spPr>
          <a:noFill/>
          <a:ln/>
        </p:spPr>
        <p:txBody>
          <a:bodyPr/>
          <a:lstStyle/>
          <a:p>
            <a:endParaRPr lang="de-DE">
              <a:latin typeface="Arial" charset="0"/>
            </a:endParaRPr>
          </a:p>
        </p:txBody>
      </p:sp>
      <p:sp>
        <p:nvSpPr>
          <p:cNvPr id="416772" name="Foliennummernplatzhalter 3"/>
          <p:cNvSpPr>
            <a:spLocks noGrp="1"/>
          </p:cNvSpPr>
          <p:nvPr>
            <p:ph type="sldNum" sz="quarter" idx="5"/>
          </p:nvPr>
        </p:nvSpPr>
        <p:spPr>
          <a:noFill/>
        </p:spPr>
        <p:txBody>
          <a:bodyPr/>
          <a:lstStyle/>
          <a:p>
            <a:pPr defTabSz="931863"/>
            <a:fld id="{C455EBAF-04B5-447D-B17A-1E20F517EA4B}" type="slidenum">
              <a:rPr lang="de-DE" smtClean="0">
                <a:latin typeface="Arial" charset="0"/>
              </a:rPr>
              <a:pPr defTabSz="931863"/>
              <a:t>146</a:t>
            </a:fld>
            <a:endParaRPr lang="de-DE">
              <a:latin typeface="Arial" charset="0"/>
            </a:endParaRPr>
          </a:p>
        </p:txBody>
      </p:sp>
    </p:spTree>
    <p:extLst>
      <p:ext uri="{BB962C8B-B14F-4D97-AF65-F5344CB8AC3E}">
        <p14:creationId xmlns:p14="http://schemas.microsoft.com/office/powerpoint/2010/main" val="18848853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Folienbildplatzhalter 1"/>
          <p:cNvSpPr>
            <a:spLocks noGrp="1" noRot="1" noChangeAspect="1" noTextEdit="1"/>
          </p:cNvSpPr>
          <p:nvPr>
            <p:ph type="sldImg"/>
          </p:nvPr>
        </p:nvSpPr>
        <p:spPr>
          <a:xfrm>
            <a:off x="142875" y="769938"/>
            <a:ext cx="6816725" cy="3835400"/>
          </a:xfrm>
          <a:ln/>
        </p:spPr>
      </p:sp>
      <p:sp>
        <p:nvSpPr>
          <p:cNvPr id="417795" name="Notizenplatzhalter 2"/>
          <p:cNvSpPr>
            <a:spLocks noGrp="1"/>
          </p:cNvSpPr>
          <p:nvPr>
            <p:ph type="body" idx="1"/>
          </p:nvPr>
        </p:nvSpPr>
        <p:spPr>
          <a:noFill/>
          <a:ln/>
        </p:spPr>
        <p:txBody>
          <a:bodyPr/>
          <a:lstStyle/>
          <a:p>
            <a:endParaRPr lang="de-DE">
              <a:latin typeface="Arial" charset="0"/>
            </a:endParaRPr>
          </a:p>
        </p:txBody>
      </p:sp>
      <p:sp>
        <p:nvSpPr>
          <p:cNvPr id="417796" name="Foliennummernplatzhalter 3"/>
          <p:cNvSpPr>
            <a:spLocks noGrp="1"/>
          </p:cNvSpPr>
          <p:nvPr>
            <p:ph type="sldNum" sz="quarter" idx="5"/>
          </p:nvPr>
        </p:nvSpPr>
        <p:spPr>
          <a:noFill/>
        </p:spPr>
        <p:txBody>
          <a:bodyPr/>
          <a:lstStyle/>
          <a:p>
            <a:pPr defTabSz="931863"/>
            <a:fld id="{D7A57A00-3774-4556-9CA6-F91F9CA296ED}" type="slidenum">
              <a:rPr lang="de-DE" smtClean="0">
                <a:latin typeface="Arial" charset="0"/>
              </a:rPr>
              <a:pPr defTabSz="931863"/>
              <a:t>147</a:t>
            </a:fld>
            <a:endParaRPr lang="de-DE">
              <a:latin typeface="Arial" charset="0"/>
            </a:endParaRPr>
          </a:p>
        </p:txBody>
      </p:sp>
    </p:spTree>
    <p:extLst>
      <p:ext uri="{BB962C8B-B14F-4D97-AF65-F5344CB8AC3E}">
        <p14:creationId xmlns:p14="http://schemas.microsoft.com/office/powerpoint/2010/main" val="7785567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Folienbildplatzhalter 1"/>
          <p:cNvSpPr>
            <a:spLocks noGrp="1" noRot="1" noChangeAspect="1" noTextEdit="1"/>
          </p:cNvSpPr>
          <p:nvPr>
            <p:ph type="sldImg"/>
          </p:nvPr>
        </p:nvSpPr>
        <p:spPr>
          <a:xfrm>
            <a:off x="142875" y="769938"/>
            <a:ext cx="6816725" cy="3835400"/>
          </a:xfrm>
          <a:ln/>
        </p:spPr>
      </p:sp>
      <p:sp>
        <p:nvSpPr>
          <p:cNvPr id="418819" name="Notizenplatzhalter 2"/>
          <p:cNvSpPr>
            <a:spLocks noGrp="1"/>
          </p:cNvSpPr>
          <p:nvPr>
            <p:ph type="body" idx="1"/>
          </p:nvPr>
        </p:nvSpPr>
        <p:spPr>
          <a:noFill/>
          <a:ln/>
        </p:spPr>
        <p:txBody>
          <a:bodyPr/>
          <a:lstStyle/>
          <a:p>
            <a:endParaRPr lang="de-DE">
              <a:latin typeface="Arial" charset="0"/>
            </a:endParaRPr>
          </a:p>
        </p:txBody>
      </p:sp>
      <p:sp>
        <p:nvSpPr>
          <p:cNvPr id="418820" name="Foliennummernplatzhalter 3"/>
          <p:cNvSpPr>
            <a:spLocks noGrp="1"/>
          </p:cNvSpPr>
          <p:nvPr>
            <p:ph type="sldNum" sz="quarter" idx="5"/>
          </p:nvPr>
        </p:nvSpPr>
        <p:spPr>
          <a:noFill/>
        </p:spPr>
        <p:txBody>
          <a:bodyPr/>
          <a:lstStyle/>
          <a:p>
            <a:pPr defTabSz="931863"/>
            <a:fld id="{8A04D006-D987-46BE-BACD-A59A92B02445}" type="slidenum">
              <a:rPr lang="de-DE" smtClean="0">
                <a:latin typeface="Arial" charset="0"/>
              </a:rPr>
              <a:pPr defTabSz="931863"/>
              <a:t>148</a:t>
            </a:fld>
            <a:endParaRPr lang="de-DE">
              <a:latin typeface="Arial" charset="0"/>
            </a:endParaRPr>
          </a:p>
        </p:txBody>
      </p:sp>
    </p:spTree>
    <p:extLst>
      <p:ext uri="{BB962C8B-B14F-4D97-AF65-F5344CB8AC3E}">
        <p14:creationId xmlns:p14="http://schemas.microsoft.com/office/powerpoint/2010/main" val="3349499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xfrm>
            <a:off x="142875" y="769938"/>
            <a:ext cx="6816725" cy="3835400"/>
          </a:xfrm>
          <a:ln/>
        </p:spPr>
      </p:sp>
      <p:sp>
        <p:nvSpPr>
          <p:cNvPr id="251907" name="Notizenplatzhalter 2"/>
          <p:cNvSpPr>
            <a:spLocks noGrp="1"/>
          </p:cNvSpPr>
          <p:nvPr>
            <p:ph type="body" idx="1"/>
          </p:nvPr>
        </p:nvSpPr>
        <p:spPr>
          <a:noFill/>
          <a:ln/>
        </p:spPr>
        <p:txBody>
          <a:bodyPr/>
          <a:lstStyle/>
          <a:p>
            <a:endParaRPr lang="de-DE">
              <a:latin typeface="Arial" charset="0"/>
            </a:endParaRPr>
          </a:p>
        </p:txBody>
      </p:sp>
      <p:sp>
        <p:nvSpPr>
          <p:cNvPr id="251908" name="Foliennummernplatzhalter 3"/>
          <p:cNvSpPr>
            <a:spLocks noGrp="1"/>
          </p:cNvSpPr>
          <p:nvPr>
            <p:ph type="sldNum" sz="quarter" idx="5"/>
          </p:nvPr>
        </p:nvSpPr>
        <p:spPr>
          <a:noFill/>
        </p:spPr>
        <p:txBody>
          <a:bodyPr/>
          <a:lstStyle/>
          <a:p>
            <a:pPr defTabSz="931863"/>
            <a:fld id="{DD66A275-CCCD-48BB-A962-F928FF7D1F16}" type="slidenum">
              <a:rPr lang="de-DE" smtClean="0">
                <a:latin typeface="Arial" charset="0"/>
              </a:rPr>
              <a:pPr defTabSz="931863"/>
              <a:t>14</a:t>
            </a:fld>
            <a:endParaRPr lang="de-DE">
              <a:latin typeface="Arial" charset="0"/>
            </a:endParaRPr>
          </a:p>
        </p:txBody>
      </p:sp>
    </p:spTree>
    <p:extLst>
      <p:ext uri="{BB962C8B-B14F-4D97-AF65-F5344CB8AC3E}">
        <p14:creationId xmlns:p14="http://schemas.microsoft.com/office/powerpoint/2010/main" val="257967027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Folienbildplatzhalter 1"/>
          <p:cNvSpPr>
            <a:spLocks noGrp="1" noRot="1" noChangeAspect="1" noTextEdit="1"/>
          </p:cNvSpPr>
          <p:nvPr>
            <p:ph type="sldImg"/>
          </p:nvPr>
        </p:nvSpPr>
        <p:spPr>
          <a:xfrm>
            <a:off x="142875" y="769938"/>
            <a:ext cx="6816725" cy="3835400"/>
          </a:xfrm>
          <a:ln/>
        </p:spPr>
      </p:sp>
      <p:sp>
        <p:nvSpPr>
          <p:cNvPr id="419843" name="Notizenplatzhalter 2"/>
          <p:cNvSpPr>
            <a:spLocks noGrp="1"/>
          </p:cNvSpPr>
          <p:nvPr>
            <p:ph type="body" idx="1"/>
          </p:nvPr>
        </p:nvSpPr>
        <p:spPr>
          <a:noFill/>
          <a:ln/>
        </p:spPr>
        <p:txBody>
          <a:bodyPr/>
          <a:lstStyle/>
          <a:p>
            <a:endParaRPr lang="de-DE">
              <a:latin typeface="Arial" charset="0"/>
            </a:endParaRPr>
          </a:p>
        </p:txBody>
      </p:sp>
      <p:sp>
        <p:nvSpPr>
          <p:cNvPr id="419844" name="Foliennummernplatzhalter 3"/>
          <p:cNvSpPr>
            <a:spLocks noGrp="1"/>
          </p:cNvSpPr>
          <p:nvPr>
            <p:ph type="sldNum" sz="quarter" idx="5"/>
          </p:nvPr>
        </p:nvSpPr>
        <p:spPr>
          <a:noFill/>
        </p:spPr>
        <p:txBody>
          <a:bodyPr/>
          <a:lstStyle/>
          <a:p>
            <a:pPr defTabSz="931863"/>
            <a:fld id="{561FBE0C-3EB4-4C90-B077-0593AEF4559F}" type="slidenum">
              <a:rPr lang="de-DE" smtClean="0">
                <a:latin typeface="Arial" charset="0"/>
              </a:rPr>
              <a:pPr defTabSz="931863"/>
              <a:t>149</a:t>
            </a:fld>
            <a:endParaRPr lang="de-DE">
              <a:latin typeface="Arial" charset="0"/>
            </a:endParaRPr>
          </a:p>
        </p:txBody>
      </p:sp>
    </p:spTree>
    <p:extLst>
      <p:ext uri="{BB962C8B-B14F-4D97-AF65-F5344CB8AC3E}">
        <p14:creationId xmlns:p14="http://schemas.microsoft.com/office/powerpoint/2010/main" val="134231402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endParaRPr lang="de-DE">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150</a:t>
            </a:fld>
            <a:endParaRPr lang="de-DE">
              <a:latin typeface="Arial" charset="0"/>
            </a:endParaRPr>
          </a:p>
        </p:txBody>
      </p:sp>
    </p:spTree>
    <p:extLst>
      <p:ext uri="{BB962C8B-B14F-4D97-AF65-F5344CB8AC3E}">
        <p14:creationId xmlns:p14="http://schemas.microsoft.com/office/powerpoint/2010/main" val="70647820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pPr marL="171450" indent="-171450">
              <a:buFontTx/>
              <a:buChar char="-"/>
            </a:pPr>
            <a:r>
              <a:rPr lang="de-DE" baseline="0" dirty="0">
                <a:latin typeface="Arial" charset="0"/>
              </a:rPr>
              <a:t>Nun folgt Anwendungsbeispiel</a:t>
            </a:r>
          </a:p>
          <a:p>
            <a:pPr marL="171450" indent="-171450">
              <a:buFontTx/>
              <a:buChar char="-"/>
            </a:pPr>
            <a:r>
              <a:rPr lang="de-DE" dirty="0">
                <a:latin typeface="Arial" charset="0"/>
              </a:rPr>
              <a:t>Zur</a:t>
            </a:r>
            <a:r>
              <a:rPr lang="de-DE" baseline="0" dirty="0">
                <a:latin typeface="Arial" charset="0"/>
              </a:rPr>
              <a:t> Vereinfachung schauen wir im Folgenden einen Ausschnitt einer superskalaren Pipeline an </a:t>
            </a:r>
            <a:r>
              <a:rPr lang="de-DE" baseline="0" dirty="0">
                <a:latin typeface="Arial" charset="0"/>
                <a:sym typeface="Wingdings" panose="05000000000000000000" pitchFamily="2" charset="2"/>
              </a:rPr>
              <a:t> zoomen hinein in den Teil zwischen </a:t>
            </a:r>
            <a:r>
              <a:rPr lang="de-DE" baseline="0" dirty="0" err="1">
                <a:latin typeface="Arial" charset="0"/>
                <a:sym typeface="Wingdings" panose="05000000000000000000" pitchFamily="2" charset="2"/>
              </a:rPr>
              <a:t>Issue</a:t>
            </a:r>
            <a:r>
              <a:rPr lang="de-DE" baseline="0" dirty="0">
                <a:latin typeface="Arial" charset="0"/>
                <a:sym typeface="Wingdings" panose="05000000000000000000" pitchFamily="2" charset="2"/>
              </a:rPr>
              <a:t>-Unit und </a:t>
            </a:r>
            <a:r>
              <a:rPr lang="de-DE" baseline="0" dirty="0" err="1">
                <a:latin typeface="Arial" charset="0"/>
                <a:sym typeface="Wingdings" panose="05000000000000000000" pitchFamily="2" charset="2"/>
              </a:rPr>
              <a:t>Retire</a:t>
            </a:r>
            <a:r>
              <a:rPr lang="de-DE" baseline="0" dirty="0">
                <a:latin typeface="Arial" charset="0"/>
                <a:sym typeface="Wingdings" panose="05000000000000000000" pitchFamily="2" charset="2"/>
              </a:rPr>
              <a:t>-WB-Unit der vorherigen Folie</a:t>
            </a:r>
          </a:p>
          <a:p>
            <a:pPr marL="171450" indent="-171450">
              <a:buFontTx/>
              <a:buChar char="-"/>
            </a:pPr>
            <a:r>
              <a:rPr lang="de-DE" baseline="0" dirty="0">
                <a:latin typeface="Arial" charset="0"/>
                <a:sym typeface="Wingdings" panose="05000000000000000000" pitchFamily="2" charset="2"/>
              </a:rPr>
              <a:t> klar machen, dass der Rest der Pipeline in Realität natürlich nicht vergessen werden darf</a:t>
            </a:r>
          </a:p>
          <a:p>
            <a:pPr marL="171450" indent="-171450">
              <a:buFontTx/>
              <a:buChar char="-"/>
            </a:pPr>
            <a:endParaRPr lang="de-DE" baseline="0" dirty="0">
              <a:latin typeface="Arial" charset="0"/>
              <a:sym typeface="Wingdings" panose="05000000000000000000" pitchFamily="2" charset="2"/>
            </a:endParaRPr>
          </a:p>
          <a:p>
            <a:pPr marL="171450" indent="-171450">
              <a:buFontTx/>
              <a:buChar char="-"/>
            </a:pPr>
            <a:r>
              <a:rPr lang="de-DE" baseline="0" dirty="0">
                <a:latin typeface="Arial" charset="0"/>
                <a:sym typeface="Wingdings" panose="05000000000000000000" pitchFamily="2" charset="2"/>
              </a:rPr>
              <a:t>Der im folgenden verwendete Algorithmus wurde von Robert </a:t>
            </a:r>
            <a:r>
              <a:rPr lang="de-DE" baseline="0" dirty="0" err="1">
                <a:latin typeface="Arial" charset="0"/>
                <a:sym typeface="Wingdings" panose="05000000000000000000" pitchFamily="2" charset="2"/>
              </a:rPr>
              <a:t>Tomasulo</a:t>
            </a:r>
            <a:r>
              <a:rPr lang="de-DE" baseline="0" dirty="0">
                <a:latin typeface="Arial" charset="0"/>
                <a:sym typeface="Wingdings" panose="05000000000000000000" pitchFamily="2" charset="2"/>
              </a:rPr>
              <a:t> 1967 für den IBM System/360 implementiert, kommt aber auch heute noch zum Einsatz</a:t>
            </a:r>
          </a:p>
          <a:p>
            <a:pPr marL="171450" indent="-171450">
              <a:buFontTx/>
              <a:buChar char="-"/>
            </a:pPr>
            <a:r>
              <a:rPr lang="de-DE" baseline="0" dirty="0">
                <a:latin typeface="Arial" charset="0"/>
                <a:sym typeface="Wingdings" panose="05000000000000000000" pitchFamily="2" charset="2"/>
              </a:rPr>
              <a:t>Erlaubt die dynamische Ausnutzung mehrerer parallel arbeitender Funktionseinheiten</a:t>
            </a:r>
          </a:p>
          <a:p>
            <a:pPr marL="171450" indent="-171450">
              <a:buFontTx/>
              <a:buChar char="-"/>
            </a:pPr>
            <a:r>
              <a:rPr lang="de-DE" baseline="0" dirty="0" err="1">
                <a:latin typeface="Arial" charset="0"/>
                <a:sym typeface="Wingdings" panose="05000000000000000000" pitchFamily="2" charset="2"/>
              </a:rPr>
              <a:t>Händelt</a:t>
            </a:r>
            <a:r>
              <a:rPr lang="de-DE" baseline="0" dirty="0">
                <a:latin typeface="Arial" charset="0"/>
                <a:sym typeface="Wingdings" panose="05000000000000000000" pitchFamily="2" charset="2"/>
              </a:rPr>
              <a:t> dabei sowohl RAW-</a:t>
            </a:r>
            <a:r>
              <a:rPr lang="de-DE" baseline="0" dirty="0" err="1">
                <a:latin typeface="Arial" charset="0"/>
                <a:sym typeface="Wingdings" panose="05000000000000000000" pitchFamily="2" charset="2"/>
              </a:rPr>
              <a:t>Hazards</a:t>
            </a:r>
            <a:r>
              <a:rPr lang="de-DE" baseline="0" dirty="0">
                <a:latin typeface="Arial" charset="0"/>
                <a:sym typeface="Wingdings" panose="05000000000000000000" pitchFamily="2" charset="2"/>
              </a:rPr>
              <a:t> als auch WAW- und WAR-</a:t>
            </a:r>
            <a:r>
              <a:rPr lang="de-DE" baseline="0" dirty="0" err="1">
                <a:latin typeface="Arial" charset="0"/>
                <a:sym typeface="Wingdings" panose="05000000000000000000" pitchFamily="2" charset="2"/>
              </a:rPr>
              <a:t>Hazards</a:t>
            </a:r>
            <a:r>
              <a:rPr lang="de-DE" baseline="0" dirty="0">
                <a:latin typeface="Arial" charset="0"/>
                <a:sym typeface="Wingdings" panose="05000000000000000000" pitchFamily="2" charset="2"/>
              </a:rPr>
              <a:t> (Erinnerung: letztere nur in superskalaren Pipelines relevant)</a:t>
            </a:r>
          </a:p>
          <a:p>
            <a:pPr marL="171450" indent="-171450">
              <a:buFontTx/>
              <a:buChar char="-"/>
            </a:pPr>
            <a:endParaRPr lang="de-DE" baseline="0" dirty="0">
              <a:latin typeface="Arial" charset="0"/>
              <a:sym typeface="Wingdings" panose="05000000000000000000" pitchFamily="2" charset="2"/>
            </a:endParaRPr>
          </a:p>
          <a:p>
            <a:pPr marL="171450" indent="-171450">
              <a:buFontTx/>
              <a:buChar char="-"/>
            </a:pPr>
            <a:r>
              <a:rPr lang="de-DE" baseline="0" dirty="0">
                <a:latin typeface="Arial" charset="0"/>
                <a:sym typeface="Wingdings" panose="05000000000000000000" pitchFamily="2" charset="2"/>
              </a:rPr>
              <a:t>Annahmen für dieses Beispiel:</a:t>
            </a:r>
          </a:p>
          <a:p>
            <a:pPr marL="628650" lvl="1" indent="-171450">
              <a:buFontTx/>
              <a:buChar char="-"/>
            </a:pPr>
            <a:r>
              <a:rPr lang="de-DE" baseline="0" dirty="0">
                <a:latin typeface="Arial" charset="0"/>
                <a:sym typeface="Wingdings" panose="05000000000000000000" pitchFamily="2" charset="2"/>
              </a:rPr>
              <a:t>Single </a:t>
            </a:r>
            <a:r>
              <a:rPr lang="de-DE" baseline="0" dirty="0" err="1">
                <a:latin typeface="Arial" charset="0"/>
                <a:sym typeface="Wingdings" panose="05000000000000000000" pitchFamily="2" charset="2"/>
              </a:rPr>
              <a:t>Issue</a:t>
            </a:r>
            <a:r>
              <a:rPr lang="de-DE" baseline="0" dirty="0">
                <a:latin typeface="Arial" charset="0"/>
                <a:sym typeface="Wingdings" panose="05000000000000000000" pitchFamily="2" charset="2"/>
              </a:rPr>
              <a:t>: Nur eine Instruktion pro Taktzyklus </a:t>
            </a:r>
            <a:r>
              <a:rPr lang="de-DE" baseline="0" dirty="0" err="1">
                <a:latin typeface="Arial" charset="0"/>
                <a:sym typeface="Wingdings" panose="05000000000000000000" pitchFamily="2" charset="2"/>
              </a:rPr>
              <a:t>ge-issued</a:t>
            </a:r>
            <a:r>
              <a:rPr lang="de-DE" baseline="0" dirty="0">
                <a:latin typeface="Arial" charset="0"/>
                <a:sym typeface="Wingdings" panose="05000000000000000000" pitchFamily="2" charset="2"/>
              </a:rPr>
              <a:t> (sofern RS frei ist), </a:t>
            </a:r>
            <a:r>
              <a:rPr lang="de-DE" baseline="0" dirty="0" err="1">
                <a:latin typeface="Arial" charset="0"/>
                <a:sym typeface="Wingdings" panose="05000000000000000000" pitchFamily="2" charset="2"/>
              </a:rPr>
              <a:t>issue</a:t>
            </a:r>
            <a:r>
              <a:rPr lang="de-DE" baseline="0" dirty="0">
                <a:latin typeface="Arial" charset="0"/>
                <a:sym typeface="Wingdings" panose="05000000000000000000" pitchFamily="2" charset="2"/>
              </a:rPr>
              <a:t> ausschließlich in-order</a:t>
            </a:r>
          </a:p>
          <a:p>
            <a:pPr marL="628650" lvl="1" indent="-171450">
              <a:buFontTx/>
              <a:buChar char="-"/>
            </a:pPr>
            <a:r>
              <a:rPr lang="de-DE" baseline="0" dirty="0" err="1">
                <a:latin typeface="Arial" charset="0"/>
                <a:sym typeface="Wingdings" panose="05000000000000000000" pitchFamily="2" charset="2"/>
              </a:rPr>
              <a:t>Instruction</a:t>
            </a:r>
            <a:r>
              <a:rPr lang="de-DE" baseline="0" dirty="0">
                <a:latin typeface="Arial" charset="0"/>
                <a:sym typeface="Wingdings" panose="05000000000000000000" pitchFamily="2" charset="2"/>
              </a:rPr>
              <a:t> Queue bietet Platz für 4 Instruktionen, die zuvor durch IF und ID-Units der Pipeline gelaufen sind</a:t>
            </a:r>
          </a:p>
          <a:p>
            <a:pPr marL="628650" lvl="1" indent="-171450">
              <a:buFontTx/>
              <a:buChar char="-"/>
            </a:pPr>
            <a:r>
              <a:rPr lang="de-DE" baseline="0" dirty="0">
                <a:latin typeface="Arial" charset="0"/>
                <a:sym typeface="Wingdings" panose="05000000000000000000" pitchFamily="2" charset="2"/>
              </a:rPr>
              <a:t>Dabei können IF und ID jeweils bis zu 3 Instruktionen parallel holen und dekodieren</a:t>
            </a:r>
          </a:p>
          <a:p>
            <a:pPr marL="628650" lvl="1" indent="-171450">
              <a:buFontTx/>
              <a:buChar char="-"/>
            </a:pPr>
            <a:r>
              <a:rPr lang="de-DE" baseline="0" dirty="0">
                <a:latin typeface="Arial" charset="0"/>
                <a:sym typeface="Wingdings" panose="05000000000000000000" pitchFamily="2" charset="2"/>
              </a:rPr>
              <a:t>Für Berechnungen zur Verfügung stehen 1 FP </a:t>
            </a:r>
            <a:r>
              <a:rPr lang="de-DE" baseline="0" dirty="0" err="1">
                <a:latin typeface="Arial" charset="0"/>
                <a:sym typeface="Wingdings" panose="05000000000000000000" pitchFamily="2" charset="2"/>
              </a:rPr>
              <a:t>Addierer</a:t>
            </a:r>
            <a:r>
              <a:rPr lang="de-DE" baseline="0" dirty="0">
                <a:latin typeface="Arial" charset="0"/>
                <a:sym typeface="Wingdings" panose="05000000000000000000" pitchFamily="2" charset="2"/>
              </a:rPr>
              <a:t> (für Addition und Subtraktion) und 1 FP </a:t>
            </a:r>
            <a:r>
              <a:rPr lang="de-DE" baseline="0" dirty="0" err="1">
                <a:latin typeface="Arial" charset="0"/>
                <a:sym typeface="Wingdings" panose="05000000000000000000" pitchFamily="2" charset="2"/>
              </a:rPr>
              <a:t>Multiplizierer</a:t>
            </a:r>
            <a:endParaRPr lang="de-DE" baseline="0" dirty="0">
              <a:latin typeface="Arial" charset="0"/>
              <a:sym typeface="Wingdings" panose="05000000000000000000" pitchFamily="2" charset="2"/>
            </a:endParaRPr>
          </a:p>
          <a:p>
            <a:pPr marL="628650" lvl="1" indent="-171450">
              <a:buFontTx/>
              <a:buChar char="-"/>
            </a:pPr>
            <a:r>
              <a:rPr lang="de-DE" baseline="0" dirty="0">
                <a:latin typeface="Arial" charset="0"/>
                <a:sym typeface="Wingdings" panose="05000000000000000000" pitchFamily="2" charset="2"/>
              </a:rPr>
              <a:t>Es gibt 3 Reservation </a:t>
            </a:r>
            <a:r>
              <a:rPr lang="de-DE" baseline="0" dirty="0" err="1">
                <a:latin typeface="Arial" charset="0"/>
                <a:sym typeface="Wingdings" panose="05000000000000000000" pitchFamily="2" charset="2"/>
              </a:rPr>
              <a:t>Stations</a:t>
            </a:r>
            <a:r>
              <a:rPr lang="de-DE" baseline="0" dirty="0">
                <a:latin typeface="Arial" charset="0"/>
                <a:sym typeface="Wingdings" panose="05000000000000000000" pitchFamily="2" charset="2"/>
              </a:rPr>
              <a:t> für den FP </a:t>
            </a:r>
            <a:r>
              <a:rPr lang="de-DE" baseline="0" dirty="0" err="1">
                <a:latin typeface="Arial" charset="0"/>
                <a:sym typeface="Wingdings" panose="05000000000000000000" pitchFamily="2" charset="2"/>
              </a:rPr>
              <a:t>Addierer</a:t>
            </a:r>
            <a:r>
              <a:rPr lang="de-DE" baseline="0" dirty="0">
                <a:latin typeface="Arial" charset="0"/>
                <a:sym typeface="Wingdings" panose="05000000000000000000" pitchFamily="2" charset="2"/>
              </a:rPr>
              <a:t> und 2 Reservation </a:t>
            </a:r>
            <a:r>
              <a:rPr lang="de-DE" baseline="0" dirty="0" err="1">
                <a:latin typeface="Arial" charset="0"/>
                <a:sym typeface="Wingdings" panose="05000000000000000000" pitchFamily="2" charset="2"/>
              </a:rPr>
              <a:t>Stations</a:t>
            </a:r>
            <a:r>
              <a:rPr lang="de-DE" baseline="0" dirty="0">
                <a:latin typeface="Arial" charset="0"/>
                <a:sym typeface="Wingdings" panose="05000000000000000000" pitchFamily="2" charset="2"/>
              </a:rPr>
              <a:t> für den FP </a:t>
            </a:r>
            <a:r>
              <a:rPr lang="de-DE" baseline="0" dirty="0" err="1">
                <a:latin typeface="Arial" charset="0"/>
                <a:sym typeface="Wingdings" panose="05000000000000000000" pitchFamily="2" charset="2"/>
              </a:rPr>
              <a:t>Multiplizierer</a:t>
            </a:r>
            <a:endParaRPr lang="de-DE" baseline="0" dirty="0">
              <a:latin typeface="Arial" charset="0"/>
              <a:sym typeface="Wingdings" panose="05000000000000000000" pitchFamily="2" charset="2"/>
            </a:endParaRPr>
          </a:p>
          <a:p>
            <a:pPr marL="628650" lvl="1" indent="-171450">
              <a:buFontTx/>
              <a:buChar char="-"/>
            </a:pPr>
            <a:r>
              <a:rPr lang="de-DE" b="1" dirty="0">
                <a:latin typeface="Arial" charset="0"/>
              </a:rPr>
              <a:t>Wichtig:</a:t>
            </a:r>
            <a:r>
              <a:rPr lang="de-DE" b="0" dirty="0">
                <a:latin typeface="Arial" charset="0"/>
              </a:rPr>
              <a:t> es findet keine spekulative Ausführung statt, darum wird</a:t>
            </a:r>
            <a:r>
              <a:rPr lang="de-DE" b="0" baseline="0" dirty="0">
                <a:latin typeface="Arial" charset="0"/>
              </a:rPr>
              <a:t> auch kein </a:t>
            </a:r>
            <a:r>
              <a:rPr lang="de-DE" b="0" baseline="0" dirty="0" err="1">
                <a:latin typeface="Arial" charset="0"/>
              </a:rPr>
              <a:t>Reorder</a:t>
            </a:r>
            <a:r>
              <a:rPr lang="de-DE" b="0" baseline="0" dirty="0">
                <a:latin typeface="Arial" charset="0"/>
              </a:rPr>
              <a:t> </a:t>
            </a:r>
            <a:r>
              <a:rPr lang="de-DE" b="0" baseline="0" dirty="0" err="1">
                <a:latin typeface="Arial" charset="0"/>
              </a:rPr>
              <a:t>Buffer</a:t>
            </a:r>
            <a:r>
              <a:rPr lang="de-DE" b="0" baseline="0" dirty="0">
                <a:latin typeface="Arial" charset="0"/>
              </a:rPr>
              <a:t> benötigt</a:t>
            </a:r>
            <a:br>
              <a:rPr lang="de-DE" b="0" baseline="0" dirty="0">
                <a:latin typeface="Arial" charset="0"/>
              </a:rPr>
            </a:br>
            <a:r>
              <a:rPr lang="de-DE" b="0" baseline="0" dirty="0">
                <a:latin typeface="Arial" charset="0"/>
                <a:sym typeface="Wingdings" panose="05000000000000000000" pitchFamily="2" charset="2"/>
              </a:rPr>
              <a:t> die Berechnung der auf einen </a:t>
            </a:r>
            <a:r>
              <a:rPr lang="de-DE" b="0" baseline="0" dirty="0" err="1">
                <a:latin typeface="Arial" charset="0"/>
                <a:sym typeface="Wingdings" panose="05000000000000000000" pitchFamily="2" charset="2"/>
              </a:rPr>
              <a:t>Branch</a:t>
            </a:r>
            <a:r>
              <a:rPr lang="de-DE" b="0" baseline="0" dirty="0">
                <a:latin typeface="Arial" charset="0"/>
                <a:sym typeface="Wingdings" panose="05000000000000000000" pitchFamily="2" charset="2"/>
              </a:rPr>
              <a:t> folgenden Befehle findet erst statt, wenn </a:t>
            </a:r>
            <a:r>
              <a:rPr lang="de-DE" b="0" baseline="0" dirty="0" err="1">
                <a:latin typeface="Arial" charset="0"/>
                <a:sym typeface="Wingdings" panose="05000000000000000000" pitchFamily="2" charset="2"/>
              </a:rPr>
              <a:t>Branch</a:t>
            </a:r>
            <a:r>
              <a:rPr lang="de-DE" b="0" baseline="0" dirty="0">
                <a:latin typeface="Arial" charset="0"/>
                <a:sym typeface="Wingdings" panose="05000000000000000000" pitchFamily="2" charset="2"/>
              </a:rPr>
              <a:t> ausgewertet ist</a:t>
            </a:r>
            <a:br>
              <a:rPr lang="de-DE" b="0" baseline="0" dirty="0">
                <a:latin typeface="Arial" charset="0"/>
                <a:sym typeface="Wingdings" panose="05000000000000000000" pitchFamily="2" charset="2"/>
              </a:rPr>
            </a:br>
            <a:r>
              <a:rPr lang="de-DE" b="0" baseline="0" dirty="0">
                <a:latin typeface="Arial" charset="0"/>
                <a:sym typeface="Wingdings" panose="05000000000000000000" pitchFamily="2" charset="2"/>
              </a:rPr>
              <a:t> ggfs. fälschlich geladene Befehle werden </a:t>
            </a:r>
            <a:r>
              <a:rPr lang="de-DE" b="0" baseline="0" dirty="0" err="1">
                <a:latin typeface="Arial" charset="0"/>
                <a:sym typeface="Wingdings" panose="05000000000000000000" pitchFamily="2" charset="2"/>
              </a:rPr>
              <a:t>ge-flushed</a:t>
            </a:r>
            <a:r>
              <a:rPr lang="de-DE" b="0" baseline="0" dirty="0">
                <a:latin typeface="Arial" charset="0"/>
                <a:sym typeface="Wingdings" panose="05000000000000000000" pitchFamily="2" charset="2"/>
              </a:rPr>
              <a:t>, bevor sie berechnet und wirksam geworden sind</a:t>
            </a:r>
            <a:br>
              <a:rPr lang="de-DE" b="0" baseline="0" dirty="0">
                <a:latin typeface="Arial" charset="0"/>
                <a:sym typeface="Wingdings" panose="05000000000000000000" pitchFamily="2" charset="2"/>
              </a:rPr>
            </a:br>
            <a:r>
              <a:rPr lang="de-DE" b="0" baseline="0" dirty="0">
                <a:latin typeface="Arial" charset="0"/>
                <a:sym typeface="Wingdings" panose="05000000000000000000" pitchFamily="2" charset="2"/>
              </a:rPr>
              <a:t> auf </a:t>
            </a:r>
            <a:r>
              <a:rPr lang="de-DE" b="0" baseline="0" dirty="0" err="1">
                <a:latin typeface="Arial" charset="0"/>
                <a:sym typeface="Wingdings" panose="05000000000000000000" pitchFamily="2" charset="2"/>
              </a:rPr>
              <a:t>Reorder</a:t>
            </a:r>
            <a:r>
              <a:rPr lang="de-DE" b="0" baseline="0" dirty="0">
                <a:latin typeface="Arial" charset="0"/>
                <a:sym typeface="Wingdings" panose="05000000000000000000" pitchFamily="2" charset="2"/>
              </a:rPr>
              <a:t> </a:t>
            </a:r>
            <a:r>
              <a:rPr lang="de-DE" b="0" baseline="0" dirty="0" err="1">
                <a:latin typeface="Arial" charset="0"/>
                <a:sym typeface="Wingdings" panose="05000000000000000000" pitchFamily="2" charset="2"/>
              </a:rPr>
              <a:t>Buffer</a:t>
            </a:r>
            <a:r>
              <a:rPr lang="de-DE" b="0" baseline="0" dirty="0">
                <a:latin typeface="Arial" charset="0"/>
                <a:sym typeface="Wingdings" panose="05000000000000000000" pitchFamily="2" charset="2"/>
              </a:rPr>
              <a:t> und komplizierte Commit-</a:t>
            </a:r>
            <a:r>
              <a:rPr lang="de-DE" b="0" baseline="0" dirty="0" err="1">
                <a:latin typeface="Arial" charset="0"/>
                <a:sym typeface="Wingdings" panose="05000000000000000000" pitchFamily="2" charset="2"/>
              </a:rPr>
              <a:t>Retire</a:t>
            </a:r>
            <a:r>
              <a:rPr lang="de-DE" b="0" baseline="0" dirty="0">
                <a:latin typeface="Arial" charset="0"/>
                <a:sym typeface="Wingdings" panose="05000000000000000000" pitchFamily="2" charset="2"/>
              </a:rPr>
              <a:t>-Unit kann verzichtet werden</a:t>
            </a:r>
          </a:p>
          <a:p>
            <a:pPr marL="628650" lvl="1" indent="-171450">
              <a:buFontTx/>
              <a:buChar char="-"/>
            </a:pPr>
            <a:endParaRPr lang="de-DE" b="0" baseline="0" dirty="0">
              <a:latin typeface="Arial" charset="0"/>
              <a:sym typeface="Wingdings" panose="05000000000000000000" pitchFamily="2" charset="2"/>
            </a:endParaRPr>
          </a:p>
          <a:p>
            <a:pPr marL="628650" lvl="1" indent="-171450">
              <a:buFontTx/>
              <a:buChar char="-"/>
            </a:pPr>
            <a:r>
              <a:rPr lang="de-DE" b="0" baseline="0" dirty="0">
                <a:latin typeface="Arial" charset="0"/>
                <a:sym typeface="Wingdings" panose="05000000000000000000" pitchFamily="2" charset="2"/>
              </a:rPr>
              <a:t>Außerdem zur Vereinfachung nur 4 FP Register, mehr benötigen wir für diese einfachen Berechnungsbeispiele nicht</a:t>
            </a:r>
            <a:endParaRPr lang="de-DE" b="1"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152</a:t>
            </a:fld>
            <a:endParaRPr lang="de-DE">
              <a:latin typeface="Arial" charset="0"/>
            </a:endParaRPr>
          </a:p>
        </p:txBody>
      </p:sp>
    </p:spTree>
    <p:extLst>
      <p:ext uri="{BB962C8B-B14F-4D97-AF65-F5344CB8AC3E}">
        <p14:creationId xmlns:p14="http://schemas.microsoft.com/office/powerpoint/2010/main" val="36139836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dirty="0">
                <a:latin typeface="Arial" charset="0"/>
              </a:rPr>
              <a:t>Wie sehen dann die Komponenten dieser FP-Unit aus?</a:t>
            </a:r>
          </a:p>
          <a:p>
            <a:endParaRPr lang="de-DE" dirty="0">
              <a:latin typeface="Arial" charset="0"/>
            </a:endParaRPr>
          </a:p>
          <a:p>
            <a:r>
              <a:rPr lang="de-DE" dirty="0">
                <a:latin typeface="Arial" charset="0"/>
              </a:rPr>
              <a:t>Oben links: </a:t>
            </a:r>
            <a:r>
              <a:rPr lang="de-DE" dirty="0" err="1">
                <a:latin typeface="Arial" charset="0"/>
              </a:rPr>
              <a:t>Instruction</a:t>
            </a:r>
            <a:r>
              <a:rPr lang="de-DE" dirty="0">
                <a:latin typeface="Arial" charset="0"/>
              </a:rPr>
              <a:t> Queue, erhält die dekodierten Instruktionen von ID Unit und puffert sie </a:t>
            </a:r>
          </a:p>
          <a:p>
            <a:endParaRPr lang="de-DE" dirty="0">
              <a:latin typeface="Arial" charset="0"/>
            </a:endParaRPr>
          </a:p>
          <a:p>
            <a:r>
              <a:rPr lang="de-DE" dirty="0">
                <a:latin typeface="Arial" charset="0"/>
              </a:rPr>
              <a:t>Oben rechts: Register</a:t>
            </a:r>
            <a:r>
              <a:rPr lang="de-DE" baseline="0" dirty="0">
                <a:latin typeface="Arial" charset="0"/>
              </a:rPr>
              <a:t> File mit den 3 FP Registern F0 bis F2</a:t>
            </a:r>
          </a:p>
          <a:p>
            <a:r>
              <a:rPr lang="de-DE" baseline="0" dirty="0">
                <a:latin typeface="Arial" charset="0"/>
              </a:rPr>
              <a:t>	</a:t>
            </a:r>
            <a:r>
              <a:rPr lang="de-DE" baseline="0" dirty="0">
                <a:latin typeface="Arial" charset="0"/>
                <a:sym typeface="Wingdings" panose="05000000000000000000" pitchFamily="2" charset="2"/>
              </a:rPr>
              <a:t> zusätzlich zum gespeicherten Wert wird hier auch die ID der RS gespeichert, die mit der Berechnung dieses Registerinhalts beauftragt ist</a:t>
            </a:r>
          </a:p>
          <a:p>
            <a:endParaRPr lang="de-DE" baseline="0" dirty="0">
              <a:latin typeface="Arial" charset="0"/>
              <a:sym typeface="Wingdings" panose="05000000000000000000" pitchFamily="2" charset="2"/>
            </a:endParaRPr>
          </a:p>
          <a:p>
            <a:r>
              <a:rPr lang="de-DE" baseline="0" dirty="0">
                <a:latin typeface="Arial" charset="0"/>
                <a:sym typeface="Wingdings" panose="05000000000000000000" pitchFamily="2" charset="2"/>
              </a:rPr>
              <a:t>Unten: Reservation </a:t>
            </a:r>
            <a:r>
              <a:rPr lang="de-DE" baseline="0" dirty="0" err="1">
                <a:latin typeface="Arial" charset="0"/>
                <a:sym typeface="Wingdings" panose="05000000000000000000" pitchFamily="2" charset="2"/>
              </a:rPr>
              <a:t>Stations</a:t>
            </a:r>
            <a:r>
              <a:rPr lang="de-DE" baseline="0" dirty="0">
                <a:latin typeface="Arial" charset="0"/>
                <a:sym typeface="Wingdings" panose="05000000000000000000" pitchFamily="2" charset="2"/>
              </a:rPr>
              <a:t> für den FP </a:t>
            </a:r>
            <a:r>
              <a:rPr lang="de-DE" baseline="0" dirty="0" err="1">
                <a:latin typeface="Arial" charset="0"/>
                <a:sym typeface="Wingdings" panose="05000000000000000000" pitchFamily="2" charset="2"/>
              </a:rPr>
              <a:t>Addierer</a:t>
            </a:r>
            <a:r>
              <a:rPr lang="de-DE" baseline="0" dirty="0">
                <a:latin typeface="Arial" charset="0"/>
                <a:sym typeface="Wingdings" panose="05000000000000000000" pitchFamily="2" charset="2"/>
              </a:rPr>
              <a:t> (links) und den FP </a:t>
            </a:r>
            <a:r>
              <a:rPr lang="de-DE" baseline="0" dirty="0" err="1">
                <a:latin typeface="Arial" charset="0"/>
                <a:sym typeface="Wingdings" panose="05000000000000000000" pitchFamily="2" charset="2"/>
              </a:rPr>
              <a:t>Multiplizierer</a:t>
            </a:r>
            <a:r>
              <a:rPr lang="de-DE" baseline="0" dirty="0">
                <a:latin typeface="Arial" charset="0"/>
                <a:sym typeface="Wingdings" panose="05000000000000000000" pitchFamily="2" charset="2"/>
              </a:rPr>
              <a:t> (rechts)</a:t>
            </a:r>
          </a:p>
          <a:p>
            <a:r>
              <a:rPr lang="de-DE" baseline="0" dirty="0">
                <a:latin typeface="Arial" charset="0"/>
                <a:sym typeface="Wingdings" panose="05000000000000000000" pitchFamily="2" charset="2"/>
              </a:rPr>
              <a:t>	 RS puffern die Instruktionen für die FP Unit, bis alle Operanden verfügbar sind und die Berechnung tatsächlich durchgeführt werden kann</a:t>
            </a:r>
          </a:p>
          <a:p>
            <a:endParaRPr lang="de-DE" baseline="0" dirty="0">
              <a:latin typeface="Arial" charset="0"/>
              <a:sym typeface="Wingdings" panose="05000000000000000000" pitchFamily="2" charset="2"/>
            </a:endParaRPr>
          </a:p>
          <a:p>
            <a:r>
              <a:rPr lang="de-DE" baseline="0" dirty="0">
                <a:latin typeface="Arial" charset="0"/>
                <a:sym typeface="Wingdings" panose="05000000000000000000" pitchFamily="2" charset="2"/>
              </a:rPr>
              <a:t>Aufbau der RS:</a:t>
            </a:r>
          </a:p>
          <a:p>
            <a:pPr marL="171450" indent="-171450">
              <a:buFontTx/>
              <a:buChar char="-"/>
            </a:pPr>
            <a:r>
              <a:rPr lang="de-DE" baseline="0" dirty="0" err="1">
                <a:latin typeface="Arial" charset="0"/>
                <a:sym typeface="Wingdings" panose="05000000000000000000" pitchFamily="2" charset="2"/>
              </a:rPr>
              <a:t>op</a:t>
            </a:r>
            <a:r>
              <a:rPr lang="de-DE" baseline="0" dirty="0">
                <a:latin typeface="Arial" charset="0"/>
                <a:sym typeface="Wingdings" panose="05000000000000000000" pitchFamily="2" charset="2"/>
              </a:rPr>
              <a:t>: </a:t>
            </a:r>
            <a:r>
              <a:rPr lang="de-DE" baseline="0" dirty="0" err="1">
                <a:latin typeface="Arial" charset="0"/>
                <a:sym typeface="Wingdings" panose="05000000000000000000" pitchFamily="2" charset="2"/>
              </a:rPr>
              <a:t>Opcode</a:t>
            </a:r>
            <a:r>
              <a:rPr lang="de-DE" baseline="0" dirty="0">
                <a:latin typeface="Arial" charset="0"/>
                <a:sym typeface="Wingdings" panose="05000000000000000000" pitchFamily="2" charset="2"/>
              </a:rPr>
              <a:t> für die auszuführende Operation</a:t>
            </a:r>
          </a:p>
          <a:p>
            <a:pPr marL="171450" indent="-171450">
              <a:buFontTx/>
              <a:buChar char="-"/>
            </a:pPr>
            <a:r>
              <a:rPr lang="de-DE" baseline="0" dirty="0">
                <a:latin typeface="Arial" charset="0"/>
                <a:sym typeface="Wingdings" panose="05000000000000000000" pitchFamily="2" charset="2"/>
              </a:rPr>
              <a:t>RS1: RS, die den 1. Operanden berechnet; 0, wenn der Operand bereits verfügbar ist</a:t>
            </a:r>
          </a:p>
          <a:p>
            <a:pPr marL="171450" indent="-171450">
              <a:buFontTx/>
              <a:buChar char="-"/>
            </a:pPr>
            <a:r>
              <a:rPr lang="de-DE" baseline="0" dirty="0">
                <a:latin typeface="Arial" charset="0"/>
                <a:sym typeface="Wingdings" panose="05000000000000000000" pitchFamily="2" charset="2"/>
              </a:rPr>
              <a:t>Val1: Wert des 1. Operanden; n/a, wenn der Operand noch  nicht verfügbar ist</a:t>
            </a:r>
          </a:p>
          <a:p>
            <a:pPr marL="171450" indent="-171450">
              <a:buFontTx/>
              <a:buChar char="-"/>
            </a:pPr>
            <a:r>
              <a:rPr lang="de-DE" baseline="0" dirty="0">
                <a:latin typeface="Arial" charset="0"/>
                <a:sym typeface="Wingdings" panose="05000000000000000000" pitchFamily="2" charset="2"/>
              </a:rPr>
              <a:t>RS2: RS, die den 2. Operanden berechnet</a:t>
            </a:r>
          </a:p>
          <a:p>
            <a:pPr marL="171450" indent="-171450">
              <a:buFontTx/>
              <a:buChar char="-"/>
            </a:pPr>
            <a:r>
              <a:rPr lang="de-DE" baseline="0" dirty="0">
                <a:latin typeface="Arial" charset="0"/>
                <a:sym typeface="Wingdings" panose="05000000000000000000" pitchFamily="2" charset="2"/>
              </a:rPr>
              <a:t>Val2: Wert des 2. Operanden</a:t>
            </a:r>
          </a:p>
          <a:p>
            <a:pPr marL="171450" indent="-171450">
              <a:buFontTx/>
              <a:buChar char="-"/>
            </a:pPr>
            <a:r>
              <a:rPr lang="de-DE" baseline="0" dirty="0" err="1">
                <a:latin typeface="Arial" charset="0"/>
                <a:sym typeface="Wingdings" panose="05000000000000000000" pitchFamily="2" charset="2"/>
              </a:rPr>
              <a:t>Busy</a:t>
            </a:r>
            <a:r>
              <a:rPr lang="de-DE" baseline="0" dirty="0">
                <a:latin typeface="Arial" charset="0"/>
                <a:sym typeface="Wingdings" panose="05000000000000000000" pitchFamily="2" charset="2"/>
              </a:rPr>
              <a:t>: </a:t>
            </a:r>
            <a:r>
              <a:rPr lang="de-DE" baseline="0" dirty="0" err="1">
                <a:latin typeface="Arial" charset="0"/>
                <a:sym typeface="Wingdings" panose="05000000000000000000" pitchFamily="2" charset="2"/>
              </a:rPr>
              <a:t>Flag</a:t>
            </a:r>
            <a:r>
              <a:rPr lang="de-DE" baseline="0" dirty="0">
                <a:latin typeface="Arial" charset="0"/>
                <a:sym typeface="Wingdings" panose="05000000000000000000" pitchFamily="2" charset="2"/>
              </a:rPr>
              <a:t>, ob RS besetzt ist oder nicht (kurze Erklärung, dass in den Einträgen immer etwas drin stehen kann, ggfs. Restkapazität vom Vorgänger)</a:t>
            </a:r>
            <a:endParaRPr lang="de-DE"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153</a:t>
            </a:fld>
            <a:endParaRPr lang="de-DE">
              <a:latin typeface="Arial" charset="0"/>
            </a:endParaRPr>
          </a:p>
        </p:txBody>
      </p:sp>
    </p:spTree>
    <p:extLst>
      <p:ext uri="{BB962C8B-B14F-4D97-AF65-F5344CB8AC3E}">
        <p14:creationId xmlns:p14="http://schemas.microsoft.com/office/powerpoint/2010/main" val="18071577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dirty="0" err="1">
                <a:latin typeface="Arial" charset="0"/>
              </a:rPr>
              <a:t>Instruction</a:t>
            </a:r>
            <a:r>
              <a:rPr lang="de-DE" dirty="0">
                <a:latin typeface="Arial" charset="0"/>
              </a:rPr>
              <a:t> Queue braucht Verbindung zu den Reservation </a:t>
            </a:r>
            <a:r>
              <a:rPr lang="de-DE" dirty="0" err="1">
                <a:latin typeface="Arial" charset="0"/>
              </a:rPr>
              <a:t>Stations</a:t>
            </a:r>
            <a:r>
              <a:rPr lang="de-DE" dirty="0">
                <a:latin typeface="Arial" charset="0"/>
              </a:rPr>
              <a:t>, um sie entsprechend ihrer Verfügbarkeit</a:t>
            </a:r>
            <a:r>
              <a:rPr lang="de-DE" baseline="0" dirty="0">
                <a:latin typeface="Arial" charset="0"/>
              </a:rPr>
              <a:t> mit neuen Instruktionen versorgen zu können</a:t>
            </a:r>
            <a:br>
              <a:rPr lang="de-DE" baseline="0" dirty="0">
                <a:latin typeface="Arial" charset="0"/>
              </a:rPr>
            </a:br>
            <a:r>
              <a:rPr lang="de-DE" baseline="0" dirty="0">
                <a:latin typeface="Arial" charset="0"/>
                <a:sym typeface="Wingdings" panose="05000000000000000000" pitchFamily="2" charset="2"/>
              </a:rPr>
              <a:t> Merke: ausschließlich In-Order-</a:t>
            </a:r>
            <a:r>
              <a:rPr lang="de-DE" baseline="0" dirty="0" err="1">
                <a:latin typeface="Arial" charset="0"/>
                <a:sym typeface="Wingdings" panose="05000000000000000000" pitchFamily="2" charset="2"/>
              </a:rPr>
              <a:t>Issuing</a:t>
            </a:r>
            <a:endParaRPr lang="de-DE"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154</a:t>
            </a:fld>
            <a:endParaRPr lang="de-DE">
              <a:latin typeface="Arial" charset="0"/>
            </a:endParaRPr>
          </a:p>
        </p:txBody>
      </p:sp>
    </p:spTree>
    <p:extLst>
      <p:ext uri="{BB962C8B-B14F-4D97-AF65-F5344CB8AC3E}">
        <p14:creationId xmlns:p14="http://schemas.microsoft.com/office/powerpoint/2010/main" val="28942918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dirty="0">
                <a:latin typeface="Arial" charset="0"/>
              </a:rPr>
              <a:t>Register</a:t>
            </a:r>
            <a:r>
              <a:rPr lang="de-DE" baseline="0" dirty="0">
                <a:latin typeface="Arial" charset="0"/>
              </a:rPr>
              <a:t> File braucht Verbindung zu den Reservation </a:t>
            </a:r>
            <a:r>
              <a:rPr lang="de-DE" baseline="0" dirty="0" err="1">
                <a:latin typeface="Arial" charset="0"/>
              </a:rPr>
              <a:t>Stations</a:t>
            </a:r>
            <a:r>
              <a:rPr lang="de-DE" baseline="0" dirty="0">
                <a:latin typeface="Arial" charset="0"/>
              </a:rPr>
              <a:t>, um die Werte der Operanden mitteilen zu können</a:t>
            </a:r>
            <a:endParaRPr lang="de-DE"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155</a:t>
            </a:fld>
            <a:endParaRPr lang="de-DE">
              <a:latin typeface="Arial" charset="0"/>
            </a:endParaRPr>
          </a:p>
        </p:txBody>
      </p:sp>
    </p:spTree>
    <p:extLst>
      <p:ext uri="{BB962C8B-B14F-4D97-AF65-F5344CB8AC3E}">
        <p14:creationId xmlns:p14="http://schemas.microsoft.com/office/powerpoint/2010/main" val="4053326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dirty="0">
                <a:latin typeface="Arial" charset="0"/>
              </a:rPr>
              <a:t>Und</a:t>
            </a:r>
            <a:r>
              <a:rPr lang="de-DE" baseline="0" dirty="0">
                <a:latin typeface="Arial" charset="0"/>
              </a:rPr>
              <a:t> Berechnungsergebnisse sollen nicht nur in Register File zurückgeschrieben werden, sondern auch direkt </a:t>
            </a:r>
            <a:r>
              <a:rPr lang="de-DE" baseline="0" dirty="0" err="1">
                <a:latin typeface="Arial" charset="0"/>
              </a:rPr>
              <a:t>geforwarded</a:t>
            </a:r>
            <a:r>
              <a:rPr lang="de-DE" baseline="0" dirty="0">
                <a:latin typeface="Arial" charset="0"/>
              </a:rPr>
              <a:t> werden können an die Reservation </a:t>
            </a:r>
            <a:r>
              <a:rPr lang="de-DE" baseline="0" dirty="0" err="1">
                <a:latin typeface="Arial" charset="0"/>
              </a:rPr>
              <a:t>Stations</a:t>
            </a:r>
            <a:r>
              <a:rPr lang="de-DE" baseline="0" dirty="0">
                <a:latin typeface="Arial" charset="0"/>
              </a:rPr>
              <a:t>, die auf das Ergebnis warten</a:t>
            </a:r>
          </a:p>
          <a:p>
            <a:pPr marL="171450" indent="-171450">
              <a:buFont typeface="Wingdings" panose="05000000000000000000" pitchFamily="2" charset="2"/>
              <a:buChar char="à"/>
            </a:pPr>
            <a:r>
              <a:rPr lang="de-DE" baseline="0" dirty="0">
                <a:latin typeface="Arial" charset="0"/>
                <a:sym typeface="Wingdings" panose="05000000000000000000" pitchFamily="2" charset="2"/>
              </a:rPr>
              <a:t>Common Data Bus (CDB)</a:t>
            </a:r>
          </a:p>
          <a:p>
            <a:pPr marL="171450" indent="-171450">
              <a:buFont typeface="Wingdings" panose="05000000000000000000" pitchFamily="2" charset="2"/>
              <a:buChar char="à"/>
            </a:pPr>
            <a:endParaRPr lang="de-DE" baseline="0" dirty="0">
              <a:latin typeface="Arial" charset="0"/>
              <a:sym typeface="Wingdings" panose="05000000000000000000" pitchFamily="2" charset="2"/>
            </a:endParaRPr>
          </a:p>
          <a:p>
            <a:pPr marL="171450" indent="-171450">
              <a:buFont typeface="Wingdings" panose="05000000000000000000" pitchFamily="2" charset="2"/>
              <a:buChar char="à"/>
            </a:pPr>
            <a:r>
              <a:rPr lang="de-DE" baseline="0" dirty="0">
                <a:latin typeface="Arial" charset="0"/>
                <a:sym typeface="Wingdings" panose="05000000000000000000" pitchFamily="2" charset="2"/>
              </a:rPr>
              <a:t>Schema-Zeichnung fertig</a:t>
            </a:r>
          </a:p>
          <a:p>
            <a:pPr marL="171450" indent="-171450">
              <a:buFont typeface="Wingdings" panose="05000000000000000000" pitchFamily="2" charset="2"/>
              <a:buChar char="à"/>
            </a:pPr>
            <a:r>
              <a:rPr lang="de-DE" baseline="0" dirty="0">
                <a:latin typeface="Arial" charset="0"/>
                <a:sym typeface="Wingdings" panose="05000000000000000000" pitchFamily="2" charset="2"/>
              </a:rPr>
              <a:t>Hinweis: Muss nicht aus dem Kopf gezeichnet werden können, aber bei gegebenem Schema sollte ein Beispiel wie hier durchgespielt werden können</a:t>
            </a:r>
            <a:endParaRPr lang="de-DE"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156</a:t>
            </a:fld>
            <a:endParaRPr lang="de-DE">
              <a:latin typeface="Arial" charset="0"/>
            </a:endParaRPr>
          </a:p>
        </p:txBody>
      </p:sp>
    </p:spTree>
    <p:extLst>
      <p:ext uri="{BB962C8B-B14F-4D97-AF65-F5344CB8AC3E}">
        <p14:creationId xmlns:p14="http://schemas.microsoft.com/office/powerpoint/2010/main" val="35810293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dirty="0">
                <a:latin typeface="Arial" charset="0"/>
              </a:rPr>
              <a:t>Nun an</a:t>
            </a:r>
            <a:r>
              <a:rPr lang="de-DE" baseline="0" dirty="0">
                <a:latin typeface="Arial" charset="0"/>
              </a:rPr>
              <a:t> einem konkreten Beispiel: FP Multiplikation, gefolgt von FP Addition und FP Subtraktion</a:t>
            </a:r>
          </a:p>
          <a:p>
            <a:endParaRPr lang="de-DE" baseline="0" dirty="0">
              <a:latin typeface="Arial" charset="0"/>
            </a:endParaRPr>
          </a:p>
          <a:p>
            <a:r>
              <a:rPr lang="de-DE" baseline="0" dirty="0">
                <a:latin typeface="Arial" charset="0"/>
              </a:rPr>
              <a:t>Register initial gefüllt wie angegeben</a:t>
            </a:r>
          </a:p>
          <a:p>
            <a:endParaRPr lang="de-DE" baseline="0" dirty="0">
              <a:latin typeface="Arial" charset="0"/>
            </a:endParaRPr>
          </a:p>
          <a:p>
            <a:r>
              <a:rPr lang="de-DE" baseline="0" dirty="0">
                <a:latin typeface="Arial" charset="0"/>
              </a:rPr>
              <a:t>Nun kommen im ersten Takt alle 3 Instruktionen aus der ID Unit… &lt;Klick weiter&gt;</a:t>
            </a: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157</a:t>
            </a:fld>
            <a:endParaRPr lang="de-DE">
              <a:latin typeface="Arial" charset="0"/>
            </a:endParaRPr>
          </a:p>
        </p:txBody>
      </p:sp>
    </p:spTree>
    <p:extLst>
      <p:ext uri="{BB962C8B-B14F-4D97-AF65-F5344CB8AC3E}">
        <p14:creationId xmlns:p14="http://schemas.microsoft.com/office/powerpoint/2010/main" val="417591026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err="1">
                <a:latin typeface="Arial" charset="0"/>
              </a:rPr>
              <a:t>Instruction</a:t>
            </a:r>
            <a:r>
              <a:rPr lang="de-DE" baseline="0" dirty="0">
                <a:latin typeface="Arial" charset="0"/>
              </a:rPr>
              <a:t> Queue entsprechend mit den 3 Instruktionen in FIFO-Manier gefüllt</a:t>
            </a:r>
          </a:p>
          <a:p>
            <a:endParaRPr lang="de-DE" baseline="0" dirty="0">
              <a:latin typeface="Arial" charset="0"/>
            </a:endParaRPr>
          </a:p>
          <a:p>
            <a:r>
              <a:rPr lang="de-DE" baseline="0" dirty="0">
                <a:latin typeface="Arial" charset="0"/>
              </a:rPr>
              <a:t>Rosa markiert im folgenden alles, was mit der Multiplikation zusammenhängt, </a:t>
            </a:r>
          </a:p>
          <a:p>
            <a:r>
              <a:rPr lang="de-DE" baseline="0" dirty="0">
                <a:latin typeface="Arial" charset="0"/>
              </a:rPr>
              <a:t>Blau alles, was mit der Addition zusammenhängt,</a:t>
            </a:r>
          </a:p>
          <a:p>
            <a:r>
              <a:rPr lang="de-DE" baseline="0" dirty="0">
                <a:latin typeface="Arial" charset="0"/>
              </a:rPr>
              <a:t>Gelb alles, was mit der Subtraktion zusammenhängt</a:t>
            </a: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158</a:t>
            </a:fld>
            <a:endParaRPr lang="de-DE">
              <a:latin typeface="Arial" charset="0"/>
            </a:endParaRPr>
          </a:p>
        </p:txBody>
      </p:sp>
    </p:spTree>
    <p:extLst>
      <p:ext uri="{BB962C8B-B14F-4D97-AF65-F5344CB8AC3E}">
        <p14:creationId xmlns:p14="http://schemas.microsoft.com/office/powerpoint/2010/main" val="43684743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a:latin typeface="Arial" charset="0"/>
              </a:rPr>
              <a:t>RS für Multiplikation ist verfügbar, daher kann Instruktion am Kopf der </a:t>
            </a:r>
            <a:r>
              <a:rPr lang="de-DE" baseline="0" dirty="0" err="1">
                <a:latin typeface="Arial" charset="0"/>
              </a:rPr>
              <a:t>Instruction</a:t>
            </a:r>
            <a:r>
              <a:rPr lang="de-DE" baseline="0" dirty="0">
                <a:latin typeface="Arial" charset="0"/>
              </a:rPr>
              <a:t> Queue </a:t>
            </a:r>
            <a:r>
              <a:rPr lang="de-DE" baseline="0" dirty="0" err="1">
                <a:latin typeface="Arial" charset="0"/>
              </a:rPr>
              <a:t>ge-issued</a:t>
            </a:r>
            <a:r>
              <a:rPr lang="de-DE" baseline="0" dirty="0">
                <a:latin typeface="Arial" charset="0"/>
              </a:rPr>
              <a:t> werden an Mul1</a:t>
            </a:r>
          </a:p>
          <a:p>
            <a:endParaRPr lang="de-DE" baseline="0" dirty="0">
              <a:latin typeface="Arial" charset="0"/>
            </a:endParaRPr>
          </a:p>
          <a:p>
            <a:r>
              <a:rPr lang="de-DE" baseline="0" dirty="0">
                <a:latin typeface="Arial" charset="0"/>
              </a:rPr>
              <a:t>Änderungen an RS Mul1:</a:t>
            </a:r>
          </a:p>
          <a:p>
            <a:pPr marL="171450" indent="-171450">
              <a:buFontTx/>
              <a:buChar char="-"/>
            </a:pPr>
            <a:r>
              <a:rPr lang="de-DE" baseline="0" dirty="0" err="1">
                <a:latin typeface="Arial" charset="0"/>
              </a:rPr>
              <a:t>Opcode</a:t>
            </a:r>
            <a:r>
              <a:rPr lang="de-DE" baseline="0" dirty="0">
                <a:latin typeface="Arial" charset="0"/>
              </a:rPr>
              <a:t> ist * für Multiplikation</a:t>
            </a:r>
          </a:p>
          <a:p>
            <a:pPr marL="171450" indent="-171450">
              <a:buFontTx/>
              <a:buChar char="-"/>
            </a:pPr>
            <a:r>
              <a:rPr lang="de-DE" baseline="0" dirty="0">
                <a:latin typeface="Arial" charset="0"/>
              </a:rPr>
              <a:t>Beide RS sind 0, da die Operanden direkt verfügbar sind</a:t>
            </a:r>
          </a:p>
          <a:p>
            <a:pPr marL="171450" indent="-171450">
              <a:buFontTx/>
              <a:buChar char="-"/>
            </a:pPr>
            <a:r>
              <a:rPr lang="de-DE" baseline="0" dirty="0">
                <a:latin typeface="Arial" charset="0"/>
              </a:rPr>
              <a:t>Values werden aus Register File übertragen</a:t>
            </a:r>
          </a:p>
          <a:p>
            <a:pPr marL="171450" indent="-171450">
              <a:buFontTx/>
              <a:buChar char="-"/>
            </a:pPr>
            <a:r>
              <a:rPr lang="de-DE" baseline="0" dirty="0" err="1">
                <a:latin typeface="Arial" charset="0"/>
              </a:rPr>
              <a:t>Busy-Flag</a:t>
            </a:r>
            <a:r>
              <a:rPr lang="de-DE" baseline="0" dirty="0">
                <a:latin typeface="Arial" charset="0"/>
              </a:rPr>
              <a:t> wird gesetzt</a:t>
            </a:r>
          </a:p>
          <a:p>
            <a:pPr marL="171450" indent="-171450">
              <a:buFontTx/>
              <a:buChar char="-"/>
            </a:pPr>
            <a:endParaRPr lang="de-DE" baseline="0" dirty="0">
              <a:latin typeface="Arial" charset="0"/>
            </a:endParaRPr>
          </a:p>
          <a:p>
            <a:pPr marL="0" indent="0">
              <a:buFontTx/>
              <a:buNone/>
            </a:pPr>
            <a:r>
              <a:rPr lang="de-DE" baseline="0" dirty="0">
                <a:latin typeface="Arial" charset="0"/>
              </a:rPr>
              <a:t>Änderungen am Register File:</a:t>
            </a:r>
          </a:p>
          <a:p>
            <a:pPr marL="171450" indent="-171450">
              <a:buFontTx/>
              <a:buChar char="-"/>
            </a:pPr>
            <a:r>
              <a:rPr lang="de-DE" baseline="0" dirty="0">
                <a:latin typeface="Arial" charset="0"/>
              </a:rPr>
              <a:t>Für F0 wird RS Mul1 eingetragen, da diese den aktuellsten Inhalt des Registers produziert</a:t>
            </a:r>
          </a:p>
          <a:p>
            <a:pPr marL="171450" indent="-171450">
              <a:buFontTx/>
              <a:buChar char="-"/>
            </a:pPr>
            <a:endParaRPr lang="de-DE" baseline="0" dirty="0">
              <a:latin typeface="Arial" charset="0"/>
            </a:endParaRPr>
          </a:p>
          <a:p>
            <a:pPr marL="0" indent="0">
              <a:buFontTx/>
              <a:buNone/>
            </a:pPr>
            <a:r>
              <a:rPr lang="de-DE" baseline="0" dirty="0">
                <a:latin typeface="Arial" charset="0"/>
                <a:sym typeface="Wingdings" panose="05000000000000000000" pitchFamily="2" charset="2"/>
              </a:rPr>
              <a:t> Alle Operanden für Mul1 sind vorhanden und </a:t>
            </a:r>
            <a:r>
              <a:rPr lang="de-DE" baseline="0" dirty="0" err="1">
                <a:latin typeface="Arial" charset="0"/>
                <a:sym typeface="Wingdings" panose="05000000000000000000" pitchFamily="2" charset="2"/>
              </a:rPr>
              <a:t>Multiplizierer</a:t>
            </a:r>
            <a:r>
              <a:rPr lang="de-DE" baseline="0" dirty="0">
                <a:latin typeface="Arial" charset="0"/>
                <a:sym typeface="Wingdings" panose="05000000000000000000" pitchFamily="2" charset="2"/>
              </a:rPr>
              <a:t> ist frei, </a:t>
            </a:r>
            <a:r>
              <a:rPr lang="de-DE" baseline="0" dirty="0" err="1">
                <a:latin typeface="Arial" charset="0"/>
                <a:sym typeface="Wingdings" panose="05000000000000000000" pitchFamily="2" charset="2"/>
              </a:rPr>
              <a:t>Execution</a:t>
            </a:r>
            <a:r>
              <a:rPr lang="de-DE" baseline="0" dirty="0">
                <a:latin typeface="Arial" charset="0"/>
                <a:sym typeface="Wingdings" panose="05000000000000000000" pitchFamily="2" charset="2"/>
              </a:rPr>
              <a:t> wird angestoßen</a:t>
            </a:r>
            <a:endParaRPr lang="de-DE" baseline="0"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159</a:t>
            </a:fld>
            <a:endParaRPr lang="de-DE">
              <a:latin typeface="Arial" charset="0"/>
            </a:endParaRPr>
          </a:p>
        </p:txBody>
      </p:sp>
    </p:spTree>
    <p:extLst>
      <p:ext uri="{BB962C8B-B14F-4D97-AF65-F5344CB8AC3E}">
        <p14:creationId xmlns:p14="http://schemas.microsoft.com/office/powerpoint/2010/main" val="381889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lienbildplatzhalter 1"/>
          <p:cNvSpPr>
            <a:spLocks noGrp="1" noRot="1" noChangeAspect="1" noTextEdit="1"/>
          </p:cNvSpPr>
          <p:nvPr>
            <p:ph type="sldImg"/>
          </p:nvPr>
        </p:nvSpPr>
        <p:spPr>
          <a:xfrm>
            <a:off x="142875" y="769938"/>
            <a:ext cx="6816725" cy="3835400"/>
          </a:xfrm>
          <a:ln/>
        </p:spPr>
      </p:sp>
      <p:sp>
        <p:nvSpPr>
          <p:cNvPr id="258051" name="Notizenplatzhalter 2"/>
          <p:cNvSpPr>
            <a:spLocks noGrp="1"/>
          </p:cNvSpPr>
          <p:nvPr>
            <p:ph type="body" idx="1"/>
          </p:nvPr>
        </p:nvSpPr>
        <p:spPr>
          <a:noFill/>
          <a:ln/>
        </p:spPr>
        <p:txBody>
          <a:bodyPr/>
          <a:lstStyle/>
          <a:p>
            <a:endParaRPr lang="de-DE">
              <a:latin typeface="Arial" charset="0"/>
            </a:endParaRPr>
          </a:p>
        </p:txBody>
      </p:sp>
      <p:sp>
        <p:nvSpPr>
          <p:cNvPr id="258052" name="Foliennummernplatzhalter 3"/>
          <p:cNvSpPr>
            <a:spLocks noGrp="1"/>
          </p:cNvSpPr>
          <p:nvPr>
            <p:ph type="sldNum" sz="quarter" idx="5"/>
          </p:nvPr>
        </p:nvSpPr>
        <p:spPr>
          <a:noFill/>
        </p:spPr>
        <p:txBody>
          <a:bodyPr/>
          <a:lstStyle/>
          <a:p>
            <a:pPr defTabSz="931863"/>
            <a:fld id="{522A00AB-51EA-4C05-802D-C54D250ACDA4}" type="slidenum">
              <a:rPr lang="de-DE" smtClean="0">
                <a:latin typeface="Arial" charset="0"/>
              </a:rPr>
              <a:pPr defTabSz="931863"/>
              <a:t>16</a:t>
            </a:fld>
            <a:endParaRPr lang="de-DE">
              <a:latin typeface="Arial" charset="0"/>
            </a:endParaRPr>
          </a:p>
        </p:txBody>
      </p:sp>
    </p:spTree>
    <p:extLst>
      <p:ext uri="{BB962C8B-B14F-4D97-AF65-F5344CB8AC3E}">
        <p14:creationId xmlns:p14="http://schemas.microsoft.com/office/powerpoint/2010/main" val="309168192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a:latin typeface="Arial" charset="0"/>
              </a:rPr>
              <a:t>RS für Addition ist verfügbar, daher kann Instruktion am Kopf der </a:t>
            </a:r>
            <a:r>
              <a:rPr lang="de-DE" baseline="0" dirty="0" err="1">
                <a:latin typeface="Arial" charset="0"/>
              </a:rPr>
              <a:t>Instruction</a:t>
            </a:r>
            <a:r>
              <a:rPr lang="de-DE" baseline="0" dirty="0">
                <a:latin typeface="Arial" charset="0"/>
              </a:rPr>
              <a:t> Queue </a:t>
            </a:r>
            <a:r>
              <a:rPr lang="de-DE" baseline="0" dirty="0" err="1">
                <a:latin typeface="Arial" charset="0"/>
              </a:rPr>
              <a:t>ge-issued</a:t>
            </a:r>
            <a:r>
              <a:rPr lang="de-DE" baseline="0" dirty="0">
                <a:latin typeface="Arial" charset="0"/>
              </a:rPr>
              <a:t> werden an Add1</a:t>
            </a:r>
          </a:p>
          <a:p>
            <a:endParaRPr lang="de-DE" baseline="0" dirty="0">
              <a:latin typeface="Arial" charset="0"/>
            </a:endParaRPr>
          </a:p>
          <a:p>
            <a:r>
              <a:rPr lang="de-DE" baseline="0" dirty="0">
                <a:latin typeface="Arial" charset="0"/>
              </a:rPr>
              <a:t>Änderungen an RS Add1:</a:t>
            </a:r>
          </a:p>
          <a:p>
            <a:pPr marL="171450" indent="-171450">
              <a:buFontTx/>
              <a:buChar char="-"/>
            </a:pPr>
            <a:r>
              <a:rPr lang="de-DE" baseline="0" dirty="0" err="1">
                <a:latin typeface="Arial" charset="0"/>
              </a:rPr>
              <a:t>Opcode</a:t>
            </a:r>
            <a:r>
              <a:rPr lang="de-DE" baseline="0" dirty="0">
                <a:latin typeface="Arial" charset="0"/>
              </a:rPr>
              <a:t> ist + für Addition</a:t>
            </a:r>
          </a:p>
          <a:p>
            <a:pPr marL="171450" indent="-171450">
              <a:buFontTx/>
              <a:buChar char="-"/>
            </a:pPr>
            <a:r>
              <a:rPr lang="de-DE" baseline="0" dirty="0">
                <a:latin typeface="Arial" charset="0"/>
              </a:rPr>
              <a:t>Operand 1 ist nicht verfügbar, sondern wird von Mul1 berechnet</a:t>
            </a:r>
          </a:p>
          <a:p>
            <a:pPr marL="171450" indent="-171450">
              <a:buFontTx/>
              <a:buChar char="-"/>
            </a:pPr>
            <a:r>
              <a:rPr lang="de-DE" baseline="0" dirty="0">
                <a:latin typeface="Arial" charset="0"/>
              </a:rPr>
              <a:t>Operand 2 ist verfügbar und wird aus dem Register File übertragen</a:t>
            </a:r>
          </a:p>
          <a:p>
            <a:pPr marL="171450" indent="-171450">
              <a:buFontTx/>
              <a:buChar char="-"/>
            </a:pPr>
            <a:r>
              <a:rPr lang="de-DE" baseline="0" dirty="0" err="1">
                <a:latin typeface="Arial" charset="0"/>
              </a:rPr>
              <a:t>Busy-Flag</a:t>
            </a:r>
            <a:r>
              <a:rPr lang="de-DE" baseline="0" dirty="0">
                <a:latin typeface="Arial" charset="0"/>
              </a:rPr>
              <a:t> wird gesetzt</a:t>
            </a:r>
          </a:p>
          <a:p>
            <a:pPr marL="171450" indent="-171450">
              <a:buFontTx/>
              <a:buChar char="-"/>
            </a:pPr>
            <a:endParaRPr lang="de-DE" baseline="0" dirty="0">
              <a:latin typeface="Arial" charset="0"/>
            </a:endParaRPr>
          </a:p>
          <a:p>
            <a:pPr marL="0" indent="0">
              <a:buFontTx/>
              <a:buNone/>
            </a:pPr>
            <a:r>
              <a:rPr lang="de-DE" baseline="0" dirty="0">
                <a:latin typeface="Arial" charset="0"/>
              </a:rPr>
              <a:t>Änderungen am Register File:</a:t>
            </a:r>
          </a:p>
          <a:p>
            <a:pPr marL="0" indent="0">
              <a:buFontTx/>
              <a:buNone/>
            </a:pPr>
            <a:r>
              <a:rPr lang="de-DE" baseline="0" dirty="0">
                <a:latin typeface="Arial" charset="0"/>
              </a:rPr>
              <a:t>- Für F3 wird RS Add1 eingetragen, da diese den aktuellsten Inhalt des Registers produziert</a:t>
            </a:r>
          </a:p>
          <a:p>
            <a:endParaRPr lang="de-DE" baseline="0" dirty="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latin typeface="Arial" charset="0"/>
                <a:sym typeface="Wingdings" panose="05000000000000000000" pitchFamily="2" charset="2"/>
              </a:rPr>
              <a:t> Add1 ist abhängig vom Ergebnis von Mul1 und kann mit der Ausführung noch nicht beginnen</a:t>
            </a:r>
            <a:endParaRPr lang="de-DE" baseline="0" dirty="0">
              <a:latin typeface="Arial" charset="0"/>
            </a:endParaRPr>
          </a:p>
          <a:p>
            <a:endParaRPr lang="de-DE" baseline="0" dirty="0">
              <a:latin typeface="Arial" charset="0"/>
            </a:endParaRPr>
          </a:p>
          <a:p>
            <a:r>
              <a:rPr lang="de-DE" baseline="0" dirty="0">
                <a:latin typeface="Arial" charset="0"/>
              </a:rPr>
              <a:t>Randbemerkung: Hier wurde implizit ein Register </a:t>
            </a:r>
            <a:r>
              <a:rPr lang="de-DE" baseline="0" dirty="0" err="1">
                <a:latin typeface="Arial" charset="0"/>
              </a:rPr>
              <a:t>Renaming</a:t>
            </a:r>
            <a:r>
              <a:rPr lang="de-DE" baseline="0" dirty="0">
                <a:latin typeface="Arial" charset="0"/>
              </a:rPr>
              <a:t> vorgenommen </a:t>
            </a:r>
            <a:r>
              <a:rPr lang="de-DE" baseline="0" dirty="0">
                <a:latin typeface="Arial" charset="0"/>
                <a:sym typeface="Wingdings" panose="05000000000000000000" pitchFamily="2" charset="2"/>
              </a:rPr>
              <a:t> Add1 wartet nicht länger auf Register F0, sondern auf das Ergebnis von RS Mul1</a:t>
            </a:r>
          </a:p>
          <a:p>
            <a:pPr marL="171450" indent="-171450">
              <a:buFont typeface="Wingdings" panose="05000000000000000000" pitchFamily="2" charset="2"/>
              <a:buChar char="à"/>
            </a:pPr>
            <a:r>
              <a:rPr lang="de-DE" baseline="0" dirty="0" err="1">
                <a:latin typeface="Arial" charset="0"/>
                <a:sym typeface="Wingdings" panose="05000000000000000000" pitchFamily="2" charset="2"/>
              </a:rPr>
              <a:t>Tomasulo‘s</a:t>
            </a:r>
            <a:r>
              <a:rPr lang="de-DE" baseline="0" dirty="0">
                <a:latin typeface="Arial" charset="0"/>
                <a:sym typeface="Wingdings" panose="05000000000000000000" pitchFamily="2" charset="2"/>
              </a:rPr>
              <a:t> Algorithmus eliminiert Namensabhängigkeiten</a:t>
            </a:r>
          </a:p>
          <a:p>
            <a:pPr marL="0" indent="0">
              <a:buFont typeface="Wingdings" panose="05000000000000000000" pitchFamily="2" charset="2"/>
              <a:buNone/>
            </a:pPr>
            <a:endParaRPr lang="de-DE" baseline="0"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160</a:t>
            </a:fld>
            <a:endParaRPr lang="de-DE">
              <a:latin typeface="Arial" charset="0"/>
            </a:endParaRPr>
          </a:p>
        </p:txBody>
      </p:sp>
    </p:spTree>
    <p:extLst>
      <p:ext uri="{BB962C8B-B14F-4D97-AF65-F5344CB8AC3E}">
        <p14:creationId xmlns:p14="http://schemas.microsoft.com/office/powerpoint/2010/main" val="263926045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a:latin typeface="Arial" charset="0"/>
              </a:rPr>
              <a:t>Als letztes wird Subtraktion </a:t>
            </a:r>
            <a:r>
              <a:rPr lang="de-DE" baseline="0" dirty="0" err="1">
                <a:latin typeface="Arial" charset="0"/>
              </a:rPr>
              <a:t>ge-issued</a:t>
            </a:r>
            <a:r>
              <a:rPr lang="de-DE" baseline="0" dirty="0">
                <a:latin typeface="Arial" charset="0"/>
              </a:rPr>
              <a:t>, da eine entsprechende RS noch verfügbar ist</a:t>
            </a:r>
          </a:p>
          <a:p>
            <a:endParaRPr lang="de-DE" baseline="0" dirty="0">
              <a:latin typeface="Arial" charset="0"/>
            </a:endParaRPr>
          </a:p>
          <a:p>
            <a:r>
              <a:rPr lang="de-DE" baseline="0" dirty="0">
                <a:latin typeface="Arial" charset="0"/>
              </a:rPr>
              <a:t>Änderungen an RS Add2:</a:t>
            </a:r>
          </a:p>
          <a:p>
            <a:pPr marL="171450" indent="-171450">
              <a:buFontTx/>
              <a:buChar char="-"/>
            </a:pPr>
            <a:r>
              <a:rPr lang="de-DE" baseline="0" dirty="0" err="1">
                <a:latin typeface="Arial" charset="0"/>
              </a:rPr>
              <a:t>Opcode</a:t>
            </a:r>
            <a:r>
              <a:rPr lang="de-DE" baseline="0" dirty="0">
                <a:latin typeface="Arial" charset="0"/>
              </a:rPr>
              <a:t> ist - für Addition</a:t>
            </a:r>
          </a:p>
          <a:p>
            <a:pPr marL="171450" indent="-171450">
              <a:buFontTx/>
              <a:buChar char="-"/>
            </a:pPr>
            <a:r>
              <a:rPr lang="de-DE" baseline="0" dirty="0">
                <a:latin typeface="Arial" charset="0"/>
              </a:rPr>
              <a:t>Beide RS sind 0, da die Operanden direkt verfügbar sind</a:t>
            </a:r>
          </a:p>
          <a:p>
            <a:pPr marL="171450" indent="-171450">
              <a:buFontTx/>
              <a:buChar char="-"/>
            </a:pPr>
            <a:r>
              <a:rPr lang="de-DE" baseline="0" dirty="0">
                <a:latin typeface="Arial" charset="0"/>
              </a:rPr>
              <a:t>Values werden aus Register File übertragen</a:t>
            </a:r>
          </a:p>
          <a:p>
            <a:pPr marL="171450" indent="-171450">
              <a:buFontTx/>
              <a:buChar char="-"/>
            </a:pPr>
            <a:r>
              <a:rPr lang="de-DE" baseline="0" dirty="0" err="1">
                <a:latin typeface="Arial" charset="0"/>
              </a:rPr>
              <a:t>Busy-Flag</a:t>
            </a:r>
            <a:r>
              <a:rPr lang="de-DE" baseline="0" dirty="0">
                <a:latin typeface="Arial" charset="0"/>
              </a:rPr>
              <a:t> wird gesetzt</a:t>
            </a:r>
          </a:p>
          <a:p>
            <a:endParaRPr lang="de-DE" baseline="0" dirty="0">
              <a:latin typeface="Arial" charset="0"/>
            </a:endParaRPr>
          </a:p>
          <a:p>
            <a:pPr marL="0" indent="0">
              <a:buFontTx/>
              <a:buNone/>
            </a:pPr>
            <a:r>
              <a:rPr lang="de-DE" b="1" baseline="0" dirty="0">
                <a:latin typeface="Arial" charset="0"/>
              </a:rPr>
              <a:t>Wichtig: Änderungen am Register File:</a:t>
            </a:r>
          </a:p>
          <a:p>
            <a:pPr marL="171450" indent="-171450">
              <a:buFontTx/>
              <a:buChar char="-"/>
            </a:pPr>
            <a:r>
              <a:rPr lang="de-DE" baseline="0" dirty="0">
                <a:latin typeface="Arial" charset="0"/>
              </a:rPr>
              <a:t>Der RS-Eintrag für F0 wird </a:t>
            </a:r>
            <a:r>
              <a:rPr lang="de-DE" baseline="0" dirty="0" err="1">
                <a:latin typeface="Arial" charset="0"/>
              </a:rPr>
              <a:t>ge-updated</a:t>
            </a:r>
            <a:r>
              <a:rPr lang="de-DE" baseline="0" dirty="0">
                <a:latin typeface="Arial" charset="0"/>
              </a:rPr>
              <a:t> auf Add2, da diese RS den aktuellsten Inhalt des Registers produziert!</a:t>
            </a:r>
          </a:p>
          <a:p>
            <a:pPr marL="171450" indent="-171450">
              <a:buFontTx/>
              <a:buChar char="-"/>
            </a:pPr>
            <a:r>
              <a:rPr lang="de-DE" baseline="0" dirty="0">
                <a:latin typeface="Arial" charset="0"/>
              </a:rPr>
              <a:t>Konsequenz: Ergebnis von Mul1 wird tatsächlich nie in das Register File übertragen, sondern nur direkt weiterverwendet in Add1</a:t>
            </a:r>
          </a:p>
          <a:p>
            <a:pPr marL="171450" indent="-171450">
              <a:buFontTx/>
              <a:buChar char="-"/>
            </a:pPr>
            <a:endParaRPr lang="de-DE" baseline="0" dirty="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latin typeface="Arial" charset="0"/>
                <a:sym typeface="Wingdings" panose="05000000000000000000" pitchFamily="2" charset="2"/>
              </a:rPr>
              <a:t> Alle Operanden für Add2 sind vorhanden und </a:t>
            </a:r>
            <a:r>
              <a:rPr lang="de-DE" baseline="0" dirty="0" err="1">
                <a:latin typeface="Arial" charset="0"/>
                <a:sym typeface="Wingdings" panose="05000000000000000000" pitchFamily="2" charset="2"/>
              </a:rPr>
              <a:t>Addierer</a:t>
            </a:r>
            <a:r>
              <a:rPr lang="de-DE" baseline="0" dirty="0">
                <a:latin typeface="Arial" charset="0"/>
                <a:sym typeface="Wingdings" panose="05000000000000000000" pitchFamily="2" charset="2"/>
              </a:rPr>
              <a:t> ist frei, </a:t>
            </a:r>
            <a:r>
              <a:rPr lang="de-DE" baseline="0" dirty="0" err="1">
                <a:latin typeface="Arial" charset="0"/>
                <a:sym typeface="Wingdings" panose="05000000000000000000" pitchFamily="2" charset="2"/>
              </a:rPr>
              <a:t>Execution</a:t>
            </a:r>
            <a:r>
              <a:rPr lang="de-DE" baseline="0" dirty="0">
                <a:latin typeface="Arial" charset="0"/>
                <a:sym typeface="Wingdings" panose="05000000000000000000" pitchFamily="2" charset="2"/>
              </a:rPr>
              <a:t> wird angestoßen</a:t>
            </a:r>
            <a:endParaRPr lang="de-DE" baseline="0"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161</a:t>
            </a:fld>
            <a:endParaRPr lang="de-DE">
              <a:latin typeface="Arial" charset="0"/>
            </a:endParaRPr>
          </a:p>
        </p:txBody>
      </p:sp>
    </p:spTree>
    <p:extLst>
      <p:ext uri="{BB962C8B-B14F-4D97-AF65-F5344CB8AC3E}">
        <p14:creationId xmlns:p14="http://schemas.microsoft.com/office/powerpoint/2010/main" val="41692323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a:latin typeface="Arial" charset="0"/>
              </a:rPr>
              <a:t>Annahme: Berechnung von Mul1 dauert länger als die Berechnung von Add2</a:t>
            </a:r>
          </a:p>
          <a:p>
            <a:pPr marL="171450" indent="-171450">
              <a:buFont typeface="Wingdings" panose="05000000000000000000" pitchFamily="2" charset="2"/>
              <a:buChar char="à"/>
            </a:pPr>
            <a:r>
              <a:rPr lang="de-DE" baseline="0" dirty="0" err="1">
                <a:latin typeface="Arial" charset="0"/>
                <a:sym typeface="Wingdings" panose="05000000000000000000" pitchFamily="2" charset="2"/>
              </a:rPr>
              <a:t>Reasonable</a:t>
            </a:r>
            <a:r>
              <a:rPr lang="de-DE" baseline="0" dirty="0">
                <a:latin typeface="Arial" charset="0"/>
                <a:sym typeface="Wingdings" panose="05000000000000000000" pitchFamily="2" charset="2"/>
              </a:rPr>
              <a:t> </a:t>
            </a:r>
            <a:r>
              <a:rPr lang="de-DE" baseline="0" dirty="0" err="1">
                <a:latin typeface="Arial" charset="0"/>
                <a:sym typeface="Wingdings" panose="05000000000000000000" pitchFamily="2" charset="2"/>
              </a:rPr>
              <a:t>Assumption</a:t>
            </a:r>
            <a:endParaRPr lang="de-DE" baseline="0" dirty="0">
              <a:latin typeface="Arial" charset="0"/>
              <a:sym typeface="Wingdings" panose="05000000000000000000" pitchFamily="2" charset="2"/>
            </a:endParaRPr>
          </a:p>
          <a:p>
            <a:pPr marL="171450" indent="-171450">
              <a:buFont typeface="Wingdings" panose="05000000000000000000" pitchFamily="2" charset="2"/>
              <a:buChar char="à"/>
            </a:pPr>
            <a:endParaRPr lang="de-DE" baseline="0" dirty="0">
              <a:latin typeface="Arial" charset="0"/>
              <a:sym typeface="Wingdings" panose="05000000000000000000" pitchFamily="2" charset="2"/>
            </a:endParaRPr>
          </a:p>
          <a:p>
            <a:pPr marL="0" indent="0">
              <a:buFont typeface="Wingdings" panose="05000000000000000000" pitchFamily="2" charset="2"/>
              <a:buNone/>
            </a:pPr>
            <a:r>
              <a:rPr lang="de-DE" baseline="0" dirty="0">
                <a:latin typeface="Arial" charset="0"/>
                <a:sym typeface="Wingdings" panose="05000000000000000000" pitchFamily="2" charset="2"/>
              </a:rPr>
              <a:t>Add2 ist fertig und schreibt Ergebnis auf den Common Data Bus</a:t>
            </a:r>
          </a:p>
          <a:p>
            <a:pPr marL="171450" indent="-171450">
              <a:buFont typeface="Wingdings" panose="05000000000000000000" pitchFamily="2" charset="2"/>
              <a:buChar char="à"/>
            </a:pPr>
            <a:r>
              <a:rPr lang="de-DE" baseline="0" dirty="0">
                <a:latin typeface="Arial" charset="0"/>
                <a:sym typeface="Wingdings" panose="05000000000000000000" pitchFamily="2" charset="2"/>
              </a:rPr>
              <a:t>Von dort wird das Register File für F0 aktualisiert</a:t>
            </a:r>
          </a:p>
          <a:p>
            <a:pPr marL="171450" indent="-171450">
              <a:buFont typeface="Wingdings" panose="05000000000000000000" pitchFamily="2" charset="2"/>
              <a:buChar char="à"/>
            </a:pPr>
            <a:r>
              <a:rPr lang="de-DE" baseline="0" dirty="0">
                <a:latin typeface="Arial" charset="0"/>
                <a:sym typeface="Wingdings" panose="05000000000000000000" pitchFamily="2" charset="2"/>
              </a:rPr>
              <a:t>Ergebnis geht auch an die anderen RS, interessiert dort aber niemanden</a:t>
            </a:r>
            <a:endParaRPr lang="de-DE" baseline="0"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162</a:t>
            </a:fld>
            <a:endParaRPr lang="de-DE">
              <a:latin typeface="Arial" charset="0"/>
            </a:endParaRPr>
          </a:p>
        </p:txBody>
      </p:sp>
    </p:spTree>
    <p:extLst>
      <p:ext uri="{BB962C8B-B14F-4D97-AF65-F5344CB8AC3E}">
        <p14:creationId xmlns:p14="http://schemas.microsoft.com/office/powerpoint/2010/main" val="226129925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a:latin typeface="Arial" charset="0"/>
              </a:rPr>
              <a:t>Nun wird Mul1 irgendwann fertig und schreibt das Ergebnis auf den Common Data Bus</a:t>
            </a:r>
          </a:p>
          <a:p>
            <a:pPr marL="171450" indent="-171450">
              <a:buFont typeface="Wingdings" panose="05000000000000000000" pitchFamily="2" charset="2"/>
              <a:buChar char="à"/>
            </a:pPr>
            <a:r>
              <a:rPr lang="de-DE" baseline="0" dirty="0">
                <a:latin typeface="Arial" charset="0"/>
                <a:sym typeface="Wingdings" panose="05000000000000000000" pitchFamily="2" charset="2"/>
              </a:rPr>
              <a:t>Da im Register File kein Eintrag auf Mul1 wartet, wird das Ergebnis hier nicht eingetragen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à"/>
              <a:tabLst/>
              <a:defRPr/>
            </a:pPr>
            <a:r>
              <a:rPr lang="de-DE" baseline="0" dirty="0">
                <a:latin typeface="Arial" charset="0"/>
                <a:sym typeface="Wingdings" panose="05000000000000000000" pitchFamily="2" charset="2"/>
              </a:rPr>
              <a:t>Ergebnis geht auch an die anderen RS, Add1 lauscht darauf und aktualisiert seinen Eintrag</a:t>
            </a:r>
            <a:endParaRPr lang="de-DE" baseline="0" dirty="0">
              <a:latin typeface="Arial" charset="0"/>
            </a:endParaRPr>
          </a:p>
          <a:p>
            <a:pPr marL="171450" indent="-171450">
              <a:buFont typeface="Wingdings" panose="05000000000000000000" pitchFamily="2" charset="2"/>
              <a:buChar char="à"/>
            </a:pPr>
            <a:endParaRPr lang="de-DE" baseline="0" dirty="0">
              <a:latin typeface="Arial" charset="0"/>
            </a:endParaRPr>
          </a:p>
          <a:p>
            <a:pPr marL="0" indent="0">
              <a:buFont typeface="Wingdings" panose="05000000000000000000" pitchFamily="2" charset="2"/>
              <a:buNone/>
            </a:pPr>
            <a:r>
              <a:rPr lang="de-DE" baseline="0" dirty="0">
                <a:latin typeface="Arial" charset="0"/>
              </a:rPr>
              <a:t>Nun kann auch Add1 ausgeführt werden</a:t>
            </a:r>
          </a:p>
          <a:p>
            <a:pPr marL="0" indent="0">
              <a:buFont typeface="Wingdings" panose="05000000000000000000" pitchFamily="2" charset="2"/>
              <a:buNone/>
            </a:pPr>
            <a:r>
              <a:rPr lang="de-DE" baseline="0" dirty="0">
                <a:latin typeface="Arial" charset="0"/>
                <a:sym typeface="Wingdings" panose="05000000000000000000" pitchFamily="2" charset="2"/>
              </a:rPr>
              <a:t> Operanden sind da und </a:t>
            </a:r>
            <a:r>
              <a:rPr lang="de-DE" baseline="0" dirty="0" err="1">
                <a:latin typeface="Arial" charset="0"/>
                <a:sym typeface="Wingdings" panose="05000000000000000000" pitchFamily="2" charset="2"/>
              </a:rPr>
              <a:t>Addierer</a:t>
            </a:r>
            <a:r>
              <a:rPr lang="de-DE" baseline="0" dirty="0">
                <a:latin typeface="Arial" charset="0"/>
                <a:sym typeface="Wingdings" panose="05000000000000000000" pitchFamily="2" charset="2"/>
              </a:rPr>
              <a:t> ist frei</a:t>
            </a:r>
            <a:endParaRPr lang="de-DE" baseline="0"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163</a:t>
            </a:fld>
            <a:endParaRPr lang="de-DE">
              <a:latin typeface="Arial" charset="0"/>
            </a:endParaRPr>
          </a:p>
        </p:txBody>
      </p:sp>
    </p:spTree>
    <p:extLst>
      <p:ext uri="{BB962C8B-B14F-4D97-AF65-F5344CB8AC3E}">
        <p14:creationId xmlns:p14="http://schemas.microsoft.com/office/powerpoint/2010/main" val="40401461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r>
              <a:rPr lang="de-DE" baseline="0" dirty="0">
                <a:latin typeface="Arial" charset="0"/>
              </a:rPr>
              <a:t>Irgendwann wird auch Add1 fertig und schreibt das Ergebnis auf den Common Data Bus</a:t>
            </a:r>
          </a:p>
          <a:p>
            <a:pPr marL="171450" indent="-171450">
              <a:buFont typeface="Wingdings" panose="05000000000000000000" pitchFamily="2" charset="2"/>
              <a:buChar char="à"/>
            </a:pPr>
            <a:r>
              <a:rPr lang="de-DE" baseline="0" dirty="0">
                <a:latin typeface="Arial" charset="0"/>
                <a:sym typeface="Wingdings" panose="05000000000000000000" pitchFamily="2" charset="2"/>
              </a:rPr>
              <a:t>Von dort wird das Register File für F3 aktualisiert</a:t>
            </a:r>
          </a:p>
          <a:p>
            <a:pPr marL="171450" indent="-171450">
              <a:buFont typeface="Wingdings" panose="05000000000000000000" pitchFamily="2" charset="2"/>
              <a:buChar char="à"/>
            </a:pPr>
            <a:r>
              <a:rPr lang="de-DE" baseline="0" dirty="0">
                <a:latin typeface="Arial" charset="0"/>
                <a:sym typeface="Wingdings" panose="05000000000000000000" pitchFamily="2" charset="2"/>
              </a:rPr>
              <a:t>Ergebnis geht auch an die anderen RS, interessiert dort aber niemanden</a:t>
            </a:r>
            <a:endParaRPr lang="de-DE" baseline="0" dirty="0">
              <a:latin typeface="Arial" charset="0"/>
            </a:endParaRP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164</a:t>
            </a:fld>
            <a:endParaRPr lang="de-DE">
              <a:latin typeface="Arial" charset="0"/>
            </a:endParaRPr>
          </a:p>
        </p:txBody>
      </p:sp>
    </p:spTree>
    <p:extLst>
      <p:ext uri="{BB962C8B-B14F-4D97-AF65-F5344CB8AC3E}">
        <p14:creationId xmlns:p14="http://schemas.microsoft.com/office/powerpoint/2010/main" val="15040787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lienbildplatzhalter 1"/>
          <p:cNvSpPr>
            <a:spLocks noGrp="1" noRot="1" noChangeAspect="1" noTextEdit="1"/>
          </p:cNvSpPr>
          <p:nvPr>
            <p:ph type="sldImg"/>
          </p:nvPr>
        </p:nvSpPr>
        <p:spPr>
          <a:xfrm>
            <a:off x="142875" y="769938"/>
            <a:ext cx="6816725" cy="3835400"/>
          </a:xfrm>
          <a:ln/>
        </p:spPr>
      </p:sp>
      <p:sp>
        <p:nvSpPr>
          <p:cNvPr id="420867" name="Notizenplatzhalter 2"/>
          <p:cNvSpPr>
            <a:spLocks noGrp="1"/>
          </p:cNvSpPr>
          <p:nvPr>
            <p:ph type="body" idx="1"/>
          </p:nvPr>
        </p:nvSpPr>
        <p:spPr>
          <a:noFill/>
          <a:ln/>
        </p:spPr>
        <p:txBody>
          <a:bodyPr/>
          <a:lstStyle/>
          <a:p>
            <a:pPr marL="0" indent="0">
              <a:buFontTx/>
              <a:buNone/>
            </a:pPr>
            <a:r>
              <a:rPr lang="de-DE" b="0" dirty="0">
                <a:latin typeface="Arial" charset="0"/>
              </a:rPr>
              <a:t>Dieses</a:t>
            </a:r>
            <a:r>
              <a:rPr lang="de-DE" b="0" baseline="0" dirty="0">
                <a:latin typeface="Arial" charset="0"/>
              </a:rPr>
              <a:t> stark vereinfachte Beispiel kann (und muss, um in der Realität eingesetzt werden zu können) erweitert werden um:</a:t>
            </a:r>
          </a:p>
          <a:p>
            <a:pPr marL="171450" indent="-171450">
              <a:buFontTx/>
              <a:buChar char="-"/>
            </a:pPr>
            <a:r>
              <a:rPr lang="de-DE" b="0" baseline="0" dirty="0">
                <a:latin typeface="Arial" charset="0"/>
              </a:rPr>
              <a:t>Out </a:t>
            </a:r>
            <a:r>
              <a:rPr lang="de-DE" b="0" baseline="0" dirty="0" err="1">
                <a:latin typeface="Arial" charset="0"/>
              </a:rPr>
              <a:t>of</a:t>
            </a:r>
            <a:r>
              <a:rPr lang="de-DE" b="0" baseline="0" dirty="0">
                <a:latin typeface="Arial" charset="0"/>
              </a:rPr>
              <a:t> </a:t>
            </a:r>
            <a:r>
              <a:rPr lang="de-DE" b="0" baseline="0" dirty="0" err="1">
                <a:latin typeface="Arial" charset="0"/>
              </a:rPr>
              <a:t>order</a:t>
            </a:r>
            <a:r>
              <a:rPr lang="de-DE" b="0" baseline="0" dirty="0">
                <a:latin typeface="Arial" charset="0"/>
              </a:rPr>
              <a:t> </a:t>
            </a:r>
            <a:r>
              <a:rPr lang="de-DE" b="0" baseline="0" dirty="0" err="1">
                <a:latin typeface="Arial" charset="0"/>
              </a:rPr>
              <a:t>Issuing</a:t>
            </a:r>
            <a:endParaRPr lang="de-DE" b="0" baseline="0" dirty="0">
              <a:latin typeface="Arial" charset="0"/>
            </a:endParaRPr>
          </a:p>
          <a:p>
            <a:pPr marL="171450" indent="-171450">
              <a:buFontTx/>
              <a:buChar char="-"/>
            </a:pPr>
            <a:r>
              <a:rPr lang="de-DE" b="0" baseline="0" dirty="0">
                <a:latin typeface="Arial" charset="0"/>
              </a:rPr>
              <a:t>Multiple-</a:t>
            </a:r>
            <a:r>
              <a:rPr lang="de-DE" b="0" baseline="0" dirty="0" err="1">
                <a:latin typeface="Arial" charset="0"/>
              </a:rPr>
              <a:t>Issue</a:t>
            </a:r>
            <a:r>
              <a:rPr lang="de-DE" b="0" baseline="0" dirty="0">
                <a:latin typeface="Arial" charset="0"/>
              </a:rPr>
              <a:t> (siehe Übungszettel, sie bekommen eine andere, vereinfachte Pipeline, auf der sie unter Anleitung aber ohne </a:t>
            </a:r>
            <a:r>
              <a:rPr lang="de-DE" b="0" baseline="0" dirty="0" err="1">
                <a:latin typeface="Arial" charset="0"/>
              </a:rPr>
              <a:t>Tomasulo</a:t>
            </a:r>
            <a:r>
              <a:rPr lang="de-DE" b="0" baseline="0" dirty="0">
                <a:latin typeface="Arial" charset="0"/>
              </a:rPr>
              <a:t> das </a:t>
            </a:r>
            <a:r>
              <a:rPr lang="de-DE" b="0" baseline="0" dirty="0" err="1">
                <a:latin typeface="Arial" charset="0"/>
              </a:rPr>
              <a:t>Scheduling</a:t>
            </a:r>
            <a:r>
              <a:rPr lang="de-DE" b="0" baseline="0" dirty="0">
                <a:latin typeface="Arial" charset="0"/>
              </a:rPr>
              <a:t> vornehmen sollen)</a:t>
            </a:r>
          </a:p>
          <a:p>
            <a:pPr marL="171450" indent="-171450">
              <a:buFontTx/>
              <a:buChar char="-"/>
            </a:pPr>
            <a:r>
              <a:rPr lang="de-DE" b="0" baseline="0" dirty="0">
                <a:latin typeface="Arial" charset="0"/>
              </a:rPr>
              <a:t>Spekulative Ausführung </a:t>
            </a:r>
            <a:r>
              <a:rPr lang="de-DE" b="0" baseline="0" dirty="0">
                <a:latin typeface="Arial" charset="0"/>
                <a:sym typeface="Wingdings" panose="05000000000000000000" pitchFamily="2" charset="2"/>
              </a:rPr>
              <a:t> dann brauchen wir auch einen </a:t>
            </a:r>
            <a:r>
              <a:rPr lang="de-DE" b="0" baseline="0" dirty="0" err="1">
                <a:latin typeface="Arial" charset="0"/>
                <a:sym typeface="Wingdings" panose="05000000000000000000" pitchFamily="2" charset="2"/>
              </a:rPr>
              <a:t>Reorder</a:t>
            </a:r>
            <a:r>
              <a:rPr lang="de-DE" b="0" baseline="0" dirty="0">
                <a:latin typeface="Arial" charset="0"/>
                <a:sym typeface="Wingdings" panose="05000000000000000000" pitchFamily="2" charset="2"/>
              </a:rPr>
              <a:t> </a:t>
            </a:r>
            <a:r>
              <a:rPr lang="de-DE" b="0" baseline="0" dirty="0" err="1">
                <a:latin typeface="Arial" charset="0"/>
                <a:sym typeface="Wingdings" panose="05000000000000000000" pitchFamily="2" charset="2"/>
              </a:rPr>
              <a:t>Buffer</a:t>
            </a:r>
            <a:r>
              <a:rPr lang="de-DE" b="0" baseline="0" dirty="0">
                <a:latin typeface="Arial" charset="0"/>
                <a:sym typeface="Wingdings" panose="05000000000000000000" pitchFamily="2" charset="2"/>
              </a:rPr>
              <a:t> und dann wird es ein bisschen komplizierter</a:t>
            </a:r>
          </a:p>
          <a:p>
            <a:pPr marL="171450" indent="-171450">
              <a:buFont typeface="Wingdings" panose="05000000000000000000" pitchFamily="2" charset="2"/>
              <a:buChar char="à"/>
            </a:pPr>
            <a:r>
              <a:rPr lang="de-DE" b="0" baseline="0" dirty="0" err="1">
                <a:latin typeface="Arial" charset="0"/>
                <a:sym typeface="Wingdings" panose="05000000000000000000" pitchFamily="2" charset="2"/>
              </a:rPr>
              <a:t>Too</a:t>
            </a:r>
            <a:r>
              <a:rPr lang="de-DE" b="0" baseline="0" dirty="0">
                <a:latin typeface="Arial" charset="0"/>
                <a:sym typeface="Wingdings" panose="05000000000000000000" pitchFamily="2" charset="2"/>
              </a:rPr>
              <a:t> </a:t>
            </a:r>
            <a:r>
              <a:rPr lang="de-DE" b="0" baseline="0" dirty="0" err="1">
                <a:latin typeface="Arial" charset="0"/>
                <a:sym typeface="Wingdings" panose="05000000000000000000" pitchFamily="2" charset="2"/>
              </a:rPr>
              <a:t>much</a:t>
            </a:r>
            <a:r>
              <a:rPr lang="de-DE" b="0" baseline="0" dirty="0">
                <a:latin typeface="Arial" charset="0"/>
                <a:sym typeface="Wingdings" panose="05000000000000000000" pitchFamily="2" charset="2"/>
              </a:rPr>
              <a:t> für Bachelormodul</a:t>
            </a:r>
          </a:p>
          <a:p>
            <a:pPr marL="171450" indent="-171450">
              <a:buFont typeface="Wingdings" panose="05000000000000000000" pitchFamily="2" charset="2"/>
              <a:buChar char="à"/>
            </a:pPr>
            <a:endParaRPr lang="de-DE" b="0" baseline="0" dirty="0">
              <a:latin typeface="Arial" charset="0"/>
              <a:sym typeface="Wingdings" panose="05000000000000000000" pitchFamily="2" charset="2"/>
            </a:endParaRPr>
          </a:p>
          <a:p>
            <a:pPr marL="0" indent="0">
              <a:buFont typeface="Wingdings" panose="05000000000000000000" pitchFamily="2" charset="2"/>
              <a:buNone/>
            </a:pPr>
            <a:r>
              <a:rPr lang="de-DE" b="0" baseline="0" dirty="0">
                <a:latin typeface="Arial" charset="0"/>
                <a:sym typeface="Wingdings" panose="05000000000000000000" pitchFamily="2" charset="2"/>
              </a:rPr>
              <a:t>Was kann sie in Aufgaben erwarten? </a:t>
            </a:r>
          </a:p>
          <a:p>
            <a:pPr marL="171450" indent="-171450">
              <a:buFontTx/>
              <a:buChar char="-"/>
            </a:pPr>
            <a:r>
              <a:rPr lang="de-DE" b="0" baseline="0" dirty="0">
                <a:latin typeface="Arial" charset="0"/>
                <a:sym typeface="Wingdings" panose="05000000000000000000" pitchFamily="2" charset="2"/>
              </a:rPr>
              <a:t>Schema bleibt so wie hier auf den Folien und wird bei jeder Aufgabe angegeben  nicht auswendig lernen, Umgang damit verstehen!</a:t>
            </a:r>
          </a:p>
          <a:p>
            <a:pPr marL="171450" indent="-171450">
              <a:buFontTx/>
              <a:buChar char="-"/>
            </a:pPr>
            <a:r>
              <a:rPr lang="de-DE" b="0" baseline="0" dirty="0">
                <a:latin typeface="Arial" charset="0"/>
                <a:sym typeface="Wingdings" panose="05000000000000000000" pitchFamily="2" charset="2"/>
              </a:rPr>
              <a:t>Anzahl der Einträge kann sich ändern, also:</a:t>
            </a:r>
          </a:p>
          <a:p>
            <a:pPr marL="628650" lvl="1" indent="-171450">
              <a:buFontTx/>
              <a:buChar char="-"/>
            </a:pPr>
            <a:r>
              <a:rPr lang="de-DE" b="0" baseline="0" dirty="0">
                <a:latin typeface="Arial" charset="0"/>
                <a:sym typeface="Wingdings" panose="05000000000000000000" pitchFamily="2" charset="2"/>
              </a:rPr>
              <a:t>Mehr oder weniger große </a:t>
            </a:r>
            <a:r>
              <a:rPr lang="de-DE" b="0" baseline="0" dirty="0" err="1">
                <a:latin typeface="Arial" charset="0"/>
                <a:sym typeface="Wingdings" panose="05000000000000000000" pitchFamily="2" charset="2"/>
              </a:rPr>
              <a:t>Instruction</a:t>
            </a:r>
            <a:r>
              <a:rPr lang="de-DE" b="0" baseline="0" dirty="0">
                <a:latin typeface="Arial" charset="0"/>
                <a:sym typeface="Wingdings" panose="05000000000000000000" pitchFamily="2" charset="2"/>
              </a:rPr>
              <a:t> Queue</a:t>
            </a:r>
          </a:p>
          <a:p>
            <a:pPr marL="628650" lvl="1" indent="-171450">
              <a:buFontTx/>
              <a:buChar char="-"/>
            </a:pPr>
            <a:r>
              <a:rPr lang="de-DE" b="0" baseline="0" dirty="0">
                <a:latin typeface="Arial" charset="0"/>
                <a:sym typeface="Wingdings" panose="05000000000000000000" pitchFamily="2" charset="2"/>
              </a:rPr>
              <a:t>Mehr oder weniger großes Register File</a:t>
            </a:r>
          </a:p>
          <a:p>
            <a:pPr marL="628650" lvl="1" indent="-171450">
              <a:buFontTx/>
              <a:buChar char="-"/>
            </a:pPr>
            <a:r>
              <a:rPr lang="de-DE" b="0" baseline="0" dirty="0">
                <a:latin typeface="Arial" charset="0"/>
                <a:sym typeface="Wingdings" panose="05000000000000000000" pitchFamily="2" charset="2"/>
              </a:rPr>
              <a:t>Mehr oder weniger Reservation </a:t>
            </a:r>
            <a:r>
              <a:rPr lang="de-DE" b="0" baseline="0" dirty="0" err="1">
                <a:latin typeface="Arial" charset="0"/>
                <a:sym typeface="Wingdings" panose="05000000000000000000" pitchFamily="2" charset="2"/>
              </a:rPr>
              <a:t>Stations</a:t>
            </a:r>
            <a:endParaRPr lang="de-DE" b="0" baseline="0" dirty="0">
              <a:latin typeface="Arial" charset="0"/>
              <a:sym typeface="Wingdings" panose="05000000000000000000" pitchFamily="2" charset="2"/>
            </a:endParaRPr>
          </a:p>
          <a:p>
            <a:pPr marL="628650" lvl="1" indent="-171450">
              <a:buFontTx/>
              <a:buChar char="-"/>
            </a:pPr>
            <a:r>
              <a:rPr lang="de-DE" b="0" baseline="0" dirty="0">
                <a:latin typeface="Arial" charset="0"/>
                <a:sym typeface="Wingdings" panose="05000000000000000000" pitchFamily="2" charset="2"/>
              </a:rPr>
              <a:t>Vielleicht sogar mehrere </a:t>
            </a:r>
            <a:r>
              <a:rPr lang="de-DE" b="0" baseline="0" dirty="0" err="1">
                <a:latin typeface="Arial" charset="0"/>
                <a:sym typeface="Wingdings" panose="05000000000000000000" pitchFamily="2" charset="2"/>
              </a:rPr>
              <a:t>Addierer</a:t>
            </a:r>
            <a:r>
              <a:rPr lang="de-DE" b="0" baseline="0" dirty="0">
                <a:latin typeface="Arial" charset="0"/>
                <a:sym typeface="Wingdings" panose="05000000000000000000" pitchFamily="2" charset="2"/>
              </a:rPr>
              <a:t>/</a:t>
            </a:r>
            <a:r>
              <a:rPr lang="de-DE" b="0" baseline="0" dirty="0" err="1">
                <a:latin typeface="Arial" charset="0"/>
                <a:sym typeface="Wingdings" panose="05000000000000000000" pitchFamily="2" charset="2"/>
              </a:rPr>
              <a:t>Multiplizierer</a:t>
            </a:r>
            <a:endParaRPr lang="de-DE" b="0" baseline="0" dirty="0">
              <a:latin typeface="Arial" charset="0"/>
              <a:sym typeface="Wingdings" panose="05000000000000000000" pitchFamily="2" charset="2"/>
            </a:endParaRPr>
          </a:p>
          <a:p>
            <a:pPr marL="171450" lvl="0" indent="-171450">
              <a:buFontTx/>
              <a:buChar char="-"/>
            </a:pPr>
            <a:r>
              <a:rPr lang="de-DE" b="0" baseline="0" dirty="0">
                <a:latin typeface="Arial" charset="0"/>
                <a:sym typeface="Wingdings" panose="05000000000000000000" pitchFamily="2" charset="2"/>
              </a:rPr>
              <a:t>Beschränkung auf reine FP Instruktionen, keine </a:t>
            </a:r>
            <a:r>
              <a:rPr lang="de-DE" b="0" baseline="0" dirty="0" err="1">
                <a:latin typeface="Arial" charset="0"/>
                <a:sym typeface="Wingdings" panose="05000000000000000000" pitchFamily="2" charset="2"/>
              </a:rPr>
              <a:t>Integerarithmetik</a:t>
            </a:r>
            <a:r>
              <a:rPr lang="de-DE" b="0" baseline="0" dirty="0">
                <a:latin typeface="Arial" charset="0"/>
                <a:sym typeface="Wingdings" panose="05000000000000000000" pitchFamily="2" charset="2"/>
              </a:rPr>
              <a:t> dazwischen, keine </a:t>
            </a:r>
            <a:r>
              <a:rPr lang="de-DE" b="0" baseline="0" dirty="0" err="1">
                <a:latin typeface="Arial" charset="0"/>
                <a:sym typeface="Wingdings" panose="05000000000000000000" pitchFamily="2" charset="2"/>
              </a:rPr>
              <a:t>Branches</a:t>
            </a:r>
            <a:r>
              <a:rPr lang="de-DE" b="0" baseline="0" dirty="0">
                <a:latin typeface="Arial" charset="0"/>
                <a:sym typeface="Wingdings" panose="05000000000000000000" pitchFamily="2" charset="2"/>
              </a:rPr>
              <a:t>, keine Load/Stores</a:t>
            </a:r>
          </a:p>
          <a:p>
            <a:pPr marL="171450" lvl="0" indent="-171450">
              <a:buFontTx/>
              <a:buChar char="-"/>
            </a:pPr>
            <a:r>
              <a:rPr lang="de-DE" b="0" baseline="0" dirty="0">
                <a:latin typeface="Arial" charset="0"/>
                <a:sym typeface="Wingdings" panose="05000000000000000000" pitchFamily="2" charset="2"/>
              </a:rPr>
              <a:t>Anzahl der Instruktionen kann sich ändern</a:t>
            </a:r>
          </a:p>
        </p:txBody>
      </p:sp>
      <p:sp>
        <p:nvSpPr>
          <p:cNvPr id="420868" name="Foliennummernplatzhalter 3"/>
          <p:cNvSpPr>
            <a:spLocks noGrp="1"/>
          </p:cNvSpPr>
          <p:nvPr>
            <p:ph type="sldNum" sz="quarter" idx="5"/>
          </p:nvPr>
        </p:nvSpPr>
        <p:spPr>
          <a:noFill/>
        </p:spPr>
        <p:txBody>
          <a:bodyPr/>
          <a:lstStyle/>
          <a:p>
            <a:pPr defTabSz="931863"/>
            <a:fld id="{5066DB75-4D10-44B5-845E-C24FD1FC708F}" type="slidenum">
              <a:rPr lang="de-DE" smtClean="0">
                <a:latin typeface="Arial" charset="0"/>
              </a:rPr>
              <a:pPr defTabSz="931863"/>
              <a:t>165</a:t>
            </a:fld>
            <a:endParaRPr lang="de-DE">
              <a:latin typeface="Arial" charset="0"/>
            </a:endParaRPr>
          </a:p>
        </p:txBody>
      </p:sp>
    </p:spTree>
    <p:extLst>
      <p:ext uri="{BB962C8B-B14F-4D97-AF65-F5344CB8AC3E}">
        <p14:creationId xmlns:p14="http://schemas.microsoft.com/office/powerpoint/2010/main" val="380600929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lienbildplatzhalter 1"/>
          <p:cNvSpPr>
            <a:spLocks noGrp="1" noRot="1" noChangeAspect="1" noTextEdit="1"/>
          </p:cNvSpPr>
          <p:nvPr>
            <p:ph type="sldImg"/>
          </p:nvPr>
        </p:nvSpPr>
        <p:spPr>
          <a:xfrm>
            <a:off x="142875" y="769938"/>
            <a:ext cx="6816725" cy="3835400"/>
          </a:xfrm>
          <a:ln/>
        </p:spPr>
      </p:sp>
      <p:sp>
        <p:nvSpPr>
          <p:cNvPr id="421891" name="Notizenplatzhalter 2"/>
          <p:cNvSpPr>
            <a:spLocks noGrp="1"/>
          </p:cNvSpPr>
          <p:nvPr>
            <p:ph type="body" idx="1"/>
          </p:nvPr>
        </p:nvSpPr>
        <p:spPr>
          <a:noFill/>
          <a:ln/>
        </p:spPr>
        <p:txBody>
          <a:bodyPr/>
          <a:lstStyle/>
          <a:p>
            <a:endParaRPr lang="de-DE">
              <a:latin typeface="Arial" charset="0"/>
            </a:endParaRPr>
          </a:p>
        </p:txBody>
      </p:sp>
      <p:sp>
        <p:nvSpPr>
          <p:cNvPr id="421892" name="Foliennummernplatzhalter 3"/>
          <p:cNvSpPr>
            <a:spLocks noGrp="1"/>
          </p:cNvSpPr>
          <p:nvPr>
            <p:ph type="sldNum" sz="quarter" idx="5"/>
          </p:nvPr>
        </p:nvSpPr>
        <p:spPr>
          <a:noFill/>
        </p:spPr>
        <p:txBody>
          <a:bodyPr/>
          <a:lstStyle/>
          <a:p>
            <a:pPr defTabSz="931863"/>
            <a:fld id="{C13A90DB-4B24-40BA-92F0-DF8DC52B3C50}" type="slidenum">
              <a:rPr lang="de-DE" smtClean="0">
                <a:latin typeface="Arial" charset="0"/>
              </a:rPr>
              <a:pPr defTabSz="931863"/>
              <a:t>166</a:t>
            </a:fld>
            <a:endParaRPr lang="de-DE">
              <a:latin typeface="Arial" charset="0"/>
            </a:endParaRPr>
          </a:p>
        </p:txBody>
      </p:sp>
    </p:spTree>
    <p:extLst>
      <p:ext uri="{BB962C8B-B14F-4D97-AF65-F5344CB8AC3E}">
        <p14:creationId xmlns:p14="http://schemas.microsoft.com/office/powerpoint/2010/main" val="331472721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Folienbildplatzhalter 1"/>
          <p:cNvSpPr>
            <a:spLocks noGrp="1" noRot="1" noChangeAspect="1" noTextEdit="1"/>
          </p:cNvSpPr>
          <p:nvPr>
            <p:ph type="sldImg"/>
          </p:nvPr>
        </p:nvSpPr>
        <p:spPr>
          <a:xfrm>
            <a:off x="142875" y="769938"/>
            <a:ext cx="6816725" cy="3835400"/>
          </a:xfrm>
          <a:ln/>
        </p:spPr>
      </p:sp>
      <p:sp>
        <p:nvSpPr>
          <p:cNvPr id="422915" name="Notizenplatzhalter 2"/>
          <p:cNvSpPr>
            <a:spLocks noGrp="1"/>
          </p:cNvSpPr>
          <p:nvPr>
            <p:ph type="body" idx="1"/>
          </p:nvPr>
        </p:nvSpPr>
        <p:spPr>
          <a:noFill/>
          <a:ln/>
        </p:spPr>
        <p:txBody>
          <a:bodyPr/>
          <a:lstStyle/>
          <a:p>
            <a:endParaRPr lang="de-DE">
              <a:latin typeface="Arial" charset="0"/>
            </a:endParaRPr>
          </a:p>
        </p:txBody>
      </p:sp>
      <p:sp>
        <p:nvSpPr>
          <p:cNvPr id="422916" name="Foliennummernplatzhalter 3"/>
          <p:cNvSpPr>
            <a:spLocks noGrp="1"/>
          </p:cNvSpPr>
          <p:nvPr>
            <p:ph type="sldNum" sz="quarter" idx="5"/>
          </p:nvPr>
        </p:nvSpPr>
        <p:spPr>
          <a:noFill/>
        </p:spPr>
        <p:txBody>
          <a:bodyPr/>
          <a:lstStyle/>
          <a:p>
            <a:pPr defTabSz="931863"/>
            <a:fld id="{6E36B3FE-4D6A-4947-B67D-A86CF5E7D705}" type="slidenum">
              <a:rPr lang="de-DE" smtClean="0">
                <a:latin typeface="Arial" charset="0"/>
              </a:rPr>
              <a:pPr defTabSz="931863"/>
              <a:t>167</a:t>
            </a:fld>
            <a:endParaRPr lang="de-DE">
              <a:latin typeface="Arial" charset="0"/>
            </a:endParaRPr>
          </a:p>
        </p:txBody>
      </p:sp>
    </p:spTree>
    <p:extLst>
      <p:ext uri="{BB962C8B-B14F-4D97-AF65-F5344CB8AC3E}">
        <p14:creationId xmlns:p14="http://schemas.microsoft.com/office/powerpoint/2010/main" val="341602871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lienbildplatzhalter 1"/>
          <p:cNvSpPr>
            <a:spLocks noGrp="1" noRot="1" noChangeAspect="1" noTextEdit="1"/>
          </p:cNvSpPr>
          <p:nvPr>
            <p:ph type="sldImg"/>
          </p:nvPr>
        </p:nvSpPr>
        <p:spPr>
          <a:xfrm>
            <a:off x="142875" y="769938"/>
            <a:ext cx="6816725" cy="3835400"/>
          </a:xfrm>
          <a:ln/>
        </p:spPr>
      </p:sp>
      <p:sp>
        <p:nvSpPr>
          <p:cNvPr id="446467" name="Notizenplatzhalter 2"/>
          <p:cNvSpPr>
            <a:spLocks noGrp="1"/>
          </p:cNvSpPr>
          <p:nvPr>
            <p:ph type="body" idx="1"/>
          </p:nvPr>
        </p:nvSpPr>
        <p:spPr>
          <a:noFill/>
          <a:ln/>
        </p:spPr>
        <p:txBody>
          <a:bodyPr/>
          <a:lstStyle/>
          <a:p>
            <a:endParaRPr lang="de-DE">
              <a:latin typeface="Arial" charset="0"/>
            </a:endParaRPr>
          </a:p>
        </p:txBody>
      </p:sp>
      <p:sp>
        <p:nvSpPr>
          <p:cNvPr id="446468" name="Foliennummernplatzhalter 3"/>
          <p:cNvSpPr>
            <a:spLocks noGrp="1"/>
          </p:cNvSpPr>
          <p:nvPr>
            <p:ph type="sldNum" sz="quarter" idx="5"/>
          </p:nvPr>
        </p:nvSpPr>
        <p:spPr>
          <a:noFill/>
        </p:spPr>
        <p:txBody>
          <a:bodyPr/>
          <a:lstStyle/>
          <a:p>
            <a:pPr defTabSz="931863"/>
            <a:fld id="{DFC561B6-E0D9-47F5-A8C8-8B69A824C463}" type="slidenum">
              <a:rPr lang="de-DE" smtClean="0">
                <a:latin typeface="Arial" charset="0"/>
              </a:rPr>
              <a:pPr defTabSz="931863"/>
              <a:t>169</a:t>
            </a:fld>
            <a:endParaRPr lang="de-DE">
              <a:latin typeface="Arial" charset="0"/>
            </a:endParaRPr>
          </a:p>
        </p:txBody>
      </p:sp>
    </p:spTree>
    <p:extLst>
      <p:ext uri="{BB962C8B-B14F-4D97-AF65-F5344CB8AC3E}">
        <p14:creationId xmlns:p14="http://schemas.microsoft.com/office/powerpoint/2010/main" val="94900301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Folienbildplatzhalter 1"/>
          <p:cNvSpPr>
            <a:spLocks noGrp="1" noRot="1" noChangeAspect="1" noTextEdit="1"/>
          </p:cNvSpPr>
          <p:nvPr>
            <p:ph type="sldImg"/>
          </p:nvPr>
        </p:nvSpPr>
        <p:spPr>
          <a:xfrm>
            <a:off x="142875" y="769938"/>
            <a:ext cx="6816725" cy="3835400"/>
          </a:xfrm>
          <a:ln/>
        </p:spPr>
      </p:sp>
      <p:sp>
        <p:nvSpPr>
          <p:cNvPr id="465923" name="Notizenplatzhalter 2"/>
          <p:cNvSpPr>
            <a:spLocks noGrp="1"/>
          </p:cNvSpPr>
          <p:nvPr>
            <p:ph type="body" idx="1"/>
          </p:nvPr>
        </p:nvSpPr>
        <p:spPr>
          <a:noFill/>
          <a:ln/>
        </p:spPr>
        <p:txBody>
          <a:bodyPr/>
          <a:lstStyle/>
          <a:p>
            <a:endParaRPr lang="de-DE" dirty="0">
              <a:latin typeface="Arial" charset="0"/>
            </a:endParaRPr>
          </a:p>
        </p:txBody>
      </p:sp>
      <p:sp>
        <p:nvSpPr>
          <p:cNvPr id="465924" name="Foliennummernplatzhalter 3"/>
          <p:cNvSpPr>
            <a:spLocks noGrp="1"/>
          </p:cNvSpPr>
          <p:nvPr>
            <p:ph type="sldNum" sz="quarter" idx="5"/>
          </p:nvPr>
        </p:nvSpPr>
        <p:spPr>
          <a:noFill/>
        </p:spPr>
        <p:txBody>
          <a:bodyPr/>
          <a:lstStyle/>
          <a:p>
            <a:pPr defTabSz="931863"/>
            <a:fld id="{D2464E33-3403-49E6-905E-3BFE3A517BEC}" type="slidenum">
              <a:rPr lang="de-DE" smtClean="0">
                <a:latin typeface="Arial" charset="0"/>
              </a:rPr>
              <a:pPr defTabSz="931863"/>
              <a:t>173</a:t>
            </a:fld>
            <a:endParaRPr lang="de-DE">
              <a:latin typeface="Arial" charset="0"/>
            </a:endParaRPr>
          </a:p>
        </p:txBody>
      </p:sp>
    </p:spTree>
    <p:extLst>
      <p:ext uri="{BB962C8B-B14F-4D97-AF65-F5344CB8AC3E}">
        <p14:creationId xmlns:p14="http://schemas.microsoft.com/office/powerpoint/2010/main" val="102372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lienbildplatzhalter 1"/>
          <p:cNvSpPr>
            <a:spLocks noGrp="1" noRot="1" noChangeAspect="1" noTextEdit="1"/>
          </p:cNvSpPr>
          <p:nvPr>
            <p:ph type="sldImg"/>
          </p:nvPr>
        </p:nvSpPr>
        <p:spPr>
          <a:xfrm>
            <a:off x="142875" y="769938"/>
            <a:ext cx="6816725" cy="3835400"/>
          </a:xfrm>
          <a:ln/>
        </p:spPr>
      </p:sp>
      <p:sp>
        <p:nvSpPr>
          <p:cNvPr id="259075" name="Notizenplatzhalter 2"/>
          <p:cNvSpPr>
            <a:spLocks noGrp="1"/>
          </p:cNvSpPr>
          <p:nvPr>
            <p:ph type="body" idx="1"/>
          </p:nvPr>
        </p:nvSpPr>
        <p:spPr>
          <a:noFill/>
          <a:ln/>
        </p:spPr>
        <p:txBody>
          <a:bodyPr/>
          <a:lstStyle/>
          <a:p>
            <a:endParaRPr lang="de-DE">
              <a:latin typeface="Arial" charset="0"/>
            </a:endParaRPr>
          </a:p>
        </p:txBody>
      </p:sp>
      <p:sp>
        <p:nvSpPr>
          <p:cNvPr id="259076" name="Foliennummernplatzhalter 3"/>
          <p:cNvSpPr>
            <a:spLocks noGrp="1"/>
          </p:cNvSpPr>
          <p:nvPr>
            <p:ph type="sldNum" sz="quarter" idx="5"/>
          </p:nvPr>
        </p:nvSpPr>
        <p:spPr>
          <a:noFill/>
        </p:spPr>
        <p:txBody>
          <a:bodyPr/>
          <a:lstStyle/>
          <a:p>
            <a:pPr defTabSz="931863"/>
            <a:fld id="{65462327-9AFC-4F92-B902-3C99C410DBDD}" type="slidenum">
              <a:rPr lang="de-DE" smtClean="0">
                <a:latin typeface="Arial" charset="0"/>
              </a:rPr>
              <a:pPr defTabSz="931863"/>
              <a:t>17</a:t>
            </a:fld>
            <a:endParaRPr lang="de-DE">
              <a:latin typeface="Arial" charset="0"/>
            </a:endParaRPr>
          </a:p>
        </p:txBody>
      </p:sp>
    </p:spTree>
    <p:extLst>
      <p:ext uri="{BB962C8B-B14F-4D97-AF65-F5344CB8AC3E}">
        <p14:creationId xmlns:p14="http://schemas.microsoft.com/office/powerpoint/2010/main" val="349611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xfrm>
            <a:off x="142875" y="769938"/>
            <a:ext cx="6816725" cy="3835400"/>
          </a:xfrm>
          <a:ln/>
        </p:spPr>
      </p:sp>
      <p:sp>
        <p:nvSpPr>
          <p:cNvPr id="260099" name="Notizenplatzhalter 2"/>
          <p:cNvSpPr>
            <a:spLocks noGrp="1"/>
          </p:cNvSpPr>
          <p:nvPr>
            <p:ph type="body" idx="1"/>
          </p:nvPr>
        </p:nvSpPr>
        <p:spPr>
          <a:noFill/>
          <a:ln/>
        </p:spPr>
        <p:txBody>
          <a:bodyPr/>
          <a:lstStyle/>
          <a:p>
            <a:endParaRPr lang="de-DE">
              <a:latin typeface="Arial" charset="0"/>
            </a:endParaRPr>
          </a:p>
        </p:txBody>
      </p:sp>
      <p:sp>
        <p:nvSpPr>
          <p:cNvPr id="260100" name="Foliennummernplatzhalter 3"/>
          <p:cNvSpPr>
            <a:spLocks noGrp="1"/>
          </p:cNvSpPr>
          <p:nvPr>
            <p:ph type="sldNum" sz="quarter" idx="5"/>
          </p:nvPr>
        </p:nvSpPr>
        <p:spPr>
          <a:noFill/>
        </p:spPr>
        <p:txBody>
          <a:bodyPr/>
          <a:lstStyle/>
          <a:p>
            <a:pPr defTabSz="931863"/>
            <a:fld id="{9241AB0B-F3E1-46B9-BDBF-329194F24695}" type="slidenum">
              <a:rPr lang="de-DE" smtClean="0">
                <a:latin typeface="Arial" charset="0"/>
              </a:rPr>
              <a:pPr defTabSz="931863"/>
              <a:t>18</a:t>
            </a:fld>
            <a:endParaRPr lang="de-DE">
              <a:latin typeface="Arial" charset="0"/>
            </a:endParaRPr>
          </a:p>
        </p:txBody>
      </p:sp>
    </p:spTree>
    <p:extLst>
      <p:ext uri="{BB962C8B-B14F-4D97-AF65-F5344CB8AC3E}">
        <p14:creationId xmlns:p14="http://schemas.microsoft.com/office/powerpoint/2010/main" val="35443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lienbildplatzhalter 1"/>
          <p:cNvSpPr>
            <a:spLocks noGrp="1" noRot="1" noChangeAspect="1" noTextEdit="1"/>
          </p:cNvSpPr>
          <p:nvPr>
            <p:ph type="sldImg"/>
          </p:nvPr>
        </p:nvSpPr>
        <p:spPr>
          <a:xfrm>
            <a:off x="142875" y="769938"/>
            <a:ext cx="6816725" cy="3835400"/>
          </a:xfrm>
          <a:ln/>
        </p:spPr>
      </p:sp>
      <p:sp>
        <p:nvSpPr>
          <p:cNvPr id="263171" name="Notizenplatzhalter 2"/>
          <p:cNvSpPr>
            <a:spLocks noGrp="1"/>
          </p:cNvSpPr>
          <p:nvPr>
            <p:ph type="body" idx="1"/>
          </p:nvPr>
        </p:nvSpPr>
        <p:spPr>
          <a:noFill/>
          <a:ln/>
        </p:spPr>
        <p:txBody>
          <a:bodyPr/>
          <a:lstStyle/>
          <a:p>
            <a:endParaRPr lang="de-DE">
              <a:latin typeface="Arial" charset="0"/>
            </a:endParaRPr>
          </a:p>
        </p:txBody>
      </p:sp>
      <p:sp>
        <p:nvSpPr>
          <p:cNvPr id="263172" name="Foliennummernplatzhalter 3"/>
          <p:cNvSpPr>
            <a:spLocks noGrp="1"/>
          </p:cNvSpPr>
          <p:nvPr>
            <p:ph type="sldNum" sz="quarter" idx="5"/>
          </p:nvPr>
        </p:nvSpPr>
        <p:spPr>
          <a:noFill/>
        </p:spPr>
        <p:txBody>
          <a:bodyPr/>
          <a:lstStyle/>
          <a:p>
            <a:pPr defTabSz="931863"/>
            <a:fld id="{911B2F03-670E-413F-BA00-2B3B8B2AF385}" type="slidenum">
              <a:rPr lang="de-DE" smtClean="0">
                <a:latin typeface="Arial" charset="0"/>
              </a:rPr>
              <a:pPr defTabSz="931863"/>
              <a:t>19</a:t>
            </a:fld>
            <a:endParaRPr lang="de-DE">
              <a:latin typeface="Arial" charset="0"/>
            </a:endParaRPr>
          </a:p>
        </p:txBody>
      </p:sp>
    </p:spTree>
    <p:extLst>
      <p:ext uri="{BB962C8B-B14F-4D97-AF65-F5344CB8AC3E}">
        <p14:creationId xmlns:p14="http://schemas.microsoft.com/office/powerpoint/2010/main" val="224406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lienbildplatzhalter 1"/>
          <p:cNvSpPr>
            <a:spLocks noGrp="1" noRot="1" noChangeAspect="1" noTextEdit="1"/>
          </p:cNvSpPr>
          <p:nvPr>
            <p:ph type="sldImg"/>
          </p:nvPr>
        </p:nvSpPr>
        <p:spPr>
          <a:xfrm>
            <a:off x="142875" y="769938"/>
            <a:ext cx="6816725" cy="3835400"/>
          </a:xfrm>
          <a:ln/>
        </p:spPr>
      </p:sp>
      <p:sp>
        <p:nvSpPr>
          <p:cNvPr id="264195" name="Notizenplatzhalter 2"/>
          <p:cNvSpPr>
            <a:spLocks noGrp="1"/>
          </p:cNvSpPr>
          <p:nvPr>
            <p:ph type="body" idx="1"/>
          </p:nvPr>
        </p:nvSpPr>
        <p:spPr>
          <a:noFill/>
          <a:ln/>
        </p:spPr>
        <p:txBody>
          <a:bodyPr/>
          <a:lstStyle/>
          <a:p>
            <a:endParaRPr lang="de-DE">
              <a:latin typeface="Arial" charset="0"/>
            </a:endParaRPr>
          </a:p>
        </p:txBody>
      </p:sp>
      <p:sp>
        <p:nvSpPr>
          <p:cNvPr id="264196" name="Foliennummernplatzhalter 3"/>
          <p:cNvSpPr>
            <a:spLocks noGrp="1"/>
          </p:cNvSpPr>
          <p:nvPr>
            <p:ph type="sldNum" sz="quarter" idx="5"/>
          </p:nvPr>
        </p:nvSpPr>
        <p:spPr>
          <a:noFill/>
        </p:spPr>
        <p:txBody>
          <a:bodyPr/>
          <a:lstStyle/>
          <a:p>
            <a:pPr defTabSz="931863"/>
            <a:fld id="{9F9312EE-40E1-4F34-ACA7-A22D9C89DBEF}" type="slidenum">
              <a:rPr lang="de-DE" smtClean="0">
                <a:latin typeface="Arial" charset="0"/>
              </a:rPr>
              <a:pPr defTabSz="931863"/>
              <a:t>20</a:t>
            </a:fld>
            <a:endParaRPr lang="de-DE">
              <a:latin typeface="Arial" charset="0"/>
            </a:endParaRPr>
          </a:p>
        </p:txBody>
      </p:sp>
    </p:spTree>
    <p:extLst>
      <p:ext uri="{BB962C8B-B14F-4D97-AF65-F5344CB8AC3E}">
        <p14:creationId xmlns:p14="http://schemas.microsoft.com/office/powerpoint/2010/main" val="238133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2682875" y="517525"/>
            <a:ext cx="4567238" cy="2568575"/>
          </a:xfrm>
          <a:ln/>
        </p:spPr>
      </p:sp>
      <p:sp>
        <p:nvSpPr>
          <p:cNvPr id="28675" name="Notizenplatzhalter 2"/>
          <p:cNvSpPr>
            <a:spLocks noGrp="1"/>
          </p:cNvSpPr>
          <p:nvPr>
            <p:ph type="body" idx="1"/>
          </p:nvPr>
        </p:nvSpPr>
        <p:spPr>
          <a:noFill/>
          <a:ln/>
        </p:spPr>
        <p:txBody>
          <a:bodyPr/>
          <a:lstStyle/>
          <a:p>
            <a:endParaRPr lang="de-DE"/>
          </a:p>
        </p:txBody>
      </p:sp>
      <p:sp>
        <p:nvSpPr>
          <p:cNvPr id="28676" name="Foliennummernplatzhalter 3"/>
          <p:cNvSpPr>
            <a:spLocks noGrp="1"/>
          </p:cNvSpPr>
          <p:nvPr>
            <p:ph type="sldNum" sz="quarter" idx="5"/>
          </p:nvPr>
        </p:nvSpPr>
        <p:spPr>
          <a:noFill/>
        </p:spPr>
        <p:txBody>
          <a:bodyPr/>
          <a:lstStyle/>
          <a:p>
            <a:pPr defTabSz="848521"/>
            <a:fld id="{2B0DCF32-42AD-4FCD-BA2C-2CDE63A138B2}" type="slidenum">
              <a:rPr lang="de-DE" smtClean="0"/>
              <a:pPr defTabSz="848521"/>
              <a:t>2</a:t>
            </a:fld>
            <a:endParaRPr lang="de-DE"/>
          </a:p>
        </p:txBody>
      </p:sp>
    </p:spTree>
    <p:extLst>
      <p:ext uri="{BB962C8B-B14F-4D97-AF65-F5344CB8AC3E}">
        <p14:creationId xmlns:p14="http://schemas.microsoft.com/office/powerpoint/2010/main" val="34715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lienbildplatzhalter 1"/>
          <p:cNvSpPr>
            <a:spLocks noGrp="1" noRot="1" noChangeAspect="1" noTextEdit="1"/>
          </p:cNvSpPr>
          <p:nvPr>
            <p:ph type="sldImg"/>
          </p:nvPr>
        </p:nvSpPr>
        <p:spPr>
          <a:xfrm>
            <a:off x="142875" y="769938"/>
            <a:ext cx="6816725" cy="3835400"/>
          </a:xfrm>
          <a:ln/>
        </p:spPr>
      </p:sp>
      <p:sp>
        <p:nvSpPr>
          <p:cNvPr id="265219" name="Notizenplatzhalter 2"/>
          <p:cNvSpPr>
            <a:spLocks noGrp="1"/>
          </p:cNvSpPr>
          <p:nvPr>
            <p:ph type="body" idx="1"/>
          </p:nvPr>
        </p:nvSpPr>
        <p:spPr>
          <a:noFill/>
          <a:ln/>
        </p:spPr>
        <p:txBody>
          <a:bodyPr/>
          <a:lstStyle/>
          <a:p>
            <a:endParaRPr lang="de-DE">
              <a:latin typeface="Arial" charset="0"/>
            </a:endParaRPr>
          </a:p>
        </p:txBody>
      </p:sp>
      <p:sp>
        <p:nvSpPr>
          <p:cNvPr id="265220" name="Foliennummernplatzhalter 3"/>
          <p:cNvSpPr>
            <a:spLocks noGrp="1"/>
          </p:cNvSpPr>
          <p:nvPr>
            <p:ph type="sldNum" sz="quarter" idx="5"/>
          </p:nvPr>
        </p:nvSpPr>
        <p:spPr>
          <a:noFill/>
        </p:spPr>
        <p:txBody>
          <a:bodyPr/>
          <a:lstStyle/>
          <a:p>
            <a:pPr defTabSz="931863"/>
            <a:fld id="{64A44F31-04B1-4609-932D-2A74BEA2993C}" type="slidenum">
              <a:rPr lang="de-DE" smtClean="0">
                <a:latin typeface="Arial" charset="0"/>
              </a:rPr>
              <a:pPr defTabSz="931863"/>
              <a:t>21</a:t>
            </a:fld>
            <a:endParaRPr lang="de-DE">
              <a:latin typeface="Arial" charset="0"/>
            </a:endParaRPr>
          </a:p>
        </p:txBody>
      </p:sp>
    </p:spTree>
    <p:extLst>
      <p:ext uri="{BB962C8B-B14F-4D97-AF65-F5344CB8AC3E}">
        <p14:creationId xmlns:p14="http://schemas.microsoft.com/office/powerpoint/2010/main" val="418967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lienbildplatzhalter 1"/>
          <p:cNvSpPr>
            <a:spLocks noGrp="1" noRot="1" noChangeAspect="1" noTextEdit="1"/>
          </p:cNvSpPr>
          <p:nvPr>
            <p:ph type="sldImg"/>
          </p:nvPr>
        </p:nvSpPr>
        <p:spPr>
          <a:xfrm>
            <a:off x="142875" y="769938"/>
            <a:ext cx="6816725" cy="3835400"/>
          </a:xfrm>
          <a:ln/>
        </p:spPr>
      </p:sp>
      <p:sp>
        <p:nvSpPr>
          <p:cNvPr id="266243" name="Notizenplatzhalter 2"/>
          <p:cNvSpPr>
            <a:spLocks noGrp="1"/>
          </p:cNvSpPr>
          <p:nvPr>
            <p:ph type="body" idx="1"/>
          </p:nvPr>
        </p:nvSpPr>
        <p:spPr>
          <a:noFill/>
          <a:ln/>
        </p:spPr>
        <p:txBody>
          <a:bodyPr/>
          <a:lstStyle/>
          <a:p>
            <a:endParaRPr lang="de-DE">
              <a:latin typeface="Arial" charset="0"/>
            </a:endParaRPr>
          </a:p>
        </p:txBody>
      </p:sp>
      <p:sp>
        <p:nvSpPr>
          <p:cNvPr id="266244" name="Foliennummernplatzhalter 3"/>
          <p:cNvSpPr>
            <a:spLocks noGrp="1"/>
          </p:cNvSpPr>
          <p:nvPr>
            <p:ph type="sldNum" sz="quarter" idx="5"/>
          </p:nvPr>
        </p:nvSpPr>
        <p:spPr>
          <a:noFill/>
        </p:spPr>
        <p:txBody>
          <a:bodyPr/>
          <a:lstStyle/>
          <a:p>
            <a:pPr defTabSz="931863"/>
            <a:fld id="{576F4BA7-ECC5-4289-A713-CA50628527E8}" type="slidenum">
              <a:rPr lang="de-DE" smtClean="0">
                <a:latin typeface="Arial" charset="0"/>
              </a:rPr>
              <a:pPr defTabSz="931863"/>
              <a:t>22</a:t>
            </a:fld>
            <a:endParaRPr lang="de-DE">
              <a:latin typeface="Arial" charset="0"/>
            </a:endParaRPr>
          </a:p>
        </p:txBody>
      </p:sp>
    </p:spTree>
    <p:extLst>
      <p:ext uri="{BB962C8B-B14F-4D97-AF65-F5344CB8AC3E}">
        <p14:creationId xmlns:p14="http://schemas.microsoft.com/office/powerpoint/2010/main" val="3208570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lienbildplatzhalter 1"/>
          <p:cNvSpPr>
            <a:spLocks noGrp="1" noRot="1" noChangeAspect="1" noTextEdit="1"/>
          </p:cNvSpPr>
          <p:nvPr>
            <p:ph type="sldImg"/>
          </p:nvPr>
        </p:nvSpPr>
        <p:spPr>
          <a:xfrm>
            <a:off x="142875" y="769938"/>
            <a:ext cx="6816725" cy="3835400"/>
          </a:xfrm>
          <a:ln/>
        </p:spPr>
      </p:sp>
      <p:sp>
        <p:nvSpPr>
          <p:cNvPr id="267267" name="Notizenplatzhalter 2"/>
          <p:cNvSpPr>
            <a:spLocks noGrp="1"/>
          </p:cNvSpPr>
          <p:nvPr>
            <p:ph type="body" idx="1"/>
          </p:nvPr>
        </p:nvSpPr>
        <p:spPr>
          <a:noFill/>
          <a:ln/>
        </p:spPr>
        <p:txBody>
          <a:bodyPr/>
          <a:lstStyle/>
          <a:p>
            <a:endParaRPr lang="de-DE">
              <a:latin typeface="Arial" charset="0"/>
            </a:endParaRPr>
          </a:p>
        </p:txBody>
      </p:sp>
      <p:sp>
        <p:nvSpPr>
          <p:cNvPr id="267268" name="Foliennummernplatzhalter 3"/>
          <p:cNvSpPr>
            <a:spLocks noGrp="1"/>
          </p:cNvSpPr>
          <p:nvPr>
            <p:ph type="sldNum" sz="quarter" idx="5"/>
          </p:nvPr>
        </p:nvSpPr>
        <p:spPr>
          <a:noFill/>
        </p:spPr>
        <p:txBody>
          <a:bodyPr/>
          <a:lstStyle/>
          <a:p>
            <a:pPr defTabSz="931863"/>
            <a:fld id="{ACB4F38C-7577-4FCE-B5A9-4B76C0B67209}" type="slidenum">
              <a:rPr lang="de-DE" smtClean="0">
                <a:latin typeface="Arial" charset="0"/>
              </a:rPr>
              <a:pPr defTabSz="931863"/>
              <a:t>23</a:t>
            </a:fld>
            <a:endParaRPr lang="de-DE">
              <a:latin typeface="Arial" charset="0"/>
            </a:endParaRPr>
          </a:p>
        </p:txBody>
      </p:sp>
    </p:spTree>
    <p:extLst>
      <p:ext uri="{BB962C8B-B14F-4D97-AF65-F5344CB8AC3E}">
        <p14:creationId xmlns:p14="http://schemas.microsoft.com/office/powerpoint/2010/main" val="2321849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lienbildplatzhalter 1"/>
          <p:cNvSpPr>
            <a:spLocks noGrp="1" noRot="1" noChangeAspect="1" noTextEdit="1"/>
          </p:cNvSpPr>
          <p:nvPr>
            <p:ph type="sldImg"/>
          </p:nvPr>
        </p:nvSpPr>
        <p:spPr>
          <a:xfrm>
            <a:off x="142875" y="769938"/>
            <a:ext cx="6816725" cy="3835400"/>
          </a:xfrm>
          <a:ln/>
        </p:spPr>
      </p:sp>
      <p:sp>
        <p:nvSpPr>
          <p:cNvPr id="272387" name="Notizenplatzhalter 2"/>
          <p:cNvSpPr>
            <a:spLocks noGrp="1"/>
          </p:cNvSpPr>
          <p:nvPr>
            <p:ph type="body" idx="1"/>
          </p:nvPr>
        </p:nvSpPr>
        <p:spPr>
          <a:noFill/>
          <a:ln/>
        </p:spPr>
        <p:txBody>
          <a:bodyPr/>
          <a:lstStyle/>
          <a:p>
            <a:endParaRPr lang="de-DE">
              <a:latin typeface="Arial" charset="0"/>
            </a:endParaRPr>
          </a:p>
        </p:txBody>
      </p:sp>
      <p:sp>
        <p:nvSpPr>
          <p:cNvPr id="272388" name="Foliennummernplatzhalter 3"/>
          <p:cNvSpPr>
            <a:spLocks noGrp="1"/>
          </p:cNvSpPr>
          <p:nvPr>
            <p:ph type="sldNum" sz="quarter" idx="5"/>
          </p:nvPr>
        </p:nvSpPr>
        <p:spPr>
          <a:noFill/>
        </p:spPr>
        <p:txBody>
          <a:bodyPr/>
          <a:lstStyle/>
          <a:p>
            <a:pPr defTabSz="931863"/>
            <a:fld id="{9728A55F-28E5-435E-BD31-E20AECCC2BB2}" type="slidenum">
              <a:rPr lang="de-DE" smtClean="0">
                <a:latin typeface="Arial" charset="0"/>
              </a:rPr>
              <a:pPr defTabSz="931863"/>
              <a:t>25</a:t>
            </a:fld>
            <a:endParaRPr lang="de-DE">
              <a:latin typeface="Arial" charset="0"/>
            </a:endParaRPr>
          </a:p>
        </p:txBody>
      </p:sp>
    </p:spTree>
    <p:extLst>
      <p:ext uri="{BB962C8B-B14F-4D97-AF65-F5344CB8AC3E}">
        <p14:creationId xmlns:p14="http://schemas.microsoft.com/office/powerpoint/2010/main" val="3559152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lienbildplatzhalter 1"/>
          <p:cNvSpPr>
            <a:spLocks noGrp="1" noRot="1" noChangeAspect="1" noTextEdit="1"/>
          </p:cNvSpPr>
          <p:nvPr>
            <p:ph type="sldImg"/>
          </p:nvPr>
        </p:nvSpPr>
        <p:spPr>
          <a:xfrm>
            <a:off x="142875" y="769938"/>
            <a:ext cx="6816725" cy="3835400"/>
          </a:xfrm>
          <a:ln/>
        </p:spPr>
      </p:sp>
      <p:sp>
        <p:nvSpPr>
          <p:cNvPr id="273411" name="Notizenplatzhalter 2"/>
          <p:cNvSpPr>
            <a:spLocks noGrp="1"/>
          </p:cNvSpPr>
          <p:nvPr>
            <p:ph type="body" idx="1"/>
          </p:nvPr>
        </p:nvSpPr>
        <p:spPr>
          <a:noFill/>
          <a:ln/>
        </p:spPr>
        <p:txBody>
          <a:bodyPr/>
          <a:lstStyle/>
          <a:p>
            <a:endParaRPr lang="de-DE">
              <a:latin typeface="Arial" charset="0"/>
            </a:endParaRPr>
          </a:p>
        </p:txBody>
      </p:sp>
      <p:sp>
        <p:nvSpPr>
          <p:cNvPr id="273412" name="Foliennummernplatzhalter 3"/>
          <p:cNvSpPr>
            <a:spLocks noGrp="1"/>
          </p:cNvSpPr>
          <p:nvPr>
            <p:ph type="sldNum" sz="quarter" idx="5"/>
          </p:nvPr>
        </p:nvSpPr>
        <p:spPr>
          <a:noFill/>
        </p:spPr>
        <p:txBody>
          <a:bodyPr/>
          <a:lstStyle/>
          <a:p>
            <a:pPr defTabSz="931863"/>
            <a:fld id="{9275891F-6108-4727-848C-6F2DC8BBCE93}" type="slidenum">
              <a:rPr lang="de-DE" smtClean="0">
                <a:latin typeface="Arial" charset="0"/>
              </a:rPr>
              <a:pPr defTabSz="931863"/>
              <a:t>26</a:t>
            </a:fld>
            <a:endParaRPr lang="de-DE">
              <a:latin typeface="Arial" charset="0"/>
            </a:endParaRPr>
          </a:p>
        </p:txBody>
      </p:sp>
    </p:spTree>
    <p:extLst>
      <p:ext uri="{BB962C8B-B14F-4D97-AF65-F5344CB8AC3E}">
        <p14:creationId xmlns:p14="http://schemas.microsoft.com/office/powerpoint/2010/main" val="305839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lienbildplatzhalter 1"/>
          <p:cNvSpPr>
            <a:spLocks noGrp="1" noRot="1" noChangeAspect="1" noTextEdit="1"/>
          </p:cNvSpPr>
          <p:nvPr>
            <p:ph type="sldImg"/>
          </p:nvPr>
        </p:nvSpPr>
        <p:spPr>
          <a:xfrm>
            <a:off x="142875" y="769938"/>
            <a:ext cx="6816725" cy="3835400"/>
          </a:xfrm>
          <a:ln/>
        </p:spPr>
      </p:sp>
      <p:sp>
        <p:nvSpPr>
          <p:cNvPr id="274435" name="Notizenplatzhalter 2"/>
          <p:cNvSpPr>
            <a:spLocks noGrp="1"/>
          </p:cNvSpPr>
          <p:nvPr>
            <p:ph type="body" idx="1"/>
          </p:nvPr>
        </p:nvSpPr>
        <p:spPr>
          <a:noFill/>
          <a:ln/>
        </p:spPr>
        <p:txBody>
          <a:bodyPr/>
          <a:lstStyle/>
          <a:p>
            <a:endParaRPr lang="de-DE">
              <a:latin typeface="Arial" charset="0"/>
            </a:endParaRPr>
          </a:p>
        </p:txBody>
      </p:sp>
      <p:sp>
        <p:nvSpPr>
          <p:cNvPr id="274436" name="Foliennummernplatzhalter 3"/>
          <p:cNvSpPr>
            <a:spLocks noGrp="1"/>
          </p:cNvSpPr>
          <p:nvPr>
            <p:ph type="sldNum" sz="quarter" idx="5"/>
          </p:nvPr>
        </p:nvSpPr>
        <p:spPr>
          <a:noFill/>
        </p:spPr>
        <p:txBody>
          <a:bodyPr/>
          <a:lstStyle/>
          <a:p>
            <a:pPr defTabSz="931863"/>
            <a:fld id="{E139BA81-2A69-4127-9AA2-3F0719907740}" type="slidenum">
              <a:rPr lang="de-DE" smtClean="0">
                <a:latin typeface="Arial" charset="0"/>
              </a:rPr>
              <a:pPr defTabSz="931863"/>
              <a:t>27</a:t>
            </a:fld>
            <a:endParaRPr lang="de-DE">
              <a:latin typeface="Arial" charset="0"/>
            </a:endParaRPr>
          </a:p>
        </p:txBody>
      </p:sp>
    </p:spTree>
    <p:extLst>
      <p:ext uri="{BB962C8B-B14F-4D97-AF65-F5344CB8AC3E}">
        <p14:creationId xmlns:p14="http://schemas.microsoft.com/office/powerpoint/2010/main" val="315396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lienbildplatzhalter 1"/>
          <p:cNvSpPr>
            <a:spLocks noGrp="1" noRot="1" noChangeAspect="1" noTextEdit="1"/>
          </p:cNvSpPr>
          <p:nvPr>
            <p:ph type="sldImg"/>
          </p:nvPr>
        </p:nvSpPr>
        <p:spPr>
          <a:xfrm>
            <a:off x="142875" y="769938"/>
            <a:ext cx="6816725" cy="3835400"/>
          </a:xfrm>
          <a:ln/>
        </p:spPr>
      </p:sp>
      <p:sp>
        <p:nvSpPr>
          <p:cNvPr id="276483" name="Notizenplatzhalter 2"/>
          <p:cNvSpPr>
            <a:spLocks noGrp="1"/>
          </p:cNvSpPr>
          <p:nvPr>
            <p:ph type="body" idx="1"/>
          </p:nvPr>
        </p:nvSpPr>
        <p:spPr>
          <a:noFill/>
          <a:ln/>
        </p:spPr>
        <p:txBody>
          <a:bodyPr/>
          <a:lstStyle/>
          <a:p>
            <a:endParaRPr lang="de-DE">
              <a:latin typeface="Arial" charset="0"/>
            </a:endParaRPr>
          </a:p>
        </p:txBody>
      </p:sp>
      <p:sp>
        <p:nvSpPr>
          <p:cNvPr id="276484" name="Foliennummernplatzhalter 3"/>
          <p:cNvSpPr>
            <a:spLocks noGrp="1"/>
          </p:cNvSpPr>
          <p:nvPr>
            <p:ph type="sldNum" sz="quarter" idx="5"/>
          </p:nvPr>
        </p:nvSpPr>
        <p:spPr>
          <a:noFill/>
        </p:spPr>
        <p:txBody>
          <a:bodyPr/>
          <a:lstStyle/>
          <a:p>
            <a:pPr defTabSz="931863"/>
            <a:fld id="{E389B128-AD85-4E0F-A4CE-9843DAFE92E2}" type="slidenum">
              <a:rPr lang="de-DE" smtClean="0">
                <a:latin typeface="Arial" charset="0"/>
              </a:rPr>
              <a:pPr defTabSz="931863"/>
              <a:t>28</a:t>
            </a:fld>
            <a:endParaRPr lang="de-DE">
              <a:latin typeface="Arial" charset="0"/>
            </a:endParaRPr>
          </a:p>
        </p:txBody>
      </p:sp>
    </p:spTree>
    <p:extLst>
      <p:ext uri="{BB962C8B-B14F-4D97-AF65-F5344CB8AC3E}">
        <p14:creationId xmlns:p14="http://schemas.microsoft.com/office/powerpoint/2010/main" val="29630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olienbildplatzhalter 1"/>
          <p:cNvSpPr>
            <a:spLocks noGrp="1" noRot="1" noChangeAspect="1" noTextEdit="1"/>
          </p:cNvSpPr>
          <p:nvPr>
            <p:ph type="sldImg"/>
          </p:nvPr>
        </p:nvSpPr>
        <p:spPr>
          <a:xfrm>
            <a:off x="142875" y="769938"/>
            <a:ext cx="6816725" cy="3835400"/>
          </a:xfrm>
          <a:ln/>
        </p:spPr>
      </p:sp>
      <p:sp>
        <p:nvSpPr>
          <p:cNvPr id="279555" name="Notizenplatzhalter 2"/>
          <p:cNvSpPr>
            <a:spLocks noGrp="1"/>
          </p:cNvSpPr>
          <p:nvPr>
            <p:ph type="body" idx="1"/>
          </p:nvPr>
        </p:nvSpPr>
        <p:spPr>
          <a:noFill/>
          <a:ln/>
        </p:spPr>
        <p:txBody>
          <a:bodyPr/>
          <a:lstStyle/>
          <a:p>
            <a:endParaRPr lang="de-DE">
              <a:latin typeface="Arial" charset="0"/>
            </a:endParaRPr>
          </a:p>
        </p:txBody>
      </p:sp>
      <p:sp>
        <p:nvSpPr>
          <p:cNvPr id="279556" name="Foliennummernplatzhalter 3"/>
          <p:cNvSpPr>
            <a:spLocks noGrp="1"/>
          </p:cNvSpPr>
          <p:nvPr>
            <p:ph type="sldNum" sz="quarter" idx="5"/>
          </p:nvPr>
        </p:nvSpPr>
        <p:spPr>
          <a:noFill/>
        </p:spPr>
        <p:txBody>
          <a:bodyPr/>
          <a:lstStyle/>
          <a:p>
            <a:pPr defTabSz="931863"/>
            <a:fld id="{B220E9F5-0D6A-4570-9290-B451480A5EC2}" type="slidenum">
              <a:rPr lang="de-DE" smtClean="0">
                <a:latin typeface="Arial" charset="0"/>
              </a:rPr>
              <a:pPr defTabSz="931863"/>
              <a:t>31</a:t>
            </a:fld>
            <a:endParaRPr lang="de-DE">
              <a:latin typeface="Arial" charset="0"/>
            </a:endParaRPr>
          </a:p>
        </p:txBody>
      </p:sp>
    </p:spTree>
    <p:extLst>
      <p:ext uri="{BB962C8B-B14F-4D97-AF65-F5344CB8AC3E}">
        <p14:creationId xmlns:p14="http://schemas.microsoft.com/office/powerpoint/2010/main" val="3317404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lienbildplatzhalter 1"/>
          <p:cNvSpPr>
            <a:spLocks noGrp="1" noRot="1" noChangeAspect="1" noTextEdit="1"/>
          </p:cNvSpPr>
          <p:nvPr>
            <p:ph type="sldImg"/>
          </p:nvPr>
        </p:nvSpPr>
        <p:spPr>
          <a:xfrm>
            <a:off x="142875" y="769938"/>
            <a:ext cx="6816725" cy="3835400"/>
          </a:xfrm>
          <a:ln/>
        </p:spPr>
      </p:sp>
      <p:sp>
        <p:nvSpPr>
          <p:cNvPr id="280579" name="Notizenplatzhalter 2"/>
          <p:cNvSpPr>
            <a:spLocks noGrp="1"/>
          </p:cNvSpPr>
          <p:nvPr>
            <p:ph type="body" idx="1"/>
          </p:nvPr>
        </p:nvSpPr>
        <p:spPr>
          <a:noFill/>
          <a:ln/>
        </p:spPr>
        <p:txBody>
          <a:bodyPr/>
          <a:lstStyle/>
          <a:p>
            <a:endParaRPr lang="de-DE">
              <a:latin typeface="Arial" charset="0"/>
            </a:endParaRPr>
          </a:p>
        </p:txBody>
      </p:sp>
      <p:sp>
        <p:nvSpPr>
          <p:cNvPr id="280580" name="Foliennummernplatzhalter 3"/>
          <p:cNvSpPr>
            <a:spLocks noGrp="1"/>
          </p:cNvSpPr>
          <p:nvPr>
            <p:ph type="sldNum" sz="quarter" idx="5"/>
          </p:nvPr>
        </p:nvSpPr>
        <p:spPr>
          <a:noFill/>
        </p:spPr>
        <p:txBody>
          <a:bodyPr/>
          <a:lstStyle/>
          <a:p>
            <a:pPr defTabSz="931863"/>
            <a:fld id="{0BE9D732-E391-49CB-B207-15D7BFE53A07}" type="slidenum">
              <a:rPr lang="de-DE" smtClean="0">
                <a:latin typeface="Arial" charset="0"/>
              </a:rPr>
              <a:pPr defTabSz="931863"/>
              <a:t>32</a:t>
            </a:fld>
            <a:endParaRPr lang="de-DE">
              <a:latin typeface="Arial" charset="0"/>
            </a:endParaRPr>
          </a:p>
        </p:txBody>
      </p:sp>
    </p:spTree>
    <p:extLst>
      <p:ext uri="{BB962C8B-B14F-4D97-AF65-F5344CB8AC3E}">
        <p14:creationId xmlns:p14="http://schemas.microsoft.com/office/powerpoint/2010/main" val="457312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lienbildplatzhalter 1"/>
          <p:cNvSpPr>
            <a:spLocks noGrp="1" noRot="1" noChangeAspect="1" noTextEdit="1"/>
          </p:cNvSpPr>
          <p:nvPr>
            <p:ph type="sldImg"/>
          </p:nvPr>
        </p:nvSpPr>
        <p:spPr>
          <a:xfrm>
            <a:off x="142875" y="769938"/>
            <a:ext cx="6816725" cy="3835400"/>
          </a:xfrm>
          <a:ln/>
        </p:spPr>
      </p:sp>
      <p:sp>
        <p:nvSpPr>
          <p:cNvPr id="282627" name="Notizenplatzhalter 2"/>
          <p:cNvSpPr>
            <a:spLocks noGrp="1"/>
          </p:cNvSpPr>
          <p:nvPr>
            <p:ph type="body" idx="1"/>
          </p:nvPr>
        </p:nvSpPr>
        <p:spPr>
          <a:noFill/>
          <a:ln/>
        </p:spPr>
        <p:txBody>
          <a:bodyPr/>
          <a:lstStyle/>
          <a:p>
            <a:endParaRPr lang="de-DE">
              <a:latin typeface="Arial" charset="0"/>
            </a:endParaRPr>
          </a:p>
        </p:txBody>
      </p:sp>
      <p:sp>
        <p:nvSpPr>
          <p:cNvPr id="282628" name="Foliennummernplatzhalter 3"/>
          <p:cNvSpPr>
            <a:spLocks noGrp="1"/>
          </p:cNvSpPr>
          <p:nvPr>
            <p:ph type="sldNum" sz="quarter" idx="5"/>
          </p:nvPr>
        </p:nvSpPr>
        <p:spPr>
          <a:noFill/>
        </p:spPr>
        <p:txBody>
          <a:bodyPr/>
          <a:lstStyle/>
          <a:p>
            <a:pPr defTabSz="931863"/>
            <a:fld id="{F4D9FA2D-5D12-43DD-9F9A-262669CC6354}" type="slidenum">
              <a:rPr lang="de-DE" smtClean="0">
                <a:latin typeface="Arial" charset="0"/>
              </a:rPr>
              <a:pPr defTabSz="931863"/>
              <a:t>33</a:t>
            </a:fld>
            <a:endParaRPr lang="de-DE">
              <a:latin typeface="Arial" charset="0"/>
            </a:endParaRPr>
          </a:p>
        </p:txBody>
      </p:sp>
    </p:spTree>
    <p:extLst>
      <p:ext uri="{BB962C8B-B14F-4D97-AF65-F5344CB8AC3E}">
        <p14:creationId xmlns:p14="http://schemas.microsoft.com/office/powerpoint/2010/main" val="39853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lienbildplatzhalter 1"/>
          <p:cNvSpPr>
            <a:spLocks noGrp="1" noRot="1" noChangeAspect="1" noTextEdit="1"/>
          </p:cNvSpPr>
          <p:nvPr>
            <p:ph type="sldImg"/>
          </p:nvPr>
        </p:nvSpPr>
        <p:spPr>
          <a:xfrm>
            <a:off x="142875" y="769938"/>
            <a:ext cx="6816725" cy="3835400"/>
          </a:xfrm>
          <a:ln/>
        </p:spPr>
      </p:sp>
      <p:sp>
        <p:nvSpPr>
          <p:cNvPr id="239619" name="Notizenplatzhalter 2"/>
          <p:cNvSpPr>
            <a:spLocks noGrp="1"/>
          </p:cNvSpPr>
          <p:nvPr>
            <p:ph type="body" idx="1"/>
          </p:nvPr>
        </p:nvSpPr>
        <p:spPr>
          <a:noFill/>
          <a:ln/>
        </p:spPr>
        <p:txBody>
          <a:bodyPr/>
          <a:lstStyle/>
          <a:p>
            <a:endParaRPr lang="de-DE">
              <a:latin typeface="Arial" charset="0"/>
            </a:endParaRPr>
          </a:p>
        </p:txBody>
      </p:sp>
      <p:sp>
        <p:nvSpPr>
          <p:cNvPr id="239620" name="Foliennummernplatzhalter 3"/>
          <p:cNvSpPr>
            <a:spLocks noGrp="1"/>
          </p:cNvSpPr>
          <p:nvPr>
            <p:ph type="sldNum" sz="quarter" idx="5"/>
          </p:nvPr>
        </p:nvSpPr>
        <p:spPr>
          <a:noFill/>
        </p:spPr>
        <p:txBody>
          <a:bodyPr/>
          <a:lstStyle/>
          <a:p>
            <a:pPr defTabSz="931863"/>
            <a:fld id="{B378B15A-EEA9-4CC1-B84A-99E85576A091}" type="slidenum">
              <a:rPr lang="de-DE" smtClean="0">
                <a:latin typeface="Arial" charset="0"/>
              </a:rPr>
              <a:pPr defTabSz="931863"/>
              <a:t>3</a:t>
            </a:fld>
            <a:endParaRPr lang="de-DE">
              <a:latin typeface="Arial" charset="0"/>
            </a:endParaRPr>
          </a:p>
        </p:txBody>
      </p:sp>
    </p:spTree>
    <p:extLst>
      <p:ext uri="{BB962C8B-B14F-4D97-AF65-F5344CB8AC3E}">
        <p14:creationId xmlns:p14="http://schemas.microsoft.com/office/powerpoint/2010/main" val="29624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lienbildplatzhalter 1"/>
          <p:cNvSpPr>
            <a:spLocks noGrp="1" noRot="1" noChangeAspect="1" noTextEdit="1"/>
          </p:cNvSpPr>
          <p:nvPr>
            <p:ph type="sldImg"/>
          </p:nvPr>
        </p:nvSpPr>
        <p:spPr>
          <a:xfrm>
            <a:off x="142875" y="769938"/>
            <a:ext cx="6816725" cy="3835400"/>
          </a:xfrm>
          <a:ln/>
        </p:spPr>
      </p:sp>
      <p:sp>
        <p:nvSpPr>
          <p:cNvPr id="284675" name="Notizenplatzhalter 2"/>
          <p:cNvSpPr>
            <a:spLocks noGrp="1"/>
          </p:cNvSpPr>
          <p:nvPr>
            <p:ph type="body" idx="1"/>
          </p:nvPr>
        </p:nvSpPr>
        <p:spPr>
          <a:noFill/>
          <a:ln/>
        </p:spPr>
        <p:txBody>
          <a:bodyPr/>
          <a:lstStyle/>
          <a:p>
            <a:endParaRPr lang="de-DE">
              <a:latin typeface="Arial" charset="0"/>
            </a:endParaRPr>
          </a:p>
        </p:txBody>
      </p:sp>
      <p:sp>
        <p:nvSpPr>
          <p:cNvPr id="284676" name="Foliennummernplatzhalter 3"/>
          <p:cNvSpPr>
            <a:spLocks noGrp="1"/>
          </p:cNvSpPr>
          <p:nvPr>
            <p:ph type="sldNum" sz="quarter" idx="5"/>
          </p:nvPr>
        </p:nvSpPr>
        <p:spPr>
          <a:noFill/>
        </p:spPr>
        <p:txBody>
          <a:bodyPr/>
          <a:lstStyle/>
          <a:p>
            <a:pPr defTabSz="931863"/>
            <a:fld id="{DA4DC59F-326F-4972-8B71-CB4B5C65B2B3}" type="slidenum">
              <a:rPr lang="de-DE" smtClean="0">
                <a:latin typeface="Arial" charset="0"/>
              </a:rPr>
              <a:pPr defTabSz="931863"/>
              <a:t>34</a:t>
            </a:fld>
            <a:endParaRPr lang="de-DE">
              <a:latin typeface="Arial" charset="0"/>
            </a:endParaRPr>
          </a:p>
        </p:txBody>
      </p:sp>
    </p:spTree>
    <p:extLst>
      <p:ext uri="{BB962C8B-B14F-4D97-AF65-F5344CB8AC3E}">
        <p14:creationId xmlns:p14="http://schemas.microsoft.com/office/powerpoint/2010/main" val="1141873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lienbildplatzhalter 1"/>
          <p:cNvSpPr>
            <a:spLocks noGrp="1" noRot="1" noChangeAspect="1" noTextEdit="1"/>
          </p:cNvSpPr>
          <p:nvPr>
            <p:ph type="sldImg"/>
          </p:nvPr>
        </p:nvSpPr>
        <p:spPr>
          <a:xfrm>
            <a:off x="142875" y="769938"/>
            <a:ext cx="6816725" cy="3835400"/>
          </a:xfrm>
          <a:ln/>
        </p:spPr>
      </p:sp>
      <p:sp>
        <p:nvSpPr>
          <p:cNvPr id="291843" name="Notizenplatzhalter 2"/>
          <p:cNvSpPr>
            <a:spLocks noGrp="1"/>
          </p:cNvSpPr>
          <p:nvPr>
            <p:ph type="body" idx="1"/>
          </p:nvPr>
        </p:nvSpPr>
        <p:spPr>
          <a:noFill/>
          <a:ln/>
        </p:spPr>
        <p:txBody>
          <a:bodyPr/>
          <a:lstStyle/>
          <a:p>
            <a:endParaRPr lang="de-DE">
              <a:latin typeface="Arial" charset="0"/>
            </a:endParaRPr>
          </a:p>
        </p:txBody>
      </p:sp>
      <p:sp>
        <p:nvSpPr>
          <p:cNvPr id="291844" name="Foliennummernplatzhalter 3"/>
          <p:cNvSpPr>
            <a:spLocks noGrp="1"/>
          </p:cNvSpPr>
          <p:nvPr>
            <p:ph type="sldNum" sz="quarter" idx="5"/>
          </p:nvPr>
        </p:nvSpPr>
        <p:spPr>
          <a:noFill/>
        </p:spPr>
        <p:txBody>
          <a:bodyPr/>
          <a:lstStyle/>
          <a:p>
            <a:pPr defTabSz="931863"/>
            <a:fld id="{D3B8C743-AD0F-4847-A2F7-7EF281D05A2E}" type="slidenum">
              <a:rPr lang="de-DE" smtClean="0">
                <a:latin typeface="Arial" charset="0"/>
              </a:rPr>
              <a:pPr defTabSz="931863"/>
              <a:t>35</a:t>
            </a:fld>
            <a:endParaRPr lang="de-DE">
              <a:latin typeface="Arial" charset="0"/>
            </a:endParaRPr>
          </a:p>
        </p:txBody>
      </p:sp>
    </p:spTree>
    <p:extLst>
      <p:ext uri="{BB962C8B-B14F-4D97-AF65-F5344CB8AC3E}">
        <p14:creationId xmlns:p14="http://schemas.microsoft.com/office/powerpoint/2010/main" val="778974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lienbildplatzhalter 1"/>
          <p:cNvSpPr>
            <a:spLocks noGrp="1" noRot="1" noChangeAspect="1" noTextEdit="1"/>
          </p:cNvSpPr>
          <p:nvPr>
            <p:ph type="sldImg"/>
          </p:nvPr>
        </p:nvSpPr>
        <p:spPr>
          <a:xfrm>
            <a:off x="142875" y="769938"/>
            <a:ext cx="6816725" cy="3835400"/>
          </a:xfrm>
          <a:ln/>
        </p:spPr>
      </p:sp>
      <p:sp>
        <p:nvSpPr>
          <p:cNvPr id="292867" name="Notizenplatzhalter 2"/>
          <p:cNvSpPr>
            <a:spLocks noGrp="1"/>
          </p:cNvSpPr>
          <p:nvPr>
            <p:ph type="body" idx="1"/>
          </p:nvPr>
        </p:nvSpPr>
        <p:spPr>
          <a:noFill/>
          <a:ln/>
        </p:spPr>
        <p:txBody>
          <a:bodyPr/>
          <a:lstStyle/>
          <a:p>
            <a:endParaRPr lang="de-DE">
              <a:latin typeface="Arial" charset="0"/>
            </a:endParaRPr>
          </a:p>
        </p:txBody>
      </p:sp>
      <p:sp>
        <p:nvSpPr>
          <p:cNvPr id="292868" name="Foliennummernplatzhalter 3"/>
          <p:cNvSpPr>
            <a:spLocks noGrp="1"/>
          </p:cNvSpPr>
          <p:nvPr>
            <p:ph type="sldNum" sz="quarter" idx="5"/>
          </p:nvPr>
        </p:nvSpPr>
        <p:spPr>
          <a:noFill/>
        </p:spPr>
        <p:txBody>
          <a:bodyPr/>
          <a:lstStyle/>
          <a:p>
            <a:pPr defTabSz="931863"/>
            <a:fld id="{6D21C9AE-7CC4-4554-8A0D-856BF6714E3C}" type="slidenum">
              <a:rPr lang="de-DE" smtClean="0">
                <a:latin typeface="Arial" charset="0"/>
              </a:rPr>
              <a:pPr defTabSz="931863"/>
              <a:t>36</a:t>
            </a:fld>
            <a:endParaRPr lang="de-DE">
              <a:latin typeface="Arial" charset="0"/>
            </a:endParaRPr>
          </a:p>
        </p:txBody>
      </p:sp>
    </p:spTree>
    <p:extLst>
      <p:ext uri="{BB962C8B-B14F-4D97-AF65-F5344CB8AC3E}">
        <p14:creationId xmlns:p14="http://schemas.microsoft.com/office/powerpoint/2010/main" val="2659077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lienbildplatzhalter 1"/>
          <p:cNvSpPr>
            <a:spLocks noGrp="1" noRot="1" noChangeAspect="1" noTextEdit="1"/>
          </p:cNvSpPr>
          <p:nvPr>
            <p:ph type="sldImg"/>
          </p:nvPr>
        </p:nvSpPr>
        <p:spPr>
          <a:xfrm>
            <a:off x="142875" y="769938"/>
            <a:ext cx="6816725" cy="3835400"/>
          </a:xfrm>
          <a:ln/>
        </p:spPr>
      </p:sp>
      <p:sp>
        <p:nvSpPr>
          <p:cNvPr id="295939" name="Notizenplatzhalter 2"/>
          <p:cNvSpPr>
            <a:spLocks noGrp="1"/>
          </p:cNvSpPr>
          <p:nvPr>
            <p:ph type="body" idx="1"/>
          </p:nvPr>
        </p:nvSpPr>
        <p:spPr>
          <a:noFill/>
          <a:ln/>
        </p:spPr>
        <p:txBody>
          <a:bodyPr/>
          <a:lstStyle/>
          <a:p>
            <a:endParaRPr lang="de-DE">
              <a:latin typeface="Arial" charset="0"/>
            </a:endParaRPr>
          </a:p>
        </p:txBody>
      </p:sp>
      <p:sp>
        <p:nvSpPr>
          <p:cNvPr id="295940" name="Foliennummernplatzhalter 3"/>
          <p:cNvSpPr>
            <a:spLocks noGrp="1"/>
          </p:cNvSpPr>
          <p:nvPr>
            <p:ph type="sldNum" sz="quarter" idx="5"/>
          </p:nvPr>
        </p:nvSpPr>
        <p:spPr>
          <a:noFill/>
        </p:spPr>
        <p:txBody>
          <a:bodyPr/>
          <a:lstStyle/>
          <a:p>
            <a:pPr defTabSz="931863"/>
            <a:fld id="{712601AD-F087-4DB4-BCB3-F0262D3D7858}" type="slidenum">
              <a:rPr lang="de-DE" smtClean="0">
                <a:latin typeface="Arial" charset="0"/>
              </a:rPr>
              <a:pPr defTabSz="931863"/>
              <a:t>37</a:t>
            </a:fld>
            <a:endParaRPr lang="de-DE">
              <a:latin typeface="Arial" charset="0"/>
            </a:endParaRPr>
          </a:p>
        </p:txBody>
      </p:sp>
    </p:spTree>
    <p:extLst>
      <p:ext uri="{BB962C8B-B14F-4D97-AF65-F5344CB8AC3E}">
        <p14:creationId xmlns:p14="http://schemas.microsoft.com/office/powerpoint/2010/main" val="740289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lienbildplatzhalter 1"/>
          <p:cNvSpPr>
            <a:spLocks noGrp="1" noRot="1" noChangeAspect="1" noTextEdit="1"/>
          </p:cNvSpPr>
          <p:nvPr>
            <p:ph type="sldImg"/>
          </p:nvPr>
        </p:nvSpPr>
        <p:spPr>
          <a:xfrm>
            <a:off x="142875" y="769938"/>
            <a:ext cx="6816725" cy="3835400"/>
          </a:xfrm>
          <a:ln/>
        </p:spPr>
      </p:sp>
      <p:sp>
        <p:nvSpPr>
          <p:cNvPr id="296963" name="Notizenplatzhalter 2"/>
          <p:cNvSpPr>
            <a:spLocks noGrp="1"/>
          </p:cNvSpPr>
          <p:nvPr>
            <p:ph type="body" idx="1"/>
          </p:nvPr>
        </p:nvSpPr>
        <p:spPr>
          <a:noFill/>
          <a:ln/>
        </p:spPr>
        <p:txBody>
          <a:bodyPr/>
          <a:lstStyle/>
          <a:p>
            <a:endParaRPr lang="de-DE">
              <a:latin typeface="Arial" charset="0"/>
            </a:endParaRPr>
          </a:p>
        </p:txBody>
      </p:sp>
      <p:sp>
        <p:nvSpPr>
          <p:cNvPr id="296964" name="Foliennummernplatzhalter 3"/>
          <p:cNvSpPr>
            <a:spLocks noGrp="1"/>
          </p:cNvSpPr>
          <p:nvPr>
            <p:ph type="sldNum" sz="quarter" idx="5"/>
          </p:nvPr>
        </p:nvSpPr>
        <p:spPr>
          <a:noFill/>
        </p:spPr>
        <p:txBody>
          <a:bodyPr/>
          <a:lstStyle/>
          <a:p>
            <a:pPr defTabSz="931863"/>
            <a:fld id="{CA1984C5-1111-47B3-BECA-818A531D9D6F}" type="slidenum">
              <a:rPr lang="de-DE" smtClean="0">
                <a:latin typeface="Arial" charset="0"/>
              </a:rPr>
              <a:pPr defTabSz="931863"/>
              <a:t>38</a:t>
            </a:fld>
            <a:endParaRPr lang="de-DE">
              <a:latin typeface="Arial" charset="0"/>
            </a:endParaRPr>
          </a:p>
        </p:txBody>
      </p:sp>
    </p:spTree>
    <p:extLst>
      <p:ext uri="{BB962C8B-B14F-4D97-AF65-F5344CB8AC3E}">
        <p14:creationId xmlns:p14="http://schemas.microsoft.com/office/powerpoint/2010/main" val="2628556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lienbildplatzhalter 1"/>
          <p:cNvSpPr>
            <a:spLocks noGrp="1" noRot="1" noChangeAspect="1" noTextEdit="1"/>
          </p:cNvSpPr>
          <p:nvPr>
            <p:ph type="sldImg"/>
          </p:nvPr>
        </p:nvSpPr>
        <p:spPr>
          <a:xfrm>
            <a:off x="142875" y="769938"/>
            <a:ext cx="6816725" cy="3835400"/>
          </a:xfrm>
          <a:ln/>
        </p:spPr>
      </p:sp>
      <p:sp>
        <p:nvSpPr>
          <p:cNvPr id="300035" name="Notizenplatzhalter 2"/>
          <p:cNvSpPr>
            <a:spLocks noGrp="1"/>
          </p:cNvSpPr>
          <p:nvPr>
            <p:ph type="body" idx="1"/>
          </p:nvPr>
        </p:nvSpPr>
        <p:spPr>
          <a:noFill/>
          <a:ln/>
        </p:spPr>
        <p:txBody>
          <a:bodyPr/>
          <a:lstStyle/>
          <a:p>
            <a:endParaRPr lang="de-DE">
              <a:latin typeface="Arial" charset="0"/>
            </a:endParaRPr>
          </a:p>
        </p:txBody>
      </p:sp>
      <p:sp>
        <p:nvSpPr>
          <p:cNvPr id="300036" name="Foliennummernplatzhalter 3"/>
          <p:cNvSpPr>
            <a:spLocks noGrp="1"/>
          </p:cNvSpPr>
          <p:nvPr>
            <p:ph type="sldNum" sz="quarter" idx="5"/>
          </p:nvPr>
        </p:nvSpPr>
        <p:spPr>
          <a:noFill/>
        </p:spPr>
        <p:txBody>
          <a:bodyPr/>
          <a:lstStyle/>
          <a:p>
            <a:pPr defTabSz="931863"/>
            <a:fld id="{DDF7843A-745D-42EF-A1A5-4371B968B1A7}" type="slidenum">
              <a:rPr lang="de-DE" smtClean="0">
                <a:latin typeface="Arial" charset="0"/>
              </a:rPr>
              <a:pPr defTabSz="931863"/>
              <a:t>39</a:t>
            </a:fld>
            <a:endParaRPr lang="de-DE">
              <a:latin typeface="Arial" charset="0"/>
            </a:endParaRPr>
          </a:p>
        </p:txBody>
      </p:sp>
    </p:spTree>
    <p:extLst>
      <p:ext uri="{BB962C8B-B14F-4D97-AF65-F5344CB8AC3E}">
        <p14:creationId xmlns:p14="http://schemas.microsoft.com/office/powerpoint/2010/main" val="3107747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olienbildplatzhalter 1"/>
          <p:cNvSpPr>
            <a:spLocks noGrp="1" noRot="1" noChangeAspect="1" noTextEdit="1"/>
          </p:cNvSpPr>
          <p:nvPr>
            <p:ph type="sldImg"/>
          </p:nvPr>
        </p:nvSpPr>
        <p:spPr>
          <a:xfrm>
            <a:off x="142875" y="769938"/>
            <a:ext cx="6816725" cy="3835400"/>
          </a:xfrm>
          <a:ln/>
        </p:spPr>
      </p:sp>
      <p:sp>
        <p:nvSpPr>
          <p:cNvPr id="305155" name="Notizenplatzhalter 2"/>
          <p:cNvSpPr>
            <a:spLocks noGrp="1"/>
          </p:cNvSpPr>
          <p:nvPr>
            <p:ph type="body" idx="1"/>
          </p:nvPr>
        </p:nvSpPr>
        <p:spPr>
          <a:noFill/>
          <a:ln/>
        </p:spPr>
        <p:txBody>
          <a:bodyPr/>
          <a:lstStyle/>
          <a:p>
            <a:endParaRPr lang="de-DE">
              <a:latin typeface="Arial" charset="0"/>
            </a:endParaRPr>
          </a:p>
        </p:txBody>
      </p:sp>
      <p:sp>
        <p:nvSpPr>
          <p:cNvPr id="305156" name="Foliennummernplatzhalter 3"/>
          <p:cNvSpPr>
            <a:spLocks noGrp="1"/>
          </p:cNvSpPr>
          <p:nvPr>
            <p:ph type="sldNum" sz="quarter" idx="5"/>
          </p:nvPr>
        </p:nvSpPr>
        <p:spPr>
          <a:noFill/>
        </p:spPr>
        <p:txBody>
          <a:bodyPr/>
          <a:lstStyle/>
          <a:p>
            <a:pPr defTabSz="931863"/>
            <a:fld id="{B6B14973-9962-453A-8BFA-514EA13F09D8}" type="slidenum">
              <a:rPr lang="de-DE" smtClean="0">
                <a:latin typeface="Arial" charset="0"/>
              </a:rPr>
              <a:pPr defTabSz="931863"/>
              <a:t>40</a:t>
            </a:fld>
            <a:endParaRPr lang="de-DE">
              <a:latin typeface="Arial" charset="0"/>
            </a:endParaRPr>
          </a:p>
        </p:txBody>
      </p:sp>
    </p:spTree>
    <p:extLst>
      <p:ext uri="{BB962C8B-B14F-4D97-AF65-F5344CB8AC3E}">
        <p14:creationId xmlns:p14="http://schemas.microsoft.com/office/powerpoint/2010/main" val="1893322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lienbildplatzhalter 1"/>
          <p:cNvSpPr>
            <a:spLocks noGrp="1" noRot="1" noChangeAspect="1" noTextEdit="1"/>
          </p:cNvSpPr>
          <p:nvPr>
            <p:ph type="sldImg"/>
          </p:nvPr>
        </p:nvSpPr>
        <p:spPr>
          <a:xfrm>
            <a:off x="142875" y="769938"/>
            <a:ext cx="6816725" cy="3835400"/>
          </a:xfrm>
          <a:ln/>
        </p:spPr>
      </p:sp>
      <p:sp>
        <p:nvSpPr>
          <p:cNvPr id="306179" name="Notizenplatzhalter 2"/>
          <p:cNvSpPr>
            <a:spLocks noGrp="1"/>
          </p:cNvSpPr>
          <p:nvPr>
            <p:ph type="body" idx="1"/>
          </p:nvPr>
        </p:nvSpPr>
        <p:spPr>
          <a:noFill/>
          <a:ln/>
        </p:spPr>
        <p:txBody>
          <a:bodyPr/>
          <a:lstStyle/>
          <a:p>
            <a:endParaRPr lang="de-DE">
              <a:latin typeface="Arial" charset="0"/>
            </a:endParaRPr>
          </a:p>
        </p:txBody>
      </p:sp>
      <p:sp>
        <p:nvSpPr>
          <p:cNvPr id="306180" name="Foliennummernplatzhalter 3"/>
          <p:cNvSpPr>
            <a:spLocks noGrp="1"/>
          </p:cNvSpPr>
          <p:nvPr>
            <p:ph type="sldNum" sz="quarter" idx="5"/>
          </p:nvPr>
        </p:nvSpPr>
        <p:spPr>
          <a:noFill/>
        </p:spPr>
        <p:txBody>
          <a:bodyPr/>
          <a:lstStyle/>
          <a:p>
            <a:pPr defTabSz="931863"/>
            <a:fld id="{FACBCCF6-1791-4960-A989-E6A9D22BAFE6}" type="slidenum">
              <a:rPr lang="de-DE" smtClean="0">
                <a:latin typeface="Arial" charset="0"/>
              </a:rPr>
              <a:pPr defTabSz="931863"/>
              <a:t>41</a:t>
            </a:fld>
            <a:endParaRPr lang="de-DE">
              <a:latin typeface="Arial" charset="0"/>
            </a:endParaRPr>
          </a:p>
        </p:txBody>
      </p:sp>
    </p:spTree>
    <p:extLst>
      <p:ext uri="{BB962C8B-B14F-4D97-AF65-F5344CB8AC3E}">
        <p14:creationId xmlns:p14="http://schemas.microsoft.com/office/powerpoint/2010/main" val="989789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olienbildplatzhalter 1"/>
          <p:cNvSpPr>
            <a:spLocks noGrp="1" noRot="1" noChangeAspect="1" noTextEdit="1"/>
          </p:cNvSpPr>
          <p:nvPr>
            <p:ph type="sldImg"/>
          </p:nvPr>
        </p:nvSpPr>
        <p:spPr>
          <a:xfrm>
            <a:off x="142875" y="769938"/>
            <a:ext cx="6816725" cy="3835400"/>
          </a:xfrm>
          <a:ln/>
        </p:spPr>
      </p:sp>
      <p:sp>
        <p:nvSpPr>
          <p:cNvPr id="307203" name="Notizenplatzhalter 2"/>
          <p:cNvSpPr>
            <a:spLocks noGrp="1"/>
          </p:cNvSpPr>
          <p:nvPr>
            <p:ph type="body" idx="1"/>
          </p:nvPr>
        </p:nvSpPr>
        <p:spPr>
          <a:noFill/>
          <a:ln/>
        </p:spPr>
        <p:txBody>
          <a:bodyPr/>
          <a:lstStyle/>
          <a:p>
            <a:endParaRPr lang="de-DE">
              <a:latin typeface="Arial" charset="0"/>
            </a:endParaRPr>
          </a:p>
        </p:txBody>
      </p:sp>
      <p:sp>
        <p:nvSpPr>
          <p:cNvPr id="307204" name="Foliennummernplatzhalter 3"/>
          <p:cNvSpPr>
            <a:spLocks noGrp="1"/>
          </p:cNvSpPr>
          <p:nvPr>
            <p:ph type="sldNum" sz="quarter" idx="5"/>
          </p:nvPr>
        </p:nvSpPr>
        <p:spPr>
          <a:noFill/>
        </p:spPr>
        <p:txBody>
          <a:bodyPr/>
          <a:lstStyle/>
          <a:p>
            <a:pPr defTabSz="931863"/>
            <a:fld id="{E95CF5A9-2516-4B49-A8ED-F4B6886D5A2C}" type="slidenum">
              <a:rPr lang="de-DE" smtClean="0">
                <a:latin typeface="Arial" charset="0"/>
              </a:rPr>
              <a:pPr defTabSz="931863"/>
              <a:t>43</a:t>
            </a:fld>
            <a:endParaRPr lang="de-DE">
              <a:latin typeface="Arial" charset="0"/>
            </a:endParaRPr>
          </a:p>
        </p:txBody>
      </p:sp>
    </p:spTree>
    <p:extLst>
      <p:ext uri="{BB962C8B-B14F-4D97-AF65-F5344CB8AC3E}">
        <p14:creationId xmlns:p14="http://schemas.microsoft.com/office/powerpoint/2010/main" val="2496552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lienbildplatzhalter 1"/>
          <p:cNvSpPr>
            <a:spLocks noGrp="1" noRot="1" noChangeAspect="1" noTextEdit="1"/>
          </p:cNvSpPr>
          <p:nvPr>
            <p:ph type="sldImg"/>
          </p:nvPr>
        </p:nvSpPr>
        <p:spPr>
          <a:xfrm>
            <a:off x="142875" y="769938"/>
            <a:ext cx="6816725" cy="3835400"/>
          </a:xfrm>
          <a:ln/>
        </p:spPr>
      </p:sp>
      <p:sp>
        <p:nvSpPr>
          <p:cNvPr id="308227" name="Notizenplatzhalter 2"/>
          <p:cNvSpPr>
            <a:spLocks noGrp="1"/>
          </p:cNvSpPr>
          <p:nvPr>
            <p:ph type="body" idx="1"/>
          </p:nvPr>
        </p:nvSpPr>
        <p:spPr>
          <a:noFill/>
          <a:ln/>
        </p:spPr>
        <p:txBody>
          <a:bodyPr/>
          <a:lstStyle/>
          <a:p>
            <a:endParaRPr lang="de-DE">
              <a:latin typeface="Arial" charset="0"/>
            </a:endParaRPr>
          </a:p>
        </p:txBody>
      </p:sp>
      <p:sp>
        <p:nvSpPr>
          <p:cNvPr id="308228" name="Foliennummernplatzhalter 3"/>
          <p:cNvSpPr>
            <a:spLocks noGrp="1"/>
          </p:cNvSpPr>
          <p:nvPr>
            <p:ph type="sldNum" sz="quarter" idx="5"/>
          </p:nvPr>
        </p:nvSpPr>
        <p:spPr>
          <a:noFill/>
        </p:spPr>
        <p:txBody>
          <a:bodyPr/>
          <a:lstStyle/>
          <a:p>
            <a:pPr defTabSz="931863"/>
            <a:fld id="{6B516E56-D481-42F0-885D-80FFAB5924F7}" type="slidenum">
              <a:rPr lang="de-DE" smtClean="0">
                <a:latin typeface="Arial" charset="0"/>
              </a:rPr>
              <a:pPr defTabSz="931863"/>
              <a:t>44</a:t>
            </a:fld>
            <a:endParaRPr lang="de-DE">
              <a:latin typeface="Arial" charset="0"/>
            </a:endParaRPr>
          </a:p>
        </p:txBody>
      </p:sp>
    </p:spTree>
    <p:extLst>
      <p:ext uri="{BB962C8B-B14F-4D97-AF65-F5344CB8AC3E}">
        <p14:creationId xmlns:p14="http://schemas.microsoft.com/office/powerpoint/2010/main" val="109874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lienbildplatzhalter 1"/>
          <p:cNvSpPr>
            <a:spLocks noGrp="1" noRot="1" noChangeAspect="1" noTextEdit="1"/>
          </p:cNvSpPr>
          <p:nvPr>
            <p:ph type="sldImg"/>
          </p:nvPr>
        </p:nvSpPr>
        <p:spPr>
          <a:xfrm>
            <a:off x="142875" y="769938"/>
            <a:ext cx="6816725" cy="3835400"/>
          </a:xfrm>
          <a:ln/>
        </p:spPr>
      </p:sp>
      <p:sp>
        <p:nvSpPr>
          <p:cNvPr id="240643" name="Notizenplatzhalter 2"/>
          <p:cNvSpPr>
            <a:spLocks noGrp="1"/>
          </p:cNvSpPr>
          <p:nvPr>
            <p:ph type="body" idx="1"/>
          </p:nvPr>
        </p:nvSpPr>
        <p:spPr>
          <a:noFill/>
          <a:ln/>
        </p:spPr>
        <p:txBody>
          <a:bodyPr/>
          <a:lstStyle/>
          <a:p>
            <a:endParaRPr lang="de-DE">
              <a:latin typeface="Arial" charset="0"/>
            </a:endParaRPr>
          </a:p>
        </p:txBody>
      </p:sp>
      <p:sp>
        <p:nvSpPr>
          <p:cNvPr id="240644" name="Foliennummernplatzhalter 3"/>
          <p:cNvSpPr>
            <a:spLocks noGrp="1"/>
          </p:cNvSpPr>
          <p:nvPr>
            <p:ph type="sldNum" sz="quarter" idx="5"/>
          </p:nvPr>
        </p:nvSpPr>
        <p:spPr>
          <a:noFill/>
        </p:spPr>
        <p:txBody>
          <a:bodyPr/>
          <a:lstStyle/>
          <a:p>
            <a:pPr defTabSz="931863"/>
            <a:fld id="{A295A72F-C796-4C74-A513-EC3543453C4D}" type="slidenum">
              <a:rPr lang="de-DE" smtClean="0">
                <a:latin typeface="Arial" charset="0"/>
              </a:rPr>
              <a:pPr defTabSz="931863"/>
              <a:t>4</a:t>
            </a:fld>
            <a:endParaRPr lang="de-DE">
              <a:latin typeface="Arial" charset="0"/>
            </a:endParaRPr>
          </a:p>
        </p:txBody>
      </p:sp>
    </p:spTree>
    <p:extLst>
      <p:ext uri="{BB962C8B-B14F-4D97-AF65-F5344CB8AC3E}">
        <p14:creationId xmlns:p14="http://schemas.microsoft.com/office/powerpoint/2010/main" val="3081530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pPr defTabSz="931863"/>
            <a:fld id="{AB654F39-E9F3-4C13-AFCF-CB3D2D4EFC5A}" type="slidenum">
              <a:rPr lang="de-DE" smtClean="0">
                <a:latin typeface="Arial" charset="0"/>
              </a:rPr>
              <a:pPr defTabSz="931863"/>
              <a:t>45</a:t>
            </a:fld>
            <a:endParaRPr lang="de-DE">
              <a:latin typeface="Arial" charset="0"/>
            </a:endParaRPr>
          </a:p>
        </p:txBody>
      </p:sp>
      <p:sp>
        <p:nvSpPr>
          <p:cNvPr id="309251" name="Rectangle 2"/>
          <p:cNvSpPr>
            <a:spLocks noGrp="1" noRot="1" noChangeAspect="1" noChangeArrowheads="1" noTextEdit="1"/>
          </p:cNvSpPr>
          <p:nvPr>
            <p:ph type="sldImg"/>
          </p:nvPr>
        </p:nvSpPr>
        <p:spPr>
          <a:xfrm>
            <a:off x="139700" y="765175"/>
            <a:ext cx="6826250" cy="3840163"/>
          </a:xfrm>
          <a:ln/>
        </p:spPr>
      </p:sp>
      <p:sp>
        <p:nvSpPr>
          <p:cNvPr id="309252" name="Rectangle 3"/>
          <p:cNvSpPr>
            <a:spLocks noGrp="1" noChangeArrowheads="1"/>
          </p:cNvSpPr>
          <p:nvPr>
            <p:ph type="body" idx="1"/>
          </p:nvPr>
        </p:nvSpPr>
        <p:spPr>
          <a:xfrm>
            <a:off x="947738" y="4862513"/>
            <a:ext cx="5203825" cy="4606925"/>
          </a:xfrm>
          <a:noFill/>
          <a:ln/>
        </p:spPr>
        <p:txBody>
          <a:bodyPr lIns="95120" tIns="47561" rIns="95120" bIns="47561"/>
          <a:lstStyle/>
          <a:p>
            <a:pPr eaLnBrk="1" hangingPunct="1"/>
            <a:endParaRPr lang="en-US">
              <a:latin typeface="Arial" charset="0"/>
            </a:endParaRPr>
          </a:p>
        </p:txBody>
      </p:sp>
    </p:spTree>
    <p:extLst>
      <p:ext uri="{BB962C8B-B14F-4D97-AF65-F5344CB8AC3E}">
        <p14:creationId xmlns:p14="http://schemas.microsoft.com/office/powerpoint/2010/main" val="3995033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Folienbildplatzhalter 1"/>
          <p:cNvSpPr>
            <a:spLocks noGrp="1" noRot="1" noChangeAspect="1" noTextEdit="1"/>
          </p:cNvSpPr>
          <p:nvPr>
            <p:ph type="sldImg"/>
          </p:nvPr>
        </p:nvSpPr>
        <p:spPr>
          <a:xfrm>
            <a:off x="142875" y="769938"/>
            <a:ext cx="6816725" cy="3835400"/>
          </a:xfrm>
          <a:ln/>
        </p:spPr>
      </p:sp>
      <p:sp>
        <p:nvSpPr>
          <p:cNvPr id="310275" name="Notizenplatzhalter 2"/>
          <p:cNvSpPr>
            <a:spLocks noGrp="1"/>
          </p:cNvSpPr>
          <p:nvPr>
            <p:ph type="body" idx="1"/>
          </p:nvPr>
        </p:nvSpPr>
        <p:spPr>
          <a:noFill/>
          <a:ln/>
        </p:spPr>
        <p:txBody>
          <a:bodyPr/>
          <a:lstStyle/>
          <a:p>
            <a:endParaRPr lang="de-DE">
              <a:latin typeface="Arial" charset="0"/>
            </a:endParaRPr>
          </a:p>
        </p:txBody>
      </p:sp>
      <p:sp>
        <p:nvSpPr>
          <p:cNvPr id="310276" name="Foliennummernplatzhalter 3"/>
          <p:cNvSpPr>
            <a:spLocks noGrp="1"/>
          </p:cNvSpPr>
          <p:nvPr>
            <p:ph type="sldNum" sz="quarter" idx="5"/>
          </p:nvPr>
        </p:nvSpPr>
        <p:spPr>
          <a:noFill/>
        </p:spPr>
        <p:txBody>
          <a:bodyPr/>
          <a:lstStyle/>
          <a:p>
            <a:pPr defTabSz="931863"/>
            <a:fld id="{411C7969-D99D-43A9-955A-1DD6E7C99541}" type="slidenum">
              <a:rPr lang="de-DE" smtClean="0">
                <a:latin typeface="Arial" charset="0"/>
              </a:rPr>
              <a:pPr defTabSz="931863"/>
              <a:t>46</a:t>
            </a:fld>
            <a:endParaRPr lang="de-DE">
              <a:latin typeface="Arial" charset="0"/>
            </a:endParaRPr>
          </a:p>
        </p:txBody>
      </p:sp>
    </p:spTree>
    <p:extLst>
      <p:ext uri="{BB962C8B-B14F-4D97-AF65-F5344CB8AC3E}">
        <p14:creationId xmlns:p14="http://schemas.microsoft.com/office/powerpoint/2010/main" val="3976756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lienbildplatzhalter 1"/>
          <p:cNvSpPr>
            <a:spLocks noGrp="1" noRot="1" noChangeAspect="1" noTextEdit="1"/>
          </p:cNvSpPr>
          <p:nvPr>
            <p:ph type="sldImg"/>
          </p:nvPr>
        </p:nvSpPr>
        <p:spPr>
          <a:xfrm>
            <a:off x="142875" y="769938"/>
            <a:ext cx="6816725" cy="3835400"/>
          </a:xfrm>
          <a:ln/>
        </p:spPr>
      </p:sp>
      <p:sp>
        <p:nvSpPr>
          <p:cNvPr id="311299" name="Notizenplatzhalter 2"/>
          <p:cNvSpPr>
            <a:spLocks noGrp="1"/>
          </p:cNvSpPr>
          <p:nvPr>
            <p:ph type="body" idx="1"/>
          </p:nvPr>
        </p:nvSpPr>
        <p:spPr>
          <a:noFill/>
          <a:ln/>
        </p:spPr>
        <p:txBody>
          <a:bodyPr/>
          <a:lstStyle/>
          <a:p>
            <a:endParaRPr lang="de-DE">
              <a:latin typeface="Arial" charset="0"/>
            </a:endParaRPr>
          </a:p>
        </p:txBody>
      </p:sp>
      <p:sp>
        <p:nvSpPr>
          <p:cNvPr id="311300" name="Foliennummernplatzhalter 3"/>
          <p:cNvSpPr>
            <a:spLocks noGrp="1"/>
          </p:cNvSpPr>
          <p:nvPr>
            <p:ph type="sldNum" sz="quarter" idx="5"/>
          </p:nvPr>
        </p:nvSpPr>
        <p:spPr>
          <a:noFill/>
        </p:spPr>
        <p:txBody>
          <a:bodyPr/>
          <a:lstStyle/>
          <a:p>
            <a:pPr defTabSz="931863"/>
            <a:fld id="{278437C3-FB3D-47A2-B0A6-1F8DD17F9195}" type="slidenum">
              <a:rPr lang="de-DE" smtClean="0">
                <a:latin typeface="Arial" charset="0"/>
              </a:rPr>
              <a:pPr defTabSz="931863"/>
              <a:t>47</a:t>
            </a:fld>
            <a:endParaRPr lang="de-DE">
              <a:latin typeface="Arial" charset="0"/>
            </a:endParaRPr>
          </a:p>
        </p:txBody>
      </p:sp>
    </p:spTree>
    <p:extLst>
      <p:ext uri="{BB962C8B-B14F-4D97-AF65-F5344CB8AC3E}">
        <p14:creationId xmlns:p14="http://schemas.microsoft.com/office/powerpoint/2010/main" val="373028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lienbildplatzhalter 1"/>
          <p:cNvSpPr>
            <a:spLocks noGrp="1" noRot="1" noChangeAspect="1" noTextEdit="1"/>
          </p:cNvSpPr>
          <p:nvPr>
            <p:ph type="sldImg"/>
          </p:nvPr>
        </p:nvSpPr>
        <p:spPr>
          <a:xfrm>
            <a:off x="142875" y="769938"/>
            <a:ext cx="6816725" cy="3835400"/>
          </a:xfrm>
          <a:ln/>
        </p:spPr>
      </p:sp>
      <p:sp>
        <p:nvSpPr>
          <p:cNvPr id="312323" name="Notizenplatzhalter 2"/>
          <p:cNvSpPr>
            <a:spLocks noGrp="1"/>
          </p:cNvSpPr>
          <p:nvPr>
            <p:ph type="body" idx="1"/>
          </p:nvPr>
        </p:nvSpPr>
        <p:spPr>
          <a:noFill/>
          <a:ln/>
        </p:spPr>
        <p:txBody>
          <a:bodyPr/>
          <a:lstStyle/>
          <a:p>
            <a:endParaRPr lang="de-DE">
              <a:latin typeface="Arial" charset="0"/>
            </a:endParaRPr>
          </a:p>
        </p:txBody>
      </p:sp>
      <p:sp>
        <p:nvSpPr>
          <p:cNvPr id="312324" name="Foliennummernplatzhalter 3"/>
          <p:cNvSpPr>
            <a:spLocks noGrp="1"/>
          </p:cNvSpPr>
          <p:nvPr>
            <p:ph type="sldNum" sz="quarter" idx="5"/>
          </p:nvPr>
        </p:nvSpPr>
        <p:spPr>
          <a:noFill/>
        </p:spPr>
        <p:txBody>
          <a:bodyPr/>
          <a:lstStyle/>
          <a:p>
            <a:pPr defTabSz="931863"/>
            <a:fld id="{67C259FB-F338-40A6-AFFF-E1B59116EAA3}" type="slidenum">
              <a:rPr lang="de-DE" smtClean="0">
                <a:latin typeface="Arial" charset="0"/>
              </a:rPr>
              <a:pPr defTabSz="931863"/>
              <a:t>48</a:t>
            </a:fld>
            <a:endParaRPr lang="de-DE">
              <a:latin typeface="Arial" charset="0"/>
            </a:endParaRPr>
          </a:p>
        </p:txBody>
      </p:sp>
    </p:spTree>
    <p:extLst>
      <p:ext uri="{BB962C8B-B14F-4D97-AF65-F5344CB8AC3E}">
        <p14:creationId xmlns:p14="http://schemas.microsoft.com/office/powerpoint/2010/main" val="2827640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lienbildplatzhalter 1"/>
          <p:cNvSpPr>
            <a:spLocks noGrp="1" noRot="1" noChangeAspect="1" noTextEdit="1"/>
          </p:cNvSpPr>
          <p:nvPr>
            <p:ph type="sldImg"/>
          </p:nvPr>
        </p:nvSpPr>
        <p:spPr>
          <a:xfrm>
            <a:off x="142875" y="769938"/>
            <a:ext cx="6816725" cy="3835400"/>
          </a:xfrm>
          <a:ln/>
        </p:spPr>
      </p:sp>
      <p:sp>
        <p:nvSpPr>
          <p:cNvPr id="313347" name="Notizenplatzhalter 2"/>
          <p:cNvSpPr>
            <a:spLocks noGrp="1"/>
          </p:cNvSpPr>
          <p:nvPr>
            <p:ph type="body" idx="1"/>
          </p:nvPr>
        </p:nvSpPr>
        <p:spPr>
          <a:noFill/>
          <a:ln/>
        </p:spPr>
        <p:txBody>
          <a:bodyPr/>
          <a:lstStyle/>
          <a:p>
            <a:endParaRPr lang="de-DE">
              <a:latin typeface="Arial" charset="0"/>
            </a:endParaRPr>
          </a:p>
        </p:txBody>
      </p:sp>
      <p:sp>
        <p:nvSpPr>
          <p:cNvPr id="313348" name="Foliennummernplatzhalter 3"/>
          <p:cNvSpPr>
            <a:spLocks noGrp="1"/>
          </p:cNvSpPr>
          <p:nvPr>
            <p:ph type="sldNum" sz="quarter" idx="5"/>
          </p:nvPr>
        </p:nvSpPr>
        <p:spPr>
          <a:noFill/>
        </p:spPr>
        <p:txBody>
          <a:bodyPr/>
          <a:lstStyle/>
          <a:p>
            <a:pPr defTabSz="931863"/>
            <a:fld id="{7898614E-5EE0-4ED6-9086-17FAC014B6CC}" type="slidenum">
              <a:rPr lang="de-DE" smtClean="0">
                <a:latin typeface="Arial" charset="0"/>
              </a:rPr>
              <a:pPr defTabSz="931863"/>
              <a:t>49</a:t>
            </a:fld>
            <a:endParaRPr lang="de-DE">
              <a:latin typeface="Arial" charset="0"/>
            </a:endParaRPr>
          </a:p>
        </p:txBody>
      </p:sp>
    </p:spTree>
    <p:extLst>
      <p:ext uri="{BB962C8B-B14F-4D97-AF65-F5344CB8AC3E}">
        <p14:creationId xmlns:p14="http://schemas.microsoft.com/office/powerpoint/2010/main" val="4125837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lienbildplatzhalter 1"/>
          <p:cNvSpPr>
            <a:spLocks noGrp="1" noRot="1" noChangeAspect="1" noTextEdit="1"/>
          </p:cNvSpPr>
          <p:nvPr>
            <p:ph type="sldImg"/>
          </p:nvPr>
        </p:nvSpPr>
        <p:spPr>
          <a:xfrm>
            <a:off x="142875" y="769938"/>
            <a:ext cx="6816725" cy="3835400"/>
          </a:xfrm>
          <a:ln/>
        </p:spPr>
      </p:sp>
      <p:sp>
        <p:nvSpPr>
          <p:cNvPr id="314371" name="Notizenplatzhalter 2"/>
          <p:cNvSpPr>
            <a:spLocks noGrp="1"/>
          </p:cNvSpPr>
          <p:nvPr>
            <p:ph type="body" idx="1"/>
          </p:nvPr>
        </p:nvSpPr>
        <p:spPr>
          <a:noFill/>
          <a:ln/>
        </p:spPr>
        <p:txBody>
          <a:bodyPr/>
          <a:lstStyle/>
          <a:p>
            <a:endParaRPr lang="de-DE">
              <a:latin typeface="Arial" charset="0"/>
            </a:endParaRPr>
          </a:p>
        </p:txBody>
      </p:sp>
      <p:sp>
        <p:nvSpPr>
          <p:cNvPr id="314372" name="Foliennummernplatzhalter 3"/>
          <p:cNvSpPr>
            <a:spLocks noGrp="1"/>
          </p:cNvSpPr>
          <p:nvPr>
            <p:ph type="sldNum" sz="quarter" idx="5"/>
          </p:nvPr>
        </p:nvSpPr>
        <p:spPr>
          <a:noFill/>
        </p:spPr>
        <p:txBody>
          <a:bodyPr/>
          <a:lstStyle/>
          <a:p>
            <a:pPr defTabSz="931863"/>
            <a:fld id="{076DC3CC-478D-45CC-8011-717BD27A4E1A}" type="slidenum">
              <a:rPr lang="de-DE" smtClean="0">
                <a:latin typeface="Arial" charset="0"/>
              </a:rPr>
              <a:pPr defTabSz="931863"/>
              <a:t>50</a:t>
            </a:fld>
            <a:endParaRPr lang="de-DE">
              <a:latin typeface="Arial" charset="0"/>
            </a:endParaRPr>
          </a:p>
        </p:txBody>
      </p:sp>
    </p:spTree>
    <p:extLst>
      <p:ext uri="{BB962C8B-B14F-4D97-AF65-F5344CB8AC3E}">
        <p14:creationId xmlns:p14="http://schemas.microsoft.com/office/powerpoint/2010/main" val="383425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lienbildplatzhalter 1"/>
          <p:cNvSpPr>
            <a:spLocks noGrp="1" noRot="1" noChangeAspect="1" noTextEdit="1"/>
          </p:cNvSpPr>
          <p:nvPr>
            <p:ph type="sldImg"/>
          </p:nvPr>
        </p:nvSpPr>
        <p:spPr>
          <a:xfrm>
            <a:off x="142875" y="769938"/>
            <a:ext cx="6816725" cy="3835400"/>
          </a:xfrm>
          <a:ln/>
        </p:spPr>
      </p:sp>
      <p:sp>
        <p:nvSpPr>
          <p:cNvPr id="316419" name="Notizenplatzhalter 2"/>
          <p:cNvSpPr>
            <a:spLocks noGrp="1"/>
          </p:cNvSpPr>
          <p:nvPr>
            <p:ph type="body" idx="1"/>
          </p:nvPr>
        </p:nvSpPr>
        <p:spPr>
          <a:noFill/>
          <a:ln/>
        </p:spPr>
        <p:txBody>
          <a:bodyPr/>
          <a:lstStyle/>
          <a:p>
            <a:endParaRPr lang="de-DE">
              <a:latin typeface="Arial" charset="0"/>
            </a:endParaRPr>
          </a:p>
        </p:txBody>
      </p:sp>
      <p:sp>
        <p:nvSpPr>
          <p:cNvPr id="316420" name="Foliennummernplatzhalter 3"/>
          <p:cNvSpPr>
            <a:spLocks noGrp="1"/>
          </p:cNvSpPr>
          <p:nvPr>
            <p:ph type="sldNum" sz="quarter" idx="5"/>
          </p:nvPr>
        </p:nvSpPr>
        <p:spPr>
          <a:noFill/>
        </p:spPr>
        <p:txBody>
          <a:bodyPr/>
          <a:lstStyle/>
          <a:p>
            <a:pPr defTabSz="931863"/>
            <a:fld id="{BD259085-9A2D-4894-BE76-80CDE5772E7D}" type="slidenum">
              <a:rPr lang="de-DE" smtClean="0">
                <a:latin typeface="Arial" charset="0"/>
              </a:rPr>
              <a:pPr defTabSz="931863"/>
              <a:t>51</a:t>
            </a:fld>
            <a:endParaRPr lang="de-DE">
              <a:latin typeface="Arial" charset="0"/>
            </a:endParaRPr>
          </a:p>
        </p:txBody>
      </p:sp>
    </p:spTree>
    <p:extLst>
      <p:ext uri="{BB962C8B-B14F-4D97-AF65-F5344CB8AC3E}">
        <p14:creationId xmlns:p14="http://schemas.microsoft.com/office/powerpoint/2010/main" val="317423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lienbildplatzhalter 1"/>
          <p:cNvSpPr>
            <a:spLocks noGrp="1" noRot="1" noChangeAspect="1" noTextEdit="1"/>
          </p:cNvSpPr>
          <p:nvPr>
            <p:ph type="sldImg"/>
          </p:nvPr>
        </p:nvSpPr>
        <p:spPr>
          <a:xfrm>
            <a:off x="142875" y="769938"/>
            <a:ext cx="6816725" cy="3835400"/>
          </a:xfrm>
          <a:ln/>
        </p:spPr>
      </p:sp>
      <p:sp>
        <p:nvSpPr>
          <p:cNvPr id="317443" name="Notizenplatzhalter 2"/>
          <p:cNvSpPr>
            <a:spLocks noGrp="1"/>
          </p:cNvSpPr>
          <p:nvPr>
            <p:ph type="body" idx="1"/>
          </p:nvPr>
        </p:nvSpPr>
        <p:spPr>
          <a:noFill/>
          <a:ln/>
        </p:spPr>
        <p:txBody>
          <a:bodyPr/>
          <a:lstStyle/>
          <a:p>
            <a:endParaRPr lang="de-DE">
              <a:latin typeface="Arial" charset="0"/>
            </a:endParaRPr>
          </a:p>
        </p:txBody>
      </p:sp>
      <p:sp>
        <p:nvSpPr>
          <p:cNvPr id="317444" name="Foliennummernplatzhalter 3"/>
          <p:cNvSpPr>
            <a:spLocks noGrp="1"/>
          </p:cNvSpPr>
          <p:nvPr>
            <p:ph type="sldNum" sz="quarter" idx="5"/>
          </p:nvPr>
        </p:nvSpPr>
        <p:spPr>
          <a:noFill/>
        </p:spPr>
        <p:txBody>
          <a:bodyPr/>
          <a:lstStyle/>
          <a:p>
            <a:pPr defTabSz="931863"/>
            <a:fld id="{70D82C2C-762A-48F3-A273-F47E32DB352A}" type="slidenum">
              <a:rPr lang="de-DE" smtClean="0">
                <a:latin typeface="Arial" charset="0"/>
              </a:rPr>
              <a:pPr defTabSz="931863"/>
              <a:t>52</a:t>
            </a:fld>
            <a:endParaRPr lang="de-DE">
              <a:latin typeface="Arial" charset="0"/>
            </a:endParaRPr>
          </a:p>
        </p:txBody>
      </p:sp>
    </p:spTree>
    <p:extLst>
      <p:ext uri="{BB962C8B-B14F-4D97-AF65-F5344CB8AC3E}">
        <p14:creationId xmlns:p14="http://schemas.microsoft.com/office/powerpoint/2010/main" val="782422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lienbildplatzhalter 1"/>
          <p:cNvSpPr>
            <a:spLocks noGrp="1" noRot="1" noChangeAspect="1" noTextEdit="1"/>
          </p:cNvSpPr>
          <p:nvPr>
            <p:ph type="sldImg"/>
          </p:nvPr>
        </p:nvSpPr>
        <p:spPr>
          <a:xfrm>
            <a:off x="142875" y="769938"/>
            <a:ext cx="6816725" cy="3835400"/>
          </a:xfrm>
          <a:ln/>
        </p:spPr>
      </p:sp>
      <p:sp>
        <p:nvSpPr>
          <p:cNvPr id="318467" name="Notizenplatzhalter 2"/>
          <p:cNvSpPr>
            <a:spLocks noGrp="1"/>
          </p:cNvSpPr>
          <p:nvPr>
            <p:ph type="body" idx="1"/>
          </p:nvPr>
        </p:nvSpPr>
        <p:spPr>
          <a:noFill/>
          <a:ln/>
        </p:spPr>
        <p:txBody>
          <a:bodyPr/>
          <a:lstStyle/>
          <a:p>
            <a:endParaRPr lang="de-DE">
              <a:latin typeface="Arial" charset="0"/>
            </a:endParaRPr>
          </a:p>
        </p:txBody>
      </p:sp>
      <p:sp>
        <p:nvSpPr>
          <p:cNvPr id="318468" name="Foliennummernplatzhalter 3"/>
          <p:cNvSpPr>
            <a:spLocks noGrp="1"/>
          </p:cNvSpPr>
          <p:nvPr>
            <p:ph type="sldNum" sz="quarter" idx="5"/>
          </p:nvPr>
        </p:nvSpPr>
        <p:spPr>
          <a:noFill/>
        </p:spPr>
        <p:txBody>
          <a:bodyPr/>
          <a:lstStyle/>
          <a:p>
            <a:pPr defTabSz="931863"/>
            <a:fld id="{9FCC260D-98B3-412B-A330-D4261997E329}" type="slidenum">
              <a:rPr lang="de-DE" smtClean="0">
                <a:latin typeface="Arial" charset="0"/>
              </a:rPr>
              <a:pPr defTabSz="931863"/>
              <a:t>53</a:t>
            </a:fld>
            <a:endParaRPr lang="de-DE">
              <a:latin typeface="Arial" charset="0"/>
            </a:endParaRPr>
          </a:p>
        </p:txBody>
      </p:sp>
    </p:spTree>
    <p:extLst>
      <p:ext uri="{BB962C8B-B14F-4D97-AF65-F5344CB8AC3E}">
        <p14:creationId xmlns:p14="http://schemas.microsoft.com/office/powerpoint/2010/main" val="3576837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lienbildplatzhalter 1"/>
          <p:cNvSpPr>
            <a:spLocks noGrp="1" noRot="1" noChangeAspect="1" noTextEdit="1"/>
          </p:cNvSpPr>
          <p:nvPr>
            <p:ph type="sldImg"/>
          </p:nvPr>
        </p:nvSpPr>
        <p:spPr>
          <a:xfrm>
            <a:off x="142875" y="769938"/>
            <a:ext cx="6816725" cy="3835400"/>
          </a:xfrm>
          <a:ln/>
        </p:spPr>
      </p:sp>
      <p:sp>
        <p:nvSpPr>
          <p:cNvPr id="319491" name="Notizenplatzhalter 2"/>
          <p:cNvSpPr>
            <a:spLocks noGrp="1"/>
          </p:cNvSpPr>
          <p:nvPr>
            <p:ph type="body" idx="1"/>
          </p:nvPr>
        </p:nvSpPr>
        <p:spPr>
          <a:noFill/>
          <a:ln/>
        </p:spPr>
        <p:txBody>
          <a:bodyPr/>
          <a:lstStyle/>
          <a:p>
            <a:endParaRPr lang="de-DE">
              <a:latin typeface="Arial" charset="0"/>
            </a:endParaRPr>
          </a:p>
        </p:txBody>
      </p:sp>
      <p:sp>
        <p:nvSpPr>
          <p:cNvPr id="319492" name="Foliennummernplatzhalter 3"/>
          <p:cNvSpPr>
            <a:spLocks noGrp="1"/>
          </p:cNvSpPr>
          <p:nvPr>
            <p:ph type="sldNum" sz="quarter" idx="5"/>
          </p:nvPr>
        </p:nvSpPr>
        <p:spPr>
          <a:noFill/>
        </p:spPr>
        <p:txBody>
          <a:bodyPr/>
          <a:lstStyle/>
          <a:p>
            <a:pPr defTabSz="931863"/>
            <a:fld id="{6D058D39-DDBF-47ED-B9C5-29899667DE8E}" type="slidenum">
              <a:rPr lang="de-DE" smtClean="0">
                <a:latin typeface="Arial" charset="0"/>
              </a:rPr>
              <a:pPr defTabSz="931863"/>
              <a:t>54</a:t>
            </a:fld>
            <a:endParaRPr lang="de-DE">
              <a:latin typeface="Arial" charset="0"/>
            </a:endParaRPr>
          </a:p>
        </p:txBody>
      </p:sp>
    </p:spTree>
    <p:extLst>
      <p:ext uri="{BB962C8B-B14F-4D97-AF65-F5344CB8AC3E}">
        <p14:creationId xmlns:p14="http://schemas.microsoft.com/office/powerpoint/2010/main" val="302045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lienbildplatzhalter 1"/>
          <p:cNvSpPr>
            <a:spLocks noGrp="1" noRot="1" noChangeAspect="1" noTextEdit="1"/>
          </p:cNvSpPr>
          <p:nvPr>
            <p:ph type="sldImg"/>
          </p:nvPr>
        </p:nvSpPr>
        <p:spPr>
          <a:xfrm>
            <a:off x="142875" y="769938"/>
            <a:ext cx="6816725" cy="3835400"/>
          </a:xfrm>
          <a:ln/>
        </p:spPr>
      </p:sp>
      <p:sp>
        <p:nvSpPr>
          <p:cNvPr id="240643" name="Notizenplatzhalter 2"/>
          <p:cNvSpPr>
            <a:spLocks noGrp="1"/>
          </p:cNvSpPr>
          <p:nvPr>
            <p:ph type="body" idx="1"/>
          </p:nvPr>
        </p:nvSpPr>
        <p:spPr>
          <a:noFill/>
          <a:ln/>
        </p:spPr>
        <p:txBody>
          <a:bodyPr/>
          <a:lstStyle/>
          <a:p>
            <a:endParaRPr lang="de-DE">
              <a:latin typeface="Arial" charset="0"/>
            </a:endParaRPr>
          </a:p>
        </p:txBody>
      </p:sp>
      <p:sp>
        <p:nvSpPr>
          <p:cNvPr id="240644" name="Foliennummernplatzhalter 3"/>
          <p:cNvSpPr>
            <a:spLocks noGrp="1"/>
          </p:cNvSpPr>
          <p:nvPr>
            <p:ph type="sldNum" sz="quarter" idx="5"/>
          </p:nvPr>
        </p:nvSpPr>
        <p:spPr>
          <a:noFill/>
        </p:spPr>
        <p:txBody>
          <a:bodyPr/>
          <a:lstStyle/>
          <a:p>
            <a:pPr defTabSz="931863"/>
            <a:fld id="{A295A72F-C796-4C74-A513-EC3543453C4D}" type="slidenum">
              <a:rPr lang="de-DE" smtClean="0">
                <a:latin typeface="Arial" charset="0"/>
              </a:rPr>
              <a:pPr defTabSz="931863"/>
              <a:t>5</a:t>
            </a:fld>
            <a:endParaRPr lang="de-DE">
              <a:latin typeface="Arial" charset="0"/>
            </a:endParaRPr>
          </a:p>
        </p:txBody>
      </p:sp>
    </p:spTree>
    <p:extLst>
      <p:ext uri="{BB962C8B-B14F-4D97-AF65-F5344CB8AC3E}">
        <p14:creationId xmlns:p14="http://schemas.microsoft.com/office/powerpoint/2010/main" val="3370428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lienbildplatzhalter 1"/>
          <p:cNvSpPr>
            <a:spLocks noGrp="1" noRot="1" noChangeAspect="1" noTextEdit="1"/>
          </p:cNvSpPr>
          <p:nvPr>
            <p:ph type="sldImg"/>
          </p:nvPr>
        </p:nvSpPr>
        <p:spPr>
          <a:xfrm>
            <a:off x="142875" y="769938"/>
            <a:ext cx="6816725" cy="3835400"/>
          </a:xfrm>
          <a:ln/>
        </p:spPr>
      </p:sp>
      <p:sp>
        <p:nvSpPr>
          <p:cNvPr id="320515" name="Notizenplatzhalter 2"/>
          <p:cNvSpPr>
            <a:spLocks noGrp="1"/>
          </p:cNvSpPr>
          <p:nvPr>
            <p:ph type="body" idx="1"/>
          </p:nvPr>
        </p:nvSpPr>
        <p:spPr>
          <a:noFill/>
          <a:ln/>
        </p:spPr>
        <p:txBody>
          <a:bodyPr/>
          <a:lstStyle/>
          <a:p>
            <a:endParaRPr lang="de-DE">
              <a:latin typeface="Arial" charset="0"/>
            </a:endParaRPr>
          </a:p>
        </p:txBody>
      </p:sp>
      <p:sp>
        <p:nvSpPr>
          <p:cNvPr id="320516" name="Foliennummernplatzhalter 3"/>
          <p:cNvSpPr>
            <a:spLocks noGrp="1"/>
          </p:cNvSpPr>
          <p:nvPr>
            <p:ph type="sldNum" sz="quarter" idx="5"/>
          </p:nvPr>
        </p:nvSpPr>
        <p:spPr>
          <a:noFill/>
        </p:spPr>
        <p:txBody>
          <a:bodyPr/>
          <a:lstStyle/>
          <a:p>
            <a:pPr defTabSz="931863"/>
            <a:fld id="{804CA849-C855-490F-8B09-BFCA00A11A77}" type="slidenum">
              <a:rPr lang="de-DE" smtClean="0">
                <a:latin typeface="Arial" charset="0"/>
              </a:rPr>
              <a:pPr defTabSz="931863"/>
              <a:t>55</a:t>
            </a:fld>
            <a:endParaRPr lang="de-DE">
              <a:latin typeface="Arial" charset="0"/>
            </a:endParaRPr>
          </a:p>
        </p:txBody>
      </p:sp>
    </p:spTree>
    <p:extLst>
      <p:ext uri="{BB962C8B-B14F-4D97-AF65-F5344CB8AC3E}">
        <p14:creationId xmlns:p14="http://schemas.microsoft.com/office/powerpoint/2010/main" val="2476345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lienbildplatzhalter 1"/>
          <p:cNvSpPr>
            <a:spLocks noGrp="1" noRot="1" noChangeAspect="1" noTextEdit="1"/>
          </p:cNvSpPr>
          <p:nvPr>
            <p:ph type="sldImg"/>
          </p:nvPr>
        </p:nvSpPr>
        <p:spPr>
          <a:xfrm>
            <a:off x="142875" y="769938"/>
            <a:ext cx="6816725" cy="3835400"/>
          </a:xfrm>
          <a:ln/>
        </p:spPr>
      </p:sp>
      <p:sp>
        <p:nvSpPr>
          <p:cNvPr id="321539" name="Notizenplatzhalter 2"/>
          <p:cNvSpPr>
            <a:spLocks noGrp="1"/>
          </p:cNvSpPr>
          <p:nvPr>
            <p:ph type="body" idx="1"/>
          </p:nvPr>
        </p:nvSpPr>
        <p:spPr>
          <a:noFill/>
          <a:ln/>
        </p:spPr>
        <p:txBody>
          <a:bodyPr/>
          <a:lstStyle/>
          <a:p>
            <a:endParaRPr lang="de-DE">
              <a:latin typeface="Arial" charset="0"/>
            </a:endParaRPr>
          </a:p>
        </p:txBody>
      </p:sp>
      <p:sp>
        <p:nvSpPr>
          <p:cNvPr id="321540" name="Foliennummernplatzhalter 3"/>
          <p:cNvSpPr>
            <a:spLocks noGrp="1"/>
          </p:cNvSpPr>
          <p:nvPr>
            <p:ph type="sldNum" sz="quarter" idx="5"/>
          </p:nvPr>
        </p:nvSpPr>
        <p:spPr>
          <a:noFill/>
        </p:spPr>
        <p:txBody>
          <a:bodyPr/>
          <a:lstStyle/>
          <a:p>
            <a:pPr defTabSz="931863"/>
            <a:fld id="{D53272AE-1079-467C-8B6F-7654B88869D5}" type="slidenum">
              <a:rPr lang="de-DE" smtClean="0">
                <a:latin typeface="Arial" charset="0"/>
              </a:rPr>
              <a:pPr defTabSz="931863"/>
              <a:t>56</a:t>
            </a:fld>
            <a:endParaRPr lang="de-DE">
              <a:latin typeface="Arial" charset="0"/>
            </a:endParaRPr>
          </a:p>
        </p:txBody>
      </p:sp>
    </p:spTree>
    <p:extLst>
      <p:ext uri="{BB962C8B-B14F-4D97-AF65-F5344CB8AC3E}">
        <p14:creationId xmlns:p14="http://schemas.microsoft.com/office/powerpoint/2010/main" val="2890458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Folienbildplatzhalter 1"/>
          <p:cNvSpPr>
            <a:spLocks noGrp="1" noRot="1" noChangeAspect="1" noTextEdit="1"/>
          </p:cNvSpPr>
          <p:nvPr>
            <p:ph type="sldImg"/>
          </p:nvPr>
        </p:nvSpPr>
        <p:spPr>
          <a:xfrm>
            <a:off x="142875" y="769938"/>
            <a:ext cx="6816725" cy="3835400"/>
          </a:xfrm>
          <a:ln/>
        </p:spPr>
      </p:sp>
      <p:sp>
        <p:nvSpPr>
          <p:cNvPr id="322563" name="Notizenplatzhalter 2"/>
          <p:cNvSpPr>
            <a:spLocks noGrp="1"/>
          </p:cNvSpPr>
          <p:nvPr>
            <p:ph type="body" idx="1"/>
          </p:nvPr>
        </p:nvSpPr>
        <p:spPr>
          <a:noFill/>
          <a:ln/>
        </p:spPr>
        <p:txBody>
          <a:bodyPr/>
          <a:lstStyle/>
          <a:p>
            <a:endParaRPr lang="de-DE">
              <a:latin typeface="Arial" charset="0"/>
            </a:endParaRPr>
          </a:p>
        </p:txBody>
      </p:sp>
      <p:sp>
        <p:nvSpPr>
          <p:cNvPr id="322564" name="Foliennummernplatzhalter 3"/>
          <p:cNvSpPr>
            <a:spLocks noGrp="1"/>
          </p:cNvSpPr>
          <p:nvPr>
            <p:ph type="sldNum" sz="quarter" idx="5"/>
          </p:nvPr>
        </p:nvSpPr>
        <p:spPr>
          <a:noFill/>
        </p:spPr>
        <p:txBody>
          <a:bodyPr/>
          <a:lstStyle/>
          <a:p>
            <a:pPr defTabSz="931863"/>
            <a:fld id="{8B4905EF-B4DC-4A7A-BB8E-0EDBFAB2243C}" type="slidenum">
              <a:rPr lang="de-DE" smtClean="0">
                <a:latin typeface="Arial" charset="0"/>
              </a:rPr>
              <a:pPr defTabSz="931863"/>
              <a:t>57</a:t>
            </a:fld>
            <a:endParaRPr lang="de-DE">
              <a:latin typeface="Arial" charset="0"/>
            </a:endParaRPr>
          </a:p>
        </p:txBody>
      </p:sp>
    </p:spTree>
    <p:extLst>
      <p:ext uri="{BB962C8B-B14F-4D97-AF65-F5344CB8AC3E}">
        <p14:creationId xmlns:p14="http://schemas.microsoft.com/office/powerpoint/2010/main" val="35059729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olienbildplatzhalter 1"/>
          <p:cNvSpPr>
            <a:spLocks noGrp="1" noRot="1" noChangeAspect="1" noTextEdit="1"/>
          </p:cNvSpPr>
          <p:nvPr>
            <p:ph type="sldImg"/>
          </p:nvPr>
        </p:nvSpPr>
        <p:spPr>
          <a:xfrm>
            <a:off x="142875" y="769938"/>
            <a:ext cx="6816725" cy="3835400"/>
          </a:xfrm>
          <a:ln/>
        </p:spPr>
      </p:sp>
      <p:sp>
        <p:nvSpPr>
          <p:cNvPr id="323587" name="Notizenplatzhalter 2"/>
          <p:cNvSpPr>
            <a:spLocks noGrp="1"/>
          </p:cNvSpPr>
          <p:nvPr>
            <p:ph type="body" idx="1"/>
          </p:nvPr>
        </p:nvSpPr>
        <p:spPr>
          <a:noFill/>
          <a:ln/>
        </p:spPr>
        <p:txBody>
          <a:bodyPr/>
          <a:lstStyle/>
          <a:p>
            <a:endParaRPr lang="de-DE">
              <a:latin typeface="Arial" charset="0"/>
            </a:endParaRPr>
          </a:p>
        </p:txBody>
      </p:sp>
      <p:sp>
        <p:nvSpPr>
          <p:cNvPr id="323588" name="Foliennummernplatzhalter 3"/>
          <p:cNvSpPr>
            <a:spLocks noGrp="1"/>
          </p:cNvSpPr>
          <p:nvPr>
            <p:ph type="sldNum" sz="quarter" idx="5"/>
          </p:nvPr>
        </p:nvSpPr>
        <p:spPr>
          <a:noFill/>
        </p:spPr>
        <p:txBody>
          <a:bodyPr/>
          <a:lstStyle/>
          <a:p>
            <a:pPr defTabSz="931863"/>
            <a:fld id="{3B0008FF-5251-4660-A69D-F07166D86067}" type="slidenum">
              <a:rPr lang="de-DE" smtClean="0">
                <a:latin typeface="Arial" charset="0"/>
              </a:rPr>
              <a:pPr defTabSz="931863"/>
              <a:t>58</a:t>
            </a:fld>
            <a:endParaRPr lang="de-DE">
              <a:latin typeface="Arial" charset="0"/>
            </a:endParaRPr>
          </a:p>
        </p:txBody>
      </p:sp>
    </p:spTree>
    <p:extLst>
      <p:ext uri="{BB962C8B-B14F-4D97-AF65-F5344CB8AC3E}">
        <p14:creationId xmlns:p14="http://schemas.microsoft.com/office/powerpoint/2010/main" val="3538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lienbildplatzhalter 1"/>
          <p:cNvSpPr>
            <a:spLocks noGrp="1" noRot="1" noChangeAspect="1" noTextEdit="1"/>
          </p:cNvSpPr>
          <p:nvPr>
            <p:ph type="sldImg"/>
          </p:nvPr>
        </p:nvSpPr>
        <p:spPr>
          <a:xfrm>
            <a:off x="142875" y="769938"/>
            <a:ext cx="6816725" cy="3835400"/>
          </a:xfrm>
          <a:ln/>
        </p:spPr>
      </p:sp>
      <p:sp>
        <p:nvSpPr>
          <p:cNvPr id="324611" name="Notizenplatzhalter 2"/>
          <p:cNvSpPr>
            <a:spLocks noGrp="1"/>
          </p:cNvSpPr>
          <p:nvPr>
            <p:ph type="body" idx="1"/>
          </p:nvPr>
        </p:nvSpPr>
        <p:spPr>
          <a:noFill/>
          <a:ln/>
        </p:spPr>
        <p:txBody>
          <a:bodyPr/>
          <a:lstStyle/>
          <a:p>
            <a:endParaRPr lang="de-DE">
              <a:latin typeface="Arial" charset="0"/>
            </a:endParaRPr>
          </a:p>
        </p:txBody>
      </p:sp>
      <p:sp>
        <p:nvSpPr>
          <p:cNvPr id="324612" name="Foliennummernplatzhalter 3"/>
          <p:cNvSpPr>
            <a:spLocks noGrp="1"/>
          </p:cNvSpPr>
          <p:nvPr>
            <p:ph type="sldNum" sz="quarter" idx="5"/>
          </p:nvPr>
        </p:nvSpPr>
        <p:spPr>
          <a:noFill/>
        </p:spPr>
        <p:txBody>
          <a:bodyPr/>
          <a:lstStyle/>
          <a:p>
            <a:pPr defTabSz="931863"/>
            <a:fld id="{696EF425-88B9-4199-9E44-4F2A4BDC55E0}" type="slidenum">
              <a:rPr lang="de-DE" smtClean="0">
                <a:latin typeface="Arial" charset="0"/>
              </a:rPr>
              <a:pPr defTabSz="931863"/>
              <a:t>59</a:t>
            </a:fld>
            <a:endParaRPr lang="de-DE">
              <a:latin typeface="Arial" charset="0"/>
            </a:endParaRPr>
          </a:p>
        </p:txBody>
      </p:sp>
    </p:spTree>
    <p:extLst>
      <p:ext uri="{BB962C8B-B14F-4D97-AF65-F5344CB8AC3E}">
        <p14:creationId xmlns:p14="http://schemas.microsoft.com/office/powerpoint/2010/main" val="1690595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lienbildplatzhalter 1"/>
          <p:cNvSpPr>
            <a:spLocks noGrp="1" noRot="1" noChangeAspect="1" noTextEdit="1"/>
          </p:cNvSpPr>
          <p:nvPr>
            <p:ph type="sldImg"/>
          </p:nvPr>
        </p:nvSpPr>
        <p:spPr>
          <a:xfrm>
            <a:off x="142875" y="769938"/>
            <a:ext cx="6816725" cy="3835400"/>
          </a:xfrm>
          <a:ln/>
        </p:spPr>
      </p:sp>
      <p:sp>
        <p:nvSpPr>
          <p:cNvPr id="326659" name="Notizenplatzhalter 2"/>
          <p:cNvSpPr>
            <a:spLocks noGrp="1"/>
          </p:cNvSpPr>
          <p:nvPr>
            <p:ph type="body" idx="1"/>
          </p:nvPr>
        </p:nvSpPr>
        <p:spPr>
          <a:noFill/>
          <a:ln/>
        </p:spPr>
        <p:txBody>
          <a:bodyPr/>
          <a:lstStyle/>
          <a:p>
            <a:endParaRPr lang="de-DE">
              <a:latin typeface="Arial" charset="0"/>
            </a:endParaRPr>
          </a:p>
        </p:txBody>
      </p:sp>
      <p:sp>
        <p:nvSpPr>
          <p:cNvPr id="326660" name="Foliennummernplatzhalter 3"/>
          <p:cNvSpPr>
            <a:spLocks noGrp="1"/>
          </p:cNvSpPr>
          <p:nvPr>
            <p:ph type="sldNum" sz="quarter" idx="5"/>
          </p:nvPr>
        </p:nvSpPr>
        <p:spPr>
          <a:noFill/>
        </p:spPr>
        <p:txBody>
          <a:bodyPr/>
          <a:lstStyle/>
          <a:p>
            <a:pPr defTabSz="931863"/>
            <a:fld id="{B71A95B3-F4DF-4B59-BAB1-CB60D3CE03D7}" type="slidenum">
              <a:rPr lang="de-DE" smtClean="0">
                <a:latin typeface="Arial" charset="0"/>
              </a:rPr>
              <a:pPr defTabSz="931863"/>
              <a:t>60</a:t>
            </a:fld>
            <a:endParaRPr lang="de-DE">
              <a:latin typeface="Arial" charset="0"/>
            </a:endParaRPr>
          </a:p>
        </p:txBody>
      </p:sp>
    </p:spTree>
    <p:extLst>
      <p:ext uri="{BB962C8B-B14F-4D97-AF65-F5344CB8AC3E}">
        <p14:creationId xmlns:p14="http://schemas.microsoft.com/office/powerpoint/2010/main" val="821729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Folienbildplatzhalter 1"/>
          <p:cNvSpPr>
            <a:spLocks noGrp="1" noRot="1" noChangeAspect="1" noTextEdit="1"/>
          </p:cNvSpPr>
          <p:nvPr>
            <p:ph type="sldImg"/>
          </p:nvPr>
        </p:nvSpPr>
        <p:spPr>
          <a:xfrm>
            <a:off x="142875" y="769938"/>
            <a:ext cx="6816725" cy="3835400"/>
          </a:xfrm>
          <a:ln/>
        </p:spPr>
      </p:sp>
      <p:sp>
        <p:nvSpPr>
          <p:cNvPr id="327683" name="Notizenplatzhalter 2"/>
          <p:cNvSpPr>
            <a:spLocks noGrp="1"/>
          </p:cNvSpPr>
          <p:nvPr>
            <p:ph type="body" idx="1"/>
          </p:nvPr>
        </p:nvSpPr>
        <p:spPr>
          <a:noFill/>
          <a:ln/>
        </p:spPr>
        <p:txBody>
          <a:bodyPr/>
          <a:lstStyle/>
          <a:p>
            <a:endParaRPr lang="de-DE">
              <a:latin typeface="Arial" charset="0"/>
            </a:endParaRPr>
          </a:p>
        </p:txBody>
      </p:sp>
      <p:sp>
        <p:nvSpPr>
          <p:cNvPr id="327684" name="Foliennummernplatzhalter 3"/>
          <p:cNvSpPr>
            <a:spLocks noGrp="1"/>
          </p:cNvSpPr>
          <p:nvPr>
            <p:ph type="sldNum" sz="quarter" idx="5"/>
          </p:nvPr>
        </p:nvSpPr>
        <p:spPr>
          <a:noFill/>
        </p:spPr>
        <p:txBody>
          <a:bodyPr/>
          <a:lstStyle/>
          <a:p>
            <a:pPr defTabSz="931863"/>
            <a:fld id="{F9A3FAAE-C0EA-443B-A08D-8184B86DA03F}" type="slidenum">
              <a:rPr lang="de-DE" smtClean="0">
                <a:latin typeface="Arial" charset="0"/>
              </a:rPr>
              <a:pPr defTabSz="931863"/>
              <a:t>61</a:t>
            </a:fld>
            <a:endParaRPr lang="de-DE">
              <a:latin typeface="Arial" charset="0"/>
            </a:endParaRPr>
          </a:p>
        </p:txBody>
      </p:sp>
    </p:spTree>
    <p:extLst>
      <p:ext uri="{BB962C8B-B14F-4D97-AF65-F5344CB8AC3E}">
        <p14:creationId xmlns:p14="http://schemas.microsoft.com/office/powerpoint/2010/main" val="2948339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olienbildplatzhalter 1"/>
          <p:cNvSpPr>
            <a:spLocks noGrp="1" noRot="1" noChangeAspect="1" noTextEdit="1"/>
          </p:cNvSpPr>
          <p:nvPr>
            <p:ph type="sldImg"/>
          </p:nvPr>
        </p:nvSpPr>
        <p:spPr>
          <a:xfrm>
            <a:off x="142875" y="769938"/>
            <a:ext cx="6816725" cy="3835400"/>
          </a:xfrm>
          <a:ln/>
        </p:spPr>
      </p:sp>
      <p:sp>
        <p:nvSpPr>
          <p:cNvPr id="329731" name="Notizenplatzhalter 2"/>
          <p:cNvSpPr>
            <a:spLocks noGrp="1"/>
          </p:cNvSpPr>
          <p:nvPr>
            <p:ph type="body" idx="1"/>
          </p:nvPr>
        </p:nvSpPr>
        <p:spPr>
          <a:noFill/>
          <a:ln/>
        </p:spPr>
        <p:txBody>
          <a:bodyPr/>
          <a:lstStyle/>
          <a:p>
            <a:endParaRPr lang="de-DE">
              <a:latin typeface="Arial" charset="0"/>
            </a:endParaRPr>
          </a:p>
        </p:txBody>
      </p:sp>
      <p:sp>
        <p:nvSpPr>
          <p:cNvPr id="329732" name="Foliennummernplatzhalter 3"/>
          <p:cNvSpPr>
            <a:spLocks noGrp="1"/>
          </p:cNvSpPr>
          <p:nvPr>
            <p:ph type="sldNum" sz="quarter" idx="5"/>
          </p:nvPr>
        </p:nvSpPr>
        <p:spPr>
          <a:noFill/>
        </p:spPr>
        <p:txBody>
          <a:bodyPr/>
          <a:lstStyle/>
          <a:p>
            <a:pPr defTabSz="931863"/>
            <a:fld id="{EF285CED-4A42-4409-A3D8-84DC36B171D9}" type="slidenum">
              <a:rPr lang="de-DE" smtClean="0">
                <a:latin typeface="Arial" charset="0"/>
              </a:rPr>
              <a:pPr defTabSz="931863"/>
              <a:t>62</a:t>
            </a:fld>
            <a:endParaRPr lang="de-DE">
              <a:latin typeface="Arial" charset="0"/>
            </a:endParaRPr>
          </a:p>
        </p:txBody>
      </p:sp>
    </p:spTree>
    <p:extLst>
      <p:ext uri="{BB962C8B-B14F-4D97-AF65-F5344CB8AC3E}">
        <p14:creationId xmlns:p14="http://schemas.microsoft.com/office/powerpoint/2010/main" val="4195868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lienbildplatzhalter 1"/>
          <p:cNvSpPr>
            <a:spLocks noGrp="1" noRot="1" noChangeAspect="1" noTextEdit="1"/>
          </p:cNvSpPr>
          <p:nvPr>
            <p:ph type="sldImg"/>
          </p:nvPr>
        </p:nvSpPr>
        <p:spPr>
          <a:xfrm>
            <a:off x="142875" y="769938"/>
            <a:ext cx="6816725" cy="3835400"/>
          </a:xfrm>
          <a:ln/>
        </p:spPr>
      </p:sp>
      <p:sp>
        <p:nvSpPr>
          <p:cNvPr id="330755" name="Notizenplatzhalter 2"/>
          <p:cNvSpPr>
            <a:spLocks noGrp="1"/>
          </p:cNvSpPr>
          <p:nvPr>
            <p:ph type="body" idx="1"/>
          </p:nvPr>
        </p:nvSpPr>
        <p:spPr>
          <a:noFill/>
          <a:ln/>
        </p:spPr>
        <p:txBody>
          <a:bodyPr/>
          <a:lstStyle/>
          <a:p>
            <a:endParaRPr lang="de-DE">
              <a:latin typeface="Arial" charset="0"/>
            </a:endParaRPr>
          </a:p>
        </p:txBody>
      </p:sp>
      <p:sp>
        <p:nvSpPr>
          <p:cNvPr id="330756" name="Foliennummernplatzhalter 3"/>
          <p:cNvSpPr>
            <a:spLocks noGrp="1"/>
          </p:cNvSpPr>
          <p:nvPr>
            <p:ph type="sldNum" sz="quarter" idx="5"/>
          </p:nvPr>
        </p:nvSpPr>
        <p:spPr>
          <a:noFill/>
        </p:spPr>
        <p:txBody>
          <a:bodyPr/>
          <a:lstStyle/>
          <a:p>
            <a:pPr defTabSz="931863"/>
            <a:fld id="{1C5C6779-CB1E-4904-B457-1BA517713A08}" type="slidenum">
              <a:rPr lang="de-DE" smtClean="0">
                <a:latin typeface="Arial" charset="0"/>
              </a:rPr>
              <a:pPr defTabSz="931863"/>
              <a:t>63</a:t>
            </a:fld>
            <a:endParaRPr lang="de-DE">
              <a:latin typeface="Arial" charset="0"/>
            </a:endParaRPr>
          </a:p>
        </p:txBody>
      </p:sp>
    </p:spTree>
    <p:extLst>
      <p:ext uri="{BB962C8B-B14F-4D97-AF65-F5344CB8AC3E}">
        <p14:creationId xmlns:p14="http://schemas.microsoft.com/office/powerpoint/2010/main" val="1329964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Folienbildplatzhalter 1"/>
          <p:cNvSpPr>
            <a:spLocks noGrp="1" noRot="1" noChangeAspect="1" noTextEdit="1"/>
          </p:cNvSpPr>
          <p:nvPr>
            <p:ph type="sldImg"/>
          </p:nvPr>
        </p:nvSpPr>
        <p:spPr>
          <a:xfrm>
            <a:off x="142875" y="769938"/>
            <a:ext cx="6816725" cy="3835400"/>
          </a:xfrm>
          <a:ln/>
        </p:spPr>
      </p:sp>
      <p:sp>
        <p:nvSpPr>
          <p:cNvPr id="344067" name="Notizenplatzhalter 2"/>
          <p:cNvSpPr>
            <a:spLocks noGrp="1"/>
          </p:cNvSpPr>
          <p:nvPr>
            <p:ph type="body" idx="1"/>
          </p:nvPr>
        </p:nvSpPr>
        <p:spPr>
          <a:noFill/>
          <a:ln/>
        </p:spPr>
        <p:txBody>
          <a:bodyPr/>
          <a:lstStyle/>
          <a:p>
            <a:endParaRPr lang="de-DE">
              <a:latin typeface="Arial" charset="0"/>
            </a:endParaRPr>
          </a:p>
        </p:txBody>
      </p:sp>
      <p:sp>
        <p:nvSpPr>
          <p:cNvPr id="344068" name="Foliennummernplatzhalter 3"/>
          <p:cNvSpPr>
            <a:spLocks noGrp="1"/>
          </p:cNvSpPr>
          <p:nvPr>
            <p:ph type="sldNum" sz="quarter" idx="5"/>
          </p:nvPr>
        </p:nvSpPr>
        <p:spPr>
          <a:noFill/>
        </p:spPr>
        <p:txBody>
          <a:bodyPr/>
          <a:lstStyle/>
          <a:p>
            <a:pPr defTabSz="931863"/>
            <a:fld id="{9188038E-90D0-41D2-9167-4E9496C854D3}" type="slidenum">
              <a:rPr lang="de-DE" smtClean="0">
                <a:latin typeface="Arial" charset="0"/>
              </a:rPr>
              <a:pPr defTabSz="931863"/>
              <a:t>65</a:t>
            </a:fld>
            <a:endParaRPr lang="de-DE">
              <a:latin typeface="Arial" charset="0"/>
            </a:endParaRPr>
          </a:p>
        </p:txBody>
      </p:sp>
    </p:spTree>
    <p:extLst>
      <p:ext uri="{BB962C8B-B14F-4D97-AF65-F5344CB8AC3E}">
        <p14:creationId xmlns:p14="http://schemas.microsoft.com/office/powerpoint/2010/main" val="122836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lienbildplatzhalter 1"/>
          <p:cNvSpPr>
            <a:spLocks noGrp="1" noRot="1" noChangeAspect="1" noTextEdit="1"/>
          </p:cNvSpPr>
          <p:nvPr>
            <p:ph type="sldImg"/>
          </p:nvPr>
        </p:nvSpPr>
        <p:spPr>
          <a:xfrm>
            <a:off x="142875" y="769938"/>
            <a:ext cx="6816725" cy="3835400"/>
          </a:xfrm>
          <a:ln/>
        </p:spPr>
      </p:sp>
      <p:sp>
        <p:nvSpPr>
          <p:cNvPr id="241667" name="Notizenplatzhalter 2"/>
          <p:cNvSpPr>
            <a:spLocks noGrp="1"/>
          </p:cNvSpPr>
          <p:nvPr>
            <p:ph type="body" idx="1"/>
          </p:nvPr>
        </p:nvSpPr>
        <p:spPr>
          <a:noFill/>
          <a:ln/>
        </p:spPr>
        <p:txBody>
          <a:bodyPr/>
          <a:lstStyle/>
          <a:p>
            <a:endParaRPr lang="de-DE">
              <a:latin typeface="Arial" charset="0"/>
            </a:endParaRPr>
          </a:p>
        </p:txBody>
      </p:sp>
      <p:sp>
        <p:nvSpPr>
          <p:cNvPr id="241668" name="Foliennummernplatzhalter 3"/>
          <p:cNvSpPr>
            <a:spLocks noGrp="1"/>
          </p:cNvSpPr>
          <p:nvPr>
            <p:ph type="sldNum" sz="quarter" idx="5"/>
          </p:nvPr>
        </p:nvSpPr>
        <p:spPr>
          <a:noFill/>
        </p:spPr>
        <p:txBody>
          <a:bodyPr/>
          <a:lstStyle/>
          <a:p>
            <a:pPr defTabSz="927100"/>
            <a:fld id="{D5A31F56-6DEE-4BAF-A8C0-7995A761705D}" type="slidenum">
              <a:rPr lang="de-DE" smtClean="0">
                <a:latin typeface="Arial" charset="0"/>
              </a:rPr>
              <a:pPr defTabSz="927100"/>
              <a:t>6</a:t>
            </a:fld>
            <a:endParaRPr lang="de-DE">
              <a:latin typeface="Arial" charset="0"/>
            </a:endParaRPr>
          </a:p>
        </p:txBody>
      </p:sp>
    </p:spTree>
    <p:extLst>
      <p:ext uri="{BB962C8B-B14F-4D97-AF65-F5344CB8AC3E}">
        <p14:creationId xmlns:p14="http://schemas.microsoft.com/office/powerpoint/2010/main" val="20423823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Folienbildplatzhalter 1"/>
          <p:cNvSpPr>
            <a:spLocks noGrp="1" noRot="1" noChangeAspect="1" noTextEdit="1"/>
          </p:cNvSpPr>
          <p:nvPr>
            <p:ph type="sldImg"/>
          </p:nvPr>
        </p:nvSpPr>
        <p:spPr>
          <a:xfrm>
            <a:off x="142875" y="769938"/>
            <a:ext cx="6816725" cy="3835400"/>
          </a:xfrm>
          <a:ln/>
        </p:spPr>
      </p:sp>
      <p:sp>
        <p:nvSpPr>
          <p:cNvPr id="343043" name="Notizenplatzhalter 2"/>
          <p:cNvSpPr>
            <a:spLocks noGrp="1"/>
          </p:cNvSpPr>
          <p:nvPr>
            <p:ph type="body" idx="1"/>
          </p:nvPr>
        </p:nvSpPr>
        <p:spPr>
          <a:noFill/>
          <a:ln/>
        </p:spPr>
        <p:txBody>
          <a:bodyPr/>
          <a:lstStyle/>
          <a:p>
            <a:endParaRPr lang="de-DE">
              <a:latin typeface="Arial" charset="0"/>
            </a:endParaRPr>
          </a:p>
        </p:txBody>
      </p:sp>
      <p:sp>
        <p:nvSpPr>
          <p:cNvPr id="343044" name="Foliennummernplatzhalter 3"/>
          <p:cNvSpPr>
            <a:spLocks noGrp="1"/>
          </p:cNvSpPr>
          <p:nvPr>
            <p:ph type="sldNum" sz="quarter" idx="5"/>
          </p:nvPr>
        </p:nvSpPr>
        <p:spPr>
          <a:noFill/>
        </p:spPr>
        <p:txBody>
          <a:bodyPr/>
          <a:lstStyle/>
          <a:p>
            <a:pPr defTabSz="931863"/>
            <a:fld id="{D1522F85-2F3E-4C4A-A4B6-91C5F7590823}" type="slidenum">
              <a:rPr lang="de-DE" smtClean="0">
                <a:latin typeface="Arial" charset="0"/>
              </a:rPr>
              <a:pPr defTabSz="931863"/>
              <a:t>66</a:t>
            </a:fld>
            <a:endParaRPr lang="de-DE">
              <a:latin typeface="Arial" charset="0"/>
            </a:endParaRPr>
          </a:p>
        </p:txBody>
      </p:sp>
    </p:spTree>
    <p:extLst>
      <p:ext uri="{BB962C8B-B14F-4D97-AF65-F5344CB8AC3E}">
        <p14:creationId xmlns:p14="http://schemas.microsoft.com/office/powerpoint/2010/main" val="2862082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lienbildplatzhalter 1"/>
          <p:cNvSpPr>
            <a:spLocks noGrp="1" noRot="1" noChangeAspect="1" noTextEdit="1"/>
          </p:cNvSpPr>
          <p:nvPr>
            <p:ph type="sldImg"/>
          </p:nvPr>
        </p:nvSpPr>
        <p:spPr>
          <a:xfrm>
            <a:off x="142875" y="769938"/>
            <a:ext cx="6816725" cy="3835400"/>
          </a:xfrm>
          <a:ln/>
        </p:spPr>
      </p:sp>
      <p:sp>
        <p:nvSpPr>
          <p:cNvPr id="345091" name="Notizenplatzhalter 2"/>
          <p:cNvSpPr>
            <a:spLocks noGrp="1"/>
          </p:cNvSpPr>
          <p:nvPr>
            <p:ph type="body" idx="1"/>
          </p:nvPr>
        </p:nvSpPr>
        <p:spPr>
          <a:noFill/>
          <a:ln/>
        </p:spPr>
        <p:txBody>
          <a:bodyPr/>
          <a:lstStyle/>
          <a:p>
            <a:endParaRPr lang="de-DE">
              <a:latin typeface="Arial" charset="0"/>
            </a:endParaRPr>
          </a:p>
        </p:txBody>
      </p:sp>
      <p:sp>
        <p:nvSpPr>
          <p:cNvPr id="345092" name="Foliennummernplatzhalter 3"/>
          <p:cNvSpPr>
            <a:spLocks noGrp="1"/>
          </p:cNvSpPr>
          <p:nvPr>
            <p:ph type="sldNum" sz="quarter" idx="5"/>
          </p:nvPr>
        </p:nvSpPr>
        <p:spPr>
          <a:noFill/>
        </p:spPr>
        <p:txBody>
          <a:bodyPr/>
          <a:lstStyle/>
          <a:p>
            <a:pPr defTabSz="931863"/>
            <a:fld id="{F5DCE43B-8DC7-4F2B-A2D0-CF3B6E805594}" type="slidenum">
              <a:rPr lang="de-DE" smtClean="0">
                <a:latin typeface="Arial" charset="0"/>
              </a:rPr>
              <a:pPr defTabSz="931863"/>
              <a:t>67</a:t>
            </a:fld>
            <a:endParaRPr lang="de-DE">
              <a:latin typeface="Arial" charset="0"/>
            </a:endParaRPr>
          </a:p>
        </p:txBody>
      </p:sp>
    </p:spTree>
    <p:extLst>
      <p:ext uri="{BB962C8B-B14F-4D97-AF65-F5344CB8AC3E}">
        <p14:creationId xmlns:p14="http://schemas.microsoft.com/office/powerpoint/2010/main" val="8295565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Folienbildplatzhalter 1"/>
          <p:cNvSpPr>
            <a:spLocks noGrp="1" noRot="1" noChangeAspect="1" noTextEdit="1"/>
          </p:cNvSpPr>
          <p:nvPr>
            <p:ph type="sldImg"/>
          </p:nvPr>
        </p:nvSpPr>
        <p:spPr>
          <a:xfrm>
            <a:off x="142875" y="769938"/>
            <a:ext cx="6816725" cy="3835400"/>
          </a:xfrm>
          <a:ln/>
        </p:spPr>
      </p:sp>
      <p:sp>
        <p:nvSpPr>
          <p:cNvPr id="346115" name="Notizenplatzhalter 2"/>
          <p:cNvSpPr>
            <a:spLocks noGrp="1"/>
          </p:cNvSpPr>
          <p:nvPr>
            <p:ph type="body" idx="1"/>
          </p:nvPr>
        </p:nvSpPr>
        <p:spPr>
          <a:noFill/>
          <a:ln/>
        </p:spPr>
        <p:txBody>
          <a:bodyPr/>
          <a:lstStyle/>
          <a:p>
            <a:endParaRPr lang="de-DE">
              <a:latin typeface="Arial" charset="0"/>
            </a:endParaRPr>
          </a:p>
        </p:txBody>
      </p:sp>
      <p:sp>
        <p:nvSpPr>
          <p:cNvPr id="346116" name="Foliennummernplatzhalter 3"/>
          <p:cNvSpPr>
            <a:spLocks noGrp="1"/>
          </p:cNvSpPr>
          <p:nvPr>
            <p:ph type="sldNum" sz="quarter" idx="5"/>
          </p:nvPr>
        </p:nvSpPr>
        <p:spPr>
          <a:noFill/>
        </p:spPr>
        <p:txBody>
          <a:bodyPr/>
          <a:lstStyle/>
          <a:p>
            <a:pPr defTabSz="931863"/>
            <a:fld id="{FD694A63-6092-45FB-85B9-6D6405E0579D}" type="slidenum">
              <a:rPr lang="de-DE" smtClean="0">
                <a:latin typeface="Arial" charset="0"/>
              </a:rPr>
              <a:pPr defTabSz="931863"/>
              <a:t>68</a:t>
            </a:fld>
            <a:endParaRPr lang="de-DE">
              <a:latin typeface="Arial" charset="0"/>
            </a:endParaRPr>
          </a:p>
        </p:txBody>
      </p:sp>
    </p:spTree>
    <p:extLst>
      <p:ext uri="{BB962C8B-B14F-4D97-AF65-F5344CB8AC3E}">
        <p14:creationId xmlns:p14="http://schemas.microsoft.com/office/powerpoint/2010/main" val="22383484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Folienbildplatzhalter 1"/>
          <p:cNvSpPr>
            <a:spLocks noGrp="1" noRot="1" noChangeAspect="1" noTextEdit="1"/>
          </p:cNvSpPr>
          <p:nvPr>
            <p:ph type="sldImg"/>
          </p:nvPr>
        </p:nvSpPr>
        <p:spPr>
          <a:xfrm>
            <a:off x="142875" y="769938"/>
            <a:ext cx="6816725" cy="3835400"/>
          </a:xfrm>
          <a:ln/>
        </p:spPr>
      </p:sp>
      <p:sp>
        <p:nvSpPr>
          <p:cNvPr id="347139" name="Notizenplatzhalter 2"/>
          <p:cNvSpPr>
            <a:spLocks noGrp="1"/>
          </p:cNvSpPr>
          <p:nvPr>
            <p:ph type="body" idx="1"/>
          </p:nvPr>
        </p:nvSpPr>
        <p:spPr>
          <a:noFill/>
          <a:ln/>
        </p:spPr>
        <p:txBody>
          <a:bodyPr/>
          <a:lstStyle/>
          <a:p>
            <a:endParaRPr lang="de-DE">
              <a:latin typeface="Arial" charset="0"/>
            </a:endParaRPr>
          </a:p>
        </p:txBody>
      </p:sp>
      <p:sp>
        <p:nvSpPr>
          <p:cNvPr id="347140" name="Foliennummernplatzhalter 3"/>
          <p:cNvSpPr>
            <a:spLocks noGrp="1"/>
          </p:cNvSpPr>
          <p:nvPr>
            <p:ph type="sldNum" sz="quarter" idx="5"/>
          </p:nvPr>
        </p:nvSpPr>
        <p:spPr>
          <a:noFill/>
        </p:spPr>
        <p:txBody>
          <a:bodyPr/>
          <a:lstStyle/>
          <a:p>
            <a:pPr defTabSz="931863"/>
            <a:fld id="{E192D487-C946-43CB-82DA-FE1E514D01E5}" type="slidenum">
              <a:rPr lang="de-DE" smtClean="0">
                <a:latin typeface="Arial" charset="0"/>
              </a:rPr>
              <a:pPr defTabSz="931863"/>
              <a:t>69</a:t>
            </a:fld>
            <a:endParaRPr lang="de-DE">
              <a:latin typeface="Arial" charset="0"/>
            </a:endParaRPr>
          </a:p>
        </p:txBody>
      </p:sp>
    </p:spTree>
    <p:extLst>
      <p:ext uri="{BB962C8B-B14F-4D97-AF65-F5344CB8AC3E}">
        <p14:creationId xmlns:p14="http://schemas.microsoft.com/office/powerpoint/2010/main" val="3743165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Folienbildplatzhalter 1"/>
          <p:cNvSpPr>
            <a:spLocks noGrp="1" noRot="1" noChangeAspect="1" noTextEdit="1"/>
          </p:cNvSpPr>
          <p:nvPr>
            <p:ph type="sldImg"/>
          </p:nvPr>
        </p:nvSpPr>
        <p:spPr>
          <a:xfrm>
            <a:off x="142875" y="769938"/>
            <a:ext cx="6816725" cy="3835400"/>
          </a:xfrm>
          <a:ln/>
        </p:spPr>
      </p:sp>
      <p:sp>
        <p:nvSpPr>
          <p:cNvPr id="347139" name="Notizenplatzhalter 2"/>
          <p:cNvSpPr>
            <a:spLocks noGrp="1"/>
          </p:cNvSpPr>
          <p:nvPr>
            <p:ph type="body" idx="1"/>
          </p:nvPr>
        </p:nvSpPr>
        <p:spPr>
          <a:noFill/>
          <a:ln/>
        </p:spPr>
        <p:txBody>
          <a:bodyPr/>
          <a:lstStyle/>
          <a:p>
            <a:endParaRPr lang="de-DE">
              <a:latin typeface="Arial" charset="0"/>
            </a:endParaRPr>
          </a:p>
        </p:txBody>
      </p:sp>
      <p:sp>
        <p:nvSpPr>
          <p:cNvPr id="347140" name="Foliennummernplatzhalter 3"/>
          <p:cNvSpPr>
            <a:spLocks noGrp="1"/>
          </p:cNvSpPr>
          <p:nvPr>
            <p:ph type="sldNum" sz="quarter" idx="5"/>
          </p:nvPr>
        </p:nvSpPr>
        <p:spPr>
          <a:noFill/>
        </p:spPr>
        <p:txBody>
          <a:bodyPr/>
          <a:lstStyle/>
          <a:p>
            <a:pPr defTabSz="931863"/>
            <a:fld id="{E192D487-C946-43CB-82DA-FE1E514D01E5}" type="slidenum">
              <a:rPr lang="de-DE" smtClean="0">
                <a:latin typeface="Arial" charset="0"/>
              </a:rPr>
              <a:pPr defTabSz="931863"/>
              <a:t>70</a:t>
            </a:fld>
            <a:endParaRPr lang="de-DE">
              <a:latin typeface="Arial" charset="0"/>
            </a:endParaRPr>
          </a:p>
        </p:txBody>
      </p:sp>
    </p:spTree>
    <p:extLst>
      <p:ext uri="{BB962C8B-B14F-4D97-AF65-F5344CB8AC3E}">
        <p14:creationId xmlns:p14="http://schemas.microsoft.com/office/powerpoint/2010/main" val="31553933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Folienbildplatzhalter 1"/>
          <p:cNvSpPr>
            <a:spLocks noGrp="1" noRot="1" noChangeAspect="1" noTextEdit="1"/>
          </p:cNvSpPr>
          <p:nvPr>
            <p:ph type="sldImg"/>
          </p:nvPr>
        </p:nvSpPr>
        <p:spPr>
          <a:xfrm>
            <a:off x="142875" y="769938"/>
            <a:ext cx="6816725" cy="3835400"/>
          </a:xfrm>
          <a:ln/>
        </p:spPr>
      </p:sp>
      <p:sp>
        <p:nvSpPr>
          <p:cNvPr id="353283" name="Notizenplatzhalter 2"/>
          <p:cNvSpPr>
            <a:spLocks noGrp="1"/>
          </p:cNvSpPr>
          <p:nvPr>
            <p:ph type="body" idx="1"/>
          </p:nvPr>
        </p:nvSpPr>
        <p:spPr>
          <a:noFill/>
          <a:ln/>
        </p:spPr>
        <p:txBody>
          <a:bodyPr/>
          <a:lstStyle/>
          <a:p>
            <a:endParaRPr lang="de-DE">
              <a:latin typeface="Arial" charset="0"/>
            </a:endParaRPr>
          </a:p>
        </p:txBody>
      </p:sp>
      <p:sp>
        <p:nvSpPr>
          <p:cNvPr id="353284" name="Foliennummernplatzhalter 3"/>
          <p:cNvSpPr>
            <a:spLocks noGrp="1"/>
          </p:cNvSpPr>
          <p:nvPr>
            <p:ph type="sldNum" sz="quarter" idx="5"/>
          </p:nvPr>
        </p:nvSpPr>
        <p:spPr>
          <a:noFill/>
        </p:spPr>
        <p:txBody>
          <a:bodyPr/>
          <a:lstStyle/>
          <a:p>
            <a:pPr defTabSz="931863"/>
            <a:fld id="{CEE2C074-50CC-4BAF-A481-81AA759432CF}" type="slidenum">
              <a:rPr lang="de-DE" smtClean="0">
                <a:latin typeface="Arial" charset="0"/>
              </a:rPr>
              <a:pPr defTabSz="931863"/>
              <a:t>71</a:t>
            </a:fld>
            <a:endParaRPr lang="de-DE">
              <a:latin typeface="Arial" charset="0"/>
            </a:endParaRPr>
          </a:p>
        </p:txBody>
      </p:sp>
    </p:spTree>
    <p:extLst>
      <p:ext uri="{BB962C8B-B14F-4D97-AF65-F5344CB8AC3E}">
        <p14:creationId xmlns:p14="http://schemas.microsoft.com/office/powerpoint/2010/main" val="7471026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Folienbildplatzhalter 1"/>
          <p:cNvSpPr>
            <a:spLocks noGrp="1" noRot="1" noChangeAspect="1" noTextEdit="1"/>
          </p:cNvSpPr>
          <p:nvPr>
            <p:ph type="sldImg"/>
          </p:nvPr>
        </p:nvSpPr>
        <p:spPr>
          <a:xfrm>
            <a:off x="142875" y="769938"/>
            <a:ext cx="6816725" cy="3835400"/>
          </a:xfrm>
          <a:ln/>
        </p:spPr>
      </p:sp>
      <p:sp>
        <p:nvSpPr>
          <p:cNvPr id="354307" name="Notizenplatzhalter 2"/>
          <p:cNvSpPr>
            <a:spLocks noGrp="1"/>
          </p:cNvSpPr>
          <p:nvPr>
            <p:ph type="body" idx="1"/>
          </p:nvPr>
        </p:nvSpPr>
        <p:spPr>
          <a:noFill/>
          <a:ln/>
        </p:spPr>
        <p:txBody>
          <a:bodyPr/>
          <a:lstStyle/>
          <a:p>
            <a:endParaRPr lang="de-DE">
              <a:latin typeface="Arial" charset="0"/>
            </a:endParaRPr>
          </a:p>
        </p:txBody>
      </p:sp>
      <p:sp>
        <p:nvSpPr>
          <p:cNvPr id="354308" name="Foliennummernplatzhalter 3"/>
          <p:cNvSpPr>
            <a:spLocks noGrp="1"/>
          </p:cNvSpPr>
          <p:nvPr>
            <p:ph type="sldNum" sz="quarter" idx="5"/>
          </p:nvPr>
        </p:nvSpPr>
        <p:spPr>
          <a:noFill/>
        </p:spPr>
        <p:txBody>
          <a:bodyPr/>
          <a:lstStyle/>
          <a:p>
            <a:pPr defTabSz="931863"/>
            <a:fld id="{BA671646-6ED0-4F0E-B6C3-4A1670B1F0C1}" type="slidenum">
              <a:rPr lang="de-DE" smtClean="0">
                <a:latin typeface="Arial" charset="0"/>
              </a:rPr>
              <a:pPr defTabSz="931863"/>
              <a:t>72</a:t>
            </a:fld>
            <a:endParaRPr lang="de-DE">
              <a:latin typeface="Arial" charset="0"/>
            </a:endParaRPr>
          </a:p>
        </p:txBody>
      </p:sp>
    </p:spTree>
    <p:extLst>
      <p:ext uri="{BB962C8B-B14F-4D97-AF65-F5344CB8AC3E}">
        <p14:creationId xmlns:p14="http://schemas.microsoft.com/office/powerpoint/2010/main" val="22615357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Folienbildplatzhalter 1"/>
          <p:cNvSpPr>
            <a:spLocks noGrp="1" noRot="1" noChangeAspect="1" noTextEdit="1"/>
          </p:cNvSpPr>
          <p:nvPr>
            <p:ph type="sldImg"/>
          </p:nvPr>
        </p:nvSpPr>
        <p:spPr>
          <a:xfrm>
            <a:off x="142875" y="769938"/>
            <a:ext cx="6816725" cy="3835400"/>
          </a:xfrm>
          <a:ln/>
        </p:spPr>
      </p:sp>
      <p:sp>
        <p:nvSpPr>
          <p:cNvPr id="355331" name="Notizenplatzhalter 2"/>
          <p:cNvSpPr>
            <a:spLocks noGrp="1"/>
          </p:cNvSpPr>
          <p:nvPr>
            <p:ph type="body" idx="1"/>
          </p:nvPr>
        </p:nvSpPr>
        <p:spPr>
          <a:noFill/>
          <a:ln/>
        </p:spPr>
        <p:txBody>
          <a:bodyPr/>
          <a:lstStyle/>
          <a:p>
            <a:endParaRPr lang="de-DE">
              <a:latin typeface="Arial" charset="0"/>
            </a:endParaRPr>
          </a:p>
        </p:txBody>
      </p:sp>
      <p:sp>
        <p:nvSpPr>
          <p:cNvPr id="355332" name="Foliennummernplatzhalter 3"/>
          <p:cNvSpPr>
            <a:spLocks noGrp="1"/>
          </p:cNvSpPr>
          <p:nvPr>
            <p:ph type="sldNum" sz="quarter" idx="5"/>
          </p:nvPr>
        </p:nvSpPr>
        <p:spPr>
          <a:noFill/>
        </p:spPr>
        <p:txBody>
          <a:bodyPr/>
          <a:lstStyle/>
          <a:p>
            <a:pPr defTabSz="931863"/>
            <a:fld id="{5575D3C9-2131-4BFE-9A29-EBCE7C97E820}" type="slidenum">
              <a:rPr lang="de-DE" smtClean="0">
                <a:latin typeface="Arial" charset="0"/>
              </a:rPr>
              <a:pPr defTabSz="931863"/>
              <a:t>73</a:t>
            </a:fld>
            <a:endParaRPr lang="de-DE">
              <a:latin typeface="Arial" charset="0"/>
            </a:endParaRPr>
          </a:p>
        </p:txBody>
      </p:sp>
    </p:spTree>
    <p:extLst>
      <p:ext uri="{BB962C8B-B14F-4D97-AF65-F5344CB8AC3E}">
        <p14:creationId xmlns:p14="http://schemas.microsoft.com/office/powerpoint/2010/main" val="21169643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olienbildplatzhalter 1"/>
          <p:cNvSpPr>
            <a:spLocks noGrp="1" noRot="1" noChangeAspect="1" noTextEdit="1"/>
          </p:cNvSpPr>
          <p:nvPr>
            <p:ph type="sldImg"/>
          </p:nvPr>
        </p:nvSpPr>
        <p:spPr>
          <a:xfrm>
            <a:off x="142875" y="769938"/>
            <a:ext cx="6816725" cy="3835400"/>
          </a:xfrm>
          <a:ln/>
        </p:spPr>
      </p:sp>
      <p:sp>
        <p:nvSpPr>
          <p:cNvPr id="356355" name="Notizenplatzhalter 2"/>
          <p:cNvSpPr>
            <a:spLocks noGrp="1"/>
          </p:cNvSpPr>
          <p:nvPr>
            <p:ph type="body" idx="1"/>
          </p:nvPr>
        </p:nvSpPr>
        <p:spPr>
          <a:noFill/>
          <a:ln/>
        </p:spPr>
        <p:txBody>
          <a:bodyPr/>
          <a:lstStyle/>
          <a:p>
            <a:endParaRPr lang="de-DE">
              <a:latin typeface="Arial" charset="0"/>
            </a:endParaRPr>
          </a:p>
        </p:txBody>
      </p:sp>
      <p:sp>
        <p:nvSpPr>
          <p:cNvPr id="356356" name="Foliennummernplatzhalter 3"/>
          <p:cNvSpPr>
            <a:spLocks noGrp="1"/>
          </p:cNvSpPr>
          <p:nvPr>
            <p:ph type="sldNum" sz="quarter" idx="5"/>
          </p:nvPr>
        </p:nvSpPr>
        <p:spPr>
          <a:noFill/>
        </p:spPr>
        <p:txBody>
          <a:bodyPr/>
          <a:lstStyle/>
          <a:p>
            <a:pPr defTabSz="931863"/>
            <a:fld id="{CC82E2CA-C902-4799-9196-EF55BF6B6063}" type="slidenum">
              <a:rPr lang="de-DE" smtClean="0">
                <a:latin typeface="Arial" charset="0"/>
              </a:rPr>
              <a:pPr defTabSz="931863"/>
              <a:t>74</a:t>
            </a:fld>
            <a:endParaRPr lang="de-DE">
              <a:latin typeface="Arial" charset="0"/>
            </a:endParaRPr>
          </a:p>
        </p:txBody>
      </p:sp>
    </p:spTree>
    <p:extLst>
      <p:ext uri="{BB962C8B-B14F-4D97-AF65-F5344CB8AC3E}">
        <p14:creationId xmlns:p14="http://schemas.microsoft.com/office/powerpoint/2010/main" val="657853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olienbildplatzhalter 1"/>
          <p:cNvSpPr>
            <a:spLocks noGrp="1" noRot="1" noChangeAspect="1" noTextEdit="1"/>
          </p:cNvSpPr>
          <p:nvPr>
            <p:ph type="sldImg"/>
          </p:nvPr>
        </p:nvSpPr>
        <p:spPr>
          <a:xfrm>
            <a:off x="142875" y="769938"/>
            <a:ext cx="6816725" cy="3835400"/>
          </a:xfrm>
          <a:ln/>
        </p:spPr>
      </p:sp>
      <p:sp>
        <p:nvSpPr>
          <p:cNvPr id="356355" name="Notizenplatzhalter 2"/>
          <p:cNvSpPr>
            <a:spLocks noGrp="1"/>
          </p:cNvSpPr>
          <p:nvPr>
            <p:ph type="body" idx="1"/>
          </p:nvPr>
        </p:nvSpPr>
        <p:spPr>
          <a:noFill/>
          <a:ln/>
        </p:spPr>
        <p:txBody>
          <a:bodyPr/>
          <a:lstStyle/>
          <a:p>
            <a:endParaRPr lang="de-DE">
              <a:latin typeface="Arial" charset="0"/>
            </a:endParaRPr>
          </a:p>
        </p:txBody>
      </p:sp>
      <p:sp>
        <p:nvSpPr>
          <p:cNvPr id="356356" name="Foliennummernplatzhalter 3"/>
          <p:cNvSpPr>
            <a:spLocks noGrp="1"/>
          </p:cNvSpPr>
          <p:nvPr>
            <p:ph type="sldNum" sz="quarter" idx="5"/>
          </p:nvPr>
        </p:nvSpPr>
        <p:spPr>
          <a:noFill/>
        </p:spPr>
        <p:txBody>
          <a:bodyPr/>
          <a:lstStyle/>
          <a:p>
            <a:pPr defTabSz="931863"/>
            <a:fld id="{CC82E2CA-C902-4799-9196-EF55BF6B6063}" type="slidenum">
              <a:rPr lang="de-DE" smtClean="0">
                <a:latin typeface="Arial" charset="0"/>
              </a:rPr>
              <a:pPr defTabSz="931863"/>
              <a:t>75</a:t>
            </a:fld>
            <a:endParaRPr lang="de-DE">
              <a:latin typeface="Arial" charset="0"/>
            </a:endParaRPr>
          </a:p>
        </p:txBody>
      </p:sp>
    </p:spTree>
    <p:extLst>
      <p:ext uri="{BB962C8B-B14F-4D97-AF65-F5344CB8AC3E}">
        <p14:creationId xmlns:p14="http://schemas.microsoft.com/office/powerpoint/2010/main" val="164472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lienbildplatzhalter 1"/>
          <p:cNvSpPr>
            <a:spLocks noGrp="1" noRot="1" noChangeAspect="1" noTextEdit="1"/>
          </p:cNvSpPr>
          <p:nvPr>
            <p:ph type="sldImg"/>
          </p:nvPr>
        </p:nvSpPr>
        <p:spPr>
          <a:xfrm>
            <a:off x="142875" y="769938"/>
            <a:ext cx="6816725" cy="3835400"/>
          </a:xfrm>
          <a:ln/>
        </p:spPr>
      </p:sp>
      <p:sp>
        <p:nvSpPr>
          <p:cNvPr id="242691" name="Notizenplatzhalter 2"/>
          <p:cNvSpPr>
            <a:spLocks noGrp="1"/>
          </p:cNvSpPr>
          <p:nvPr>
            <p:ph type="body" idx="1"/>
          </p:nvPr>
        </p:nvSpPr>
        <p:spPr>
          <a:noFill/>
          <a:ln/>
        </p:spPr>
        <p:txBody>
          <a:bodyPr/>
          <a:lstStyle/>
          <a:p>
            <a:endParaRPr lang="de-DE">
              <a:latin typeface="Arial" charset="0"/>
            </a:endParaRPr>
          </a:p>
        </p:txBody>
      </p:sp>
      <p:sp>
        <p:nvSpPr>
          <p:cNvPr id="242692" name="Foliennummernplatzhalter 3"/>
          <p:cNvSpPr>
            <a:spLocks noGrp="1"/>
          </p:cNvSpPr>
          <p:nvPr>
            <p:ph type="sldNum" sz="quarter" idx="5"/>
          </p:nvPr>
        </p:nvSpPr>
        <p:spPr>
          <a:noFill/>
        </p:spPr>
        <p:txBody>
          <a:bodyPr/>
          <a:lstStyle/>
          <a:p>
            <a:pPr defTabSz="931863"/>
            <a:fld id="{64DF987C-EE66-428B-BD30-DB0DFDBFF7BC}" type="slidenum">
              <a:rPr lang="de-DE" smtClean="0">
                <a:latin typeface="Arial" charset="0"/>
              </a:rPr>
              <a:pPr defTabSz="931863"/>
              <a:t>7</a:t>
            </a:fld>
            <a:endParaRPr lang="de-DE">
              <a:latin typeface="Arial" charset="0"/>
            </a:endParaRPr>
          </a:p>
        </p:txBody>
      </p:sp>
    </p:spTree>
    <p:extLst>
      <p:ext uri="{BB962C8B-B14F-4D97-AF65-F5344CB8AC3E}">
        <p14:creationId xmlns:p14="http://schemas.microsoft.com/office/powerpoint/2010/main" val="14672107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pPr defTabSz="931863"/>
            <a:fld id="{43FBF2A0-C223-472B-80FF-5560E93F243B}" type="slidenum">
              <a:rPr lang="de-DE" smtClean="0">
                <a:latin typeface="Arial" charset="0"/>
              </a:rPr>
              <a:pPr defTabSz="931863"/>
              <a:t>76</a:t>
            </a:fld>
            <a:endParaRPr lang="de-DE">
              <a:latin typeface="Arial" charset="0"/>
            </a:endParaRPr>
          </a:p>
        </p:txBody>
      </p:sp>
      <p:sp>
        <p:nvSpPr>
          <p:cNvPr id="357379" name="Rectangle 2"/>
          <p:cNvSpPr>
            <a:spLocks noGrp="1" noRot="1" noChangeAspect="1" noChangeArrowheads="1" noTextEdit="1"/>
          </p:cNvSpPr>
          <p:nvPr>
            <p:ph type="sldImg"/>
          </p:nvPr>
        </p:nvSpPr>
        <p:spPr>
          <a:xfrm>
            <a:off x="376238" y="900113"/>
            <a:ext cx="6350000" cy="3571875"/>
          </a:xfrm>
          <a:ln/>
        </p:spPr>
      </p:sp>
      <p:sp>
        <p:nvSpPr>
          <p:cNvPr id="357380" name="Rectangle 3"/>
          <p:cNvSpPr>
            <a:spLocks noGrp="1" noChangeArrowheads="1"/>
          </p:cNvSpPr>
          <p:nvPr>
            <p:ph type="body" idx="1"/>
          </p:nvPr>
        </p:nvSpPr>
        <p:spPr>
          <a:xfrm>
            <a:off x="949325" y="4864100"/>
            <a:ext cx="5200650" cy="4314825"/>
          </a:xfrm>
          <a:noFill/>
          <a:ln/>
        </p:spPr>
        <p:txBody>
          <a:bodyPr lIns="96690" tIns="48346" rIns="96690" bIns="48346"/>
          <a:lstStyle/>
          <a:p>
            <a:pPr eaLnBrk="1" hangingPunct="1"/>
            <a:endParaRPr lang="en-US">
              <a:latin typeface="Arial" charset="0"/>
            </a:endParaRPr>
          </a:p>
        </p:txBody>
      </p:sp>
    </p:spTree>
    <p:extLst>
      <p:ext uri="{BB962C8B-B14F-4D97-AF65-F5344CB8AC3E}">
        <p14:creationId xmlns:p14="http://schemas.microsoft.com/office/powerpoint/2010/main" val="3721838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Folienbildplatzhalter 1"/>
          <p:cNvSpPr>
            <a:spLocks noGrp="1" noRot="1" noChangeAspect="1" noTextEdit="1"/>
          </p:cNvSpPr>
          <p:nvPr>
            <p:ph type="sldImg"/>
          </p:nvPr>
        </p:nvSpPr>
        <p:spPr>
          <a:xfrm>
            <a:off x="142875" y="769938"/>
            <a:ext cx="6816725" cy="3835400"/>
          </a:xfrm>
          <a:ln/>
        </p:spPr>
      </p:sp>
      <p:sp>
        <p:nvSpPr>
          <p:cNvPr id="358403" name="Notizenplatzhalter 2"/>
          <p:cNvSpPr>
            <a:spLocks noGrp="1"/>
          </p:cNvSpPr>
          <p:nvPr>
            <p:ph type="body" idx="1"/>
          </p:nvPr>
        </p:nvSpPr>
        <p:spPr>
          <a:noFill/>
          <a:ln/>
        </p:spPr>
        <p:txBody>
          <a:bodyPr/>
          <a:lstStyle/>
          <a:p>
            <a:endParaRPr lang="de-DE">
              <a:latin typeface="Arial" charset="0"/>
            </a:endParaRPr>
          </a:p>
        </p:txBody>
      </p:sp>
      <p:sp>
        <p:nvSpPr>
          <p:cNvPr id="358404" name="Foliennummernplatzhalter 3"/>
          <p:cNvSpPr>
            <a:spLocks noGrp="1"/>
          </p:cNvSpPr>
          <p:nvPr>
            <p:ph type="sldNum" sz="quarter" idx="5"/>
          </p:nvPr>
        </p:nvSpPr>
        <p:spPr>
          <a:noFill/>
        </p:spPr>
        <p:txBody>
          <a:bodyPr/>
          <a:lstStyle/>
          <a:p>
            <a:pPr defTabSz="931863"/>
            <a:fld id="{B18BBA52-D5A3-4416-813A-AC4FD6081F09}" type="slidenum">
              <a:rPr lang="de-DE" smtClean="0">
                <a:latin typeface="Arial" charset="0"/>
              </a:rPr>
              <a:pPr defTabSz="931863"/>
              <a:t>77</a:t>
            </a:fld>
            <a:endParaRPr lang="de-DE">
              <a:latin typeface="Arial" charset="0"/>
            </a:endParaRPr>
          </a:p>
        </p:txBody>
      </p:sp>
    </p:spTree>
    <p:extLst>
      <p:ext uri="{BB962C8B-B14F-4D97-AF65-F5344CB8AC3E}">
        <p14:creationId xmlns:p14="http://schemas.microsoft.com/office/powerpoint/2010/main" val="7338841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Folienbildplatzhalter 1"/>
          <p:cNvSpPr>
            <a:spLocks noGrp="1" noRot="1" noChangeAspect="1" noTextEdit="1"/>
          </p:cNvSpPr>
          <p:nvPr>
            <p:ph type="sldImg"/>
          </p:nvPr>
        </p:nvSpPr>
        <p:spPr>
          <a:xfrm>
            <a:off x="142875" y="769938"/>
            <a:ext cx="6816725" cy="3835400"/>
          </a:xfrm>
          <a:ln/>
        </p:spPr>
      </p:sp>
      <p:sp>
        <p:nvSpPr>
          <p:cNvPr id="359427" name="Notizenplatzhalter 2"/>
          <p:cNvSpPr>
            <a:spLocks noGrp="1"/>
          </p:cNvSpPr>
          <p:nvPr>
            <p:ph type="body" idx="1"/>
          </p:nvPr>
        </p:nvSpPr>
        <p:spPr>
          <a:noFill/>
          <a:ln/>
        </p:spPr>
        <p:txBody>
          <a:bodyPr/>
          <a:lstStyle/>
          <a:p>
            <a:endParaRPr lang="de-DE">
              <a:latin typeface="Arial" charset="0"/>
            </a:endParaRPr>
          </a:p>
        </p:txBody>
      </p:sp>
      <p:sp>
        <p:nvSpPr>
          <p:cNvPr id="359428" name="Foliennummernplatzhalter 3"/>
          <p:cNvSpPr>
            <a:spLocks noGrp="1"/>
          </p:cNvSpPr>
          <p:nvPr>
            <p:ph type="sldNum" sz="quarter" idx="5"/>
          </p:nvPr>
        </p:nvSpPr>
        <p:spPr>
          <a:noFill/>
        </p:spPr>
        <p:txBody>
          <a:bodyPr/>
          <a:lstStyle/>
          <a:p>
            <a:pPr defTabSz="931863"/>
            <a:fld id="{FE1C9843-AEB4-4E76-A8E5-1DABDA6B3CD3}" type="slidenum">
              <a:rPr lang="de-DE" smtClean="0">
                <a:latin typeface="Arial" charset="0"/>
              </a:rPr>
              <a:pPr defTabSz="931863"/>
              <a:t>78</a:t>
            </a:fld>
            <a:endParaRPr lang="de-DE">
              <a:latin typeface="Arial" charset="0"/>
            </a:endParaRPr>
          </a:p>
        </p:txBody>
      </p:sp>
    </p:spTree>
    <p:extLst>
      <p:ext uri="{BB962C8B-B14F-4D97-AF65-F5344CB8AC3E}">
        <p14:creationId xmlns:p14="http://schemas.microsoft.com/office/powerpoint/2010/main" val="26567335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Folienbildplatzhalter 1"/>
          <p:cNvSpPr>
            <a:spLocks noGrp="1" noRot="1" noChangeAspect="1" noTextEdit="1"/>
          </p:cNvSpPr>
          <p:nvPr>
            <p:ph type="sldImg"/>
          </p:nvPr>
        </p:nvSpPr>
        <p:spPr>
          <a:xfrm>
            <a:off x="142875" y="769938"/>
            <a:ext cx="6816725" cy="3835400"/>
          </a:xfrm>
          <a:ln/>
        </p:spPr>
      </p:sp>
      <p:sp>
        <p:nvSpPr>
          <p:cNvPr id="360451" name="Notizenplatzhalter 2"/>
          <p:cNvSpPr>
            <a:spLocks noGrp="1"/>
          </p:cNvSpPr>
          <p:nvPr>
            <p:ph type="body" idx="1"/>
          </p:nvPr>
        </p:nvSpPr>
        <p:spPr>
          <a:noFill/>
          <a:ln/>
        </p:spPr>
        <p:txBody>
          <a:bodyPr/>
          <a:lstStyle/>
          <a:p>
            <a:endParaRPr lang="de-DE">
              <a:latin typeface="Arial" charset="0"/>
            </a:endParaRPr>
          </a:p>
        </p:txBody>
      </p:sp>
      <p:sp>
        <p:nvSpPr>
          <p:cNvPr id="360452" name="Foliennummernplatzhalter 3"/>
          <p:cNvSpPr>
            <a:spLocks noGrp="1"/>
          </p:cNvSpPr>
          <p:nvPr>
            <p:ph type="sldNum" sz="quarter" idx="5"/>
          </p:nvPr>
        </p:nvSpPr>
        <p:spPr>
          <a:noFill/>
        </p:spPr>
        <p:txBody>
          <a:bodyPr/>
          <a:lstStyle/>
          <a:p>
            <a:pPr defTabSz="931863"/>
            <a:fld id="{ABF5E5CD-C3DD-49ED-A19F-47C67390EBB5}" type="slidenum">
              <a:rPr lang="de-DE" smtClean="0">
                <a:latin typeface="Arial" charset="0"/>
              </a:rPr>
              <a:pPr defTabSz="931863"/>
              <a:t>79</a:t>
            </a:fld>
            <a:endParaRPr lang="de-DE">
              <a:latin typeface="Arial" charset="0"/>
            </a:endParaRPr>
          </a:p>
        </p:txBody>
      </p:sp>
    </p:spTree>
    <p:extLst>
      <p:ext uri="{BB962C8B-B14F-4D97-AF65-F5344CB8AC3E}">
        <p14:creationId xmlns:p14="http://schemas.microsoft.com/office/powerpoint/2010/main" val="5576984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p:cNvSpPr>
            <a:spLocks noGrp="1" noRot="1" noChangeAspect="1" noTextEdit="1"/>
          </p:cNvSpPr>
          <p:nvPr>
            <p:ph type="sldImg"/>
          </p:nvPr>
        </p:nvSpPr>
        <p:spPr>
          <a:xfrm>
            <a:off x="142875" y="769938"/>
            <a:ext cx="6816725" cy="3835400"/>
          </a:xfrm>
          <a:ln/>
        </p:spPr>
      </p:sp>
      <p:sp>
        <p:nvSpPr>
          <p:cNvPr id="361475" name="Notizenplatzhalter 2"/>
          <p:cNvSpPr>
            <a:spLocks noGrp="1"/>
          </p:cNvSpPr>
          <p:nvPr>
            <p:ph type="body" idx="1"/>
          </p:nvPr>
        </p:nvSpPr>
        <p:spPr>
          <a:noFill/>
          <a:ln/>
        </p:spPr>
        <p:txBody>
          <a:bodyPr/>
          <a:lstStyle/>
          <a:p>
            <a:endParaRPr lang="de-DE">
              <a:latin typeface="Arial" charset="0"/>
            </a:endParaRPr>
          </a:p>
        </p:txBody>
      </p:sp>
      <p:sp>
        <p:nvSpPr>
          <p:cNvPr id="361476" name="Foliennummernplatzhalter 3"/>
          <p:cNvSpPr>
            <a:spLocks noGrp="1"/>
          </p:cNvSpPr>
          <p:nvPr>
            <p:ph type="sldNum" sz="quarter" idx="5"/>
          </p:nvPr>
        </p:nvSpPr>
        <p:spPr>
          <a:noFill/>
        </p:spPr>
        <p:txBody>
          <a:bodyPr/>
          <a:lstStyle/>
          <a:p>
            <a:pPr defTabSz="931863"/>
            <a:fld id="{8035CEB4-213D-4B49-ACD6-2DA644CAE5C5}" type="slidenum">
              <a:rPr lang="de-DE" smtClean="0">
                <a:latin typeface="Arial" charset="0"/>
              </a:rPr>
              <a:pPr defTabSz="931863"/>
              <a:t>80</a:t>
            </a:fld>
            <a:endParaRPr lang="de-DE">
              <a:latin typeface="Arial" charset="0"/>
            </a:endParaRPr>
          </a:p>
        </p:txBody>
      </p:sp>
    </p:spTree>
    <p:extLst>
      <p:ext uri="{BB962C8B-B14F-4D97-AF65-F5344CB8AC3E}">
        <p14:creationId xmlns:p14="http://schemas.microsoft.com/office/powerpoint/2010/main" val="24743697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p:cNvSpPr>
            <a:spLocks noGrp="1" noRot="1" noChangeAspect="1" noTextEdit="1"/>
          </p:cNvSpPr>
          <p:nvPr>
            <p:ph type="sldImg"/>
          </p:nvPr>
        </p:nvSpPr>
        <p:spPr>
          <a:xfrm>
            <a:off x="142875" y="769938"/>
            <a:ext cx="6816725" cy="3835400"/>
          </a:xfrm>
          <a:ln/>
        </p:spPr>
      </p:sp>
      <p:sp>
        <p:nvSpPr>
          <p:cNvPr id="361475" name="Notizenplatzhalter 2"/>
          <p:cNvSpPr>
            <a:spLocks noGrp="1"/>
          </p:cNvSpPr>
          <p:nvPr>
            <p:ph type="body" idx="1"/>
          </p:nvPr>
        </p:nvSpPr>
        <p:spPr>
          <a:noFill/>
          <a:ln/>
        </p:spPr>
        <p:txBody>
          <a:bodyPr/>
          <a:lstStyle/>
          <a:p>
            <a:endParaRPr lang="de-DE">
              <a:latin typeface="Arial" charset="0"/>
            </a:endParaRPr>
          </a:p>
        </p:txBody>
      </p:sp>
      <p:sp>
        <p:nvSpPr>
          <p:cNvPr id="361476" name="Foliennummernplatzhalter 3"/>
          <p:cNvSpPr>
            <a:spLocks noGrp="1"/>
          </p:cNvSpPr>
          <p:nvPr>
            <p:ph type="sldNum" sz="quarter" idx="5"/>
          </p:nvPr>
        </p:nvSpPr>
        <p:spPr>
          <a:noFill/>
        </p:spPr>
        <p:txBody>
          <a:bodyPr/>
          <a:lstStyle/>
          <a:p>
            <a:pPr defTabSz="931863"/>
            <a:fld id="{8035CEB4-213D-4B49-ACD6-2DA644CAE5C5}" type="slidenum">
              <a:rPr lang="de-DE" smtClean="0">
                <a:latin typeface="Arial" charset="0"/>
              </a:rPr>
              <a:pPr defTabSz="931863"/>
              <a:t>82</a:t>
            </a:fld>
            <a:endParaRPr lang="de-DE">
              <a:latin typeface="Arial" charset="0"/>
            </a:endParaRPr>
          </a:p>
        </p:txBody>
      </p:sp>
    </p:spTree>
    <p:extLst>
      <p:ext uri="{BB962C8B-B14F-4D97-AF65-F5344CB8AC3E}">
        <p14:creationId xmlns:p14="http://schemas.microsoft.com/office/powerpoint/2010/main" val="34907727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p:cNvSpPr>
            <a:spLocks noGrp="1" noRot="1" noChangeAspect="1" noTextEdit="1"/>
          </p:cNvSpPr>
          <p:nvPr>
            <p:ph type="sldImg"/>
          </p:nvPr>
        </p:nvSpPr>
        <p:spPr>
          <a:xfrm>
            <a:off x="142875" y="769938"/>
            <a:ext cx="6816725" cy="3835400"/>
          </a:xfrm>
          <a:ln/>
        </p:spPr>
      </p:sp>
      <p:sp>
        <p:nvSpPr>
          <p:cNvPr id="361475" name="Notizenplatzhalter 2"/>
          <p:cNvSpPr>
            <a:spLocks noGrp="1"/>
          </p:cNvSpPr>
          <p:nvPr>
            <p:ph type="body" idx="1"/>
          </p:nvPr>
        </p:nvSpPr>
        <p:spPr>
          <a:noFill/>
          <a:ln/>
        </p:spPr>
        <p:txBody>
          <a:bodyPr/>
          <a:lstStyle/>
          <a:p>
            <a:endParaRPr lang="de-DE">
              <a:latin typeface="Arial" charset="0"/>
            </a:endParaRPr>
          </a:p>
        </p:txBody>
      </p:sp>
      <p:sp>
        <p:nvSpPr>
          <p:cNvPr id="361476" name="Foliennummernplatzhalter 3"/>
          <p:cNvSpPr>
            <a:spLocks noGrp="1"/>
          </p:cNvSpPr>
          <p:nvPr>
            <p:ph type="sldNum" sz="quarter" idx="5"/>
          </p:nvPr>
        </p:nvSpPr>
        <p:spPr>
          <a:noFill/>
        </p:spPr>
        <p:txBody>
          <a:bodyPr/>
          <a:lstStyle/>
          <a:p>
            <a:pPr defTabSz="931863"/>
            <a:fld id="{8035CEB4-213D-4B49-ACD6-2DA644CAE5C5}" type="slidenum">
              <a:rPr lang="de-DE" smtClean="0">
                <a:latin typeface="Arial" charset="0"/>
              </a:rPr>
              <a:pPr defTabSz="931863"/>
              <a:t>83</a:t>
            </a:fld>
            <a:endParaRPr lang="de-DE">
              <a:latin typeface="Arial" charset="0"/>
            </a:endParaRPr>
          </a:p>
        </p:txBody>
      </p:sp>
    </p:spTree>
    <p:extLst>
      <p:ext uri="{BB962C8B-B14F-4D97-AF65-F5344CB8AC3E}">
        <p14:creationId xmlns:p14="http://schemas.microsoft.com/office/powerpoint/2010/main" val="35284340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84</a:t>
            </a:fld>
            <a:endParaRPr lang="de-DE">
              <a:latin typeface="Arial" charset="0"/>
            </a:endParaRPr>
          </a:p>
        </p:txBody>
      </p:sp>
    </p:spTree>
    <p:extLst>
      <p:ext uri="{BB962C8B-B14F-4D97-AF65-F5344CB8AC3E}">
        <p14:creationId xmlns:p14="http://schemas.microsoft.com/office/powerpoint/2010/main" val="24315599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85</a:t>
            </a:fld>
            <a:endParaRPr lang="de-DE">
              <a:latin typeface="Arial" charset="0"/>
            </a:endParaRPr>
          </a:p>
        </p:txBody>
      </p:sp>
    </p:spTree>
    <p:extLst>
      <p:ext uri="{BB962C8B-B14F-4D97-AF65-F5344CB8AC3E}">
        <p14:creationId xmlns:p14="http://schemas.microsoft.com/office/powerpoint/2010/main" val="20791459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86</a:t>
            </a:fld>
            <a:endParaRPr lang="de-DE">
              <a:latin typeface="Arial" charset="0"/>
            </a:endParaRPr>
          </a:p>
        </p:txBody>
      </p:sp>
    </p:spTree>
    <p:extLst>
      <p:ext uri="{BB962C8B-B14F-4D97-AF65-F5344CB8AC3E}">
        <p14:creationId xmlns:p14="http://schemas.microsoft.com/office/powerpoint/2010/main" val="93167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lienbildplatzhalter 1"/>
          <p:cNvSpPr>
            <a:spLocks noGrp="1" noRot="1" noChangeAspect="1" noTextEdit="1"/>
          </p:cNvSpPr>
          <p:nvPr>
            <p:ph type="sldImg"/>
          </p:nvPr>
        </p:nvSpPr>
        <p:spPr>
          <a:xfrm>
            <a:off x="142875" y="769938"/>
            <a:ext cx="6816725" cy="3835400"/>
          </a:xfrm>
          <a:ln/>
        </p:spPr>
      </p:sp>
      <p:sp>
        <p:nvSpPr>
          <p:cNvPr id="243715" name="Notizenplatzhalter 2"/>
          <p:cNvSpPr>
            <a:spLocks noGrp="1"/>
          </p:cNvSpPr>
          <p:nvPr>
            <p:ph type="body" idx="1"/>
          </p:nvPr>
        </p:nvSpPr>
        <p:spPr>
          <a:noFill/>
          <a:ln/>
        </p:spPr>
        <p:txBody>
          <a:bodyPr/>
          <a:lstStyle/>
          <a:p>
            <a:endParaRPr lang="de-DE">
              <a:latin typeface="Arial" charset="0"/>
            </a:endParaRPr>
          </a:p>
        </p:txBody>
      </p:sp>
      <p:sp>
        <p:nvSpPr>
          <p:cNvPr id="243716" name="Foliennummernplatzhalter 3"/>
          <p:cNvSpPr>
            <a:spLocks noGrp="1"/>
          </p:cNvSpPr>
          <p:nvPr>
            <p:ph type="sldNum" sz="quarter" idx="5"/>
          </p:nvPr>
        </p:nvSpPr>
        <p:spPr>
          <a:noFill/>
        </p:spPr>
        <p:txBody>
          <a:bodyPr/>
          <a:lstStyle/>
          <a:p>
            <a:pPr defTabSz="931863"/>
            <a:fld id="{42CB078C-3C17-4331-8675-9503185E38A4}" type="slidenum">
              <a:rPr lang="de-DE" smtClean="0">
                <a:latin typeface="Arial" charset="0"/>
              </a:rPr>
              <a:pPr defTabSz="931863"/>
              <a:t>8</a:t>
            </a:fld>
            <a:endParaRPr lang="de-DE">
              <a:latin typeface="Arial" charset="0"/>
            </a:endParaRPr>
          </a:p>
        </p:txBody>
      </p:sp>
    </p:spTree>
    <p:extLst>
      <p:ext uri="{BB962C8B-B14F-4D97-AF65-F5344CB8AC3E}">
        <p14:creationId xmlns:p14="http://schemas.microsoft.com/office/powerpoint/2010/main" val="2131765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87</a:t>
            </a:fld>
            <a:endParaRPr lang="de-DE">
              <a:latin typeface="Arial" charset="0"/>
            </a:endParaRPr>
          </a:p>
        </p:txBody>
      </p:sp>
    </p:spTree>
    <p:extLst>
      <p:ext uri="{BB962C8B-B14F-4D97-AF65-F5344CB8AC3E}">
        <p14:creationId xmlns:p14="http://schemas.microsoft.com/office/powerpoint/2010/main" val="2098779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88</a:t>
            </a:fld>
            <a:endParaRPr lang="de-DE">
              <a:latin typeface="Arial" charset="0"/>
            </a:endParaRPr>
          </a:p>
        </p:txBody>
      </p:sp>
    </p:spTree>
    <p:extLst>
      <p:ext uri="{BB962C8B-B14F-4D97-AF65-F5344CB8AC3E}">
        <p14:creationId xmlns:p14="http://schemas.microsoft.com/office/powerpoint/2010/main" val="21260819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89</a:t>
            </a:fld>
            <a:endParaRPr lang="de-DE">
              <a:latin typeface="Arial" charset="0"/>
            </a:endParaRPr>
          </a:p>
        </p:txBody>
      </p:sp>
    </p:spTree>
    <p:extLst>
      <p:ext uri="{BB962C8B-B14F-4D97-AF65-F5344CB8AC3E}">
        <p14:creationId xmlns:p14="http://schemas.microsoft.com/office/powerpoint/2010/main" val="2458302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90</a:t>
            </a:fld>
            <a:endParaRPr lang="de-DE">
              <a:latin typeface="Arial" charset="0"/>
            </a:endParaRPr>
          </a:p>
        </p:txBody>
      </p:sp>
    </p:spTree>
    <p:extLst>
      <p:ext uri="{BB962C8B-B14F-4D97-AF65-F5344CB8AC3E}">
        <p14:creationId xmlns:p14="http://schemas.microsoft.com/office/powerpoint/2010/main" val="588923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p:cNvSpPr>
            <a:spLocks noGrp="1" noRot="1" noChangeAspect="1" noTextEdit="1"/>
          </p:cNvSpPr>
          <p:nvPr>
            <p:ph type="sldImg"/>
          </p:nvPr>
        </p:nvSpPr>
        <p:spPr>
          <a:xfrm>
            <a:off x="142875" y="769938"/>
            <a:ext cx="6816725" cy="3835400"/>
          </a:xfrm>
          <a:ln/>
        </p:spPr>
      </p:sp>
      <p:sp>
        <p:nvSpPr>
          <p:cNvPr id="361475" name="Notizenplatzhalter 2"/>
          <p:cNvSpPr>
            <a:spLocks noGrp="1"/>
          </p:cNvSpPr>
          <p:nvPr>
            <p:ph type="body" idx="1"/>
          </p:nvPr>
        </p:nvSpPr>
        <p:spPr>
          <a:noFill/>
          <a:ln/>
        </p:spPr>
        <p:txBody>
          <a:bodyPr/>
          <a:lstStyle/>
          <a:p>
            <a:endParaRPr lang="de-DE">
              <a:latin typeface="Arial" charset="0"/>
            </a:endParaRPr>
          </a:p>
        </p:txBody>
      </p:sp>
      <p:sp>
        <p:nvSpPr>
          <p:cNvPr id="361476" name="Foliennummernplatzhalter 3"/>
          <p:cNvSpPr>
            <a:spLocks noGrp="1"/>
          </p:cNvSpPr>
          <p:nvPr>
            <p:ph type="sldNum" sz="quarter" idx="5"/>
          </p:nvPr>
        </p:nvSpPr>
        <p:spPr>
          <a:noFill/>
        </p:spPr>
        <p:txBody>
          <a:bodyPr/>
          <a:lstStyle/>
          <a:p>
            <a:pPr defTabSz="931863"/>
            <a:fld id="{8035CEB4-213D-4B49-ACD6-2DA644CAE5C5}" type="slidenum">
              <a:rPr lang="de-DE" smtClean="0">
                <a:latin typeface="Arial" charset="0"/>
              </a:rPr>
              <a:pPr defTabSz="931863"/>
              <a:t>91</a:t>
            </a:fld>
            <a:endParaRPr lang="de-DE">
              <a:latin typeface="Arial" charset="0"/>
            </a:endParaRPr>
          </a:p>
        </p:txBody>
      </p:sp>
    </p:spTree>
    <p:extLst>
      <p:ext uri="{BB962C8B-B14F-4D97-AF65-F5344CB8AC3E}">
        <p14:creationId xmlns:p14="http://schemas.microsoft.com/office/powerpoint/2010/main" val="37957060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92</a:t>
            </a:fld>
            <a:endParaRPr lang="de-DE">
              <a:latin typeface="Arial" charset="0"/>
            </a:endParaRPr>
          </a:p>
        </p:txBody>
      </p:sp>
    </p:spTree>
    <p:extLst>
      <p:ext uri="{BB962C8B-B14F-4D97-AF65-F5344CB8AC3E}">
        <p14:creationId xmlns:p14="http://schemas.microsoft.com/office/powerpoint/2010/main" val="23938203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p:cNvSpPr>
            <a:spLocks noGrp="1" noRot="1" noChangeAspect="1" noTextEdit="1"/>
          </p:cNvSpPr>
          <p:nvPr>
            <p:ph type="sldImg"/>
          </p:nvPr>
        </p:nvSpPr>
        <p:spPr>
          <a:xfrm>
            <a:off x="142875" y="769938"/>
            <a:ext cx="6816725" cy="3835400"/>
          </a:xfrm>
          <a:ln/>
        </p:spPr>
      </p:sp>
      <p:sp>
        <p:nvSpPr>
          <p:cNvPr id="361475" name="Notizenplatzhalter 2"/>
          <p:cNvSpPr>
            <a:spLocks noGrp="1"/>
          </p:cNvSpPr>
          <p:nvPr>
            <p:ph type="body" idx="1"/>
          </p:nvPr>
        </p:nvSpPr>
        <p:spPr>
          <a:noFill/>
          <a:ln/>
        </p:spPr>
        <p:txBody>
          <a:bodyPr/>
          <a:lstStyle/>
          <a:p>
            <a:endParaRPr lang="de-DE">
              <a:latin typeface="Arial" charset="0"/>
            </a:endParaRPr>
          </a:p>
        </p:txBody>
      </p:sp>
      <p:sp>
        <p:nvSpPr>
          <p:cNvPr id="361476" name="Foliennummernplatzhalter 3"/>
          <p:cNvSpPr>
            <a:spLocks noGrp="1"/>
          </p:cNvSpPr>
          <p:nvPr>
            <p:ph type="sldNum" sz="quarter" idx="5"/>
          </p:nvPr>
        </p:nvSpPr>
        <p:spPr>
          <a:noFill/>
        </p:spPr>
        <p:txBody>
          <a:bodyPr/>
          <a:lstStyle/>
          <a:p>
            <a:pPr defTabSz="931863"/>
            <a:fld id="{8035CEB4-213D-4B49-ACD6-2DA644CAE5C5}" type="slidenum">
              <a:rPr lang="de-DE" smtClean="0">
                <a:latin typeface="Arial" charset="0"/>
              </a:rPr>
              <a:pPr defTabSz="931863"/>
              <a:t>93</a:t>
            </a:fld>
            <a:endParaRPr lang="de-DE">
              <a:latin typeface="Arial" charset="0"/>
            </a:endParaRPr>
          </a:p>
        </p:txBody>
      </p:sp>
    </p:spTree>
    <p:extLst>
      <p:ext uri="{BB962C8B-B14F-4D97-AF65-F5344CB8AC3E}">
        <p14:creationId xmlns:p14="http://schemas.microsoft.com/office/powerpoint/2010/main" val="13937099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94</a:t>
            </a:fld>
            <a:endParaRPr lang="de-DE">
              <a:latin typeface="Arial" charset="0"/>
            </a:endParaRPr>
          </a:p>
        </p:txBody>
      </p:sp>
    </p:spTree>
    <p:extLst>
      <p:ext uri="{BB962C8B-B14F-4D97-AF65-F5344CB8AC3E}">
        <p14:creationId xmlns:p14="http://schemas.microsoft.com/office/powerpoint/2010/main" val="19910839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95</a:t>
            </a:fld>
            <a:endParaRPr lang="de-DE">
              <a:latin typeface="Arial" charset="0"/>
            </a:endParaRPr>
          </a:p>
        </p:txBody>
      </p:sp>
    </p:spTree>
    <p:extLst>
      <p:ext uri="{BB962C8B-B14F-4D97-AF65-F5344CB8AC3E}">
        <p14:creationId xmlns:p14="http://schemas.microsoft.com/office/powerpoint/2010/main" val="41769389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lienbildplatzhalter 1"/>
          <p:cNvSpPr>
            <a:spLocks noGrp="1" noRot="1" noChangeAspect="1" noTextEdit="1"/>
          </p:cNvSpPr>
          <p:nvPr>
            <p:ph type="sldImg"/>
          </p:nvPr>
        </p:nvSpPr>
        <p:spPr>
          <a:xfrm>
            <a:off x="142875" y="769938"/>
            <a:ext cx="6816725" cy="3835400"/>
          </a:xfrm>
          <a:ln/>
        </p:spPr>
      </p:sp>
      <p:sp>
        <p:nvSpPr>
          <p:cNvPr id="362499" name="Notizenplatzhalter 2"/>
          <p:cNvSpPr>
            <a:spLocks noGrp="1"/>
          </p:cNvSpPr>
          <p:nvPr>
            <p:ph type="body" idx="1"/>
          </p:nvPr>
        </p:nvSpPr>
        <p:spPr>
          <a:noFill/>
          <a:ln/>
        </p:spPr>
        <p:txBody>
          <a:bodyPr/>
          <a:lstStyle/>
          <a:p>
            <a:endParaRPr lang="de-DE">
              <a:latin typeface="Arial" charset="0"/>
            </a:endParaRPr>
          </a:p>
        </p:txBody>
      </p:sp>
      <p:sp>
        <p:nvSpPr>
          <p:cNvPr id="362500" name="Foliennummernplatzhalter 3"/>
          <p:cNvSpPr>
            <a:spLocks noGrp="1"/>
          </p:cNvSpPr>
          <p:nvPr>
            <p:ph type="sldNum" sz="quarter" idx="5"/>
          </p:nvPr>
        </p:nvSpPr>
        <p:spPr>
          <a:noFill/>
        </p:spPr>
        <p:txBody>
          <a:bodyPr/>
          <a:lstStyle/>
          <a:p>
            <a:pPr defTabSz="931863"/>
            <a:fld id="{9141AE63-B5C3-4CD8-B47D-0607793DCE6D}" type="slidenum">
              <a:rPr lang="de-DE" smtClean="0">
                <a:latin typeface="Arial" charset="0"/>
              </a:rPr>
              <a:pPr defTabSz="931863"/>
              <a:t>96</a:t>
            </a:fld>
            <a:endParaRPr lang="de-DE">
              <a:latin typeface="Arial" charset="0"/>
            </a:endParaRPr>
          </a:p>
        </p:txBody>
      </p:sp>
    </p:spTree>
    <p:extLst>
      <p:ext uri="{BB962C8B-B14F-4D97-AF65-F5344CB8AC3E}">
        <p14:creationId xmlns:p14="http://schemas.microsoft.com/office/powerpoint/2010/main" val="364186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de-DE">
              <a:latin typeface="Arial" charset="0"/>
            </a:endParaRPr>
          </a:p>
        </p:txBody>
      </p:sp>
      <p:sp>
        <p:nvSpPr>
          <p:cNvPr id="245764" name="Foliennummernplatzhalter 3"/>
          <p:cNvSpPr>
            <a:spLocks noGrp="1"/>
          </p:cNvSpPr>
          <p:nvPr>
            <p:ph type="sldNum" sz="quarter" idx="5"/>
          </p:nvPr>
        </p:nvSpPr>
        <p:spPr>
          <a:noFill/>
        </p:spPr>
        <p:txBody>
          <a:bodyPr/>
          <a:lstStyle/>
          <a:p>
            <a:pPr defTabSz="931863"/>
            <a:fld id="{E9FE60BA-FB32-43F2-B756-2DDFAE5DC71D}" type="slidenum">
              <a:rPr lang="de-DE" smtClean="0">
                <a:latin typeface="Arial" charset="0"/>
              </a:rPr>
              <a:pPr defTabSz="931863"/>
              <a:t>9</a:t>
            </a:fld>
            <a:endParaRPr lang="de-DE">
              <a:latin typeface="Arial" charset="0"/>
            </a:endParaRPr>
          </a:p>
        </p:txBody>
      </p:sp>
    </p:spTree>
    <p:extLst>
      <p:ext uri="{BB962C8B-B14F-4D97-AF65-F5344CB8AC3E}">
        <p14:creationId xmlns:p14="http://schemas.microsoft.com/office/powerpoint/2010/main" val="6673551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p:cNvSpPr>
            <a:spLocks noGrp="1" noRot="1" noChangeAspect="1" noTextEdit="1"/>
          </p:cNvSpPr>
          <p:nvPr>
            <p:ph type="sldImg"/>
          </p:nvPr>
        </p:nvSpPr>
        <p:spPr>
          <a:xfrm>
            <a:off x="142875" y="769938"/>
            <a:ext cx="6816725" cy="3835400"/>
          </a:xfrm>
          <a:ln/>
        </p:spPr>
      </p:sp>
      <p:sp>
        <p:nvSpPr>
          <p:cNvPr id="361475" name="Notizenplatzhalter 2"/>
          <p:cNvSpPr>
            <a:spLocks noGrp="1"/>
          </p:cNvSpPr>
          <p:nvPr>
            <p:ph type="body" idx="1"/>
          </p:nvPr>
        </p:nvSpPr>
        <p:spPr>
          <a:noFill/>
          <a:ln/>
        </p:spPr>
        <p:txBody>
          <a:bodyPr/>
          <a:lstStyle/>
          <a:p>
            <a:endParaRPr lang="de-DE">
              <a:latin typeface="Arial" charset="0"/>
            </a:endParaRPr>
          </a:p>
        </p:txBody>
      </p:sp>
      <p:sp>
        <p:nvSpPr>
          <p:cNvPr id="361476" name="Foliennummernplatzhalter 3"/>
          <p:cNvSpPr>
            <a:spLocks noGrp="1"/>
          </p:cNvSpPr>
          <p:nvPr>
            <p:ph type="sldNum" sz="quarter" idx="5"/>
          </p:nvPr>
        </p:nvSpPr>
        <p:spPr>
          <a:noFill/>
        </p:spPr>
        <p:txBody>
          <a:bodyPr/>
          <a:lstStyle/>
          <a:p>
            <a:pPr defTabSz="931863"/>
            <a:fld id="{8035CEB4-213D-4B49-ACD6-2DA644CAE5C5}" type="slidenum">
              <a:rPr lang="de-DE" smtClean="0">
                <a:latin typeface="Arial" charset="0"/>
              </a:rPr>
              <a:pPr defTabSz="931863"/>
              <a:t>97</a:t>
            </a:fld>
            <a:endParaRPr lang="de-DE">
              <a:latin typeface="Arial" charset="0"/>
            </a:endParaRPr>
          </a:p>
        </p:txBody>
      </p:sp>
    </p:spTree>
    <p:extLst>
      <p:ext uri="{BB962C8B-B14F-4D97-AF65-F5344CB8AC3E}">
        <p14:creationId xmlns:p14="http://schemas.microsoft.com/office/powerpoint/2010/main" val="3051206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Folienbildplatzhalter 1"/>
          <p:cNvSpPr>
            <a:spLocks noGrp="1" noRot="1" noChangeAspect="1" noTextEdit="1"/>
          </p:cNvSpPr>
          <p:nvPr>
            <p:ph type="sldImg"/>
          </p:nvPr>
        </p:nvSpPr>
        <p:spPr>
          <a:xfrm>
            <a:off x="142875" y="769938"/>
            <a:ext cx="6816725" cy="3835400"/>
          </a:xfrm>
          <a:ln/>
        </p:spPr>
      </p:sp>
      <p:sp>
        <p:nvSpPr>
          <p:cNvPr id="364547" name="Notizenplatzhalter 2"/>
          <p:cNvSpPr>
            <a:spLocks noGrp="1"/>
          </p:cNvSpPr>
          <p:nvPr>
            <p:ph type="body" idx="1"/>
          </p:nvPr>
        </p:nvSpPr>
        <p:spPr>
          <a:noFill/>
          <a:ln/>
        </p:spPr>
        <p:txBody>
          <a:bodyPr/>
          <a:lstStyle/>
          <a:p>
            <a:endParaRPr lang="de-DE">
              <a:latin typeface="Arial" charset="0"/>
            </a:endParaRPr>
          </a:p>
        </p:txBody>
      </p:sp>
      <p:sp>
        <p:nvSpPr>
          <p:cNvPr id="364548" name="Foliennummernplatzhalter 3"/>
          <p:cNvSpPr>
            <a:spLocks noGrp="1"/>
          </p:cNvSpPr>
          <p:nvPr>
            <p:ph type="sldNum" sz="quarter" idx="5"/>
          </p:nvPr>
        </p:nvSpPr>
        <p:spPr>
          <a:noFill/>
        </p:spPr>
        <p:txBody>
          <a:bodyPr/>
          <a:lstStyle/>
          <a:p>
            <a:pPr defTabSz="931863"/>
            <a:fld id="{16C9FC14-9860-4BB4-AABC-FF18BFFFFF34}" type="slidenum">
              <a:rPr lang="de-DE" smtClean="0">
                <a:latin typeface="Arial" charset="0"/>
              </a:rPr>
              <a:pPr defTabSz="931863"/>
              <a:t>98</a:t>
            </a:fld>
            <a:endParaRPr lang="de-DE">
              <a:latin typeface="Arial" charset="0"/>
            </a:endParaRPr>
          </a:p>
        </p:txBody>
      </p:sp>
    </p:spTree>
    <p:extLst>
      <p:ext uri="{BB962C8B-B14F-4D97-AF65-F5344CB8AC3E}">
        <p14:creationId xmlns:p14="http://schemas.microsoft.com/office/powerpoint/2010/main" val="23633946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lienbildplatzhalter 1"/>
          <p:cNvSpPr>
            <a:spLocks noGrp="1" noRot="1" noChangeAspect="1" noTextEdit="1"/>
          </p:cNvSpPr>
          <p:nvPr>
            <p:ph type="sldImg"/>
          </p:nvPr>
        </p:nvSpPr>
        <p:spPr>
          <a:xfrm>
            <a:off x="142875" y="769938"/>
            <a:ext cx="6816725" cy="3835400"/>
          </a:xfrm>
          <a:ln/>
        </p:spPr>
      </p:sp>
      <p:sp>
        <p:nvSpPr>
          <p:cNvPr id="367619" name="Notizenplatzhalter 2"/>
          <p:cNvSpPr>
            <a:spLocks noGrp="1"/>
          </p:cNvSpPr>
          <p:nvPr>
            <p:ph type="body" idx="1"/>
          </p:nvPr>
        </p:nvSpPr>
        <p:spPr>
          <a:noFill/>
          <a:ln/>
        </p:spPr>
        <p:txBody>
          <a:bodyPr/>
          <a:lstStyle/>
          <a:p>
            <a:endParaRPr lang="de-DE">
              <a:latin typeface="Arial" charset="0"/>
            </a:endParaRPr>
          </a:p>
        </p:txBody>
      </p:sp>
      <p:sp>
        <p:nvSpPr>
          <p:cNvPr id="367620" name="Foliennummernplatzhalter 3"/>
          <p:cNvSpPr>
            <a:spLocks noGrp="1"/>
          </p:cNvSpPr>
          <p:nvPr>
            <p:ph type="sldNum" sz="quarter" idx="5"/>
          </p:nvPr>
        </p:nvSpPr>
        <p:spPr>
          <a:noFill/>
        </p:spPr>
        <p:txBody>
          <a:bodyPr/>
          <a:lstStyle/>
          <a:p>
            <a:pPr defTabSz="931863"/>
            <a:fld id="{5DC31F72-9B4B-4D7B-B0EC-3A73DDED1C66}" type="slidenum">
              <a:rPr lang="de-DE" smtClean="0">
                <a:latin typeface="Arial" charset="0"/>
              </a:rPr>
              <a:pPr defTabSz="931863"/>
              <a:t>99</a:t>
            </a:fld>
            <a:endParaRPr lang="de-DE">
              <a:latin typeface="Arial" charset="0"/>
            </a:endParaRPr>
          </a:p>
        </p:txBody>
      </p:sp>
    </p:spTree>
    <p:extLst>
      <p:ext uri="{BB962C8B-B14F-4D97-AF65-F5344CB8AC3E}">
        <p14:creationId xmlns:p14="http://schemas.microsoft.com/office/powerpoint/2010/main" val="16879533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Folienbildplatzhalter 1"/>
          <p:cNvSpPr>
            <a:spLocks noGrp="1" noRot="1" noChangeAspect="1" noTextEdit="1"/>
          </p:cNvSpPr>
          <p:nvPr>
            <p:ph type="sldImg"/>
          </p:nvPr>
        </p:nvSpPr>
        <p:spPr>
          <a:xfrm>
            <a:off x="142875" y="769938"/>
            <a:ext cx="6816725" cy="3835400"/>
          </a:xfrm>
          <a:ln/>
        </p:spPr>
      </p:sp>
      <p:sp>
        <p:nvSpPr>
          <p:cNvPr id="368643" name="Notizenplatzhalter 2"/>
          <p:cNvSpPr>
            <a:spLocks noGrp="1"/>
          </p:cNvSpPr>
          <p:nvPr>
            <p:ph type="body" idx="1"/>
          </p:nvPr>
        </p:nvSpPr>
        <p:spPr>
          <a:noFill/>
          <a:ln/>
        </p:spPr>
        <p:txBody>
          <a:bodyPr/>
          <a:lstStyle/>
          <a:p>
            <a:endParaRPr lang="de-DE">
              <a:latin typeface="Arial" charset="0"/>
            </a:endParaRPr>
          </a:p>
        </p:txBody>
      </p:sp>
      <p:sp>
        <p:nvSpPr>
          <p:cNvPr id="368644" name="Foliennummernplatzhalter 3"/>
          <p:cNvSpPr>
            <a:spLocks noGrp="1"/>
          </p:cNvSpPr>
          <p:nvPr>
            <p:ph type="sldNum" sz="quarter" idx="5"/>
          </p:nvPr>
        </p:nvSpPr>
        <p:spPr>
          <a:noFill/>
        </p:spPr>
        <p:txBody>
          <a:bodyPr/>
          <a:lstStyle/>
          <a:p>
            <a:pPr defTabSz="931863"/>
            <a:fld id="{F061E664-ABEE-4C8B-BB86-8FCBB0FC2830}" type="slidenum">
              <a:rPr lang="de-DE" smtClean="0">
                <a:latin typeface="Arial" charset="0"/>
              </a:rPr>
              <a:pPr defTabSz="931863"/>
              <a:t>101</a:t>
            </a:fld>
            <a:endParaRPr lang="de-DE">
              <a:latin typeface="Arial" charset="0"/>
            </a:endParaRPr>
          </a:p>
        </p:txBody>
      </p:sp>
    </p:spTree>
    <p:extLst>
      <p:ext uri="{BB962C8B-B14F-4D97-AF65-F5344CB8AC3E}">
        <p14:creationId xmlns:p14="http://schemas.microsoft.com/office/powerpoint/2010/main" val="38889362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lienbildplatzhalter 1"/>
          <p:cNvSpPr>
            <a:spLocks noGrp="1" noRot="1" noChangeAspect="1" noTextEdit="1"/>
          </p:cNvSpPr>
          <p:nvPr>
            <p:ph type="sldImg"/>
          </p:nvPr>
        </p:nvSpPr>
        <p:spPr>
          <a:xfrm>
            <a:off x="142875" y="769938"/>
            <a:ext cx="6816725" cy="3835400"/>
          </a:xfrm>
          <a:ln/>
        </p:spPr>
      </p:sp>
      <p:sp>
        <p:nvSpPr>
          <p:cNvPr id="345091" name="Notizenplatzhalter 2"/>
          <p:cNvSpPr>
            <a:spLocks noGrp="1"/>
          </p:cNvSpPr>
          <p:nvPr>
            <p:ph type="body" idx="1"/>
          </p:nvPr>
        </p:nvSpPr>
        <p:spPr>
          <a:noFill/>
          <a:ln/>
        </p:spPr>
        <p:txBody>
          <a:bodyPr/>
          <a:lstStyle/>
          <a:p>
            <a:endParaRPr lang="de-DE">
              <a:latin typeface="Arial" charset="0"/>
            </a:endParaRPr>
          </a:p>
        </p:txBody>
      </p:sp>
      <p:sp>
        <p:nvSpPr>
          <p:cNvPr id="345092" name="Foliennummernplatzhalter 3"/>
          <p:cNvSpPr>
            <a:spLocks noGrp="1"/>
          </p:cNvSpPr>
          <p:nvPr>
            <p:ph type="sldNum" sz="quarter" idx="5"/>
          </p:nvPr>
        </p:nvSpPr>
        <p:spPr>
          <a:noFill/>
        </p:spPr>
        <p:txBody>
          <a:bodyPr/>
          <a:lstStyle/>
          <a:p>
            <a:pPr defTabSz="931863"/>
            <a:fld id="{F5DCE43B-8DC7-4F2B-A2D0-CF3B6E805594}" type="slidenum">
              <a:rPr lang="de-DE" smtClean="0">
                <a:latin typeface="Arial" charset="0"/>
              </a:rPr>
              <a:pPr defTabSz="931863"/>
              <a:t>102</a:t>
            </a:fld>
            <a:endParaRPr lang="de-DE">
              <a:latin typeface="Arial" charset="0"/>
            </a:endParaRPr>
          </a:p>
        </p:txBody>
      </p:sp>
    </p:spTree>
    <p:extLst>
      <p:ext uri="{BB962C8B-B14F-4D97-AF65-F5344CB8AC3E}">
        <p14:creationId xmlns:p14="http://schemas.microsoft.com/office/powerpoint/2010/main" val="32104358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Folienbildplatzhalter 1"/>
          <p:cNvSpPr>
            <a:spLocks noGrp="1" noRot="1" noChangeAspect="1" noTextEdit="1"/>
          </p:cNvSpPr>
          <p:nvPr>
            <p:ph type="sldImg"/>
          </p:nvPr>
        </p:nvSpPr>
        <p:spPr>
          <a:xfrm>
            <a:off x="142875" y="769938"/>
            <a:ext cx="6816725" cy="3835400"/>
          </a:xfrm>
          <a:ln/>
        </p:spPr>
      </p:sp>
      <p:sp>
        <p:nvSpPr>
          <p:cNvPr id="370691" name="Notizenplatzhalter 2"/>
          <p:cNvSpPr>
            <a:spLocks noGrp="1"/>
          </p:cNvSpPr>
          <p:nvPr>
            <p:ph type="body" idx="1"/>
          </p:nvPr>
        </p:nvSpPr>
        <p:spPr>
          <a:noFill/>
          <a:ln/>
        </p:spPr>
        <p:txBody>
          <a:bodyPr/>
          <a:lstStyle/>
          <a:p>
            <a:endParaRPr lang="de-DE">
              <a:latin typeface="Arial" charset="0"/>
            </a:endParaRPr>
          </a:p>
        </p:txBody>
      </p:sp>
      <p:sp>
        <p:nvSpPr>
          <p:cNvPr id="370692" name="Foliennummernplatzhalter 3"/>
          <p:cNvSpPr>
            <a:spLocks noGrp="1"/>
          </p:cNvSpPr>
          <p:nvPr>
            <p:ph type="sldNum" sz="quarter" idx="5"/>
          </p:nvPr>
        </p:nvSpPr>
        <p:spPr>
          <a:noFill/>
        </p:spPr>
        <p:txBody>
          <a:bodyPr/>
          <a:lstStyle/>
          <a:p>
            <a:pPr defTabSz="931863"/>
            <a:fld id="{F2731A1E-2BB1-4922-BDDF-0466C19823EA}" type="slidenum">
              <a:rPr lang="de-DE" smtClean="0">
                <a:latin typeface="Arial" charset="0"/>
              </a:rPr>
              <a:pPr defTabSz="931863"/>
              <a:t>103</a:t>
            </a:fld>
            <a:endParaRPr lang="de-DE">
              <a:latin typeface="Arial" charset="0"/>
            </a:endParaRPr>
          </a:p>
        </p:txBody>
      </p:sp>
    </p:spTree>
    <p:extLst>
      <p:ext uri="{BB962C8B-B14F-4D97-AF65-F5344CB8AC3E}">
        <p14:creationId xmlns:p14="http://schemas.microsoft.com/office/powerpoint/2010/main" val="38834105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lienbildplatzhalter 1"/>
          <p:cNvSpPr>
            <a:spLocks noGrp="1" noRot="1" noChangeAspect="1" noTextEdit="1"/>
          </p:cNvSpPr>
          <p:nvPr>
            <p:ph type="sldImg"/>
          </p:nvPr>
        </p:nvSpPr>
        <p:spPr>
          <a:xfrm>
            <a:off x="142875" y="769938"/>
            <a:ext cx="6816725" cy="3835400"/>
          </a:xfrm>
          <a:ln/>
        </p:spPr>
      </p:sp>
      <p:sp>
        <p:nvSpPr>
          <p:cNvPr id="371715" name="Notizenplatzhalter 2"/>
          <p:cNvSpPr>
            <a:spLocks noGrp="1"/>
          </p:cNvSpPr>
          <p:nvPr>
            <p:ph type="body" idx="1"/>
          </p:nvPr>
        </p:nvSpPr>
        <p:spPr>
          <a:noFill/>
          <a:ln/>
        </p:spPr>
        <p:txBody>
          <a:bodyPr/>
          <a:lstStyle/>
          <a:p>
            <a:endParaRPr lang="de-DE">
              <a:latin typeface="Arial" charset="0"/>
            </a:endParaRPr>
          </a:p>
        </p:txBody>
      </p:sp>
      <p:sp>
        <p:nvSpPr>
          <p:cNvPr id="371716" name="Foliennummernplatzhalter 3"/>
          <p:cNvSpPr>
            <a:spLocks noGrp="1"/>
          </p:cNvSpPr>
          <p:nvPr>
            <p:ph type="sldNum" sz="quarter" idx="5"/>
          </p:nvPr>
        </p:nvSpPr>
        <p:spPr>
          <a:noFill/>
        </p:spPr>
        <p:txBody>
          <a:bodyPr/>
          <a:lstStyle/>
          <a:p>
            <a:pPr defTabSz="931863"/>
            <a:fld id="{B28CFEBD-412E-4D09-82D4-E1B88B02E37E}" type="slidenum">
              <a:rPr lang="de-DE" smtClean="0">
                <a:latin typeface="Arial" charset="0"/>
              </a:rPr>
              <a:pPr defTabSz="931863"/>
              <a:t>104</a:t>
            </a:fld>
            <a:endParaRPr lang="de-DE">
              <a:latin typeface="Arial" charset="0"/>
            </a:endParaRPr>
          </a:p>
        </p:txBody>
      </p:sp>
    </p:spTree>
    <p:extLst>
      <p:ext uri="{BB962C8B-B14F-4D97-AF65-F5344CB8AC3E}">
        <p14:creationId xmlns:p14="http://schemas.microsoft.com/office/powerpoint/2010/main" val="29349029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Folienbildplatzhalter 1"/>
          <p:cNvSpPr>
            <a:spLocks noGrp="1" noRot="1" noChangeAspect="1" noTextEdit="1"/>
          </p:cNvSpPr>
          <p:nvPr>
            <p:ph type="sldImg"/>
          </p:nvPr>
        </p:nvSpPr>
        <p:spPr>
          <a:xfrm>
            <a:off x="142875" y="769938"/>
            <a:ext cx="6816725" cy="3835400"/>
          </a:xfrm>
          <a:ln/>
        </p:spPr>
      </p:sp>
      <p:sp>
        <p:nvSpPr>
          <p:cNvPr id="372739" name="Notizenplatzhalter 2"/>
          <p:cNvSpPr>
            <a:spLocks noGrp="1"/>
          </p:cNvSpPr>
          <p:nvPr>
            <p:ph type="body" idx="1"/>
          </p:nvPr>
        </p:nvSpPr>
        <p:spPr>
          <a:noFill/>
          <a:ln/>
        </p:spPr>
        <p:txBody>
          <a:bodyPr/>
          <a:lstStyle/>
          <a:p>
            <a:endParaRPr lang="de-DE">
              <a:latin typeface="Arial" charset="0"/>
            </a:endParaRPr>
          </a:p>
        </p:txBody>
      </p:sp>
      <p:sp>
        <p:nvSpPr>
          <p:cNvPr id="372740" name="Foliennummernplatzhalter 3"/>
          <p:cNvSpPr>
            <a:spLocks noGrp="1"/>
          </p:cNvSpPr>
          <p:nvPr>
            <p:ph type="sldNum" sz="quarter" idx="5"/>
          </p:nvPr>
        </p:nvSpPr>
        <p:spPr>
          <a:noFill/>
        </p:spPr>
        <p:txBody>
          <a:bodyPr/>
          <a:lstStyle/>
          <a:p>
            <a:pPr defTabSz="931863"/>
            <a:fld id="{5BCBE1E8-3258-4999-A0E7-2D04B5FDA423}" type="slidenum">
              <a:rPr lang="de-DE" smtClean="0">
                <a:latin typeface="Arial" charset="0"/>
              </a:rPr>
              <a:pPr defTabSz="931863"/>
              <a:t>105</a:t>
            </a:fld>
            <a:endParaRPr lang="de-DE">
              <a:latin typeface="Arial" charset="0"/>
            </a:endParaRPr>
          </a:p>
        </p:txBody>
      </p:sp>
    </p:spTree>
    <p:extLst>
      <p:ext uri="{BB962C8B-B14F-4D97-AF65-F5344CB8AC3E}">
        <p14:creationId xmlns:p14="http://schemas.microsoft.com/office/powerpoint/2010/main" val="17153621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lienbildplatzhalter 1"/>
          <p:cNvSpPr>
            <a:spLocks noGrp="1" noRot="1" noChangeAspect="1" noTextEdit="1"/>
          </p:cNvSpPr>
          <p:nvPr>
            <p:ph type="sldImg"/>
          </p:nvPr>
        </p:nvSpPr>
        <p:spPr>
          <a:xfrm>
            <a:off x="142875" y="769938"/>
            <a:ext cx="6816725" cy="3835400"/>
          </a:xfrm>
          <a:ln/>
        </p:spPr>
      </p:sp>
      <p:sp>
        <p:nvSpPr>
          <p:cNvPr id="345091" name="Notizenplatzhalter 2"/>
          <p:cNvSpPr>
            <a:spLocks noGrp="1"/>
          </p:cNvSpPr>
          <p:nvPr>
            <p:ph type="body" idx="1"/>
          </p:nvPr>
        </p:nvSpPr>
        <p:spPr>
          <a:noFill/>
          <a:ln/>
        </p:spPr>
        <p:txBody>
          <a:bodyPr/>
          <a:lstStyle/>
          <a:p>
            <a:endParaRPr lang="de-DE">
              <a:latin typeface="Arial" charset="0"/>
            </a:endParaRPr>
          </a:p>
        </p:txBody>
      </p:sp>
      <p:sp>
        <p:nvSpPr>
          <p:cNvPr id="345092" name="Foliennummernplatzhalter 3"/>
          <p:cNvSpPr>
            <a:spLocks noGrp="1"/>
          </p:cNvSpPr>
          <p:nvPr>
            <p:ph type="sldNum" sz="quarter" idx="5"/>
          </p:nvPr>
        </p:nvSpPr>
        <p:spPr>
          <a:noFill/>
        </p:spPr>
        <p:txBody>
          <a:bodyPr/>
          <a:lstStyle/>
          <a:p>
            <a:pPr defTabSz="931863"/>
            <a:fld id="{F5DCE43B-8DC7-4F2B-A2D0-CF3B6E805594}" type="slidenum">
              <a:rPr lang="de-DE" smtClean="0">
                <a:latin typeface="Arial" charset="0"/>
              </a:rPr>
              <a:pPr defTabSz="931863"/>
              <a:t>106</a:t>
            </a:fld>
            <a:endParaRPr lang="de-DE">
              <a:latin typeface="Arial" charset="0"/>
            </a:endParaRPr>
          </a:p>
        </p:txBody>
      </p:sp>
    </p:spTree>
    <p:extLst>
      <p:ext uri="{BB962C8B-B14F-4D97-AF65-F5344CB8AC3E}">
        <p14:creationId xmlns:p14="http://schemas.microsoft.com/office/powerpoint/2010/main" val="4029351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Folienbildplatzhalter 1"/>
          <p:cNvSpPr>
            <a:spLocks noGrp="1" noRot="1" noChangeAspect="1" noTextEdit="1"/>
          </p:cNvSpPr>
          <p:nvPr>
            <p:ph type="sldImg"/>
          </p:nvPr>
        </p:nvSpPr>
        <p:spPr>
          <a:xfrm>
            <a:off x="142875" y="769938"/>
            <a:ext cx="6816725" cy="3835400"/>
          </a:xfrm>
          <a:ln/>
        </p:spPr>
      </p:sp>
      <p:sp>
        <p:nvSpPr>
          <p:cNvPr id="374787" name="Notizenplatzhalter 2"/>
          <p:cNvSpPr>
            <a:spLocks noGrp="1"/>
          </p:cNvSpPr>
          <p:nvPr>
            <p:ph type="body" idx="1"/>
          </p:nvPr>
        </p:nvSpPr>
        <p:spPr>
          <a:noFill/>
          <a:ln/>
        </p:spPr>
        <p:txBody>
          <a:bodyPr/>
          <a:lstStyle/>
          <a:p>
            <a:endParaRPr lang="de-DE">
              <a:latin typeface="Arial" charset="0"/>
            </a:endParaRPr>
          </a:p>
        </p:txBody>
      </p:sp>
      <p:sp>
        <p:nvSpPr>
          <p:cNvPr id="374788" name="Foliennummernplatzhalter 3"/>
          <p:cNvSpPr>
            <a:spLocks noGrp="1"/>
          </p:cNvSpPr>
          <p:nvPr>
            <p:ph type="sldNum" sz="quarter" idx="5"/>
          </p:nvPr>
        </p:nvSpPr>
        <p:spPr>
          <a:noFill/>
        </p:spPr>
        <p:txBody>
          <a:bodyPr/>
          <a:lstStyle/>
          <a:p>
            <a:pPr defTabSz="931863"/>
            <a:fld id="{B1D69AD9-05C8-43D8-968D-A1F74AC35B36}" type="slidenum">
              <a:rPr lang="de-DE" smtClean="0">
                <a:latin typeface="Arial" charset="0"/>
              </a:rPr>
              <a:pPr defTabSz="931863"/>
              <a:t>107</a:t>
            </a:fld>
            <a:endParaRPr lang="de-DE">
              <a:latin typeface="Arial" charset="0"/>
            </a:endParaRPr>
          </a:p>
        </p:txBody>
      </p:sp>
    </p:spTree>
    <p:extLst>
      <p:ext uri="{BB962C8B-B14F-4D97-AF65-F5344CB8AC3E}">
        <p14:creationId xmlns:p14="http://schemas.microsoft.com/office/powerpoint/2010/main" val="1370169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9"/>
            <a:ext cx="8623300" cy="1057275"/>
          </a:xfrm>
          <a:noFill/>
          <a:ln w="9525">
            <a:noFill/>
            <a:miter lim="800000"/>
            <a:headEnd/>
            <a:tailEnd/>
          </a:ln>
        </p:spPr>
        <p:txBody>
          <a:bodyPr vert="horz" wrap="square" lIns="360000" tIns="0" rIns="0" bIns="0" numCol="1" anchor="t" anchorCtr="0" compatLnSpc="1">
            <a:prstTxWarp prst="textNoShape">
              <a:avLst/>
            </a:prstTxWarp>
          </a:bodyPr>
          <a:lstStyle>
            <a:lvl1pPr>
              <a:defRPr lang="de-DE" sz="1500" b="1" smtClean="0">
                <a:solidFill>
                  <a:srgbClr val="0066CC"/>
                </a:solidFill>
              </a:defRPr>
            </a:lvl1pPr>
          </a:lstStyle>
          <a:p>
            <a:pPr lvl="0">
              <a:spcBef>
                <a:spcPts val="375"/>
              </a:spcBef>
            </a:pPr>
            <a:r>
              <a:rPr lang="en-US"/>
              <a:t>Click to edit Master subtitle style</a:t>
            </a:r>
            <a:endParaRPr lang="de-DE"/>
          </a:p>
        </p:txBody>
      </p:sp>
      <p:sp>
        <p:nvSpPr>
          <p:cNvPr id="45060" name="Rectangle 5"/>
          <p:cNvSpPr>
            <a:spLocks noGrp="1" noChangeArrowheads="1"/>
          </p:cNvSpPr>
          <p:nvPr>
            <p:ph type="ctrTitle"/>
          </p:nvPr>
        </p:nvSpPr>
        <p:spPr>
          <a:xfrm>
            <a:off x="3213100" y="2579697"/>
            <a:ext cx="8636000" cy="1470025"/>
          </a:xfrm>
          <a:noFill/>
          <a:ln w="9525">
            <a:noFill/>
            <a:miter lim="800000"/>
            <a:headEnd/>
            <a:tailEnd/>
          </a:ln>
        </p:spPr>
        <p:txBody>
          <a:bodyPr vert="horz" wrap="square" lIns="360000" tIns="0" rIns="0" bIns="0" numCol="1" anchor="t" anchorCtr="0" compatLnSpc="1">
            <a:prstTxWarp prst="textNoShape">
              <a:avLst/>
            </a:prstTxWarp>
          </a:bodyPr>
          <a:lstStyle>
            <a:lvl1pPr>
              <a:defRPr lang="de-DE" sz="2700" dirty="0" smtClean="0"/>
            </a:lvl1pPr>
          </a:lstStyle>
          <a:p>
            <a:pPr lvl="0">
              <a:lnSpc>
                <a:spcPct val="100000"/>
              </a:lnSpc>
            </a:pPr>
            <a:r>
              <a:rPr lang="en-US" dirty="0"/>
              <a:t>Click to edit Master title style</a:t>
            </a:r>
            <a:endParaRPr lang="de-DE" dirty="0"/>
          </a:p>
        </p:txBody>
      </p:sp>
      <p:sp>
        <p:nvSpPr>
          <p:cNvPr id="11" name="Rectangle 13"/>
          <p:cNvSpPr>
            <a:spLocks noChangeArrowheads="1"/>
          </p:cNvSpPr>
          <p:nvPr/>
        </p:nvSpPr>
        <p:spPr bwMode="auto">
          <a:xfrm>
            <a:off x="0" y="6665922"/>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6"/>
            <a:ext cx="2138363" cy="566737"/>
          </a:xfrm>
          <a:prstGeom prst="rect">
            <a:avLst/>
          </a:prstGeom>
          <a:noFill/>
          <a:ln w="9525">
            <a:noFill/>
            <a:miter lim="800000"/>
            <a:headEnd/>
            <a:tailEnd/>
          </a:ln>
        </p:spPr>
      </p:pic>
      <p:sp>
        <p:nvSpPr>
          <p:cNvPr id="10" name="Rectangle 8"/>
          <p:cNvSpPr>
            <a:spLocks noGrp="1" noChangeArrowheads="1"/>
          </p:cNvSpPr>
          <p:nvPr>
            <p:ph type="ftr" sz="quarter" idx="3"/>
          </p:nvPr>
        </p:nvSpPr>
        <p:spPr bwMode="auto">
          <a:xfrm>
            <a:off x="334433" y="6669650"/>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800" b="0">
                <a:solidFill>
                  <a:srgbClr val="5F5F5F"/>
                </a:solidFill>
              </a:defRPr>
            </a:lvl1pPr>
          </a:lstStyle>
          <a:p>
            <a:pPr>
              <a:defRPr/>
            </a:pPr>
            <a:r>
              <a:rPr lang="en-US"/>
              <a:t>TI II - Computer Architecture</a:t>
            </a:r>
            <a:endParaRPr lang="en-US" dirty="0"/>
          </a:p>
        </p:txBody>
      </p:sp>
      <p:sp>
        <p:nvSpPr>
          <p:cNvPr id="13" name="Rectangle 6"/>
          <p:cNvSpPr>
            <a:spLocks noChangeArrowheads="1"/>
          </p:cNvSpPr>
          <p:nvPr/>
        </p:nvSpPr>
        <p:spPr bwMode="auto">
          <a:xfrm>
            <a:off x="10147300" y="6656401"/>
            <a:ext cx="1636184" cy="211127"/>
          </a:xfrm>
          <a:prstGeom prst="rect">
            <a:avLst/>
          </a:prstGeom>
          <a:noFill/>
          <a:ln w="9525">
            <a:noFill/>
            <a:miter lim="800000"/>
            <a:headEnd/>
            <a:tailEnd/>
          </a:ln>
          <a:effectLst/>
        </p:spPr>
        <p:txBody>
          <a:bodyPr/>
          <a:lstStyle/>
          <a:p>
            <a:pPr algn="r">
              <a:defRPr/>
            </a:pPr>
            <a:r>
              <a:rPr lang="de-DE" sz="800" b="1" dirty="0">
                <a:solidFill>
                  <a:srgbClr val="5F5F5F"/>
                </a:solidFill>
              </a:rPr>
              <a:t>3.</a:t>
            </a:r>
            <a:fld id="{53965218-A59B-4292-9C98-79B58A46A890}" type="slidenum">
              <a:rPr lang="de-DE" sz="800" b="1" smtClean="0">
                <a:solidFill>
                  <a:srgbClr val="5F5F5F"/>
                </a:solidFill>
              </a:rPr>
              <a:pPr algn="r">
                <a:defRPr/>
              </a:pPr>
              <a:t>‹Nr.›</a:t>
            </a:fld>
            <a:endParaRPr lang="de-DE" sz="800" b="1" dirty="0">
              <a:solidFill>
                <a:srgbClr val="5F5F5F"/>
              </a:solidFill>
            </a:endParaRPr>
          </a:p>
        </p:txBody>
      </p:sp>
      <p:sp>
        <p:nvSpPr>
          <p:cNvPr id="9" name="Text Box 8"/>
          <p:cNvSpPr txBox="1">
            <a:spLocks noChangeArrowheads="1"/>
          </p:cNvSpPr>
          <p:nvPr userDrawn="1"/>
        </p:nvSpPr>
        <p:spPr bwMode="auto">
          <a:xfrm>
            <a:off x="347137" y="295280"/>
            <a:ext cx="5761567" cy="207749"/>
          </a:xfrm>
          <a:prstGeom prst="rect">
            <a:avLst/>
          </a:prstGeom>
          <a:noFill/>
          <a:ln w="9525">
            <a:noFill/>
            <a:miter lim="800000"/>
            <a:headEnd/>
            <a:tailEnd/>
          </a:ln>
          <a:effectLst/>
        </p:spPr>
        <p:txBody>
          <a:bodyPr lIns="0" tIns="0" rIns="0" bIns="0">
            <a:spAutoFit/>
          </a:bodyPr>
          <a:lstStyle>
            <a:defPPr>
              <a:defRPr lang="de-DE"/>
            </a:defPPr>
            <a:lvl1pPr algn="l" eaLnBrk="0" hangingPunct="0">
              <a:lnSpc>
                <a:spcPct val="65000"/>
              </a:lnSpc>
              <a:spcBef>
                <a:spcPct val="50000"/>
              </a:spcBef>
              <a:defRPr sz="750" b="1">
                <a:solidFill>
                  <a:srgbClr val="5F5F5F"/>
                </a:solidFill>
                <a:cs typeface="Arial" charset="0"/>
              </a:defRPr>
            </a:lvl1pPr>
            <a:lvl2pPr algn="l"/>
            <a:lvl3pPr algn="l"/>
            <a:lvl4pPr algn="l"/>
            <a:lvl5pPr algn="l"/>
          </a:lstStyle>
          <a:p>
            <a:pPr lvl="0"/>
            <a:r>
              <a:rPr lang="de-DE" dirty="0"/>
              <a:t>Prof. Dr.-Ing. Jochen Schiller</a:t>
            </a:r>
          </a:p>
          <a:p>
            <a:pPr lvl="0"/>
            <a:r>
              <a:rPr lang="de-DE" dirty="0"/>
              <a:t>Computer Systems &amp; </a:t>
            </a:r>
            <a:r>
              <a:rPr lang="de-DE" dirty="0" err="1"/>
              <a:t>Telematics</a:t>
            </a:r>
            <a:endParaRPr lang="de-DE" dirty="0"/>
          </a:p>
        </p:txBody>
      </p:sp>
    </p:spTree>
    <p:extLst>
      <p:ext uri="{BB962C8B-B14F-4D97-AF65-F5344CB8AC3E}">
        <p14:creationId xmlns:p14="http://schemas.microsoft.com/office/powerpoint/2010/main" val="345276364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8837293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90" y="838200"/>
            <a:ext cx="2880783" cy="5478463"/>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334439" y="838200"/>
            <a:ext cx="8439151"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09033789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7" y="5"/>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8" y="981075"/>
            <a:ext cx="11713633" cy="259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239188" y="3730625"/>
            <a:ext cx="11713633" cy="259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1781920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7" y="5"/>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4" y="981075"/>
            <a:ext cx="5755216"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6197604" y="981075"/>
            <a:ext cx="5755217"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41691088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a:t>Click to edit Master title style</a:t>
            </a:r>
          </a:p>
        </p:txBody>
      </p:sp>
      <p:sp>
        <p:nvSpPr>
          <p:cNvPr id="3" name="Tabellenplatzhalter 2"/>
          <p:cNvSpPr>
            <a:spLocks noGrp="1"/>
          </p:cNvSpPr>
          <p:nvPr>
            <p:ph type="tbl" idx="1"/>
          </p:nvPr>
        </p:nvSpPr>
        <p:spPr>
          <a:xfrm>
            <a:off x="239186" y="981075"/>
            <a:ext cx="11713633" cy="5348288"/>
          </a:xfrm>
        </p:spPr>
        <p:txBody>
          <a:bodyPr/>
          <a:lstStyle/>
          <a:p>
            <a:r>
              <a:rPr lang="en-US"/>
              <a:t>Click icon to add table</a:t>
            </a:r>
          </a:p>
        </p:txBody>
      </p:sp>
      <p:sp>
        <p:nvSpPr>
          <p:cNvPr id="4" name="Fußzeilenplatzhalter 3"/>
          <p:cNvSpPr>
            <a:spLocks noGrp="1"/>
          </p:cNvSpPr>
          <p:nvPr>
            <p:ph type="ftr" sz="quarter" idx="10"/>
          </p:nvPr>
        </p:nvSpPr>
        <p:spPr>
          <a:xfrm>
            <a:off x="239184" y="6437313"/>
            <a:ext cx="10657416" cy="304800"/>
          </a:xfrm>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37339403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a:t>Titelmasterformat durch Klicken bearbeiten</a:t>
            </a:r>
          </a:p>
        </p:txBody>
      </p:sp>
      <p:sp>
        <p:nvSpPr>
          <p:cNvPr id="3" name="Textplatzhalter 2"/>
          <p:cNvSpPr>
            <a:spLocks noGrp="1"/>
          </p:cNvSpPr>
          <p:nvPr>
            <p:ph type="body" sz="half" idx="1"/>
          </p:nvPr>
        </p:nvSpPr>
        <p:spPr>
          <a:xfrm>
            <a:off x="239184" y="981075"/>
            <a:ext cx="5755216" cy="5348288"/>
          </a:xfrm>
        </p:spPr>
        <p:txBody>
          <a:bodyPr/>
          <a:lstStyle>
            <a:lvl3pPr>
              <a:defRPr sz="1800"/>
            </a:lvl3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7709902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noFill/>
          <a:ln w="9525">
            <a:noFill/>
            <a:miter lim="800000"/>
            <a:headEnd/>
            <a:tailEnd/>
          </a:ln>
        </p:spPr>
        <p:txBody>
          <a:bodyPr vert="horz" wrap="square" lIns="0" tIns="0" rIns="0" bIns="0" numCol="1" anchor="ctr" anchorCtr="0" compatLnSpc="1">
            <a:prstTxWarp prst="textNoShape">
              <a:avLst/>
            </a:prstTxWarp>
          </a:bodyPr>
          <a:lstStyle>
            <a:lvl1pPr>
              <a:defRPr lang="de-DE" dirty="0"/>
            </a:lvl1pPr>
          </a:lstStyle>
          <a:p>
            <a:pPr lvl="0"/>
            <a:r>
              <a:rPr lang="en-US"/>
              <a:t>Click to edit Master title style</a:t>
            </a:r>
            <a:endParaRPr lang="de-DE" dirty="0"/>
          </a:p>
        </p:txBody>
      </p:sp>
      <p:sp>
        <p:nvSpPr>
          <p:cNvPr id="3" name="Inhaltsplatzhalter 2"/>
          <p:cNvSpPr>
            <a:spLocks noGrp="1"/>
          </p:cNvSpPr>
          <p:nvPr>
            <p:ph idx="1"/>
          </p:nvPr>
        </p:nvSpPr>
        <p:spPr>
          <a:noFill/>
          <a:ln w="9525">
            <a:noFill/>
            <a:miter lim="800000"/>
            <a:headEnd/>
            <a:tailEnd/>
          </a:ln>
        </p:spPr>
        <p:txBody>
          <a:bodyPr vert="horz" wrap="square" lIns="0" tIns="0" rIns="0" bIns="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de-DE" dirty="0"/>
            </a:lvl5pPr>
          </a:lstStyle>
          <a:p>
            <a:pPr lvl="0">
              <a:spcBef>
                <a:spcPts val="375"/>
              </a:spcBef>
            </a:pPr>
            <a:r>
              <a:rPr lang="en-US"/>
              <a:t>Click to edit Master text styles</a:t>
            </a:r>
          </a:p>
          <a:p>
            <a:pPr marL="266700" lvl="1" indent="-132160">
              <a:spcBef>
                <a:spcPts val="375"/>
              </a:spcBef>
            </a:pPr>
            <a:r>
              <a:rPr lang="en-US"/>
              <a:t>Second level</a:t>
            </a:r>
          </a:p>
          <a:p>
            <a:pPr marL="542925" lvl="2" indent="-141685">
              <a:spcBef>
                <a:spcPts val="375"/>
              </a:spcBef>
            </a:pPr>
            <a:r>
              <a:rPr lang="en-US"/>
              <a:t>Third level</a:t>
            </a:r>
          </a:p>
          <a:p>
            <a:pPr marL="809625" lvl="3" indent="-132160">
              <a:spcBef>
                <a:spcPts val="375"/>
              </a:spcBef>
            </a:pPr>
            <a:r>
              <a:rPr lang="en-US"/>
              <a:t>Fourth level</a:t>
            </a:r>
          </a:p>
          <a:p>
            <a:pPr marL="1076325" lvl="4" indent="-132160">
              <a:spcBef>
                <a:spcPts val="375"/>
              </a:spcBef>
            </a:pPr>
            <a:r>
              <a:rPr lang="en-US"/>
              <a:t>Fifth level</a:t>
            </a:r>
            <a:endParaRPr lang="de-DE" dirty="0"/>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97972572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9"/>
            <a:ext cx="10363200" cy="1362075"/>
          </a:xfrm>
        </p:spPr>
        <p:txBody>
          <a:bodyPr anchor="t"/>
          <a:lstStyle>
            <a:lvl1pPr algn="l">
              <a:defRPr sz="1688" b="1" cap="all"/>
            </a:lvl1pPr>
          </a:lstStyle>
          <a:p>
            <a:r>
              <a:rPr lang="en-US"/>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48564035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34439" y="1808163"/>
            <a:ext cx="5659967" cy="45085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6" y="1808163"/>
            <a:ext cx="5659967" cy="45085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17914727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93373" y="1535113"/>
            <a:ext cx="5389033"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Inhaltsplatzhalter 5"/>
          <p:cNvSpPr>
            <a:spLocks noGrp="1"/>
          </p:cNvSpPr>
          <p:nvPr>
            <p:ph sz="quarter" idx="4"/>
          </p:nvPr>
        </p:nvSpPr>
        <p:spPr>
          <a:xfrm>
            <a:off x="6193373"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36407302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5046888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23909072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844" b="1"/>
            </a:lvl1pPr>
          </a:lstStyle>
          <a:p>
            <a:r>
              <a:rPr lang="en-US"/>
              <a:t>Click to edit Master title style</a:t>
            </a:r>
            <a:endParaRPr lang="de-DE"/>
          </a:p>
        </p:txBody>
      </p:sp>
      <p:sp>
        <p:nvSpPr>
          <p:cNvPr id="3" name="Inhaltsplatzhalter 2"/>
          <p:cNvSpPr>
            <a:spLocks noGrp="1"/>
          </p:cNvSpPr>
          <p:nvPr>
            <p:ph idx="1"/>
          </p:nvPr>
        </p:nvSpPr>
        <p:spPr>
          <a:xfrm>
            <a:off x="4766733" y="273059"/>
            <a:ext cx="6815667"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270532625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844" b="1"/>
            </a:lvl1pPr>
          </a:lstStyle>
          <a:p>
            <a:r>
              <a:rPr lang="en-US"/>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r>
              <a:rPr lang="en-US" noProof="0"/>
              <a:t>Click icon to add picture</a:t>
            </a:r>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TI II - Computer Architecture</a:t>
            </a:r>
          </a:p>
        </p:txBody>
      </p:sp>
    </p:spTree>
    <p:extLst>
      <p:ext uri="{BB962C8B-B14F-4D97-AF65-F5344CB8AC3E}">
        <p14:creationId xmlns:p14="http://schemas.microsoft.com/office/powerpoint/2010/main" val="198423292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2"/>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spcBef>
                <a:spcPts val="375"/>
              </a:spcBef>
            </a:pPr>
            <a:r>
              <a:rPr lang="de-DE" dirty="0"/>
              <a:t>Mastertextformat bearbeiten</a:t>
            </a:r>
          </a:p>
          <a:p>
            <a:pPr marL="266700" lvl="1" indent="-132160">
              <a:spcBef>
                <a:spcPts val="375"/>
              </a:spcBef>
            </a:pPr>
            <a:r>
              <a:rPr lang="de-DE" dirty="0"/>
              <a:t>Zweite Ebene</a:t>
            </a:r>
          </a:p>
          <a:p>
            <a:pPr marL="542925" lvl="2" indent="-141685">
              <a:spcBef>
                <a:spcPts val="375"/>
              </a:spcBef>
            </a:pPr>
            <a:r>
              <a:rPr lang="de-DE" dirty="0"/>
              <a:t>Dritte Ebene</a:t>
            </a:r>
          </a:p>
          <a:p>
            <a:pPr marL="809625" lvl="3" indent="-132160">
              <a:spcBef>
                <a:spcPts val="375"/>
              </a:spcBef>
            </a:pPr>
            <a:r>
              <a:rPr lang="de-DE" dirty="0"/>
              <a:t>Vierte Ebene</a:t>
            </a:r>
          </a:p>
          <a:p>
            <a:pPr marL="1076325" lvl="4" indent="-132160">
              <a:spcBef>
                <a:spcPts val="375"/>
              </a:spcBef>
            </a:pPr>
            <a:r>
              <a:rPr lang="de-DE" dirty="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a:t>Mastertitelformat bearbeiten</a:t>
            </a:r>
          </a:p>
        </p:txBody>
      </p:sp>
      <p:sp>
        <p:nvSpPr>
          <p:cNvPr id="327686" name="Rectangle 6"/>
          <p:cNvSpPr>
            <a:spLocks noChangeArrowheads="1"/>
          </p:cNvSpPr>
          <p:nvPr/>
        </p:nvSpPr>
        <p:spPr bwMode="auto">
          <a:xfrm>
            <a:off x="10147300" y="6656401"/>
            <a:ext cx="1636184" cy="211127"/>
          </a:xfrm>
          <a:prstGeom prst="rect">
            <a:avLst/>
          </a:prstGeom>
          <a:noFill/>
          <a:ln w="9525">
            <a:noFill/>
            <a:miter lim="800000"/>
            <a:headEnd/>
            <a:tailEnd/>
          </a:ln>
          <a:effectLst/>
        </p:spPr>
        <p:txBody>
          <a:bodyPr/>
          <a:lstStyle/>
          <a:p>
            <a:pPr algn="r">
              <a:defRPr/>
            </a:pPr>
            <a:r>
              <a:rPr lang="de-DE" sz="800" b="1" dirty="0">
                <a:solidFill>
                  <a:srgbClr val="5F5F5F"/>
                </a:solidFill>
              </a:rPr>
              <a:t>3.</a:t>
            </a:r>
            <a:fld id="{53965218-A59B-4292-9C98-79B58A46A890}" type="slidenum">
              <a:rPr lang="de-DE" sz="800" b="1" smtClean="0">
                <a:solidFill>
                  <a:srgbClr val="5F5F5F"/>
                </a:solidFill>
              </a:rPr>
              <a:pPr algn="r">
                <a:defRPr/>
              </a:pPr>
              <a:t>‹Nr.›</a:t>
            </a:fld>
            <a:endParaRPr lang="de-DE" sz="800"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800" b="0">
                <a:solidFill>
                  <a:srgbClr val="5F5F5F"/>
                </a:solidFill>
              </a:defRPr>
            </a:lvl1pPr>
          </a:lstStyle>
          <a:p>
            <a:pPr>
              <a:defRPr/>
            </a:pPr>
            <a:r>
              <a:rPr lang="en-US"/>
              <a:t>TI II - Computer Architecture</a:t>
            </a:r>
            <a:endParaRPr lang="en-US" dirty="0"/>
          </a:p>
        </p:txBody>
      </p:sp>
      <p:pic>
        <p:nvPicPr>
          <p:cNvPr id="8" name="Picture 24" descr="Logo_RGB_300dpi"/>
          <p:cNvPicPr>
            <a:picLocks noChangeAspect="1" noChangeArrowheads="1"/>
          </p:cNvPicPr>
          <p:nvPr/>
        </p:nvPicPr>
        <p:blipFill>
          <a:blip r:embed="rId17" cstate="print"/>
          <a:srcRect/>
          <a:stretch>
            <a:fillRect/>
          </a:stretch>
        </p:blipFill>
        <p:spPr bwMode="auto">
          <a:xfrm>
            <a:off x="9645121" y="60526"/>
            <a:ext cx="2138363" cy="566737"/>
          </a:xfrm>
          <a:prstGeom prst="rect">
            <a:avLst/>
          </a:prstGeom>
          <a:noFill/>
          <a:ln w="9525">
            <a:noFill/>
            <a:miter lim="800000"/>
            <a:headEnd/>
            <a:tailEnd/>
          </a:ln>
        </p:spPr>
      </p:pic>
    </p:spTree>
    <p:extLst>
      <p:ext uri="{BB962C8B-B14F-4D97-AF65-F5344CB8AC3E}">
        <p14:creationId xmlns:p14="http://schemas.microsoft.com/office/powerpoint/2010/main" val="19892606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3" r:id="rId15"/>
  </p:sldLayoutIdLst>
  <p:transition spd="slow"/>
  <p:hf sldNum="0" hdr="0" dt="0"/>
  <p:txStyles>
    <p:titleStyle>
      <a:lvl1pPr algn="l" rtl="0" eaLnBrk="1" fontAlgn="base" hangingPunct="1">
        <a:lnSpc>
          <a:spcPct val="85000"/>
        </a:lnSpc>
        <a:spcBef>
          <a:spcPct val="0"/>
        </a:spcBef>
        <a:spcAft>
          <a:spcPct val="0"/>
        </a:spcAft>
        <a:defRPr lang="de-DE" sz="2250" b="1" dirty="0" smtClean="0">
          <a:solidFill>
            <a:srgbClr val="003366"/>
          </a:solidFill>
          <a:latin typeface="+mj-lt"/>
          <a:ea typeface="+mj-ea"/>
          <a:cs typeface="+mj-cs"/>
        </a:defRPr>
      </a:lvl1pPr>
      <a:lvl2pPr algn="l" rtl="0" eaLnBrk="1" fontAlgn="base" hangingPunct="1">
        <a:lnSpc>
          <a:spcPct val="85000"/>
        </a:lnSpc>
        <a:spcBef>
          <a:spcPct val="0"/>
        </a:spcBef>
        <a:spcAft>
          <a:spcPct val="0"/>
        </a:spcAft>
        <a:defRPr sz="1266" b="1">
          <a:solidFill>
            <a:srgbClr val="003366"/>
          </a:solidFill>
          <a:latin typeface="Arial" charset="0"/>
        </a:defRPr>
      </a:lvl2pPr>
      <a:lvl3pPr algn="l" rtl="0" eaLnBrk="1" fontAlgn="base" hangingPunct="1">
        <a:lnSpc>
          <a:spcPct val="85000"/>
        </a:lnSpc>
        <a:spcBef>
          <a:spcPct val="0"/>
        </a:spcBef>
        <a:spcAft>
          <a:spcPct val="0"/>
        </a:spcAft>
        <a:defRPr sz="1266" b="1">
          <a:solidFill>
            <a:srgbClr val="003366"/>
          </a:solidFill>
          <a:latin typeface="Arial" charset="0"/>
        </a:defRPr>
      </a:lvl3pPr>
      <a:lvl4pPr algn="l" rtl="0" eaLnBrk="1" fontAlgn="base" hangingPunct="1">
        <a:lnSpc>
          <a:spcPct val="85000"/>
        </a:lnSpc>
        <a:spcBef>
          <a:spcPct val="0"/>
        </a:spcBef>
        <a:spcAft>
          <a:spcPct val="0"/>
        </a:spcAft>
        <a:defRPr sz="1266" b="1">
          <a:solidFill>
            <a:srgbClr val="003366"/>
          </a:solidFill>
          <a:latin typeface="Arial" charset="0"/>
        </a:defRPr>
      </a:lvl4pPr>
      <a:lvl5pPr algn="l" rtl="0" eaLnBrk="1" fontAlgn="base" hangingPunct="1">
        <a:lnSpc>
          <a:spcPct val="85000"/>
        </a:lnSpc>
        <a:spcBef>
          <a:spcPct val="0"/>
        </a:spcBef>
        <a:spcAft>
          <a:spcPct val="0"/>
        </a:spcAft>
        <a:defRPr sz="1266" b="1">
          <a:solidFill>
            <a:srgbClr val="003366"/>
          </a:solidFill>
          <a:latin typeface="Arial" charset="0"/>
        </a:defRPr>
      </a:lvl5pPr>
      <a:lvl6pPr marL="192881" algn="l" rtl="0" eaLnBrk="1" fontAlgn="base" hangingPunct="1">
        <a:lnSpc>
          <a:spcPct val="85000"/>
        </a:lnSpc>
        <a:spcBef>
          <a:spcPct val="0"/>
        </a:spcBef>
        <a:spcAft>
          <a:spcPct val="0"/>
        </a:spcAft>
        <a:defRPr sz="1266" b="1">
          <a:solidFill>
            <a:srgbClr val="003366"/>
          </a:solidFill>
          <a:latin typeface="Arial" charset="0"/>
        </a:defRPr>
      </a:lvl6pPr>
      <a:lvl7pPr marL="385763" algn="l" rtl="0" eaLnBrk="1" fontAlgn="base" hangingPunct="1">
        <a:lnSpc>
          <a:spcPct val="85000"/>
        </a:lnSpc>
        <a:spcBef>
          <a:spcPct val="0"/>
        </a:spcBef>
        <a:spcAft>
          <a:spcPct val="0"/>
        </a:spcAft>
        <a:defRPr sz="1266" b="1">
          <a:solidFill>
            <a:srgbClr val="003366"/>
          </a:solidFill>
          <a:latin typeface="Arial" charset="0"/>
        </a:defRPr>
      </a:lvl7pPr>
      <a:lvl8pPr marL="578644" algn="l" rtl="0" eaLnBrk="1" fontAlgn="base" hangingPunct="1">
        <a:lnSpc>
          <a:spcPct val="85000"/>
        </a:lnSpc>
        <a:spcBef>
          <a:spcPct val="0"/>
        </a:spcBef>
        <a:spcAft>
          <a:spcPct val="0"/>
        </a:spcAft>
        <a:defRPr sz="1266" b="1">
          <a:solidFill>
            <a:srgbClr val="003366"/>
          </a:solidFill>
          <a:latin typeface="Arial" charset="0"/>
        </a:defRPr>
      </a:lvl8pPr>
      <a:lvl9pPr marL="771525" algn="l" rtl="0" eaLnBrk="1" fontAlgn="base" hangingPunct="1">
        <a:lnSpc>
          <a:spcPct val="85000"/>
        </a:lnSpc>
        <a:spcBef>
          <a:spcPct val="0"/>
        </a:spcBef>
        <a:spcAft>
          <a:spcPct val="0"/>
        </a:spcAft>
        <a:defRPr sz="1266" b="1">
          <a:solidFill>
            <a:srgbClr val="003366"/>
          </a:solidFill>
          <a:latin typeface="Arial" charset="0"/>
        </a:defRPr>
      </a:lvl9pPr>
    </p:titleStyle>
    <p:bodyStyle>
      <a:lvl1pPr algn="l" rtl="0" eaLnBrk="1" fontAlgn="base" hangingPunct="1">
        <a:lnSpc>
          <a:spcPct val="102000"/>
        </a:lnSpc>
        <a:spcBef>
          <a:spcPts val="211"/>
        </a:spcBef>
        <a:spcAft>
          <a:spcPct val="0"/>
        </a:spcAft>
        <a:buClr>
          <a:srgbClr val="000000"/>
        </a:buClr>
        <a:defRPr lang="de-DE" dirty="0" smtClean="0">
          <a:solidFill>
            <a:srgbClr val="000000"/>
          </a:solidFill>
          <a:latin typeface="+mn-lt"/>
          <a:ea typeface="+mn-ea"/>
          <a:cs typeface="+mn-cs"/>
        </a:defRPr>
      </a:lvl1pPr>
      <a:lvl2pPr marL="150019" indent="-74340" algn="l" rtl="0" eaLnBrk="1" fontAlgn="base" hangingPunct="1">
        <a:lnSpc>
          <a:spcPct val="102000"/>
        </a:lnSpc>
        <a:spcBef>
          <a:spcPts val="211"/>
        </a:spcBef>
        <a:spcAft>
          <a:spcPct val="0"/>
        </a:spcAft>
        <a:buClr>
          <a:srgbClr val="000000"/>
        </a:buClr>
        <a:buChar char="-"/>
        <a:defRPr lang="de-DE" dirty="0" smtClean="0">
          <a:solidFill>
            <a:srgbClr val="000000"/>
          </a:solidFill>
          <a:latin typeface="+mn-lt"/>
        </a:defRPr>
      </a:lvl2pPr>
      <a:lvl3pPr marL="305396" indent="-79698" algn="l" rtl="0" eaLnBrk="1" fontAlgn="base" hangingPunct="1">
        <a:lnSpc>
          <a:spcPct val="102000"/>
        </a:lnSpc>
        <a:spcBef>
          <a:spcPts val="211"/>
        </a:spcBef>
        <a:spcAft>
          <a:spcPct val="0"/>
        </a:spcAft>
        <a:buClr>
          <a:srgbClr val="000000"/>
        </a:buClr>
        <a:buChar char="-"/>
        <a:defRPr lang="de-DE" dirty="0" smtClean="0">
          <a:solidFill>
            <a:srgbClr val="000000"/>
          </a:solidFill>
          <a:latin typeface="+mn-lt"/>
        </a:defRPr>
      </a:lvl3pPr>
      <a:lvl4pPr marL="455414" indent="-74340" algn="l" rtl="0" eaLnBrk="1" fontAlgn="base" hangingPunct="1">
        <a:lnSpc>
          <a:spcPct val="102000"/>
        </a:lnSpc>
        <a:spcBef>
          <a:spcPts val="211"/>
        </a:spcBef>
        <a:spcAft>
          <a:spcPct val="0"/>
        </a:spcAft>
        <a:buClr>
          <a:srgbClr val="000000"/>
        </a:buClr>
        <a:buChar char="-"/>
        <a:defRPr lang="de-DE" dirty="0" smtClean="0">
          <a:solidFill>
            <a:srgbClr val="000000"/>
          </a:solidFill>
          <a:latin typeface="+mn-lt"/>
        </a:defRPr>
      </a:lvl4pPr>
      <a:lvl5pPr marL="605433" indent="-74340" algn="l" rtl="0" eaLnBrk="1" fontAlgn="base" hangingPunct="1">
        <a:lnSpc>
          <a:spcPct val="102000"/>
        </a:lnSpc>
        <a:spcBef>
          <a:spcPts val="211"/>
        </a:spcBef>
        <a:spcAft>
          <a:spcPct val="0"/>
        </a:spcAft>
        <a:buClr>
          <a:srgbClr val="000000"/>
        </a:buClr>
        <a:buChar char="-"/>
        <a:defRPr lang="de-DE" dirty="0" smtClean="0">
          <a:solidFill>
            <a:srgbClr val="000000"/>
          </a:solidFill>
          <a:latin typeface="+mn-lt"/>
        </a:defRPr>
      </a:lvl5pPr>
      <a:lvl6pPr marL="798314"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6pPr>
      <a:lvl7pPr marL="991196"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7pPr>
      <a:lvl8pPr marL="1184077"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8pPr>
      <a:lvl9pPr marL="1376958"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9pPr>
    </p:bodyStyle>
    <p:otherStyle>
      <a:defPPr>
        <a:defRPr lang="de-DE"/>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8.xml"/><Relationship Id="rId1" Type="http://schemas.openxmlformats.org/officeDocument/2006/relationships/slideLayout" Target="../slideLayouts/slideLayout6.xml"/><Relationship Id="rId4" Type="http://schemas.openxmlformats.org/officeDocument/2006/relationships/hyperlink" Target="https://en.wikipedia.org/wiki/Cray-1" TargetMode="Externa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ontrol_regis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en.wikipedia.org/wiki/Tomasulo_algorithm"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ighto.com/2020/07/the-intel-8086-processors-registers.html"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X86"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https://en.wikipedia.org/wiki/Moore%27s_law" TargetMode="External"/><Relationship Id="rId4" Type="http://schemas.openxmlformats.org/officeDocument/2006/relationships/hyperlink" Target="https://www.semiconductor-digest.com/2020/03/10/transistor-count-trends-continue-to-track-with-moores-law/"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7"/>
          <p:cNvGraphicFramePr>
            <a:graphicFrameLocks noChangeAspect="1"/>
          </p:cNvGraphicFramePr>
          <p:nvPr>
            <p:extLst>
              <p:ext uri="{D42A27DB-BD31-4B8C-83A1-F6EECF244321}">
                <p14:modId xmlns:p14="http://schemas.microsoft.com/office/powerpoint/2010/main" val="1278101173"/>
              </p:ext>
            </p:extLst>
          </p:nvPr>
        </p:nvGraphicFramePr>
        <p:xfrm>
          <a:off x="8904312" y="1412776"/>
          <a:ext cx="3214688" cy="4733925"/>
        </p:xfrm>
        <a:graphic>
          <a:graphicData uri="http://schemas.openxmlformats.org/presentationml/2006/ole">
            <mc:AlternateContent xmlns:mc="http://schemas.openxmlformats.org/markup-compatibility/2006">
              <mc:Choice xmlns:v="urn:schemas-microsoft-com:vml" Requires="v">
                <p:oleObj spid="_x0000_s1149" name="VISIO" r:id="rId4" imgW="3778920" imgH="5563800" progId="Visio.Drawing.11">
                  <p:embed/>
                </p:oleObj>
              </mc:Choice>
              <mc:Fallback>
                <p:oleObj name="VISIO" r:id="rId4" imgW="3778920" imgH="5563800" progId="Visio.Drawing.11">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312" y="1412776"/>
                        <a:ext cx="3214688" cy="4733925"/>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3"/>
          <p:cNvSpPr>
            <a:spLocks noGrp="1" noChangeArrowheads="1"/>
          </p:cNvSpPr>
          <p:nvPr>
            <p:ph type="subTitle" idx="1"/>
          </p:nvPr>
        </p:nvSpPr>
        <p:spPr>
          <a:xfrm>
            <a:off x="3213103" y="4616459"/>
            <a:ext cx="5259161" cy="1057275"/>
          </a:xfrm>
        </p:spPr>
        <p:txBody>
          <a:bodyPr/>
          <a:lstStyle/>
          <a:p>
            <a:r>
              <a:rPr lang="en-US" noProof="0" dirty="0"/>
              <a:t>Microprocessor Architecture</a:t>
            </a:r>
          </a:p>
          <a:p>
            <a:r>
              <a:rPr lang="en-US" noProof="0" dirty="0"/>
              <a:t>Microprogramming</a:t>
            </a:r>
          </a:p>
          <a:p>
            <a:r>
              <a:rPr lang="en-US" noProof="0" dirty="0"/>
              <a:t>Pipelining (superscalar, multithreaded, hazards, prediction, vector processing)</a:t>
            </a:r>
          </a:p>
        </p:txBody>
      </p:sp>
      <p:sp>
        <p:nvSpPr>
          <p:cNvPr id="1028" name="Rectangle 52"/>
          <p:cNvSpPr>
            <a:spLocks noGrp="1" noChangeArrowheads="1"/>
          </p:cNvSpPr>
          <p:nvPr>
            <p:ph type="ctrTitle"/>
          </p:nvPr>
        </p:nvSpPr>
        <p:spPr/>
        <p:txBody>
          <a:bodyPr/>
          <a:lstStyle/>
          <a:p>
            <a:r>
              <a:rPr lang="en-US" noProof="0" dirty="0"/>
              <a:t>TI II: Computer Architecture</a:t>
            </a:r>
            <a:br>
              <a:rPr lang="en-US" noProof="0" dirty="0"/>
            </a:br>
            <a:r>
              <a:rPr lang="en-US" noProof="0" dirty="0"/>
              <a:t>Microarchitecture</a:t>
            </a:r>
          </a:p>
        </p:txBody>
      </p:sp>
      <p:sp>
        <p:nvSpPr>
          <p:cNvPr id="1027" name="Rectangle 8"/>
          <p:cNvSpPr>
            <a:spLocks noGrp="1" noChangeArrowheads="1"/>
          </p:cNvSpPr>
          <p:nvPr>
            <p:ph type="ftr" sz="quarter" idx="3"/>
          </p:nvPr>
        </p:nvSpPr>
        <p:spPr/>
        <p:txBody>
          <a:bodyPr/>
          <a:lstStyle/>
          <a:p>
            <a:r>
              <a:rPr lang="en-US"/>
              <a:t>TI II - Computer Architecture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t>Clocking / synchronization</a:t>
            </a:r>
            <a:endParaRPr lang="en-US" noProof="0" dirty="0"/>
          </a:p>
        </p:txBody>
      </p:sp>
      <p:sp>
        <p:nvSpPr>
          <p:cNvPr id="19460" name="Rectangle 5"/>
          <p:cNvSpPr>
            <a:spLocks noGrp="1" noChangeArrowheads="1"/>
          </p:cNvSpPr>
          <p:nvPr>
            <p:ph idx="1"/>
          </p:nvPr>
        </p:nvSpPr>
        <p:spPr/>
        <p:txBody>
          <a:bodyPr/>
          <a:lstStyle/>
          <a:p>
            <a:r>
              <a:rPr lang="en-US" noProof="0" dirty="0">
                <a:solidFill>
                  <a:srgbClr val="C00000"/>
                </a:solidFill>
              </a:rPr>
              <a:t>Synchronous sequential circuit</a:t>
            </a:r>
          </a:p>
          <a:p>
            <a:pPr marL="266700" lvl="1" indent="-132160">
              <a:spcBef>
                <a:spcPts val="375"/>
              </a:spcBef>
            </a:pPr>
            <a:r>
              <a:rPr lang="en-US" dirty="0"/>
              <a:t>Typically, CPUs use dynamic (clocked) logic</a:t>
            </a:r>
          </a:p>
          <a:p>
            <a:pPr marL="266700" lvl="1" indent="-132160">
              <a:spcBef>
                <a:spcPts val="375"/>
              </a:spcBef>
            </a:pPr>
            <a:r>
              <a:rPr lang="en-US" dirty="0"/>
              <a:t>State is stored in gate capacitances</a:t>
            </a:r>
          </a:p>
          <a:p>
            <a:pPr marL="266700" lvl="1" indent="-132160">
              <a:spcBef>
                <a:spcPts val="375"/>
              </a:spcBef>
            </a:pPr>
            <a:r>
              <a:rPr lang="en-US" dirty="0"/>
              <a:t>Static logic uses flip-flops instead</a:t>
            </a:r>
          </a:p>
          <a:p>
            <a:pPr marL="116681" indent="-132160">
              <a:spcBef>
                <a:spcPts val="375"/>
              </a:spcBef>
            </a:pPr>
            <a:endParaRPr lang="en-US" dirty="0"/>
          </a:p>
          <a:p>
            <a:pPr marL="116681" indent="-132160">
              <a:spcBef>
                <a:spcPts val="375"/>
              </a:spcBef>
            </a:pPr>
            <a:r>
              <a:rPr lang="en-US" dirty="0"/>
              <a:t>Minimum clock-speed required</a:t>
            </a:r>
          </a:p>
          <a:p>
            <a:pPr marL="266700" lvl="1" indent="-132160">
              <a:spcBef>
                <a:spcPts val="375"/>
              </a:spcBef>
            </a:pPr>
            <a:r>
              <a:rPr lang="en-US" dirty="0"/>
              <a:t>Otherwise, stored bits are lost due to leakage before the next clock-cycle</a:t>
            </a:r>
          </a:p>
          <a:p>
            <a:pPr marL="266700" lvl="1" indent="-132160">
              <a:spcBef>
                <a:spcPts val="375"/>
              </a:spcBef>
            </a:pPr>
            <a:endParaRPr lang="en-US" dirty="0"/>
          </a:p>
          <a:p>
            <a:pPr marL="116681" indent="-132160">
              <a:spcBef>
                <a:spcPts val="375"/>
              </a:spcBef>
            </a:pPr>
            <a:r>
              <a:rPr lang="en-US" dirty="0"/>
              <a:t>Complex clock distribution network on-chip required</a:t>
            </a:r>
            <a:endParaRPr lang="en-US" noProof="0" dirty="0"/>
          </a:p>
        </p:txBody>
      </p:sp>
      <p:sp>
        <p:nvSpPr>
          <p:cNvPr id="19458" name="Fußzeilenplatzhalter 3"/>
          <p:cNvSpPr>
            <a:spLocks noGrp="1"/>
          </p:cNvSpPr>
          <p:nvPr>
            <p:ph type="ftr" sz="quarter" idx="10"/>
          </p:nvPr>
        </p:nvSpPr>
        <p:spPr/>
        <p:txBody>
          <a:bodyPr/>
          <a:lstStyle/>
          <a:p>
            <a:r>
              <a:rPr lang="en-US"/>
              <a:t>TI II - Computer Architecture</a:t>
            </a:r>
          </a:p>
        </p:txBody>
      </p:sp>
      <p:grpSp>
        <p:nvGrpSpPr>
          <p:cNvPr id="7" name="Group 6"/>
          <p:cNvGrpSpPr/>
          <p:nvPr/>
        </p:nvGrpSpPr>
        <p:grpSpPr>
          <a:xfrm>
            <a:off x="6753381" y="1227367"/>
            <a:ext cx="5416890" cy="2394968"/>
            <a:chOff x="6753381" y="1227367"/>
            <a:chExt cx="5416890" cy="2394968"/>
          </a:xfrm>
        </p:grpSpPr>
        <p:sp>
          <p:nvSpPr>
            <p:cNvPr id="8" name="Flowchart: Process 7"/>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9" name="Rectangle 8"/>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1" name="Flowchart: Multidocument 10"/>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2" name="Flowchart: Process 11"/>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3" name="Straight Arrow Connector 12"/>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4" name="Straight Arrow Connector 13"/>
            <p:cNvCxnSpPr>
              <a:endCxn id="10"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5" name="Straight Arrow Connector 14"/>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6" name="Elbow Connector 15"/>
            <p:cNvCxnSpPr>
              <a:stCxn id="12"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7" name="Elbow Connector 16"/>
            <p:cNvCxnSpPr>
              <a:stCxn id="11" idx="0"/>
              <a:endCxn id="9"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9" name="Straight Arrow Connector 18"/>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1" name="Straight Arrow Connector 20"/>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2" name="TextBox 21"/>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Tree>
    <p:extLst>
      <p:ext uri="{BB962C8B-B14F-4D97-AF65-F5344CB8AC3E}">
        <p14:creationId xmlns:p14="http://schemas.microsoft.com/office/powerpoint/2010/main" val="245862750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Bypassing looks fine – what is the price to pay?</a:t>
            </a:r>
          </a:p>
          <a:p>
            <a:pPr marL="268288" lvl="1" indent="-180975"/>
            <a:r>
              <a:rPr lang="en-US" dirty="0"/>
              <a:t>What is an assumption for load forwarding to work? Think of memory access times!</a:t>
            </a:r>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505030386"/>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el 1"/>
          <p:cNvSpPr>
            <a:spLocks noGrp="1"/>
          </p:cNvSpPr>
          <p:nvPr>
            <p:ph type="title"/>
          </p:nvPr>
        </p:nvSpPr>
        <p:spPr/>
        <p:txBody>
          <a:bodyPr/>
          <a:lstStyle/>
          <a:p>
            <a:r>
              <a:rPr lang="en-US" sz="3200" noProof="0" dirty="0"/>
              <a:t>Structural hazards</a:t>
            </a:r>
          </a:p>
        </p:txBody>
      </p:sp>
      <p:sp>
        <p:nvSpPr>
          <p:cNvPr id="139267" name="Textplatzhalter 2"/>
          <p:cNvSpPr>
            <a:spLocks noGrp="1"/>
          </p:cNvSpPr>
          <p:nvPr>
            <p:ph type="body" idx="1"/>
          </p:nvPr>
        </p:nvSpPr>
        <p:spPr/>
        <p:txBody>
          <a:bodyPr/>
          <a:lstStyle/>
          <a:p>
            <a:r>
              <a:rPr lang="en-US" sz="1600" noProof="0" dirty="0"/>
              <a:t>Types of Pipeline Hazards</a:t>
            </a:r>
          </a:p>
          <a:p>
            <a:endParaRPr lang="en-US" sz="1600" noProof="0" dirty="0"/>
          </a:p>
          <a:p>
            <a:endParaRPr lang="en-US" sz="1600" noProof="0" dirty="0"/>
          </a:p>
        </p:txBody>
      </p:sp>
      <p:sp>
        <p:nvSpPr>
          <p:cNvPr id="139268"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r>
              <a:rPr lang="en-US" noProof="0"/>
              <a:t>Three types of pipeline hazards</a:t>
            </a:r>
            <a:endParaRPr lang="en-US" noProof="0" dirty="0"/>
          </a:p>
        </p:txBody>
      </p:sp>
      <p:sp>
        <p:nvSpPr>
          <p:cNvPr id="115716" name="Rectangle 3"/>
          <p:cNvSpPr>
            <a:spLocks noGrp="1" noChangeArrowheads="1"/>
          </p:cNvSpPr>
          <p:nvPr>
            <p:ph idx="1"/>
          </p:nvPr>
        </p:nvSpPr>
        <p:spPr/>
        <p:txBody>
          <a:bodyPr/>
          <a:lstStyle/>
          <a:p>
            <a:r>
              <a:rPr lang="en-US" noProof="0" dirty="0">
                <a:solidFill>
                  <a:srgbClr val="C00000"/>
                </a:solidFill>
              </a:rPr>
              <a:t>Data hazards </a:t>
            </a:r>
            <a:r>
              <a:rPr lang="en-US" noProof="0" dirty="0"/>
              <a:t>arise because of the unavailability of an operand </a:t>
            </a:r>
          </a:p>
          <a:p>
            <a:pPr marL="422077" lvl="2" indent="-132160">
              <a:spcBef>
                <a:spcPts val="375"/>
              </a:spcBef>
            </a:pPr>
            <a:r>
              <a:rPr lang="en-US" dirty="0"/>
              <a:t>For example, an instruction may require an operand that will be the result of a preceding, still uncompleted instruction.</a:t>
            </a:r>
          </a:p>
          <a:p>
            <a:pPr lvl="1"/>
            <a:endParaRPr lang="en-US" noProof="0" dirty="0"/>
          </a:p>
          <a:p>
            <a:r>
              <a:rPr lang="en-US" noProof="0" dirty="0">
                <a:solidFill>
                  <a:srgbClr val="C00000"/>
                </a:solidFill>
              </a:rPr>
              <a:t>Structural hazards </a:t>
            </a:r>
            <a:r>
              <a:rPr lang="en-US" noProof="0" dirty="0"/>
              <a:t>may arise from some combinations of instructions that cannot be accommodated because of resource conflicts</a:t>
            </a:r>
          </a:p>
          <a:p>
            <a:pPr marL="422077" lvl="2" indent="-132160">
              <a:spcBef>
                <a:spcPts val="375"/>
              </a:spcBef>
            </a:pPr>
            <a:r>
              <a:rPr lang="en-US" dirty="0"/>
              <a:t>For example, if the processor has only one register file write port and two instructions want to write in the register file at the same time.</a:t>
            </a:r>
          </a:p>
          <a:p>
            <a:pPr lvl="1"/>
            <a:endParaRPr lang="en-US" noProof="0" dirty="0"/>
          </a:p>
          <a:p>
            <a:r>
              <a:rPr lang="en-US" noProof="0" dirty="0">
                <a:solidFill>
                  <a:srgbClr val="C00000"/>
                </a:solidFill>
              </a:rPr>
              <a:t>Control hazards </a:t>
            </a:r>
            <a:r>
              <a:rPr lang="en-US" noProof="0" dirty="0"/>
              <a:t>arise from branch, jump, and other control flow instructions </a:t>
            </a:r>
          </a:p>
          <a:p>
            <a:pPr marL="422077" lvl="2" indent="-132160">
              <a:spcBef>
                <a:spcPts val="375"/>
              </a:spcBef>
            </a:pPr>
            <a:r>
              <a:rPr lang="en-US" dirty="0"/>
              <a:t>For example, a taken branch interrupts the flow of instructions into the pipeline</a:t>
            </a:r>
          </a:p>
          <a:p>
            <a:r>
              <a:rPr lang="en-US" dirty="0">
                <a:sym typeface="Wingdings 3"/>
              </a:rPr>
              <a:t>	</a:t>
            </a:r>
            <a:r>
              <a:rPr lang="en-US" dirty="0"/>
              <a:t> the branch target must be fetched before the pipeline can resume execution.</a:t>
            </a:r>
            <a:br>
              <a:rPr lang="en-US" noProof="0" dirty="0"/>
            </a:br>
            <a:endParaRPr lang="en-US" noProof="0" dirty="0"/>
          </a:p>
          <a:p>
            <a:pPr lvl="1"/>
            <a:endParaRPr lang="en-US" noProof="0" dirty="0"/>
          </a:p>
          <a:p>
            <a:r>
              <a:rPr lang="en-US" noProof="0" dirty="0"/>
              <a:t>Common solution is to </a:t>
            </a:r>
            <a:r>
              <a:rPr lang="en-US" noProof="0" dirty="0">
                <a:solidFill>
                  <a:srgbClr val="C00000"/>
                </a:solidFill>
              </a:rPr>
              <a:t>stall</a:t>
            </a:r>
            <a:r>
              <a:rPr lang="en-US" noProof="0" dirty="0"/>
              <a:t> the pipeline until the hazard is resolved, inserting one or more “</a:t>
            </a:r>
            <a:r>
              <a:rPr lang="en-US" noProof="0" dirty="0">
                <a:solidFill>
                  <a:srgbClr val="C00000"/>
                </a:solidFill>
              </a:rPr>
              <a:t>bubbles</a:t>
            </a:r>
            <a:r>
              <a:rPr lang="en-US" noProof="0" dirty="0"/>
              <a:t>” in the pipeline.</a:t>
            </a:r>
          </a:p>
        </p:txBody>
      </p:sp>
      <p:sp>
        <p:nvSpPr>
          <p:cNvPr id="115714" name="Fußzeilenplatzhalter 3"/>
          <p:cNvSpPr>
            <a:spLocks noGrp="1"/>
          </p:cNvSpPr>
          <p:nvPr>
            <p:ph type="ftr" sz="quarter" idx="10"/>
          </p:nvPr>
        </p:nvSpPr>
        <p:spPr/>
        <p:txBody>
          <a:bodyPr/>
          <a:lstStyle/>
          <a:p>
            <a:r>
              <a:rPr lang="en-US"/>
              <a:t>TI II - Computer Architecture</a:t>
            </a:r>
          </a:p>
        </p:txBody>
      </p:sp>
      <p:sp>
        <p:nvSpPr>
          <p:cNvPr id="2" name="Flowchart: Process 1"/>
          <p:cNvSpPr/>
          <p:nvPr/>
        </p:nvSpPr>
        <p:spPr bwMode="auto">
          <a:xfrm>
            <a:off x="334433" y="1232355"/>
            <a:ext cx="11234175" cy="900501"/>
          </a:xfrm>
          <a:prstGeom prst="flowChartProcess">
            <a:avLst/>
          </a:prstGeom>
          <a:solidFill>
            <a:schemeClr val="bg1">
              <a:alpha val="58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p:cNvSpPr txBox="1"/>
          <p:nvPr/>
        </p:nvSpPr>
        <p:spPr>
          <a:xfrm>
            <a:off x="4511824" y="1144119"/>
            <a:ext cx="849913" cy="1107996"/>
          </a:xfrm>
          <a:prstGeom prst="rect">
            <a:avLst/>
          </a:prstGeom>
          <a:noFill/>
        </p:spPr>
        <p:txBody>
          <a:bodyPr wrap="none" rtlCol="0">
            <a:spAutoFit/>
          </a:bodyPr>
          <a:lstStyle/>
          <a:p>
            <a:r>
              <a:rPr lang="en-US" sz="6600" b="1" dirty="0">
                <a:solidFill>
                  <a:srgbClr val="00B050"/>
                </a:solidFill>
                <a:latin typeface="+mj-lt"/>
                <a:sym typeface="Wingdings" panose="05000000000000000000" pitchFamily="2" charset="2"/>
              </a:rPr>
              <a:t></a:t>
            </a:r>
            <a:endParaRPr lang="en-US" sz="6600" b="1" dirty="0">
              <a:solidFill>
                <a:srgbClr val="00B050"/>
              </a:solidFill>
              <a:latin typeface="+mj-lt"/>
            </a:endParaRPr>
          </a:p>
        </p:txBody>
      </p:sp>
    </p:spTree>
    <p:extLst>
      <p:ext uri="{BB962C8B-B14F-4D97-AF65-F5344CB8AC3E}">
        <p14:creationId xmlns:p14="http://schemas.microsoft.com/office/powerpoint/2010/main" val="120962249"/>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0"/>
          <p:cNvSpPr>
            <a:spLocks noGrp="1" noChangeArrowheads="1"/>
          </p:cNvSpPr>
          <p:nvPr>
            <p:ph type="title"/>
          </p:nvPr>
        </p:nvSpPr>
        <p:spPr/>
        <p:txBody>
          <a:bodyPr/>
          <a:lstStyle/>
          <a:p>
            <a:pPr eaLnBrk="1" hangingPunct="1"/>
            <a:r>
              <a:rPr lang="en-US" noProof="0" dirty="0"/>
              <a:t>Pipeline bubble due to a structural hazard</a:t>
            </a:r>
          </a:p>
        </p:txBody>
      </p:sp>
      <p:sp>
        <p:nvSpPr>
          <p:cNvPr id="141314" name="Fußzeilenplatzhalter 3"/>
          <p:cNvSpPr>
            <a:spLocks noGrp="1"/>
          </p:cNvSpPr>
          <p:nvPr>
            <p:ph type="ftr" sz="quarter" idx="10"/>
          </p:nvPr>
        </p:nvSpPr>
        <p:spPr>
          <a:noFill/>
        </p:spPr>
        <p:txBody>
          <a:bodyPr/>
          <a:lstStyle/>
          <a:p>
            <a:r>
              <a:rPr lang="en-US"/>
              <a:t>TI II - Computer Architecture</a:t>
            </a:r>
          </a:p>
        </p:txBody>
      </p:sp>
      <p:sp>
        <p:nvSpPr>
          <p:cNvPr id="141315" name="Rectangle 2"/>
          <p:cNvSpPr>
            <a:spLocks noChangeArrowheads="1"/>
          </p:cNvSpPr>
          <p:nvPr/>
        </p:nvSpPr>
        <p:spPr bwMode="auto">
          <a:xfrm>
            <a:off x="1524000" y="5476875"/>
            <a:ext cx="20638" cy="20638"/>
          </a:xfrm>
          <a:prstGeom prst="rect">
            <a:avLst/>
          </a:prstGeom>
          <a:solidFill>
            <a:srgbClr val="FFFFFF"/>
          </a:solidFill>
          <a:ln w="9525">
            <a:noFill/>
            <a:miter lim="800000"/>
            <a:headEnd/>
            <a:tailEnd/>
          </a:ln>
        </p:spPr>
        <p:txBody>
          <a:bodyPr/>
          <a:lstStyle/>
          <a:p>
            <a:endParaRPr lang="de-DE"/>
          </a:p>
        </p:txBody>
      </p:sp>
      <p:grpSp>
        <p:nvGrpSpPr>
          <p:cNvPr id="141316" name="Group 3"/>
          <p:cNvGrpSpPr>
            <a:grpSpLocks/>
          </p:cNvGrpSpPr>
          <p:nvPr/>
        </p:nvGrpSpPr>
        <p:grpSpPr bwMode="auto">
          <a:xfrm>
            <a:off x="2790825" y="1600200"/>
            <a:ext cx="6248400" cy="3810000"/>
            <a:chOff x="1476" y="1283"/>
            <a:chExt cx="4265" cy="2400"/>
          </a:xfrm>
        </p:grpSpPr>
        <p:sp>
          <p:nvSpPr>
            <p:cNvPr id="141318" name="Rectangle 4"/>
            <p:cNvSpPr>
              <a:spLocks noChangeArrowheads="1"/>
            </p:cNvSpPr>
            <p:nvPr/>
          </p:nvSpPr>
          <p:spPr bwMode="auto">
            <a:xfrm>
              <a:off x="1784" y="1453"/>
              <a:ext cx="628" cy="395"/>
            </a:xfrm>
            <a:prstGeom prst="rect">
              <a:avLst/>
            </a:prstGeom>
            <a:solidFill>
              <a:srgbClr val="FFFFFF"/>
            </a:solidFill>
            <a:ln w="22225">
              <a:solidFill>
                <a:srgbClr val="000000"/>
              </a:solidFill>
              <a:miter lim="800000"/>
              <a:headEnd/>
              <a:tailEnd/>
            </a:ln>
          </p:spPr>
          <p:txBody>
            <a:bodyPr/>
            <a:lstStyle/>
            <a:p>
              <a:endParaRPr lang="de-DE"/>
            </a:p>
          </p:txBody>
        </p:sp>
        <p:sp>
          <p:nvSpPr>
            <p:cNvPr id="141319" name="Rectangle 5"/>
            <p:cNvSpPr>
              <a:spLocks noChangeArrowheads="1"/>
            </p:cNvSpPr>
            <p:nvPr/>
          </p:nvSpPr>
          <p:spPr bwMode="auto">
            <a:xfrm>
              <a:off x="2413" y="1453"/>
              <a:ext cx="614" cy="395"/>
            </a:xfrm>
            <a:prstGeom prst="rect">
              <a:avLst/>
            </a:prstGeom>
            <a:solidFill>
              <a:srgbClr val="FFFFFF"/>
            </a:solidFill>
            <a:ln w="22225">
              <a:solidFill>
                <a:srgbClr val="000000"/>
              </a:solidFill>
              <a:miter lim="800000"/>
              <a:headEnd/>
              <a:tailEnd/>
            </a:ln>
          </p:spPr>
          <p:txBody>
            <a:bodyPr/>
            <a:lstStyle/>
            <a:p>
              <a:endParaRPr lang="de-DE"/>
            </a:p>
          </p:txBody>
        </p:sp>
        <p:sp>
          <p:nvSpPr>
            <p:cNvPr id="141320" name="Rectangle 6"/>
            <p:cNvSpPr>
              <a:spLocks noChangeArrowheads="1"/>
            </p:cNvSpPr>
            <p:nvPr/>
          </p:nvSpPr>
          <p:spPr bwMode="auto">
            <a:xfrm>
              <a:off x="3028" y="1453"/>
              <a:ext cx="614" cy="395"/>
            </a:xfrm>
            <a:prstGeom prst="rect">
              <a:avLst/>
            </a:prstGeom>
            <a:solidFill>
              <a:srgbClr val="FFFFFF"/>
            </a:solidFill>
            <a:ln w="22225">
              <a:solidFill>
                <a:srgbClr val="000000"/>
              </a:solidFill>
              <a:miter lim="800000"/>
              <a:headEnd/>
              <a:tailEnd/>
            </a:ln>
          </p:spPr>
          <p:txBody>
            <a:bodyPr/>
            <a:lstStyle/>
            <a:p>
              <a:endParaRPr lang="de-DE"/>
            </a:p>
          </p:txBody>
        </p:sp>
        <p:sp>
          <p:nvSpPr>
            <p:cNvPr id="141321" name="Rectangle 7"/>
            <p:cNvSpPr>
              <a:spLocks noChangeArrowheads="1"/>
            </p:cNvSpPr>
            <p:nvPr/>
          </p:nvSpPr>
          <p:spPr bwMode="auto">
            <a:xfrm>
              <a:off x="3643" y="1453"/>
              <a:ext cx="628" cy="395"/>
            </a:xfrm>
            <a:prstGeom prst="rect">
              <a:avLst/>
            </a:prstGeom>
            <a:solidFill>
              <a:srgbClr val="FFFFFF"/>
            </a:solidFill>
            <a:ln w="22225">
              <a:solidFill>
                <a:srgbClr val="000000"/>
              </a:solidFill>
              <a:miter lim="800000"/>
              <a:headEnd/>
              <a:tailEnd/>
            </a:ln>
          </p:spPr>
          <p:txBody>
            <a:bodyPr/>
            <a:lstStyle/>
            <a:p>
              <a:endParaRPr lang="de-DE"/>
            </a:p>
          </p:txBody>
        </p:sp>
        <p:sp>
          <p:nvSpPr>
            <p:cNvPr id="141322" name="Rectangle 8"/>
            <p:cNvSpPr>
              <a:spLocks noChangeArrowheads="1"/>
            </p:cNvSpPr>
            <p:nvPr/>
          </p:nvSpPr>
          <p:spPr bwMode="auto">
            <a:xfrm>
              <a:off x="1587" y="1283"/>
              <a:ext cx="822"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load Reg2,A</a:t>
              </a:r>
              <a:endParaRPr lang="de-DE" b="1">
                <a:latin typeface="Arial" charset="0"/>
              </a:endParaRPr>
            </a:p>
          </p:txBody>
        </p:sp>
        <p:sp>
          <p:nvSpPr>
            <p:cNvPr id="141323" name="Rectangle 9"/>
            <p:cNvSpPr>
              <a:spLocks noChangeArrowheads="1"/>
            </p:cNvSpPr>
            <p:nvPr/>
          </p:nvSpPr>
          <p:spPr bwMode="auto">
            <a:xfrm>
              <a:off x="2372" y="2816"/>
              <a:ext cx="614" cy="395"/>
            </a:xfrm>
            <a:prstGeom prst="rect">
              <a:avLst/>
            </a:prstGeom>
            <a:solidFill>
              <a:srgbClr val="FFFFFF"/>
            </a:solidFill>
            <a:ln w="22225">
              <a:solidFill>
                <a:srgbClr val="000000"/>
              </a:solidFill>
              <a:miter lim="800000"/>
              <a:headEnd/>
              <a:tailEnd/>
            </a:ln>
          </p:spPr>
          <p:txBody>
            <a:bodyPr/>
            <a:lstStyle/>
            <a:p>
              <a:endParaRPr lang="de-DE"/>
            </a:p>
          </p:txBody>
        </p:sp>
        <p:sp>
          <p:nvSpPr>
            <p:cNvPr id="141324" name="Rectangle 10"/>
            <p:cNvSpPr>
              <a:spLocks noChangeArrowheads="1"/>
            </p:cNvSpPr>
            <p:nvPr/>
          </p:nvSpPr>
          <p:spPr bwMode="auto">
            <a:xfrm>
              <a:off x="2987" y="2816"/>
              <a:ext cx="614" cy="395"/>
            </a:xfrm>
            <a:prstGeom prst="rect">
              <a:avLst/>
            </a:prstGeom>
            <a:solidFill>
              <a:srgbClr val="FFFFFF"/>
            </a:solidFill>
            <a:ln w="22225">
              <a:solidFill>
                <a:srgbClr val="000000"/>
              </a:solidFill>
              <a:miter lim="800000"/>
              <a:headEnd/>
              <a:tailEnd/>
            </a:ln>
          </p:spPr>
          <p:txBody>
            <a:bodyPr/>
            <a:lstStyle/>
            <a:p>
              <a:endParaRPr lang="de-DE"/>
            </a:p>
          </p:txBody>
        </p:sp>
        <p:sp>
          <p:nvSpPr>
            <p:cNvPr id="141325" name="Rectangle 11"/>
            <p:cNvSpPr>
              <a:spLocks noChangeArrowheads="1"/>
            </p:cNvSpPr>
            <p:nvPr/>
          </p:nvSpPr>
          <p:spPr bwMode="auto">
            <a:xfrm>
              <a:off x="3602" y="2816"/>
              <a:ext cx="628" cy="395"/>
            </a:xfrm>
            <a:prstGeom prst="rect">
              <a:avLst/>
            </a:prstGeom>
            <a:solidFill>
              <a:srgbClr val="FFFFFF"/>
            </a:solidFill>
            <a:ln w="22225">
              <a:solidFill>
                <a:srgbClr val="000000"/>
              </a:solidFill>
              <a:miter lim="800000"/>
              <a:headEnd/>
              <a:tailEnd/>
            </a:ln>
          </p:spPr>
          <p:txBody>
            <a:bodyPr/>
            <a:lstStyle/>
            <a:p>
              <a:endParaRPr lang="de-DE"/>
            </a:p>
          </p:txBody>
        </p:sp>
        <p:sp>
          <p:nvSpPr>
            <p:cNvPr id="141326" name="Rectangle 12"/>
            <p:cNvSpPr>
              <a:spLocks noChangeArrowheads="1"/>
            </p:cNvSpPr>
            <p:nvPr/>
          </p:nvSpPr>
          <p:spPr bwMode="auto">
            <a:xfrm>
              <a:off x="4230" y="2816"/>
              <a:ext cx="615" cy="395"/>
            </a:xfrm>
            <a:prstGeom prst="rect">
              <a:avLst/>
            </a:prstGeom>
            <a:solidFill>
              <a:srgbClr val="FFFFFF"/>
            </a:solidFill>
            <a:ln w="22225">
              <a:solidFill>
                <a:srgbClr val="000000"/>
              </a:solidFill>
              <a:miter lim="800000"/>
              <a:headEnd/>
              <a:tailEnd/>
            </a:ln>
          </p:spPr>
          <p:txBody>
            <a:bodyPr/>
            <a:lstStyle/>
            <a:p>
              <a:endParaRPr lang="de-DE"/>
            </a:p>
          </p:txBody>
        </p:sp>
        <p:sp>
          <p:nvSpPr>
            <p:cNvPr id="141327" name="Rectangle 13"/>
            <p:cNvSpPr>
              <a:spLocks noChangeArrowheads="1"/>
            </p:cNvSpPr>
            <p:nvPr/>
          </p:nvSpPr>
          <p:spPr bwMode="auto">
            <a:xfrm>
              <a:off x="4846" y="2816"/>
              <a:ext cx="628" cy="395"/>
            </a:xfrm>
            <a:prstGeom prst="rect">
              <a:avLst/>
            </a:prstGeom>
            <a:solidFill>
              <a:srgbClr val="FFFFFF"/>
            </a:solidFill>
            <a:ln w="22225">
              <a:solidFill>
                <a:srgbClr val="000000"/>
              </a:solidFill>
              <a:miter lim="800000"/>
              <a:headEnd/>
              <a:tailEnd/>
            </a:ln>
          </p:spPr>
          <p:txBody>
            <a:bodyPr/>
            <a:lstStyle/>
            <a:p>
              <a:endParaRPr lang="de-DE"/>
            </a:p>
          </p:txBody>
        </p:sp>
        <p:sp>
          <p:nvSpPr>
            <p:cNvPr id="141328" name="Rectangle 14"/>
            <p:cNvSpPr>
              <a:spLocks noChangeArrowheads="1"/>
            </p:cNvSpPr>
            <p:nvPr/>
          </p:nvSpPr>
          <p:spPr bwMode="auto">
            <a:xfrm>
              <a:off x="1538" y="2646"/>
              <a:ext cx="1434"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mul Reg3,Reg4,Reg5</a:t>
              </a:r>
              <a:endParaRPr lang="de-DE" b="1">
                <a:latin typeface="Arial" charset="0"/>
              </a:endParaRPr>
            </a:p>
          </p:txBody>
        </p:sp>
        <p:grpSp>
          <p:nvGrpSpPr>
            <p:cNvPr id="141329" name="Group 15"/>
            <p:cNvGrpSpPr>
              <a:grpSpLocks/>
            </p:cNvGrpSpPr>
            <p:nvPr/>
          </p:nvGrpSpPr>
          <p:grpSpPr bwMode="auto">
            <a:xfrm>
              <a:off x="4511" y="1841"/>
              <a:ext cx="95" cy="409"/>
              <a:chOff x="4511" y="1841"/>
              <a:chExt cx="95" cy="409"/>
            </a:xfrm>
          </p:grpSpPr>
          <p:sp>
            <p:nvSpPr>
              <p:cNvPr id="141362" name="Freeform 16"/>
              <p:cNvSpPr>
                <a:spLocks/>
              </p:cNvSpPr>
              <p:nvPr/>
            </p:nvSpPr>
            <p:spPr bwMode="auto">
              <a:xfrm>
                <a:off x="4511" y="2059"/>
                <a:ext cx="95" cy="191"/>
              </a:xfrm>
              <a:custGeom>
                <a:avLst/>
                <a:gdLst>
                  <a:gd name="T0" fmla="*/ 54 w 95"/>
                  <a:gd name="T1" fmla="*/ 191 h 191"/>
                  <a:gd name="T2" fmla="*/ 0 w 95"/>
                  <a:gd name="T3" fmla="*/ 0 h 191"/>
                  <a:gd name="T4" fmla="*/ 54 w 95"/>
                  <a:gd name="T5" fmla="*/ 0 h 191"/>
                  <a:gd name="T6" fmla="*/ 95 w 95"/>
                  <a:gd name="T7" fmla="*/ 0 h 191"/>
                  <a:gd name="T8" fmla="*/ 54 w 95"/>
                  <a:gd name="T9" fmla="*/ 191 h 191"/>
                  <a:gd name="T10" fmla="*/ 0 60000 65536"/>
                  <a:gd name="T11" fmla="*/ 0 60000 65536"/>
                  <a:gd name="T12" fmla="*/ 0 60000 65536"/>
                  <a:gd name="T13" fmla="*/ 0 60000 65536"/>
                  <a:gd name="T14" fmla="*/ 0 60000 65536"/>
                  <a:gd name="T15" fmla="*/ 0 w 95"/>
                  <a:gd name="T16" fmla="*/ 0 h 191"/>
                  <a:gd name="T17" fmla="*/ 95 w 95"/>
                  <a:gd name="T18" fmla="*/ 191 h 191"/>
                </a:gdLst>
                <a:ahLst/>
                <a:cxnLst>
                  <a:cxn ang="T10">
                    <a:pos x="T0" y="T1"/>
                  </a:cxn>
                  <a:cxn ang="T11">
                    <a:pos x="T2" y="T3"/>
                  </a:cxn>
                  <a:cxn ang="T12">
                    <a:pos x="T4" y="T5"/>
                  </a:cxn>
                  <a:cxn ang="T13">
                    <a:pos x="T6" y="T7"/>
                  </a:cxn>
                  <a:cxn ang="T14">
                    <a:pos x="T8" y="T9"/>
                  </a:cxn>
                </a:cxnLst>
                <a:rect l="T15" t="T16" r="T17" b="T18"/>
                <a:pathLst>
                  <a:path w="95" h="191">
                    <a:moveTo>
                      <a:pt x="54" y="191"/>
                    </a:moveTo>
                    <a:lnTo>
                      <a:pt x="0" y="0"/>
                    </a:lnTo>
                    <a:lnTo>
                      <a:pt x="54" y="0"/>
                    </a:lnTo>
                    <a:lnTo>
                      <a:pt x="95" y="0"/>
                    </a:lnTo>
                    <a:lnTo>
                      <a:pt x="54" y="191"/>
                    </a:lnTo>
                    <a:close/>
                  </a:path>
                </a:pathLst>
              </a:custGeom>
              <a:solidFill>
                <a:srgbClr val="000000"/>
              </a:solidFill>
              <a:ln w="9525">
                <a:noFill/>
                <a:round/>
                <a:headEnd/>
                <a:tailEnd/>
              </a:ln>
            </p:spPr>
            <p:txBody>
              <a:bodyPr/>
              <a:lstStyle/>
              <a:p>
                <a:endParaRPr lang="de-DE"/>
              </a:p>
            </p:txBody>
          </p:sp>
          <p:sp>
            <p:nvSpPr>
              <p:cNvPr id="141363" name="Line 17"/>
              <p:cNvSpPr>
                <a:spLocks noChangeShapeType="1"/>
              </p:cNvSpPr>
              <p:nvPr/>
            </p:nvSpPr>
            <p:spPr bwMode="auto">
              <a:xfrm>
                <a:off x="4565" y="1841"/>
                <a:ext cx="1" cy="218"/>
              </a:xfrm>
              <a:prstGeom prst="line">
                <a:avLst/>
              </a:prstGeom>
              <a:noFill/>
              <a:ln w="22225">
                <a:solidFill>
                  <a:srgbClr val="000000"/>
                </a:solidFill>
                <a:round/>
                <a:headEnd/>
                <a:tailEnd/>
              </a:ln>
            </p:spPr>
            <p:txBody>
              <a:bodyPr/>
              <a:lstStyle/>
              <a:p>
                <a:endParaRPr lang="de-DE"/>
              </a:p>
            </p:txBody>
          </p:sp>
        </p:grpSp>
        <p:sp>
          <p:nvSpPr>
            <p:cNvPr id="141330" name="Rectangle 18"/>
            <p:cNvSpPr>
              <a:spLocks noChangeArrowheads="1"/>
            </p:cNvSpPr>
            <p:nvPr/>
          </p:nvSpPr>
          <p:spPr bwMode="auto">
            <a:xfrm>
              <a:off x="1996" y="1583"/>
              <a:ext cx="132"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IF</a:t>
              </a:r>
              <a:endParaRPr lang="de-DE" b="1">
                <a:latin typeface="Arial" charset="0"/>
              </a:endParaRPr>
            </a:p>
          </p:txBody>
        </p:sp>
        <p:sp>
          <p:nvSpPr>
            <p:cNvPr id="141331" name="Rectangle 19"/>
            <p:cNvSpPr>
              <a:spLocks noChangeArrowheads="1"/>
            </p:cNvSpPr>
            <p:nvPr/>
          </p:nvSpPr>
          <p:spPr bwMode="auto">
            <a:xfrm>
              <a:off x="2611" y="1583"/>
              <a:ext cx="149"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ID</a:t>
              </a:r>
              <a:endParaRPr lang="de-DE" b="1">
                <a:latin typeface="Arial" charset="0"/>
              </a:endParaRPr>
            </a:p>
          </p:txBody>
        </p:sp>
        <p:sp>
          <p:nvSpPr>
            <p:cNvPr id="141332" name="Rectangle 20"/>
            <p:cNvSpPr>
              <a:spLocks noChangeArrowheads="1"/>
            </p:cNvSpPr>
            <p:nvPr/>
          </p:nvSpPr>
          <p:spPr bwMode="auto">
            <a:xfrm>
              <a:off x="3226" y="1583"/>
              <a:ext cx="199"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EX</a:t>
              </a:r>
              <a:endParaRPr lang="de-DE" b="1">
                <a:latin typeface="Arial" charset="0"/>
              </a:endParaRPr>
            </a:p>
          </p:txBody>
        </p:sp>
        <p:sp>
          <p:nvSpPr>
            <p:cNvPr id="141333" name="Rectangle 21"/>
            <p:cNvSpPr>
              <a:spLocks noChangeArrowheads="1"/>
            </p:cNvSpPr>
            <p:nvPr/>
          </p:nvSpPr>
          <p:spPr bwMode="auto">
            <a:xfrm>
              <a:off x="3800" y="1664"/>
              <a:ext cx="347"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MEM</a:t>
              </a:r>
              <a:endParaRPr lang="de-DE" b="1">
                <a:latin typeface="Arial" charset="0"/>
              </a:endParaRPr>
            </a:p>
          </p:txBody>
        </p:sp>
        <p:sp>
          <p:nvSpPr>
            <p:cNvPr id="141334" name="Rectangle 22"/>
            <p:cNvSpPr>
              <a:spLocks noChangeArrowheads="1"/>
            </p:cNvSpPr>
            <p:nvPr/>
          </p:nvSpPr>
          <p:spPr bwMode="auto">
            <a:xfrm>
              <a:off x="2570" y="2946"/>
              <a:ext cx="132"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IF</a:t>
              </a:r>
              <a:endParaRPr lang="de-DE" b="1">
                <a:latin typeface="Arial" charset="0"/>
              </a:endParaRPr>
            </a:p>
          </p:txBody>
        </p:sp>
        <p:sp>
          <p:nvSpPr>
            <p:cNvPr id="141335" name="Rectangle 23"/>
            <p:cNvSpPr>
              <a:spLocks noChangeArrowheads="1"/>
            </p:cNvSpPr>
            <p:nvPr/>
          </p:nvSpPr>
          <p:spPr bwMode="auto">
            <a:xfrm>
              <a:off x="3185" y="2946"/>
              <a:ext cx="149"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ID</a:t>
              </a:r>
              <a:endParaRPr lang="de-DE" b="1">
                <a:latin typeface="Arial" charset="0"/>
              </a:endParaRPr>
            </a:p>
          </p:txBody>
        </p:sp>
        <p:sp>
          <p:nvSpPr>
            <p:cNvPr id="141336" name="Rectangle 24"/>
            <p:cNvSpPr>
              <a:spLocks noChangeArrowheads="1"/>
            </p:cNvSpPr>
            <p:nvPr/>
          </p:nvSpPr>
          <p:spPr bwMode="auto">
            <a:xfrm>
              <a:off x="3800" y="2946"/>
              <a:ext cx="199"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EX</a:t>
              </a:r>
              <a:endParaRPr lang="de-DE" b="1">
                <a:latin typeface="Arial" charset="0"/>
              </a:endParaRPr>
            </a:p>
          </p:txBody>
        </p:sp>
        <p:sp>
          <p:nvSpPr>
            <p:cNvPr id="141337" name="Rectangle 25"/>
            <p:cNvSpPr>
              <a:spLocks noChangeArrowheads="1"/>
            </p:cNvSpPr>
            <p:nvPr/>
          </p:nvSpPr>
          <p:spPr bwMode="auto">
            <a:xfrm>
              <a:off x="4374" y="3014"/>
              <a:ext cx="347"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MEM</a:t>
              </a:r>
              <a:endParaRPr lang="de-DE" b="1">
                <a:latin typeface="Arial" charset="0"/>
              </a:endParaRPr>
            </a:p>
          </p:txBody>
        </p:sp>
        <p:sp>
          <p:nvSpPr>
            <p:cNvPr id="141338" name="Rectangle 26"/>
            <p:cNvSpPr>
              <a:spLocks noChangeArrowheads="1"/>
            </p:cNvSpPr>
            <p:nvPr/>
          </p:nvSpPr>
          <p:spPr bwMode="auto">
            <a:xfrm>
              <a:off x="5016" y="2946"/>
              <a:ext cx="240"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WB</a:t>
              </a:r>
              <a:endParaRPr lang="de-DE" b="1">
                <a:latin typeface="Arial" charset="0"/>
              </a:endParaRPr>
            </a:p>
          </p:txBody>
        </p:sp>
        <p:grpSp>
          <p:nvGrpSpPr>
            <p:cNvPr id="141339" name="Group 27"/>
            <p:cNvGrpSpPr>
              <a:grpSpLocks/>
            </p:cNvGrpSpPr>
            <p:nvPr/>
          </p:nvGrpSpPr>
          <p:grpSpPr bwMode="auto">
            <a:xfrm>
              <a:off x="4271" y="1453"/>
              <a:ext cx="615" cy="395"/>
              <a:chOff x="4271" y="1453"/>
              <a:chExt cx="615" cy="395"/>
            </a:xfrm>
          </p:grpSpPr>
          <p:sp>
            <p:nvSpPr>
              <p:cNvPr id="141360" name="Rectangle 28"/>
              <p:cNvSpPr>
                <a:spLocks noChangeArrowheads="1"/>
              </p:cNvSpPr>
              <p:nvPr/>
            </p:nvSpPr>
            <p:spPr bwMode="auto">
              <a:xfrm>
                <a:off x="4271" y="1453"/>
                <a:ext cx="615" cy="395"/>
              </a:xfrm>
              <a:prstGeom prst="rect">
                <a:avLst/>
              </a:prstGeom>
              <a:solidFill>
                <a:srgbClr val="FFFFFF"/>
              </a:solidFill>
              <a:ln w="22225">
                <a:solidFill>
                  <a:srgbClr val="000000"/>
                </a:solidFill>
                <a:miter lim="800000"/>
                <a:headEnd/>
                <a:tailEnd/>
              </a:ln>
            </p:spPr>
            <p:txBody>
              <a:bodyPr/>
              <a:lstStyle/>
              <a:p>
                <a:endParaRPr lang="de-DE"/>
              </a:p>
            </p:txBody>
          </p:sp>
          <p:sp>
            <p:nvSpPr>
              <p:cNvPr id="141361" name="Rectangle 29"/>
              <p:cNvSpPr>
                <a:spLocks noChangeArrowheads="1"/>
              </p:cNvSpPr>
              <p:nvPr/>
            </p:nvSpPr>
            <p:spPr bwMode="auto">
              <a:xfrm>
                <a:off x="4442" y="1583"/>
                <a:ext cx="240"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WB</a:t>
                </a:r>
                <a:endParaRPr lang="de-DE" b="1">
                  <a:latin typeface="Arial" charset="0"/>
                </a:endParaRPr>
              </a:p>
            </p:txBody>
          </p:sp>
        </p:grpSp>
        <p:grpSp>
          <p:nvGrpSpPr>
            <p:cNvPr id="141340" name="Group 30"/>
            <p:cNvGrpSpPr>
              <a:grpSpLocks/>
            </p:cNvGrpSpPr>
            <p:nvPr/>
          </p:nvGrpSpPr>
          <p:grpSpPr bwMode="auto">
            <a:xfrm>
              <a:off x="1476" y="3422"/>
              <a:ext cx="4265" cy="96"/>
              <a:chOff x="1476" y="3422"/>
              <a:chExt cx="4265" cy="96"/>
            </a:xfrm>
          </p:grpSpPr>
          <p:sp>
            <p:nvSpPr>
              <p:cNvPr id="141358" name="Freeform 31"/>
              <p:cNvSpPr>
                <a:spLocks/>
              </p:cNvSpPr>
              <p:nvPr/>
            </p:nvSpPr>
            <p:spPr bwMode="auto">
              <a:xfrm>
                <a:off x="5549" y="3422"/>
                <a:ext cx="192" cy="96"/>
              </a:xfrm>
              <a:custGeom>
                <a:avLst/>
                <a:gdLst>
                  <a:gd name="T0" fmla="*/ 192 w 192"/>
                  <a:gd name="T1" fmla="*/ 41 h 96"/>
                  <a:gd name="T2" fmla="*/ 0 w 192"/>
                  <a:gd name="T3" fmla="*/ 96 h 96"/>
                  <a:gd name="T4" fmla="*/ 0 w 192"/>
                  <a:gd name="T5" fmla="*/ 41 h 96"/>
                  <a:gd name="T6" fmla="*/ 0 w 192"/>
                  <a:gd name="T7" fmla="*/ 0 h 96"/>
                  <a:gd name="T8" fmla="*/ 192 w 192"/>
                  <a:gd name="T9" fmla="*/ 41 h 96"/>
                  <a:gd name="T10" fmla="*/ 0 60000 65536"/>
                  <a:gd name="T11" fmla="*/ 0 60000 65536"/>
                  <a:gd name="T12" fmla="*/ 0 60000 65536"/>
                  <a:gd name="T13" fmla="*/ 0 60000 65536"/>
                  <a:gd name="T14" fmla="*/ 0 60000 65536"/>
                  <a:gd name="T15" fmla="*/ 0 w 192"/>
                  <a:gd name="T16" fmla="*/ 0 h 96"/>
                  <a:gd name="T17" fmla="*/ 192 w 192"/>
                  <a:gd name="T18" fmla="*/ 96 h 96"/>
                </a:gdLst>
                <a:ahLst/>
                <a:cxnLst>
                  <a:cxn ang="T10">
                    <a:pos x="T0" y="T1"/>
                  </a:cxn>
                  <a:cxn ang="T11">
                    <a:pos x="T2" y="T3"/>
                  </a:cxn>
                  <a:cxn ang="T12">
                    <a:pos x="T4" y="T5"/>
                  </a:cxn>
                  <a:cxn ang="T13">
                    <a:pos x="T6" y="T7"/>
                  </a:cxn>
                  <a:cxn ang="T14">
                    <a:pos x="T8" y="T9"/>
                  </a:cxn>
                </a:cxnLst>
                <a:rect l="T15" t="T16" r="T17" b="T18"/>
                <a:pathLst>
                  <a:path w="192" h="96">
                    <a:moveTo>
                      <a:pt x="192" y="41"/>
                    </a:moveTo>
                    <a:lnTo>
                      <a:pt x="0" y="96"/>
                    </a:lnTo>
                    <a:lnTo>
                      <a:pt x="0" y="41"/>
                    </a:lnTo>
                    <a:lnTo>
                      <a:pt x="0" y="0"/>
                    </a:lnTo>
                    <a:lnTo>
                      <a:pt x="192" y="41"/>
                    </a:lnTo>
                    <a:close/>
                  </a:path>
                </a:pathLst>
              </a:custGeom>
              <a:solidFill>
                <a:srgbClr val="000000"/>
              </a:solidFill>
              <a:ln w="9525">
                <a:noFill/>
                <a:round/>
                <a:headEnd/>
                <a:tailEnd/>
              </a:ln>
            </p:spPr>
            <p:txBody>
              <a:bodyPr/>
              <a:lstStyle/>
              <a:p>
                <a:endParaRPr lang="de-DE"/>
              </a:p>
            </p:txBody>
          </p:sp>
          <p:sp>
            <p:nvSpPr>
              <p:cNvPr id="141359" name="Line 32"/>
              <p:cNvSpPr>
                <a:spLocks noChangeShapeType="1"/>
              </p:cNvSpPr>
              <p:nvPr/>
            </p:nvSpPr>
            <p:spPr bwMode="auto">
              <a:xfrm>
                <a:off x="1476" y="3463"/>
                <a:ext cx="4073" cy="1"/>
              </a:xfrm>
              <a:prstGeom prst="line">
                <a:avLst/>
              </a:prstGeom>
              <a:noFill/>
              <a:ln w="22225">
                <a:solidFill>
                  <a:srgbClr val="000000"/>
                </a:solidFill>
                <a:round/>
                <a:headEnd/>
                <a:tailEnd/>
              </a:ln>
            </p:spPr>
            <p:txBody>
              <a:bodyPr/>
              <a:lstStyle/>
              <a:p>
                <a:endParaRPr lang="de-DE"/>
              </a:p>
            </p:txBody>
          </p:sp>
        </p:grpSp>
        <p:sp>
          <p:nvSpPr>
            <p:cNvPr id="141341" name="Line 33"/>
            <p:cNvSpPr>
              <a:spLocks noChangeShapeType="1"/>
            </p:cNvSpPr>
            <p:nvPr/>
          </p:nvSpPr>
          <p:spPr bwMode="auto">
            <a:xfrm>
              <a:off x="1750" y="3381"/>
              <a:ext cx="1" cy="150"/>
            </a:xfrm>
            <a:prstGeom prst="line">
              <a:avLst/>
            </a:prstGeom>
            <a:noFill/>
            <a:ln w="22225">
              <a:solidFill>
                <a:srgbClr val="000000"/>
              </a:solidFill>
              <a:round/>
              <a:headEnd/>
              <a:tailEnd/>
            </a:ln>
          </p:spPr>
          <p:txBody>
            <a:bodyPr/>
            <a:lstStyle/>
            <a:p>
              <a:endParaRPr lang="de-DE"/>
            </a:p>
          </p:txBody>
        </p:sp>
        <p:sp>
          <p:nvSpPr>
            <p:cNvPr id="141342" name="Line 34"/>
            <p:cNvSpPr>
              <a:spLocks noChangeShapeType="1"/>
            </p:cNvSpPr>
            <p:nvPr/>
          </p:nvSpPr>
          <p:spPr bwMode="auto">
            <a:xfrm>
              <a:off x="2365" y="3381"/>
              <a:ext cx="1" cy="150"/>
            </a:xfrm>
            <a:prstGeom prst="line">
              <a:avLst/>
            </a:prstGeom>
            <a:noFill/>
            <a:ln w="22225">
              <a:solidFill>
                <a:srgbClr val="000000"/>
              </a:solidFill>
              <a:round/>
              <a:headEnd/>
              <a:tailEnd/>
            </a:ln>
          </p:spPr>
          <p:txBody>
            <a:bodyPr/>
            <a:lstStyle/>
            <a:p>
              <a:endParaRPr lang="de-DE"/>
            </a:p>
          </p:txBody>
        </p:sp>
        <p:sp>
          <p:nvSpPr>
            <p:cNvPr id="141343" name="Line 35"/>
            <p:cNvSpPr>
              <a:spLocks noChangeShapeType="1"/>
            </p:cNvSpPr>
            <p:nvPr/>
          </p:nvSpPr>
          <p:spPr bwMode="auto">
            <a:xfrm>
              <a:off x="2993" y="3381"/>
              <a:ext cx="1" cy="150"/>
            </a:xfrm>
            <a:prstGeom prst="line">
              <a:avLst/>
            </a:prstGeom>
            <a:noFill/>
            <a:ln w="22225">
              <a:solidFill>
                <a:srgbClr val="000000"/>
              </a:solidFill>
              <a:round/>
              <a:headEnd/>
              <a:tailEnd/>
            </a:ln>
          </p:spPr>
          <p:txBody>
            <a:bodyPr/>
            <a:lstStyle/>
            <a:p>
              <a:endParaRPr lang="de-DE"/>
            </a:p>
          </p:txBody>
        </p:sp>
        <p:sp>
          <p:nvSpPr>
            <p:cNvPr id="141344" name="Line 36"/>
            <p:cNvSpPr>
              <a:spLocks noChangeShapeType="1"/>
            </p:cNvSpPr>
            <p:nvPr/>
          </p:nvSpPr>
          <p:spPr bwMode="auto">
            <a:xfrm>
              <a:off x="3608" y="3381"/>
              <a:ext cx="1" cy="150"/>
            </a:xfrm>
            <a:prstGeom prst="line">
              <a:avLst/>
            </a:prstGeom>
            <a:noFill/>
            <a:ln w="22225">
              <a:solidFill>
                <a:srgbClr val="000000"/>
              </a:solidFill>
              <a:round/>
              <a:headEnd/>
              <a:tailEnd/>
            </a:ln>
          </p:spPr>
          <p:txBody>
            <a:bodyPr/>
            <a:lstStyle/>
            <a:p>
              <a:endParaRPr lang="de-DE"/>
            </a:p>
          </p:txBody>
        </p:sp>
        <p:sp>
          <p:nvSpPr>
            <p:cNvPr id="141345" name="Line 37"/>
            <p:cNvSpPr>
              <a:spLocks noChangeShapeType="1"/>
            </p:cNvSpPr>
            <p:nvPr/>
          </p:nvSpPr>
          <p:spPr bwMode="auto">
            <a:xfrm>
              <a:off x="4223" y="3381"/>
              <a:ext cx="1" cy="150"/>
            </a:xfrm>
            <a:prstGeom prst="line">
              <a:avLst/>
            </a:prstGeom>
            <a:noFill/>
            <a:ln w="22225">
              <a:solidFill>
                <a:srgbClr val="000000"/>
              </a:solidFill>
              <a:round/>
              <a:headEnd/>
              <a:tailEnd/>
            </a:ln>
          </p:spPr>
          <p:txBody>
            <a:bodyPr/>
            <a:lstStyle/>
            <a:p>
              <a:endParaRPr lang="de-DE"/>
            </a:p>
          </p:txBody>
        </p:sp>
        <p:sp>
          <p:nvSpPr>
            <p:cNvPr id="141346" name="Line 38"/>
            <p:cNvSpPr>
              <a:spLocks noChangeShapeType="1"/>
            </p:cNvSpPr>
            <p:nvPr/>
          </p:nvSpPr>
          <p:spPr bwMode="auto">
            <a:xfrm>
              <a:off x="4852" y="3381"/>
              <a:ext cx="1" cy="150"/>
            </a:xfrm>
            <a:prstGeom prst="line">
              <a:avLst/>
            </a:prstGeom>
            <a:noFill/>
            <a:ln w="22225">
              <a:solidFill>
                <a:srgbClr val="000000"/>
              </a:solidFill>
              <a:round/>
              <a:headEnd/>
              <a:tailEnd/>
            </a:ln>
          </p:spPr>
          <p:txBody>
            <a:bodyPr/>
            <a:lstStyle/>
            <a:p>
              <a:endParaRPr lang="de-DE"/>
            </a:p>
          </p:txBody>
        </p:sp>
        <p:sp>
          <p:nvSpPr>
            <p:cNvPr id="141347" name="Rectangle 39"/>
            <p:cNvSpPr>
              <a:spLocks noChangeArrowheads="1"/>
            </p:cNvSpPr>
            <p:nvPr/>
          </p:nvSpPr>
          <p:spPr bwMode="auto">
            <a:xfrm>
              <a:off x="5194" y="3504"/>
              <a:ext cx="281" cy="165"/>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time</a:t>
              </a:r>
              <a:endParaRPr lang="de-DE" b="1">
                <a:latin typeface="Arial" charset="0"/>
              </a:endParaRPr>
            </a:p>
          </p:txBody>
        </p:sp>
        <p:sp>
          <p:nvSpPr>
            <p:cNvPr id="141348" name="Rectangle 40"/>
            <p:cNvSpPr>
              <a:spLocks noChangeArrowheads="1"/>
            </p:cNvSpPr>
            <p:nvPr/>
          </p:nvSpPr>
          <p:spPr bwMode="auto">
            <a:xfrm>
              <a:off x="1763" y="3518"/>
              <a:ext cx="662" cy="165"/>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cycle time</a:t>
              </a:r>
              <a:endParaRPr lang="en-US" b="1">
                <a:latin typeface="Arial" charset="0"/>
              </a:endParaRPr>
            </a:p>
          </p:txBody>
        </p:sp>
        <p:grpSp>
          <p:nvGrpSpPr>
            <p:cNvPr id="141349" name="Group 41"/>
            <p:cNvGrpSpPr>
              <a:grpSpLocks/>
            </p:cNvGrpSpPr>
            <p:nvPr/>
          </p:nvGrpSpPr>
          <p:grpSpPr bwMode="auto">
            <a:xfrm>
              <a:off x="4497" y="2400"/>
              <a:ext cx="109" cy="409"/>
              <a:chOff x="4497" y="2400"/>
              <a:chExt cx="109" cy="409"/>
            </a:xfrm>
          </p:grpSpPr>
          <p:sp>
            <p:nvSpPr>
              <p:cNvPr id="141356" name="Freeform 42"/>
              <p:cNvSpPr>
                <a:spLocks/>
              </p:cNvSpPr>
              <p:nvPr/>
            </p:nvSpPr>
            <p:spPr bwMode="auto">
              <a:xfrm>
                <a:off x="4497" y="2400"/>
                <a:ext cx="109" cy="191"/>
              </a:xfrm>
              <a:custGeom>
                <a:avLst/>
                <a:gdLst>
                  <a:gd name="T0" fmla="*/ 55 w 109"/>
                  <a:gd name="T1" fmla="*/ 0 h 191"/>
                  <a:gd name="T2" fmla="*/ 109 w 109"/>
                  <a:gd name="T3" fmla="*/ 191 h 191"/>
                  <a:gd name="T4" fmla="*/ 55 w 109"/>
                  <a:gd name="T5" fmla="*/ 191 h 191"/>
                  <a:gd name="T6" fmla="*/ 0 w 109"/>
                  <a:gd name="T7" fmla="*/ 191 h 191"/>
                  <a:gd name="T8" fmla="*/ 55 w 109"/>
                  <a:gd name="T9" fmla="*/ 0 h 191"/>
                  <a:gd name="T10" fmla="*/ 0 60000 65536"/>
                  <a:gd name="T11" fmla="*/ 0 60000 65536"/>
                  <a:gd name="T12" fmla="*/ 0 60000 65536"/>
                  <a:gd name="T13" fmla="*/ 0 60000 65536"/>
                  <a:gd name="T14" fmla="*/ 0 60000 65536"/>
                  <a:gd name="T15" fmla="*/ 0 w 109"/>
                  <a:gd name="T16" fmla="*/ 0 h 191"/>
                  <a:gd name="T17" fmla="*/ 109 w 109"/>
                  <a:gd name="T18" fmla="*/ 191 h 191"/>
                </a:gdLst>
                <a:ahLst/>
                <a:cxnLst>
                  <a:cxn ang="T10">
                    <a:pos x="T0" y="T1"/>
                  </a:cxn>
                  <a:cxn ang="T11">
                    <a:pos x="T2" y="T3"/>
                  </a:cxn>
                  <a:cxn ang="T12">
                    <a:pos x="T4" y="T5"/>
                  </a:cxn>
                  <a:cxn ang="T13">
                    <a:pos x="T6" y="T7"/>
                  </a:cxn>
                  <a:cxn ang="T14">
                    <a:pos x="T8" y="T9"/>
                  </a:cxn>
                </a:cxnLst>
                <a:rect l="T15" t="T16" r="T17" b="T18"/>
                <a:pathLst>
                  <a:path w="109" h="191">
                    <a:moveTo>
                      <a:pt x="55" y="0"/>
                    </a:moveTo>
                    <a:lnTo>
                      <a:pt x="109" y="191"/>
                    </a:lnTo>
                    <a:lnTo>
                      <a:pt x="55" y="191"/>
                    </a:lnTo>
                    <a:lnTo>
                      <a:pt x="0" y="191"/>
                    </a:lnTo>
                    <a:lnTo>
                      <a:pt x="55" y="0"/>
                    </a:lnTo>
                    <a:close/>
                  </a:path>
                </a:pathLst>
              </a:custGeom>
              <a:solidFill>
                <a:srgbClr val="000000"/>
              </a:solidFill>
              <a:ln w="9525">
                <a:noFill/>
                <a:round/>
                <a:headEnd/>
                <a:tailEnd/>
              </a:ln>
            </p:spPr>
            <p:txBody>
              <a:bodyPr/>
              <a:lstStyle/>
              <a:p>
                <a:endParaRPr lang="de-DE"/>
              </a:p>
            </p:txBody>
          </p:sp>
          <p:sp>
            <p:nvSpPr>
              <p:cNvPr id="141357" name="Line 43"/>
              <p:cNvSpPr>
                <a:spLocks noChangeShapeType="1"/>
              </p:cNvSpPr>
              <p:nvPr/>
            </p:nvSpPr>
            <p:spPr bwMode="auto">
              <a:xfrm>
                <a:off x="4552" y="2591"/>
                <a:ext cx="1" cy="218"/>
              </a:xfrm>
              <a:prstGeom prst="line">
                <a:avLst/>
              </a:prstGeom>
              <a:noFill/>
              <a:ln w="22225">
                <a:solidFill>
                  <a:srgbClr val="000000"/>
                </a:solidFill>
                <a:round/>
                <a:headEnd/>
                <a:tailEnd/>
              </a:ln>
            </p:spPr>
            <p:txBody>
              <a:bodyPr/>
              <a:lstStyle/>
              <a:p>
                <a:endParaRPr lang="de-DE"/>
              </a:p>
            </p:txBody>
          </p:sp>
        </p:grpSp>
        <p:sp>
          <p:nvSpPr>
            <p:cNvPr id="141350" name="Rectangle 44"/>
            <p:cNvSpPr>
              <a:spLocks noChangeArrowheads="1"/>
            </p:cNvSpPr>
            <p:nvPr/>
          </p:nvSpPr>
          <p:spPr bwMode="auto">
            <a:xfrm>
              <a:off x="3793" y="2230"/>
              <a:ext cx="1517" cy="177"/>
            </a:xfrm>
            <a:prstGeom prst="rect">
              <a:avLst/>
            </a:prstGeom>
            <a:solidFill>
              <a:srgbClr val="FFFFFF"/>
            </a:solidFill>
            <a:ln w="22225">
              <a:solidFill>
                <a:srgbClr val="000000"/>
              </a:solidFill>
              <a:miter lim="800000"/>
              <a:headEnd/>
              <a:tailEnd/>
            </a:ln>
          </p:spPr>
          <p:txBody>
            <a:bodyPr/>
            <a:lstStyle/>
            <a:p>
              <a:endParaRPr lang="de-DE"/>
            </a:p>
          </p:txBody>
        </p:sp>
        <p:sp>
          <p:nvSpPr>
            <p:cNvPr id="141351" name="Rectangle 45"/>
            <p:cNvSpPr>
              <a:spLocks noChangeArrowheads="1"/>
            </p:cNvSpPr>
            <p:nvPr/>
          </p:nvSpPr>
          <p:spPr bwMode="auto">
            <a:xfrm>
              <a:off x="4182" y="2237"/>
              <a:ext cx="787" cy="165"/>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Register file</a:t>
              </a:r>
              <a:endParaRPr lang="en-US" b="1">
                <a:latin typeface="Arial" charset="0"/>
              </a:endParaRPr>
            </a:p>
          </p:txBody>
        </p:sp>
        <p:sp>
          <p:nvSpPr>
            <p:cNvPr id="141352" name="Line 46"/>
            <p:cNvSpPr>
              <a:spLocks noChangeShapeType="1"/>
            </p:cNvSpPr>
            <p:nvPr/>
          </p:nvSpPr>
          <p:spPr bwMode="auto">
            <a:xfrm>
              <a:off x="3636" y="1650"/>
              <a:ext cx="628" cy="1"/>
            </a:xfrm>
            <a:prstGeom prst="line">
              <a:avLst/>
            </a:prstGeom>
            <a:noFill/>
            <a:ln w="22225">
              <a:solidFill>
                <a:srgbClr val="000000"/>
              </a:solidFill>
              <a:round/>
              <a:headEnd/>
              <a:tailEnd/>
            </a:ln>
          </p:spPr>
          <p:txBody>
            <a:bodyPr/>
            <a:lstStyle/>
            <a:p>
              <a:endParaRPr lang="de-DE"/>
            </a:p>
          </p:txBody>
        </p:sp>
        <p:sp>
          <p:nvSpPr>
            <p:cNvPr id="141353" name="Rectangle 47"/>
            <p:cNvSpPr>
              <a:spLocks noChangeArrowheads="1"/>
            </p:cNvSpPr>
            <p:nvPr/>
          </p:nvSpPr>
          <p:spPr bwMode="auto">
            <a:xfrm>
              <a:off x="3827" y="1460"/>
              <a:ext cx="240"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WB</a:t>
              </a:r>
              <a:endParaRPr lang="de-DE" b="1">
                <a:latin typeface="Arial" charset="0"/>
              </a:endParaRPr>
            </a:p>
          </p:txBody>
        </p:sp>
        <p:sp>
          <p:nvSpPr>
            <p:cNvPr id="141354" name="Line 48"/>
            <p:cNvSpPr>
              <a:spLocks noChangeShapeType="1"/>
            </p:cNvSpPr>
            <p:nvPr/>
          </p:nvSpPr>
          <p:spPr bwMode="auto">
            <a:xfrm flipV="1">
              <a:off x="4233" y="3001"/>
              <a:ext cx="606" cy="1"/>
            </a:xfrm>
            <a:prstGeom prst="line">
              <a:avLst/>
            </a:prstGeom>
            <a:noFill/>
            <a:ln w="22225">
              <a:solidFill>
                <a:srgbClr val="000000"/>
              </a:solidFill>
              <a:round/>
              <a:headEnd/>
              <a:tailEnd/>
            </a:ln>
          </p:spPr>
          <p:txBody>
            <a:bodyPr/>
            <a:lstStyle/>
            <a:p>
              <a:endParaRPr lang="de-DE"/>
            </a:p>
          </p:txBody>
        </p:sp>
        <p:sp>
          <p:nvSpPr>
            <p:cNvPr id="141355" name="Rectangle 49"/>
            <p:cNvSpPr>
              <a:spLocks noChangeArrowheads="1"/>
            </p:cNvSpPr>
            <p:nvPr/>
          </p:nvSpPr>
          <p:spPr bwMode="auto">
            <a:xfrm>
              <a:off x="4429" y="2823"/>
              <a:ext cx="240" cy="165"/>
            </a:xfrm>
            <a:prstGeom prst="rect">
              <a:avLst/>
            </a:prstGeom>
            <a:noFill/>
            <a:ln w="9525">
              <a:noFill/>
              <a:miter lim="800000"/>
              <a:headEnd/>
              <a:tailEnd/>
            </a:ln>
          </p:spPr>
          <p:txBody>
            <a:bodyPr wrap="none" lIns="0" tIns="0" rIns="0" bIns="0">
              <a:spAutoFit/>
            </a:bodyPr>
            <a:lstStyle/>
            <a:p>
              <a:pPr algn="l" eaLnBrk="0" hangingPunct="0"/>
              <a:r>
                <a:rPr lang="de-DE" sz="1700">
                  <a:solidFill>
                    <a:srgbClr val="000000"/>
                  </a:solidFill>
                  <a:latin typeface="Arial" charset="0"/>
                </a:rPr>
                <a:t>WB</a:t>
              </a:r>
              <a:endParaRPr lang="de-DE" b="1">
                <a:latin typeface="Arial" charset="0"/>
              </a:endParaRPr>
            </a:p>
          </p:txBody>
        </p:sp>
      </p:gr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lstStyle/>
          <a:p>
            <a:pPr eaLnBrk="1" hangingPunct="1"/>
            <a:r>
              <a:rPr lang="en-US" noProof="0" dirty="0"/>
              <a:t>Solutions to the structural hazard</a:t>
            </a:r>
          </a:p>
        </p:txBody>
      </p:sp>
      <p:sp>
        <p:nvSpPr>
          <p:cNvPr id="142340" name="Rectangle 3"/>
          <p:cNvSpPr>
            <a:spLocks noGrp="1" noChangeArrowheads="1"/>
          </p:cNvSpPr>
          <p:nvPr>
            <p:ph idx="1"/>
          </p:nvPr>
        </p:nvSpPr>
        <p:spPr/>
        <p:txBody>
          <a:bodyPr/>
          <a:lstStyle/>
          <a:p>
            <a:pPr eaLnBrk="1" hangingPunct="1"/>
            <a:r>
              <a:rPr lang="en-US" noProof="0" dirty="0">
                <a:solidFill>
                  <a:srgbClr val="C00000"/>
                </a:solidFill>
              </a:rPr>
              <a:t>Arbitration with interlocking</a:t>
            </a:r>
            <a:r>
              <a:rPr lang="en-US" noProof="0" dirty="0"/>
              <a:t>: hardware that performs resource conflict arbitration and interlocks one of the competing instructions</a:t>
            </a:r>
            <a:br>
              <a:rPr lang="en-US" noProof="0" dirty="0"/>
            </a:br>
            <a:endParaRPr lang="en-US" noProof="0" dirty="0"/>
          </a:p>
          <a:p>
            <a:pPr eaLnBrk="1" hangingPunct="1"/>
            <a:r>
              <a:rPr lang="en-US" noProof="0" dirty="0">
                <a:solidFill>
                  <a:srgbClr val="C00000"/>
                </a:solidFill>
              </a:rPr>
              <a:t>Resource replication</a:t>
            </a:r>
            <a:r>
              <a:rPr lang="en-US" noProof="0" dirty="0"/>
              <a:t>: In the example a register file with multiple write ports would enable simultaneous writes.</a:t>
            </a:r>
            <a:br>
              <a:rPr lang="en-US" noProof="0" dirty="0"/>
            </a:br>
            <a:endParaRPr lang="en-US" noProof="0" dirty="0"/>
          </a:p>
          <a:p>
            <a:pPr marL="422077" lvl="2" indent="-132160">
              <a:spcBef>
                <a:spcPts val="375"/>
              </a:spcBef>
            </a:pPr>
            <a:r>
              <a:rPr lang="en-US" dirty="0"/>
              <a:t>However, now output dependencies may arise! </a:t>
            </a:r>
          </a:p>
          <a:p>
            <a:pPr marL="422077" lvl="2" indent="-132160">
              <a:spcBef>
                <a:spcPts val="375"/>
              </a:spcBef>
            </a:pPr>
            <a:r>
              <a:rPr lang="en-US" dirty="0"/>
              <a:t>Therefore, additional arbitration and interlocking necessary </a:t>
            </a:r>
          </a:p>
          <a:p>
            <a:pPr marL="422077" lvl="2" indent="-132160">
              <a:spcBef>
                <a:spcPts val="375"/>
              </a:spcBef>
            </a:pPr>
            <a:r>
              <a:rPr lang="en-US" dirty="0"/>
              <a:t>or the first (in program flow) value is discarded and the second used.</a:t>
            </a:r>
          </a:p>
        </p:txBody>
      </p:sp>
      <p:sp>
        <p:nvSpPr>
          <p:cNvPr id="142338"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el 1"/>
          <p:cNvSpPr>
            <a:spLocks noGrp="1"/>
          </p:cNvSpPr>
          <p:nvPr>
            <p:ph type="title"/>
          </p:nvPr>
        </p:nvSpPr>
        <p:spPr/>
        <p:txBody>
          <a:bodyPr/>
          <a:lstStyle/>
          <a:p>
            <a:r>
              <a:rPr lang="en-US" sz="3200" noProof="0" dirty="0"/>
              <a:t>Control hazards</a:t>
            </a:r>
          </a:p>
        </p:txBody>
      </p:sp>
      <p:sp>
        <p:nvSpPr>
          <p:cNvPr id="143363" name="Textplatzhalter 2"/>
          <p:cNvSpPr>
            <a:spLocks noGrp="1"/>
          </p:cNvSpPr>
          <p:nvPr>
            <p:ph type="body" idx="1"/>
          </p:nvPr>
        </p:nvSpPr>
        <p:spPr/>
        <p:txBody>
          <a:bodyPr/>
          <a:lstStyle/>
          <a:p>
            <a:r>
              <a:rPr lang="en-US" sz="1800" noProof="0" dirty="0"/>
              <a:t>Types of Pipeline Hazards</a:t>
            </a:r>
          </a:p>
          <a:p>
            <a:endParaRPr lang="en-US" sz="1800" noProof="0" dirty="0"/>
          </a:p>
          <a:p>
            <a:endParaRPr lang="en-US" sz="1800" noProof="0" dirty="0"/>
          </a:p>
        </p:txBody>
      </p:sp>
      <p:sp>
        <p:nvSpPr>
          <p:cNvPr id="14336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r>
              <a:rPr lang="en-US" noProof="0"/>
              <a:t>Three types of pipeline hazards</a:t>
            </a:r>
            <a:endParaRPr lang="en-US" noProof="0" dirty="0"/>
          </a:p>
        </p:txBody>
      </p:sp>
      <p:sp>
        <p:nvSpPr>
          <p:cNvPr id="115716" name="Rectangle 3"/>
          <p:cNvSpPr>
            <a:spLocks noGrp="1" noChangeArrowheads="1"/>
          </p:cNvSpPr>
          <p:nvPr>
            <p:ph idx="1"/>
          </p:nvPr>
        </p:nvSpPr>
        <p:spPr/>
        <p:txBody>
          <a:bodyPr/>
          <a:lstStyle/>
          <a:p>
            <a:r>
              <a:rPr lang="en-US" noProof="0" dirty="0">
                <a:solidFill>
                  <a:srgbClr val="C00000"/>
                </a:solidFill>
              </a:rPr>
              <a:t>Data hazards </a:t>
            </a:r>
            <a:r>
              <a:rPr lang="en-US" noProof="0" dirty="0"/>
              <a:t>arise because of the unavailability of an operand </a:t>
            </a:r>
          </a:p>
          <a:p>
            <a:pPr marL="422077" lvl="2" indent="-132160">
              <a:spcBef>
                <a:spcPts val="375"/>
              </a:spcBef>
            </a:pPr>
            <a:r>
              <a:rPr lang="en-US" dirty="0"/>
              <a:t>For example, an instruction may require an operand that will be the result of a preceding, still uncompleted instruction.</a:t>
            </a:r>
          </a:p>
          <a:p>
            <a:pPr lvl="1"/>
            <a:endParaRPr lang="en-US" noProof="0" dirty="0"/>
          </a:p>
          <a:p>
            <a:r>
              <a:rPr lang="en-US" noProof="0" dirty="0">
                <a:solidFill>
                  <a:srgbClr val="C00000"/>
                </a:solidFill>
              </a:rPr>
              <a:t>Structural hazards </a:t>
            </a:r>
            <a:r>
              <a:rPr lang="en-US" noProof="0" dirty="0"/>
              <a:t>may arise from some combinations of instructions that cannot be accommodated because of resource conflicts</a:t>
            </a:r>
          </a:p>
          <a:p>
            <a:pPr marL="422077" lvl="2" indent="-132160">
              <a:spcBef>
                <a:spcPts val="375"/>
              </a:spcBef>
            </a:pPr>
            <a:r>
              <a:rPr lang="en-US" dirty="0"/>
              <a:t>For example, if the processor has only one register file write port and two instructions want to write in the register file at the same time.</a:t>
            </a:r>
          </a:p>
          <a:p>
            <a:pPr lvl="1"/>
            <a:endParaRPr lang="en-US" noProof="0" dirty="0"/>
          </a:p>
          <a:p>
            <a:r>
              <a:rPr lang="en-US" noProof="0" dirty="0">
                <a:solidFill>
                  <a:srgbClr val="C00000"/>
                </a:solidFill>
              </a:rPr>
              <a:t>Control hazards </a:t>
            </a:r>
            <a:r>
              <a:rPr lang="en-US" noProof="0" dirty="0"/>
              <a:t>arise from branch, jump, and other control flow instructions </a:t>
            </a:r>
          </a:p>
          <a:p>
            <a:pPr marL="422077" lvl="2" indent="-132160">
              <a:spcBef>
                <a:spcPts val="375"/>
              </a:spcBef>
            </a:pPr>
            <a:r>
              <a:rPr lang="en-US" dirty="0"/>
              <a:t>For example, a taken branch interrupts the flow of instructions into the pipeline</a:t>
            </a:r>
          </a:p>
          <a:p>
            <a:r>
              <a:rPr lang="en-US" dirty="0">
                <a:sym typeface="Wingdings 3"/>
              </a:rPr>
              <a:t>	</a:t>
            </a:r>
            <a:r>
              <a:rPr lang="en-US" dirty="0"/>
              <a:t> the branch target must be fetched before the pipeline can resume execution.</a:t>
            </a:r>
            <a:br>
              <a:rPr lang="en-US" noProof="0" dirty="0"/>
            </a:br>
            <a:endParaRPr lang="en-US" noProof="0" dirty="0"/>
          </a:p>
          <a:p>
            <a:pPr lvl="1"/>
            <a:endParaRPr lang="en-US" noProof="0" dirty="0"/>
          </a:p>
          <a:p>
            <a:r>
              <a:rPr lang="en-US" noProof="0" dirty="0"/>
              <a:t>Common solution is to </a:t>
            </a:r>
            <a:r>
              <a:rPr lang="en-US" noProof="0" dirty="0">
                <a:solidFill>
                  <a:srgbClr val="C00000"/>
                </a:solidFill>
              </a:rPr>
              <a:t>stall</a:t>
            </a:r>
            <a:r>
              <a:rPr lang="en-US" noProof="0" dirty="0"/>
              <a:t> the pipeline until the hazard is resolved, inserting one or more “</a:t>
            </a:r>
            <a:r>
              <a:rPr lang="en-US" noProof="0" dirty="0">
                <a:solidFill>
                  <a:srgbClr val="C00000"/>
                </a:solidFill>
              </a:rPr>
              <a:t>bubbles</a:t>
            </a:r>
            <a:r>
              <a:rPr lang="en-US" noProof="0" dirty="0"/>
              <a:t>” in the pipeline.</a:t>
            </a:r>
          </a:p>
        </p:txBody>
      </p:sp>
      <p:sp>
        <p:nvSpPr>
          <p:cNvPr id="115714" name="Fußzeilenplatzhalter 3"/>
          <p:cNvSpPr>
            <a:spLocks noGrp="1"/>
          </p:cNvSpPr>
          <p:nvPr>
            <p:ph type="ftr" sz="quarter" idx="10"/>
          </p:nvPr>
        </p:nvSpPr>
        <p:spPr/>
        <p:txBody>
          <a:bodyPr/>
          <a:lstStyle/>
          <a:p>
            <a:r>
              <a:rPr lang="en-US"/>
              <a:t>TI II - Computer Architecture</a:t>
            </a:r>
          </a:p>
        </p:txBody>
      </p:sp>
      <p:sp>
        <p:nvSpPr>
          <p:cNvPr id="2" name="Flowchart: Process 1"/>
          <p:cNvSpPr/>
          <p:nvPr/>
        </p:nvSpPr>
        <p:spPr bwMode="auto">
          <a:xfrm>
            <a:off x="334433" y="1232355"/>
            <a:ext cx="11234175" cy="2556685"/>
          </a:xfrm>
          <a:prstGeom prst="flowChartProcess">
            <a:avLst/>
          </a:prstGeom>
          <a:solidFill>
            <a:schemeClr val="bg1">
              <a:alpha val="58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p:cNvSpPr txBox="1"/>
          <p:nvPr/>
        </p:nvSpPr>
        <p:spPr>
          <a:xfrm>
            <a:off x="4511824" y="1144119"/>
            <a:ext cx="849913" cy="1107996"/>
          </a:xfrm>
          <a:prstGeom prst="rect">
            <a:avLst/>
          </a:prstGeom>
          <a:noFill/>
        </p:spPr>
        <p:txBody>
          <a:bodyPr wrap="none" rtlCol="0">
            <a:spAutoFit/>
          </a:bodyPr>
          <a:lstStyle/>
          <a:p>
            <a:r>
              <a:rPr lang="en-US" sz="6600" b="1" dirty="0">
                <a:solidFill>
                  <a:srgbClr val="00B050"/>
                </a:solidFill>
                <a:latin typeface="+mj-lt"/>
                <a:sym typeface="Wingdings" panose="05000000000000000000" pitchFamily="2" charset="2"/>
              </a:rPr>
              <a:t></a:t>
            </a:r>
            <a:endParaRPr lang="en-US" sz="6600" b="1" dirty="0">
              <a:solidFill>
                <a:srgbClr val="00B050"/>
              </a:solidFill>
              <a:latin typeface="+mj-lt"/>
            </a:endParaRPr>
          </a:p>
        </p:txBody>
      </p:sp>
      <p:sp>
        <p:nvSpPr>
          <p:cNvPr id="7" name="TextBox 6"/>
          <p:cNvSpPr txBox="1"/>
          <p:nvPr/>
        </p:nvSpPr>
        <p:spPr>
          <a:xfrm>
            <a:off x="4511824" y="2426746"/>
            <a:ext cx="849913" cy="1107996"/>
          </a:xfrm>
          <a:prstGeom prst="rect">
            <a:avLst/>
          </a:prstGeom>
          <a:noFill/>
        </p:spPr>
        <p:txBody>
          <a:bodyPr wrap="none" rtlCol="0">
            <a:spAutoFit/>
          </a:bodyPr>
          <a:lstStyle/>
          <a:p>
            <a:r>
              <a:rPr lang="en-US" sz="6600" b="1" dirty="0">
                <a:solidFill>
                  <a:srgbClr val="00B050"/>
                </a:solidFill>
                <a:latin typeface="+mj-lt"/>
                <a:sym typeface="Wingdings" panose="05000000000000000000" pitchFamily="2" charset="2"/>
              </a:rPr>
              <a:t></a:t>
            </a:r>
            <a:endParaRPr lang="en-US" sz="6600" b="1" dirty="0">
              <a:solidFill>
                <a:srgbClr val="00B050"/>
              </a:solidFill>
              <a:latin typeface="+mj-lt"/>
            </a:endParaRPr>
          </a:p>
        </p:txBody>
      </p:sp>
    </p:spTree>
    <p:extLst>
      <p:ext uri="{BB962C8B-B14F-4D97-AF65-F5344CB8AC3E}">
        <p14:creationId xmlns:p14="http://schemas.microsoft.com/office/powerpoint/2010/main" val="160377442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title"/>
          </p:nvPr>
        </p:nvSpPr>
        <p:spPr/>
        <p:txBody>
          <a:bodyPr/>
          <a:lstStyle/>
          <a:p>
            <a:r>
              <a:rPr lang="en-US" noProof="0" dirty="0"/>
              <a:t>Hazards due to control dependence</a:t>
            </a:r>
          </a:p>
        </p:txBody>
      </p:sp>
      <p:sp>
        <p:nvSpPr>
          <p:cNvPr id="145412" name="Rectangle 4"/>
          <p:cNvSpPr>
            <a:spLocks noGrp="1" noChangeArrowheads="1"/>
          </p:cNvSpPr>
          <p:nvPr>
            <p:ph idx="1"/>
          </p:nvPr>
        </p:nvSpPr>
        <p:spPr/>
        <p:txBody>
          <a:bodyPr/>
          <a:lstStyle/>
          <a:p>
            <a:r>
              <a:rPr lang="en-US" noProof="0" dirty="0"/>
              <a:t>Conditional Jumps and branches stop linear program execution, program might continue elsewhere</a:t>
            </a:r>
          </a:p>
          <a:p>
            <a:endParaRPr lang="en-US" noProof="0" dirty="0"/>
          </a:p>
          <a:p>
            <a:r>
              <a:rPr lang="en-US" noProof="0" dirty="0"/>
              <a:t>Jump instruction normally detected in the Instruction Decode stage of the pipeline</a:t>
            </a:r>
          </a:p>
          <a:p>
            <a:pPr marL="422077" lvl="2" indent="-132160">
              <a:spcBef>
                <a:spcPts val="375"/>
              </a:spcBef>
            </a:pPr>
            <a:r>
              <a:rPr lang="en-US" dirty="0"/>
              <a:t>If a jump is detected, the pipeline already contains instructions, that are immediately behind this instruction</a:t>
            </a:r>
          </a:p>
        </p:txBody>
      </p:sp>
      <p:sp>
        <p:nvSpPr>
          <p:cNvPr id="145410" name="Fußzeilenplatzhalter 3"/>
          <p:cNvSpPr>
            <a:spLocks noGrp="1"/>
          </p:cNvSpPr>
          <p:nvPr>
            <p:ph type="ftr" sz="quarter" idx="10"/>
          </p:nvPr>
        </p:nvSpPr>
        <p:spPr/>
        <p:txBody>
          <a:bodyPr/>
          <a:lstStyle/>
          <a:p>
            <a:r>
              <a:rPr lang="en-US"/>
              <a:t>TI II - Computer Architecture</a:t>
            </a:r>
          </a:p>
        </p:txBody>
      </p:sp>
      <p:pic>
        <p:nvPicPr>
          <p:cNvPr id="145413" name="Picture 5"/>
          <p:cNvPicPr>
            <a:picLocks noChangeAspect="1" noChangeArrowheads="1"/>
          </p:cNvPicPr>
          <p:nvPr/>
        </p:nvPicPr>
        <p:blipFill>
          <a:blip r:embed="rId3" cstate="print"/>
          <a:srcRect/>
          <a:stretch>
            <a:fillRect/>
          </a:stretch>
        </p:blipFill>
        <p:spPr bwMode="auto">
          <a:xfrm>
            <a:off x="3832225" y="3214689"/>
            <a:ext cx="4527550" cy="3132137"/>
          </a:xfrm>
          <a:prstGeom prst="rect">
            <a:avLst/>
          </a:prstGeom>
          <a:noFill/>
          <a:ln w="25400" algn="ctr">
            <a:noFill/>
            <a:miter lim="800000"/>
            <a:headEnd/>
            <a:tailEnd/>
          </a:ln>
        </p:spPr>
      </p:pic>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el 1"/>
          <p:cNvSpPr>
            <a:spLocks noGrp="1"/>
          </p:cNvSpPr>
          <p:nvPr>
            <p:ph type="title"/>
          </p:nvPr>
        </p:nvSpPr>
        <p:spPr/>
        <p:txBody>
          <a:bodyPr/>
          <a:lstStyle/>
          <a:p>
            <a:r>
              <a:rPr lang="en-US" noProof="0" dirty="0"/>
              <a:t>Hazards due to control dependence</a:t>
            </a:r>
          </a:p>
        </p:txBody>
      </p:sp>
      <p:sp>
        <p:nvSpPr>
          <p:cNvPr id="146435" name="Inhaltsplatzhalter 2"/>
          <p:cNvSpPr>
            <a:spLocks noGrp="1"/>
          </p:cNvSpPr>
          <p:nvPr>
            <p:ph idx="1"/>
          </p:nvPr>
        </p:nvSpPr>
        <p:spPr/>
        <p:txBody>
          <a:bodyPr/>
          <a:lstStyle/>
          <a:p>
            <a:r>
              <a:rPr lang="en-US" noProof="0" dirty="0"/>
              <a:t>Jumps are very common in programs</a:t>
            </a:r>
          </a:p>
        </p:txBody>
      </p:sp>
      <p:sp>
        <p:nvSpPr>
          <p:cNvPr id="146436" name="Fußzeilenplatzhalter 3"/>
          <p:cNvSpPr>
            <a:spLocks noGrp="1"/>
          </p:cNvSpPr>
          <p:nvPr>
            <p:ph type="ftr" sz="quarter" idx="10"/>
          </p:nvPr>
        </p:nvSpPr>
        <p:spPr/>
        <p:txBody>
          <a:bodyPr/>
          <a:lstStyle/>
          <a:p>
            <a:r>
              <a:rPr lang="en-US"/>
              <a:t>TI II - Computer Architecture</a:t>
            </a:r>
          </a:p>
        </p:txBody>
      </p:sp>
      <p:sp>
        <p:nvSpPr>
          <p:cNvPr id="146437" name="Rechteck 4"/>
          <p:cNvSpPr>
            <a:spLocks noChangeArrowheads="1"/>
          </p:cNvSpPr>
          <p:nvPr/>
        </p:nvSpPr>
        <p:spPr bwMode="auto">
          <a:xfrm>
            <a:off x="1809751" y="1785938"/>
            <a:ext cx="3000375" cy="2062162"/>
          </a:xfrm>
          <a:prstGeom prst="rect">
            <a:avLst/>
          </a:prstGeom>
          <a:noFill/>
          <a:ln w="9525">
            <a:noFill/>
            <a:miter lim="800000"/>
            <a:headEnd/>
            <a:tailEnd/>
          </a:ln>
        </p:spPr>
        <p:txBody>
          <a:bodyPr>
            <a:spAutoFit/>
          </a:bodyPr>
          <a:lstStyle/>
          <a:p>
            <a:pPr algn="l"/>
            <a:r>
              <a:rPr lang="de-DE" sz="1600" dirty="0">
                <a:latin typeface="Andale Mono" pitchFamily="49" charset="0"/>
              </a:rPr>
              <a:t>C Syntax</a:t>
            </a:r>
          </a:p>
          <a:p>
            <a:pPr algn="l"/>
            <a:endParaRPr lang="de-DE" sz="1600" dirty="0">
              <a:latin typeface="Andale Mono" pitchFamily="49" charset="0"/>
            </a:endParaRPr>
          </a:p>
          <a:p>
            <a:pPr algn="l"/>
            <a:r>
              <a:rPr lang="de-DE" sz="1600" dirty="0">
                <a:latin typeface="Andale Mono" pitchFamily="49" charset="0"/>
              </a:rPr>
              <a:t>n=10</a:t>
            </a:r>
          </a:p>
          <a:p>
            <a:pPr algn="l"/>
            <a:r>
              <a:rPr lang="de-DE" sz="1600" dirty="0">
                <a:latin typeface="Andale Mono" pitchFamily="49" charset="0"/>
              </a:rPr>
              <a:t>s=0</a:t>
            </a:r>
          </a:p>
          <a:p>
            <a:pPr algn="l"/>
            <a:r>
              <a:rPr lang="de-DE" sz="1600" dirty="0" err="1">
                <a:latin typeface="Andale Mono" pitchFamily="49" charset="0"/>
              </a:rPr>
              <a:t>for</a:t>
            </a:r>
            <a:r>
              <a:rPr lang="de-DE" sz="1600" dirty="0">
                <a:latin typeface="Andale Mono" pitchFamily="49" charset="0"/>
              </a:rPr>
              <a:t>(i=0; i&lt;n; i++) {</a:t>
            </a:r>
          </a:p>
          <a:p>
            <a:pPr algn="l"/>
            <a:r>
              <a:rPr lang="de-DE" sz="1600" dirty="0">
                <a:latin typeface="Andale Mono" pitchFamily="49" charset="0"/>
              </a:rPr>
              <a:t>  s = s + i;</a:t>
            </a:r>
          </a:p>
          <a:p>
            <a:pPr algn="l"/>
            <a:r>
              <a:rPr lang="de-DE" sz="1600" dirty="0">
                <a:latin typeface="Andale Mono" pitchFamily="49" charset="0"/>
              </a:rPr>
              <a:t>}</a:t>
            </a:r>
          </a:p>
          <a:p>
            <a:pPr algn="l"/>
            <a:r>
              <a:rPr lang="de-DE" sz="1600" dirty="0">
                <a:latin typeface="Andale Mono" pitchFamily="49" charset="0"/>
              </a:rPr>
              <a:t>…</a:t>
            </a:r>
          </a:p>
        </p:txBody>
      </p:sp>
      <p:sp>
        <p:nvSpPr>
          <p:cNvPr id="146438" name="Rechteck 5"/>
          <p:cNvSpPr>
            <a:spLocks noChangeArrowheads="1"/>
          </p:cNvSpPr>
          <p:nvPr/>
        </p:nvSpPr>
        <p:spPr bwMode="auto">
          <a:xfrm>
            <a:off x="5667375" y="1785939"/>
            <a:ext cx="4857750" cy="3786187"/>
          </a:xfrm>
          <a:prstGeom prst="rect">
            <a:avLst/>
          </a:prstGeom>
          <a:noFill/>
          <a:ln w="9525">
            <a:noFill/>
            <a:miter lim="800000"/>
            <a:headEnd/>
            <a:tailEnd/>
          </a:ln>
        </p:spPr>
        <p:txBody>
          <a:bodyPr>
            <a:spAutoFit/>
          </a:bodyPr>
          <a:lstStyle/>
          <a:p>
            <a:pPr algn="l"/>
            <a:r>
              <a:rPr lang="en-US" sz="1600" dirty="0">
                <a:latin typeface="Andale Mono" pitchFamily="49" charset="0"/>
              </a:rPr>
              <a:t>MMIX Syntax</a:t>
            </a:r>
          </a:p>
          <a:p>
            <a:pPr algn="l"/>
            <a:r>
              <a:rPr lang="en-US" sz="1600" dirty="0">
                <a:latin typeface="Andale Mono" pitchFamily="49" charset="0"/>
              </a:rPr>
              <a:t>	LOC	#100</a:t>
            </a:r>
          </a:p>
          <a:p>
            <a:pPr algn="l"/>
            <a:r>
              <a:rPr lang="en-US" sz="1600" dirty="0">
                <a:latin typeface="Andale Mono" pitchFamily="49" charset="0"/>
              </a:rPr>
              <a:t>s	IS	$1</a:t>
            </a:r>
          </a:p>
          <a:p>
            <a:pPr algn="l"/>
            <a:r>
              <a:rPr lang="en-US" sz="1600" dirty="0" err="1">
                <a:latin typeface="Andale Mono" pitchFamily="49" charset="0"/>
              </a:rPr>
              <a:t>i</a:t>
            </a:r>
            <a:r>
              <a:rPr lang="en-US" sz="1600" dirty="0">
                <a:latin typeface="Andale Mono" pitchFamily="49" charset="0"/>
              </a:rPr>
              <a:t>	IS	$2</a:t>
            </a:r>
          </a:p>
          <a:p>
            <a:pPr algn="l"/>
            <a:r>
              <a:rPr lang="en-US" sz="1600" dirty="0">
                <a:latin typeface="Andale Mono" pitchFamily="49" charset="0"/>
              </a:rPr>
              <a:t>test	IS	$3</a:t>
            </a:r>
          </a:p>
          <a:p>
            <a:pPr algn="l"/>
            <a:r>
              <a:rPr lang="en-US" sz="1600" dirty="0">
                <a:latin typeface="Andale Mono" pitchFamily="49" charset="0"/>
              </a:rPr>
              <a:t>n	IS	10</a:t>
            </a:r>
          </a:p>
          <a:p>
            <a:pPr algn="l"/>
            <a:endParaRPr lang="en-US" sz="1600" dirty="0">
              <a:latin typeface="Andale Mono" pitchFamily="49" charset="0"/>
            </a:endParaRPr>
          </a:p>
          <a:p>
            <a:pPr algn="l"/>
            <a:r>
              <a:rPr lang="en-US" sz="1600" dirty="0">
                <a:latin typeface="Andale Mono" pitchFamily="49" charset="0"/>
              </a:rPr>
              <a:t>Main	SETL	s,0</a:t>
            </a:r>
          </a:p>
          <a:p>
            <a:pPr algn="l"/>
            <a:r>
              <a:rPr lang="en-US" sz="1600" dirty="0">
                <a:latin typeface="Andale Mono" pitchFamily="49" charset="0"/>
              </a:rPr>
              <a:t>	SETL	i,0</a:t>
            </a:r>
          </a:p>
          <a:p>
            <a:pPr algn="l"/>
            <a:r>
              <a:rPr lang="en-US" sz="1600" dirty="0">
                <a:latin typeface="Andale Mono" pitchFamily="49" charset="0"/>
              </a:rPr>
              <a:t>For	ADD	</a:t>
            </a:r>
            <a:r>
              <a:rPr lang="en-US" sz="1600" dirty="0" err="1">
                <a:latin typeface="Andale Mono" pitchFamily="49" charset="0"/>
              </a:rPr>
              <a:t>s,s,i</a:t>
            </a:r>
            <a:endParaRPr lang="en-US" sz="1600" dirty="0">
              <a:latin typeface="Andale Mono" pitchFamily="49" charset="0"/>
            </a:endParaRPr>
          </a:p>
          <a:p>
            <a:pPr algn="l"/>
            <a:r>
              <a:rPr lang="en-US" sz="1600" dirty="0">
                <a:latin typeface="Andale Mono" pitchFamily="49" charset="0"/>
              </a:rPr>
              <a:t>	ADD	i,i,1</a:t>
            </a:r>
          </a:p>
          <a:p>
            <a:pPr algn="l"/>
            <a:r>
              <a:rPr lang="en-US" sz="1600" dirty="0">
                <a:latin typeface="Andale Mono" pitchFamily="49" charset="0"/>
              </a:rPr>
              <a:t>	SUB	</a:t>
            </a:r>
            <a:r>
              <a:rPr lang="en-US" sz="1600" dirty="0" err="1">
                <a:latin typeface="Andale Mono" pitchFamily="49" charset="0"/>
              </a:rPr>
              <a:t>test,i,n</a:t>
            </a:r>
            <a:endParaRPr lang="en-US" sz="1600" dirty="0">
              <a:latin typeface="Andale Mono" pitchFamily="49" charset="0"/>
            </a:endParaRPr>
          </a:p>
          <a:p>
            <a:pPr algn="l"/>
            <a:r>
              <a:rPr lang="en-US" sz="1600" dirty="0">
                <a:latin typeface="Andale Mono" pitchFamily="49" charset="0"/>
              </a:rPr>
              <a:t>	</a:t>
            </a:r>
            <a:r>
              <a:rPr lang="en-US" sz="1600" dirty="0">
                <a:solidFill>
                  <a:srgbClr val="C00000"/>
                </a:solidFill>
                <a:latin typeface="Andale Mono" pitchFamily="49" charset="0"/>
              </a:rPr>
              <a:t>BNZ	</a:t>
            </a:r>
            <a:r>
              <a:rPr lang="en-US" sz="1600" dirty="0" err="1">
                <a:solidFill>
                  <a:srgbClr val="C00000"/>
                </a:solidFill>
                <a:latin typeface="Andale Mono" pitchFamily="49" charset="0"/>
              </a:rPr>
              <a:t>test,For</a:t>
            </a:r>
            <a:endParaRPr lang="en-US" sz="1600" dirty="0">
              <a:solidFill>
                <a:srgbClr val="C00000"/>
              </a:solidFill>
              <a:latin typeface="Andale Mono" pitchFamily="49" charset="0"/>
            </a:endParaRPr>
          </a:p>
          <a:p>
            <a:pPr algn="l"/>
            <a:r>
              <a:rPr lang="en-US" sz="1600" dirty="0">
                <a:latin typeface="Andale Mono" pitchFamily="49" charset="0"/>
              </a:rPr>
              <a:t>	...</a:t>
            </a:r>
          </a:p>
          <a:p>
            <a:pPr algn="l"/>
            <a:r>
              <a:rPr lang="en-US" sz="1600" dirty="0">
                <a:latin typeface="Andale Mono" pitchFamily="49" charset="0"/>
              </a:rPr>
              <a:t>	TRAP	0,Halt,0</a:t>
            </a:r>
            <a:endParaRPr lang="de-DE" sz="1600" dirty="0">
              <a:latin typeface="Andale Mono" pitchFamily="49" charset="0"/>
            </a:endParaRP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1" name="Rectangle 4"/>
          <p:cNvSpPr>
            <a:spLocks noGrp="1" noChangeArrowheads="1"/>
          </p:cNvSpPr>
          <p:nvPr>
            <p:ph type="title"/>
          </p:nvPr>
        </p:nvSpPr>
        <p:spPr/>
        <p:txBody>
          <a:bodyPr/>
          <a:lstStyle/>
          <a:p>
            <a:pPr eaLnBrk="1" hangingPunct="1"/>
            <a:r>
              <a:rPr lang="en-US" noProof="0" dirty="0"/>
              <a:t>Example</a:t>
            </a:r>
          </a:p>
        </p:txBody>
      </p:sp>
      <p:sp>
        <p:nvSpPr>
          <p:cNvPr id="147458" name="Fußzeilenplatzhalter 2"/>
          <p:cNvSpPr>
            <a:spLocks noGrp="1"/>
          </p:cNvSpPr>
          <p:nvPr>
            <p:ph type="ftr" sz="quarter" idx="10"/>
          </p:nvPr>
        </p:nvSpPr>
        <p:spPr>
          <a:noFill/>
        </p:spPr>
        <p:txBody>
          <a:bodyPr/>
          <a:lstStyle/>
          <a:p>
            <a:r>
              <a:rPr lang="en-US"/>
              <a:t>TI II - Computer Architecture</a:t>
            </a:r>
          </a:p>
        </p:txBody>
      </p:sp>
      <p:sp>
        <p:nvSpPr>
          <p:cNvPr id="147459" name="Text Box 2"/>
          <p:cNvSpPr txBox="1">
            <a:spLocks noChangeArrowheads="1"/>
          </p:cNvSpPr>
          <p:nvPr/>
        </p:nvSpPr>
        <p:spPr bwMode="auto">
          <a:xfrm>
            <a:off x="1839914" y="1350963"/>
            <a:ext cx="8669337" cy="3200876"/>
          </a:xfrm>
          <a:prstGeom prst="rect">
            <a:avLst/>
          </a:prstGeom>
          <a:noFill/>
          <a:ln w="12700">
            <a:noFill/>
            <a:miter lim="800000"/>
            <a:headEnd/>
            <a:tailEnd/>
          </a:ln>
        </p:spPr>
        <p:txBody>
          <a:bodyPr>
            <a:spAutoFit/>
          </a:bodyPr>
          <a:lstStyle/>
          <a:p>
            <a:pPr algn="l" eaLnBrk="0" hangingPunct="0">
              <a:lnSpc>
                <a:spcPct val="160000"/>
              </a:lnSpc>
              <a:tabLst>
                <a:tab pos="377825" algn="l"/>
                <a:tab pos="1238250" algn="l"/>
                <a:tab pos="1617663" algn="l"/>
                <a:tab pos="4191000" algn="l"/>
              </a:tabLst>
            </a:pPr>
            <a:r>
              <a:rPr lang="de-DE" sz="2000" b="1" dirty="0">
                <a:latin typeface="Courier New" pitchFamily="49" charset="0"/>
              </a:rPr>
              <a:t>		ADC   R4,R5,R4	; R4 </a:t>
            </a:r>
            <a:r>
              <a:rPr lang="en-US" sz="2000" dirty="0">
                <a:sym typeface="Wingdings 3" pitchFamily="18" charset="2"/>
              </a:rPr>
              <a:t> </a:t>
            </a:r>
            <a:r>
              <a:rPr lang="de-DE" sz="2000" b="1" dirty="0">
                <a:latin typeface="Courier New" pitchFamily="49" charset="0"/>
              </a:rPr>
              <a:t>R4 + R5 + C</a:t>
            </a:r>
            <a:br>
              <a:rPr lang="de-DE" sz="2000" b="1" dirty="0">
                <a:latin typeface="Courier New" pitchFamily="49" charset="0"/>
              </a:rPr>
            </a:br>
            <a:r>
              <a:rPr lang="de-DE" sz="2000" b="1" dirty="0">
                <a:latin typeface="Courier New" pitchFamily="49" charset="0"/>
              </a:rPr>
              <a:t>		CMP   R1,R2	; R1 = R2 ?</a:t>
            </a:r>
            <a:br>
              <a:rPr lang="de-DE" sz="2000" b="1" dirty="0">
                <a:latin typeface="Courier New" pitchFamily="49" charset="0"/>
              </a:rPr>
            </a:br>
            <a:r>
              <a:rPr lang="de-DE" sz="2000" b="1" dirty="0">
                <a:latin typeface="Courier New" pitchFamily="49" charset="0"/>
              </a:rPr>
              <a:t>		</a:t>
            </a:r>
            <a:r>
              <a:rPr lang="de-DE" sz="2000" b="1" dirty="0">
                <a:solidFill>
                  <a:srgbClr val="C00000"/>
                </a:solidFill>
                <a:latin typeface="Courier New" pitchFamily="49" charset="0"/>
              </a:rPr>
              <a:t>BEQ</a:t>
            </a:r>
            <a:r>
              <a:rPr lang="de-DE" sz="2000" b="1" dirty="0">
                <a:latin typeface="Courier New" pitchFamily="49" charset="0"/>
              </a:rPr>
              <a:t>   Label	; PC </a:t>
            </a:r>
            <a:r>
              <a:rPr lang="en-US" sz="2000" dirty="0">
                <a:sym typeface="Wingdings 3" pitchFamily="18" charset="2"/>
              </a:rPr>
              <a:t></a:t>
            </a:r>
            <a:r>
              <a:rPr lang="de-DE" sz="2000" b="1" dirty="0">
                <a:latin typeface="Courier New" pitchFamily="49" charset="0"/>
              </a:rPr>
              <a:t> &lt;Label Adresse&gt;</a:t>
            </a:r>
            <a:br>
              <a:rPr lang="de-DE" sz="2000" b="1" dirty="0">
                <a:latin typeface="Courier New" pitchFamily="49" charset="0"/>
              </a:rPr>
            </a:br>
            <a:r>
              <a:rPr lang="de-DE" sz="2000" b="1" dirty="0">
                <a:latin typeface="Courier New" pitchFamily="49" charset="0"/>
              </a:rPr>
              <a:t>		ADD   R3,R1,R2	; R3</a:t>
            </a:r>
            <a:r>
              <a:rPr lang="en-US" sz="2000" dirty="0">
                <a:sym typeface="Wingdings 3" pitchFamily="18" charset="2"/>
              </a:rPr>
              <a:t> </a:t>
            </a:r>
            <a:r>
              <a:rPr lang="de-DE" sz="2000" b="1" dirty="0">
                <a:latin typeface="Courier New" pitchFamily="49" charset="0"/>
              </a:rPr>
              <a:t> R1 + R2</a:t>
            </a:r>
          </a:p>
          <a:p>
            <a:pPr algn="l" eaLnBrk="0" hangingPunct="0">
              <a:lnSpc>
                <a:spcPct val="160000"/>
              </a:lnSpc>
              <a:spcBef>
                <a:spcPct val="50000"/>
              </a:spcBef>
              <a:tabLst>
                <a:tab pos="377825" algn="l"/>
                <a:tab pos="1238250" algn="l"/>
                <a:tab pos="1617663" algn="l"/>
                <a:tab pos="4191000" algn="l"/>
              </a:tabLst>
            </a:pPr>
            <a:r>
              <a:rPr lang="de-DE" sz="2000" b="1" dirty="0">
                <a:latin typeface="Courier New" pitchFamily="49" charset="0"/>
              </a:rPr>
              <a:t>Label: 	SUB   R6,R4,R5	; R6</a:t>
            </a:r>
            <a:r>
              <a:rPr lang="en-US" sz="2000" dirty="0">
                <a:sym typeface="Wingdings 3" pitchFamily="18" charset="2"/>
              </a:rPr>
              <a:t> </a:t>
            </a:r>
            <a:r>
              <a:rPr lang="de-DE" sz="2000" b="1" dirty="0">
                <a:latin typeface="Courier New" pitchFamily="49" charset="0"/>
              </a:rPr>
              <a:t> R4 - R5</a:t>
            </a:r>
            <a:br>
              <a:rPr lang="de-DE" sz="2000" b="1" dirty="0">
                <a:latin typeface="Courier New" pitchFamily="49" charset="0"/>
              </a:rPr>
            </a:br>
            <a:r>
              <a:rPr lang="de-DE" sz="2000" b="1" dirty="0">
                <a:latin typeface="Courier New" pitchFamily="49" charset="0"/>
              </a:rPr>
              <a:t>		SLL   R0	; R0 </a:t>
            </a:r>
            <a:r>
              <a:rPr lang="en-US" sz="2000" dirty="0">
                <a:sym typeface="Wingdings 3" pitchFamily="18" charset="2"/>
              </a:rPr>
              <a:t> </a:t>
            </a:r>
            <a:r>
              <a:rPr lang="de-DE" sz="2000" b="1" dirty="0" err="1">
                <a:latin typeface="Courier New" pitchFamily="49" charset="0"/>
              </a:rPr>
              <a:t>shift_left</a:t>
            </a:r>
            <a:r>
              <a:rPr lang="de-DE" sz="2000" b="1" dirty="0">
                <a:latin typeface="Courier New" pitchFamily="49" charset="0"/>
              </a:rPr>
              <a:t>(R0)</a:t>
            </a:r>
          </a:p>
        </p:txBody>
      </p:sp>
      <p:sp>
        <p:nvSpPr>
          <p:cNvPr id="147460" name="Rectangle 3"/>
          <p:cNvSpPr>
            <a:spLocks noChangeArrowheads="1"/>
          </p:cNvSpPr>
          <p:nvPr/>
        </p:nvSpPr>
        <p:spPr bwMode="auto">
          <a:xfrm>
            <a:off x="1677989" y="207963"/>
            <a:ext cx="8785225" cy="849312"/>
          </a:xfrm>
          <a:prstGeom prst="rect">
            <a:avLst/>
          </a:prstGeom>
          <a:noFill/>
          <a:ln w="9525">
            <a:noFill/>
            <a:miter lim="800000"/>
            <a:headEnd/>
            <a:tailEnd/>
          </a:ln>
        </p:spPr>
        <p:txBody>
          <a:bodyPr anchor="ctr"/>
          <a:lstStyle/>
          <a:p>
            <a:pPr algn="l"/>
            <a:endParaRPr lang="en-US">
              <a:solidFill>
                <a:schemeClr val="tx2"/>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noProof="0" dirty="0"/>
              <a:t>Micro programmable control unit</a:t>
            </a:r>
          </a:p>
        </p:txBody>
      </p:sp>
      <p:sp>
        <p:nvSpPr>
          <p:cNvPr id="19460" name="Rectangle 5"/>
          <p:cNvSpPr>
            <a:spLocks noGrp="1" noChangeArrowheads="1"/>
          </p:cNvSpPr>
          <p:nvPr>
            <p:ph idx="1"/>
          </p:nvPr>
        </p:nvSpPr>
        <p:spPr/>
        <p:txBody>
          <a:bodyPr/>
          <a:lstStyle/>
          <a:p>
            <a:r>
              <a:rPr lang="en-US" noProof="0" dirty="0"/>
              <a:t>The processor stores a </a:t>
            </a:r>
            <a:r>
              <a:rPr lang="en-US" noProof="0" dirty="0">
                <a:solidFill>
                  <a:srgbClr val="C00000"/>
                </a:solidFill>
              </a:rPr>
              <a:t>microprogram</a:t>
            </a:r>
            <a:r>
              <a:rPr lang="en-US" noProof="0" dirty="0"/>
              <a:t> for each instruction</a:t>
            </a:r>
          </a:p>
          <a:p>
            <a:pPr marL="266700" lvl="1" indent="-132160">
              <a:spcBef>
                <a:spcPts val="375"/>
              </a:spcBef>
            </a:pPr>
            <a:r>
              <a:rPr lang="en-US" dirty="0"/>
              <a:t>Microprogram: sequence of micro instructions</a:t>
            </a:r>
          </a:p>
          <a:p>
            <a:pPr marL="266700" lvl="1" indent="-132160">
              <a:spcBef>
                <a:spcPts val="375"/>
              </a:spcBef>
            </a:pPr>
            <a:r>
              <a:rPr lang="en-US" noProof="0" dirty="0"/>
              <a:t>Normal users cannot change the microprogram</a:t>
            </a:r>
            <a:br>
              <a:rPr lang="en-US" noProof="0" dirty="0"/>
            </a:br>
            <a:r>
              <a:rPr lang="en-US" noProof="0" dirty="0"/>
              <a:t>of a processor</a:t>
            </a:r>
          </a:p>
          <a:p>
            <a:pPr marL="266700" lvl="1" indent="-132160">
              <a:spcBef>
                <a:spcPts val="375"/>
              </a:spcBef>
            </a:pPr>
            <a:r>
              <a:rPr lang="en-US" dirty="0"/>
              <a:t>However, manufacturers can update the microprogram</a:t>
            </a:r>
          </a:p>
          <a:p>
            <a:pPr marL="266700" lvl="1" indent="-132160">
              <a:spcBef>
                <a:spcPts val="375"/>
              </a:spcBef>
            </a:pPr>
            <a:endParaRPr lang="en-US" noProof="0" dirty="0"/>
          </a:p>
          <a:p>
            <a:pPr marL="116681" indent="-132160">
              <a:spcBef>
                <a:spcPts val="375"/>
              </a:spcBef>
            </a:pPr>
            <a:r>
              <a:rPr lang="en-US" dirty="0"/>
              <a:t>Pure RISC processors typically do not use microprograms but a</a:t>
            </a:r>
            <a:br>
              <a:rPr lang="en-US" dirty="0"/>
            </a:br>
            <a:r>
              <a:rPr lang="en-US" dirty="0"/>
              <a:t>fixed sequential circuit</a:t>
            </a:r>
            <a:endParaRPr lang="en-US" noProof="0" dirty="0"/>
          </a:p>
          <a:p>
            <a:pPr marL="75679" lvl="1" indent="0">
              <a:buNone/>
            </a:pPr>
            <a:endParaRPr lang="en-US" noProof="0" dirty="0"/>
          </a:p>
          <a:p>
            <a:r>
              <a:rPr lang="en-US" noProof="0" dirty="0"/>
              <a:t>Example </a:t>
            </a:r>
            <a:r>
              <a:rPr lang="en-US" noProof="0" dirty="0">
                <a:solidFill>
                  <a:srgbClr val="C00000"/>
                </a:solidFill>
              </a:rPr>
              <a:t>micro instruction</a:t>
            </a:r>
            <a:r>
              <a:rPr lang="en-US" noProof="0" dirty="0"/>
              <a:t>: </a:t>
            </a:r>
          </a:p>
          <a:p>
            <a:endParaRPr lang="en-US" noProof="0" dirty="0"/>
          </a:p>
          <a:p>
            <a:endParaRPr lang="en-US" noProof="0" dirty="0"/>
          </a:p>
          <a:p>
            <a:endParaRPr lang="en-US" dirty="0"/>
          </a:p>
          <a:p>
            <a:endParaRPr lang="en-US" noProof="0" dirty="0"/>
          </a:p>
          <a:p>
            <a:r>
              <a:rPr lang="en-US" noProof="0" dirty="0"/>
              <a:t>Single bits of the micro instruction represent micro operations, thus a setting of the </a:t>
            </a:r>
            <a:r>
              <a:rPr lang="en-US" dirty="0"/>
              <a:t>control signals for the components</a:t>
            </a:r>
            <a:endParaRPr lang="en-US" noProof="0" dirty="0"/>
          </a:p>
          <a:p>
            <a:endParaRPr lang="en-US" noProof="0" dirty="0"/>
          </a:p>
        </p:txBody>
      </p:sp>
      <p:sp>
        <p:nvSpPr>
          <p:cNvPr id="19458" name="Fußzeilenplatzhalter 3"/>
          <p:cNvSpPr>
            <a:spLocks noGrp="1"/>
          </p:cNvSpPr>
          <p:nvPr>
            <p:ph type="ftr" sz="quarter" idx="10"/>
          </p:nvPr>
        </p:nvSpPr>
        <p:spPr/>
        <p:txBody>
          <a:bodyPr/>
          <a:lstStyle/>
          <a:p>
            <a:r>
              <a:rPr lang="en-US"/>
              <a:t>TI II - Computer Architecture</a:t>
            </a:r>
          </a:p>
        </p:txBody>
      </p:sp>
      <p:grpSp>
        <p:nvGrpSpPr>
          <p:cNvPr id="7" name="Group 6"/>
          <p:cNvGrpSpPr/>
          <p:nvPr/>
        </p:nvGrpSpPr>
        <p:grpSpPr>
          <a:xfrm>
            <a:off x="6753381" y="1227367"/>
            <a:ext cx="5416890" cy="2394968"/>
            <a:chOff x="6753381" y="1227367"/>
            <a:chExt cx="5416890" cy="2394968"/>
          </a:xfrm>
        </p:grpSpPr>
        <p:sp>
          <p:nvSpPr>
            <p:cNvPr id="8" name="Flowchart: Process 7"/>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9" name="Rectangle 8"/>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1" name="Flowchart: Multidocument 10"/>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2" name="Flowchart: Process 11"/>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3" name="Straight Arrow Connector 12"/>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4" name="Straight Arrow Connector 13"/>
            <p:cNvCxnSpPr>
              <a:endCxn id="10"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5" name="Straight Arrow Connector 14"/>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6" name="Elbow Connector 15"/>
            <p:cNvCxnSpPr>
              <a:stCxn id="12"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7" name="Elbow Connector 16"/>
            <p:cNvCxnSpPr>
              <a:stCxn id="11" idx="0"/>
              <a:endCxn id="9"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9" name="Straight Arrow Connector 18"/>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1" name="Straight Arrow Connector 20"/>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2" name="TextBox 21"/>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
        <p:nvSpPr>
          <p:cNvPr id="34" name="Rectangle 33"/>
          <p:cNvSpPr/>
          <p:nvPr/>
        </p:nvSpPr>
        <p:spPr bwMode="auto">
          <a:xfrm>
            <a:off x="334433" y="4613564"/>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next address</a:t>
            </a:r>
          </a:p>
        </p:txBody>
      </p:sp>
      <p:sp>
        <p:nvSpPr>
          <p:cNvPr id="39" name="Rectangle 38"/>
          <p:cNvSpPr/>
          <p:nvPr/>
        </p:nvSpPr>
        <p:spPr bwMode="auto">
          <a:xfrm>
            <a:off x="1846600" y="4613564"/>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40" name="Rectangle 39"/>
          <p:cNvSpPr/>
          <p:nvPr/>
        </p:nvSpPr>
        <p:spPr bwMode="auto">
          <a:xfrm>
            <a:off x="3358767" y="4613564"/>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ALU operation</a:t>
            </a:r>
          </a:p>
        </p:txBody>
      </p:sp>
      <p:sp>
        <p:nvSpPr>
          <p:cNvPr id="41" name="Rectangle 40"/>
          <p:cNvSpPr/>
          <p:nvPr/>
        </p:nvSpPr>
        <p:spPr bwMode="auto">
          <a:xfrm>
            <a:off x="4870934" y="4613564"/>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ALU operands</a:t>
            </a:r>
          </a:p>
        </p:txBody>
      </p:sp>
      <p:sp>
        <p:nvSpPr>
          <p:cNvPr id="42" name="Rectangle 41"/>
          <p:cNvSpPr/>
          <p:nvPr/>
        </p:nvSpPr>
        <p:spPr bwMode="auto">
          <a:xfrm>
            <a:off x="6383101" y="4613563"/>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interface control</a:t>
            </a:r>
          </a:p>
        </p:txBody>
      </p:sp>
      <p:sp>
        <p:nvSpPr>
          <p:cNvPr id="43" name="Rectangle 42"/>
          <p:cNvSpPr/>
          <p:nvPr/>
        </p:nvSpPr>
        <p:spPr bwMode="auto">
          <a:xfrm>
            <a:off x="7890299" y="4613563"/>
            <a:ext cx="1631194"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a:t>
            </a:r>
          </a:p>
        </p:txBody>
      </p:sp>
      <p:sp>
        <p:nvSpPr>
          <p:cNvPr id="44" name="Rectangle 43"/>
          <p:cNvSpPr/>
          <p:nvPr/>
        </p:nvSpPr>
        <p:spPr bwMode="auto">
          <a:xfrm>
            <a:off x="9521493" y="4613563"/>
            <a:ext cx="1933714"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external control signals</a:t>
            </a:r>
          </a:p>
        </p:txBody>
      </p:sp>
    </p:spTree>
    <p:extLst>
      <p:ext uri="{BB962C8B-B14F-4D97-AF65-F5344CB8AC3E}">
        <p14:creationId xmlns:p14="http://schemas.microsoft.com/office/powerpoint/2010/main" val="2542693201"/>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lstStyle/>
          <a:p>
            <a:pPr eaLnBrk="1" hangingPunct="1"/>
            <a:r>
              <a:rPr lang="en-US" noProof="0" dirty="0"/>
              <a:t>Example</a:t>
            </a:r>
          </a:p>
        </p:txBody>
      </p:sp>
      <p:sp>
        <p:nvSpPr>
          <p:cNvPr id="148482" name="Fußzeilenplatzhalter 2"/>
          <p:cNvSpPr>
            <a:spLocks noGrp="1"/>
          </p:cNvSpPr>
          <p:nvPr>
            <p:ph type="ftr" sz="quarter" idx="10"/>
          </p:nvPr>
        </p:nvSpPr>
        <p:spPr>
          <a:noFill/>
        </p:spPr>
        <p:txBody>
          <a:bodyPr/>
          <a:lstStyle/>
          <a:p>
            <a:r>
              <a:rPr lang="en-US"/>
              <a:t>TI II - Computer Architecture</a:t>
            </a:r>
          </a:p>
        </p:txBody>
      </p:sp>
      <p:sp>
        <p:nvSpPr>
          <p:cNvPr id="148484" name="Text Box 3"/>
          <p:cNvSpPr txBox="1">
            <a:spLocks noChangeArrowheads="1"/>
          </p:cNvSpPr>
          <p:nvPr/>
        </p:nvSpPr>
        <p:spPr bwMode="auto">
          <a:xfrm>
            <a:off x="1879600" y="5105401"/>
            <a:ext cx="8235950" cy="830997"/>
          </a:xfrm>
          <a:prstGeom prst="rect">
            <a:avLst/>
          </a:prstGeom>
          <a:noFill/>
          <a:ln w="12700">
            <a:noFill/>
            <a:miter lim="800000"/>
            <a:headEnd/>
            <a:tailEnd/>
          </a:ln>
        </p:spPr>
        <p:txBody>
          <a:bodyPr>
            <a:spAutoFit/>
          </a:bodyPr>
          <a:lstStyle/>
          <a:p>
            <a:pPr algn="l" eaLnBrk="0" hangingPunct="0"/>
            <a:r>
              <a:rPr lang="de-DE" sz="2400" dirty="0">
                <a:latin typeface="Arial" charset="0"/>
              </a:rPr>
              <a:t>The ADD </a:t>
            </a:r>
            <a:r>
              <a:rPr lang="de-DE" sz="2400" dirty="0" err="1">
                <a:latin typeface="Arial" charset="0"/>
              </a:rPr>
              <a:t>instruction</a:t>
            </a:r>
            <a:r>
              <a:rPr lang="de-DE" sz="2400" dirty="0">
                <a:latin typeface="Arial" charset="0"/>
              </a:rPr>
              <a:t> </a:t>
            </a:r>
            <a:r>
              <a:rPr lang="de-DE" sz="2400" dirty="0" err="1">
                <a:latin typeface="Arial" charset="0"/>
              </a:rPr>
              <a:t>is</a:t>
            </a:r>
            <a:r>
              <a:rPr lang="de-DE" sz="2400" dirty="0">
                <a:latin typeface="Arial" charset="0"/>
              </a:rPr>
              <a:t> still in </a:t>
            </a:r>
            <a:r>
              <a:rPr lang="de-DE" sz="2400" dirty="0" err="1">
                <a:latin typeface="Arial" charset="0"/>
              </a:rPr>
              <a:t>the</a:t>
            </a:r>
            <a:r>
              <a:rPr lang="de-DE" sz="2400" dirty="0">
                <a:latin typeface="Arial" charset="0"/>
              </a:rPr>
              <a:t> </a:t>
            </a:r>
            <a:r>
              <a:rPr lang="de-DE" sz="2400" dirty="0" err="1">
                <a:latin typeface="Arial" charset="0"/>
              </a:rPr>
              <a:t>pipeline</a:t>
            </a:r>
            <a:r>
              <a:rPr lang="de-DE" sz="2400" dirty="0">
                <a:latin typeface="Arial" charset="0"/>
              </a:rPr>
              <a:t> </a:t>
            </a:r>
            <a:r>
              <a:rPr lang="de-DE" sz="2400" dirty="0" err="1">
                <a:latin typeface="Arial" charset="0"/>
              </a:rPr>
              <a:t>and</a:t>
            </a:r>
            <a:r>
              <a:rPr lang="de-DE" sz="2400" dirty="0">
                <a:latin typeface="Arial" charset="0"/>
              </a:rPr>
              <a:t> </a:t>
            </a:r>
            <a:r>
              <a:rPr lang="de-DE" sz="2400" dirty="0" err="1">
                <a:latin typeface="Arial" charset="0"/>
              </a:rPr>
              <a:t>therefore</a:t>
            </a:r>
            <a:r>
              <a:rPr lang="de-DE" sz="2400" dirty="0">
                <a:latin typeface="Arial" charset="0"/>
              </a:rPr>
              <a:t> </a:t>
            </a:r>
            <a:r>
              <a:rPr lang="de-DE" sz="2400" dirty="0" err="1">
                <a:latin typeface="Arial" charset="0"/>
              </a:rPr>
              <a:t>executed</a:t>
            </a:r>
            <a:r>
              <a:rPr lang="de-DE" sz="2400" dirty="0">
                <a:latin typeface="Arial" charset="0"/>
              </a:rPr>
              <a:t> </a:t>
            </a:r>
            <a:r>
              <a:rPr lang="de-DE" sz="2400" dirty="0" err="1">
                <a:latin typeface="Arial" charset="0"/>
              </a:rPr>
              <a:t>before</a:t>
            </a:r>
            <a:r>
              <a:rPr lang="de-DE" sz="2400" dirty="0">
                <a:latin typeface="Arial" charset="0"/>
              </a:rPr>
              <a:t> </a:t>
            </a:r>
            <a:r>
              <a:rPr lang="de-DE" sz="2400" dirty="0" err="1">
                <a:latin typeface="Arial" charset="0"/>
              </a:rPr>
              <a:t>the</a:t>
            </a:r>
            <a:r>
              <a:rPr lang="de-DE" sz="2400" dirty="0">
                <a:latin typeface="Arial" charset="0"/>
              </a:rPr>
              <a:t> jump </a:t>
            </a:r>
            <a:r>
              <a:rPr lang="de-DE" sz="2400" dirty="0" err="1">
                <a:latin typeface="Arial" charset="0"/>
              </a:rPr>
              <a:t>is</a:t>
            </a:r>
            <a:r>
              <a:rPr lang="de-DE" sz="2400" dirty="0">
                <a:latin typeface="Arial" charset="0"/>
              </a:rPr>
              <a:t> </a:t>
            </a:r>
            <a:r>
              <a:rPr lang="de-DE" sz="2400" dirty="0" err="1">
                <a:latin typeface="Arial" charset="0"/>
              </a:rPr>
              <a:t>realized</a:t>
            </a:r>
            <a:r>
              <a:rPr lang="de-DE" sz="2400" dirty="0">
                <a:latin typeface="Arial" charset="0"/>
              </a:rPr>
              <a:t>!</a:t>
            </a:r>
          </a:p>
        </p:txBody>
      </p:sp>
      <p:sp>
        <p:nvSpPr>
          <p:cNvPr id="148485" name="Rectangle 4"/>
          <p:cNvSpPr>
            <a:spLocks noChangeArrowheads="1"/>
          </p:cNvSpPr>
          <p:nvPr/>
        </p:nvSpPr>
        <p:spPr bwMode="auto">
          <a:xfrm>
            <a:off x="5048250" y="1779588"/>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ADC</a:t>
            </a:r>
          </a:p>
        </p:txBody>
      </p:sp>
      <p:sp>
        <p:nvSpPr>
          <p:cNvPr id="148486" name="Rectangle 5"/>
          <p:cNvSpPr>
            <a:spLocks noChangeArrowheads="1"/>
          </p:cNvSpPr>
          <p:nvPr/>
        </p:nvSpPr>
        <p:spPr bwMode="auto">
          <a:xfrm>
            <a:off x="8861425" y="1779588"/>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48487" name="Rectangle 6"/>
          <p:cNvSpPr>
            <a:spLocks noChangeArrowheads="1"/>
          </p:cNvSpPr>
          <p:nvPr/>
        </p:nvSpPr>
        <p:spPr bwMode="auto">
          <a:xfrm>
            <a:off x="6319838" y="1779588"/>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48488" name="Rectangle 7"/>
          <p:cNvSpPr>
            <a:spLocks noChangeArrowheads="1"/>
          </p:cNvSpPr>
          <p:nvPr/>
        </p:nvSpPr>
        <p:spPr bwMode="auto">
          <a:xfrm>
            <a:off x="7589839" y="1779588"/>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48489" name="Rectangle 8"/>
          <p:cNvSpPr>
            <a:spLocks noChangeArrowheads="1"/>
          </p:cNvSpPr>
          <p:nvPr/>
        </p:nvSpPr>
        <p:spPr bwMode="auto">
          <a:xfrm>
            <a:off x="5048250" y="2201864"/>
            <a:ext cx="1257300" cy="369887"/>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BEQ</a:t>
            </a:r>
            <a:endParaRPr lang="de-DE" b="1">
              <a:solidFill>
                <a:srgbClr val="FF3300"/>
              </a:solidFill>
              <a:latin typeface="Arial" charset="0"/>
            </a:endParaRPr>
          </a:p>
        </p:txBody>
      </p:sp>
      <p:sp>
        <p:nvSpPr>
          <p:cNvPr id="148490" name="Rectangle 9"/>
          <p:cNvSpPr>
            <a:spLocks noChangeArrowheads="1"/>
          </p:cNvSpPr>
          <p:nvPr/>
        </p:nvSpPr>
        <p:spPr bwMode="auto">
          <a:xfrm>
            <a:off x="8861425" y="2201864"/>
            <a:ext cx="1257300" cy="369887"/>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48491" name="Rectangle 10"/>
          <p:cNvSpPr>
            <a:spLocks noChangeArrowheads="1"/>
          </p:cNvSpPr>
          <p:nvPr/>
        </p:nvSpPr>
        <p:spPr bwMode="auto">
          <a:xfrm>
            <a:off x="6319838" y="2201864"/>
            <a:ext cx="1257300" cy="369887"/>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ADC</a:t>
            </a:r>
          </a:p>
        </p:txBody>
      </p:sp>
      <p:sp>
        <p:nvSpPr>
          <p:cNvPr id="148492" name="Rectangle 11"/>
          <p:cNvSpPr>
            <a:spLocks noChangeArrowheads="1"/>
          </p:cNvSpPr>
          <p:nvPr/>
        </p:nvSpPr>
        <p:spPr bwMode="auto">
          <a:xfrm>
            <a:off x="7589839" y="2201864"/>
            <a:ext cx="1258887" cy="369887"/>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48493" name="Rectangle 12"/>
          <p:cNvSpPr>
            <a:spLocks noChangeArrowheads="1"/>
          </p:cNvSpPr>
          <p:nvPr/>
        </p:nvSpPr>
        <p:spPr bwMode="auto">
          <a:xfrm>
            <a:off x="5048250" y="2625725"/>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48494" name="Rectangle 13"/>
          <p:cNvSpPr>
            <a:spLocks noChangeArrowheads="1"/>
          </p:cNvSpPr>
          <p:nvPr/>
        </p:nvSpPr>
        <p:spPr bwMode="auto">
          <a:xfrm>
            <a:off x="8861425" y="2625725"/>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48495" name="Rectangle 14"/>
          <p:cNvSpPr>
            <a:spLocks noChangeArrowheads="1"/>
          </p:cNvSpPr>
          <p:nvPr/>
        </p:nvSpPr>
        <p:spPr bwMode="auto">
          <a:xfrm>
            <a:off x="6319838" y="2625725"/>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FF3300"/>
                </a:solidFill>
                <a:latin typeface="Arial" charset="0"/>
              </a:rPr>
              <a:t> </a:t>
            </a:r>
            <a:r>
              <a:rPr lang="de-DE" sz="1600" b="1">
                <a:solidFill>
                  <a:srgbClr val="003399"/>
                </a:solidFill>
                <a:latin typeface="Arial" charset="0"/>
              </a:rPr>
              <a:t> BEQ</a:t>
            </a:r>
            <a:endParaRPr lang="de-DE" b="1">
              <a:solidFill>
                <a:srgbClr val="FF3300"/>
              </a:solidFill>
              <a:latin typeface="Arial" charset="0"/>
            </a:endParaRPr>
          </a:p>
        </p:txBody>
      </p:sp>
      <p:sp>
        <p:nvSpPr>
          <p:cNvPr id="148496" name="Rectangle 15"/>
          <p:cNvSpPr>
            <a:spLocks noChangeArrowheads="1"/>
          </p:cNvSpPr>
          <p:nvPr/>
        </p:nvSpPr>
        <p:spPr bwMode="auto">
          <a:xfrm>
            <a:off x="7589839" y="2625725"/>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ADC</a:t>
            </a:r>
            <a:endParaRPr lang="de-DE" sz="1000" b="1">
              <a:latin typeface="Arial" charset="0"/>
            </a:endParaRPr>
          </a:p>
        </p:txBody>
      </p:sp>
      <p:sp>
        <p:nvSpPr>
          <p:cNvPr id="148497" name="Rectangle 16"/>
          <p:cNvSpPr>
            <a:spLocks noChangeArrowheads="1"/>
          </p:cNvSpPr>
          <p:nvPr/>
        </p:nvSpPr>
        <p:spPr bwMode="auto">
          <a:xfrm>
            <a:off x="5048250" y="3486150"/>
            <a:ext cx="1257300" cy="369888"/>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SLL</a:t>
            </a:r>
          </a:p>
        </p:txBody>
      </p:sp>
      <p:sp>
        <p:nvSpPr>
          <p:cNvPr id="148498" name="Rectangle 17"/>
          <p:cNvSpPr>
            <a:spLocks noChangeArrowheads="1"/>
          </p:cNvSpPr>
          <p:nvPr/>
        </p:nvSpPr>
        <p:spPr bwMode="auto">
          <a:xfrm>
            <a:off x="8861425" y="3486150"/>
            <a:ext cx="1257300" cy="369888"/>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endParaRPr lang="de-DE" b="1">
              <a:solidFill>
                <a:srgbClr val="FF3300"/>
              </a:solidFill>
              <a:latin typeface="Arial" charset="0"/>
            </a:endParaRPr>
          </a:p>
        </p:txBody>
      </p:sp>
      <p:sp>
        <p:nvSpPr>
          <p:cNvPr id="148499" name="Rectangle 18"/>
          <p:cNvSpPr>
            <a:spLocks noChangeArrowheads="1"/>
          </p:cNvSpPr>
          <p:nvPr/>
        </p:nvSpPr>
        <p:spPr bwMode="auto">
          <a:xfrm>
            <a:off x="6319838" y="3486150"/>
            <a:ext cx="1257300" cy="369888"/>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48500" name="Rectangle 19"/>
          <p:cNvSpPr>
            <a:spLocks noChangeArrowheads="1"/>
          </p:cNvSpPr>
          <p:nvPr/>
        </p:nvSpPr>
        <p:spPr bwMode="auto">
          <a:xfrm>
            <a:off x="7589839" y="3486150"/>
            <a:ext cx="1258887" cy="369888"/>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endParaRPr lang="de-DE" sz="1000" b="1">
              <a:latin typeface="Arial" charset="0"/>
            </a:endParaRPr>
          </a:p>
        </p:txBody>
      </p:sp>
      <p:sp>
        <p:nvSpPr>
          <p:cNvPr id="148501" name="Rectangle 20"/>
          <p:cNvSpPr>
            <a:spLocks noChangeArrowheads="1"/>
          </p:cNvSpPr>
          <p:nvPr/>
        </p:nvSpPr>
        <p:spPr bwMode="auto">
          <a:xfrm>
            <a:off x="5048250" y="4348163"/>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p:txBody>
      </p:sp>
      <p:sp>
        <p:nvSpPr>
          <p:cNvPr id="148502" name="Rectangle 21"/>
          <p:cNvSpPr>
            <a:spLocks noChangeArrowheads="1"/>
          </p:cNvSpPr>
          <p:nvPr/>
        </p:nvSpPr>
        <p:spPr bwMode="auto">
          <a:xfrm>
            <a:off x="8861425" y="4348163"/>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48503" name="Rectangle 22"/>
          <p:cNvSpPr>
            <a:spLocks noChangeArrowheads="1"/>
          </p:cNvSpPr>
          <p:nvPr/>
        </p:nvSpPr>
        <p:spPr bwMode="auto">
          <a:xfrm>
            <a:off x="6319838" y="4348163"/>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 </a:t>
            </a:r>
          </a:p>
        </p:txBody>
      </p:sp>
      <p:sp>
        <p:nvSpPr>
          <p:cNvPr id="148504" name="Rectangle 23"/>
          <p:cNvSpPr>
            <a:spLocks noChangeArrowheads="1"/>
          </p:cNvSpPr>
          <p:nvPr/>
        </p:nvSpPr>
        <p:spPr bwMode="auto">
          <a:xfrm>
            <a:off x="7589839" y="4348163"/>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SLL</a:t>
            </a:r>
            <a:endParaRPr lang="de-DE" sz="1000" b="1">
              <a:latin typeface="Arial" charset="0"/>
            </a:endParaRPr>
          </a:p>
        </p:txBody>
      </p:sp>
      <p:sp>
        <p:nvSpPr>
          <p:cNvPr id="148505" name="Rectangle 24"/>
          <p:cNvSpPr>
            <a:spLocks noChangeArrowheads="1"/>
          </p:cNvSpPr>
          <p:nvPr/>
        </p:nvSpPr>
        <p:spPr bwMode="auto">
          <a:xfrm>
            <a:off x="5048250" y="3057525"/>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48506" name="Rectangle 25"/>
          <p:cNvSpPr>
            <a:spLocks noChangeArrowheads="1"/>
          </p:cNvSpPr>
          <p:nvPr/>
        </p:nvSpPr>
        <p:spPr bwMode="auto">
          <a:xfrm>
            <a:off x="8861425" y="3057525"/>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ADC</a:t>
            </a:r>
          </a:p>
        </p:txBody>
      </p:sp>
      <p:sp>
        <p:nvSpPr>
          <p:cNvPr id="148507" name="Rectangle 26"/>
          <p:cNvSpPr>
            <a:spLocks noChangeArrowheads="1"/>
          </p:cNvSpPr>
          <p:nvPr/>
        </p:nvSpPr>
        <p:spPr bwMode="auto">
          <a:xfrm>
            <a:off x="6319838" y="3057525"/>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48508" name="Rectangle 27"/>
          <p:cNvSpPr>
            <a:spLocks noChangeArrowheads="1"/>
          </p:cNvSpPr>
          <p:nvPr/>
        </p:nvSpPr>
        <p:spPr bwMode="auto">
          <a:xfrm>
            <a:off x="7589839" y="3057525"/>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endParaRPr lang="de-DE" sz="1200" b="1">
              <a:solidFill>
                <a:srgbClr val="FF3300"/>
              </a:solidFill>
              <a:latin typeface="Arial" charset="0"/>
            </a:endParaRPr>
          </a:p>
        </p:txBody>
      </p:sp>
      <p:sp>
        <p:nvSpPr>
          <p:cNvPr id="148509" name="Line 28"/>
          <p:cNvSpPr>
            <a:spLocks noChangeShapeType="1"/>
          </p:cNvSpPr>
          <p:nvPr/>
        </p:nvSpPr>
        <p:spPr bwMode="auto">
          <a:xfrm flipH="1">
            <a:off x="5724526" y="2867025"/>
            <a:ext cx="714375" cy="361950"/>
          </a:xfrm>
          <a:prstGeom prst="line">
            <a:avLst/>
          </a:prstGeom>
          <a:noFill/>
          <a:ln w="57150">
            <a:solidFill>
              <a:srgbClr val="FF0000"/>
            </a:solidFill>
            <a:round/>
            <a:headEnd/>
            <a:tailEnd type="triangle" w="med" len="med"/>
          </a:ln>
        </p:spPr>
        <p:txBody>
          <a:bodyPr/>
          <a:lstStyle/>
          <a:p>
            <a:endParaRPr lang="de-DE"/>
          </a:p>
        </p:txBody>
      </p:sp>
      <p:sp>
        <p:nvSpPr>
          <p:cNvPr id="148510" name="Rectangle 29"/>
          <p:cNvSpPr>
            <a:spLocks noChangeArrowheads="1"/>
          </p:cNvSpPr>
          <p:nvPr/>
        </p:nvSpPr>
        <p:spPr bwMode="auto">
          <a:xfrm>
            <a:off x="5048250" y="3917950"/>
            <a:ext cx="1257300" cy="369888"/>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 </a:t>
            </a:r>
          </a:p>
        </p:txBody>
      </p:sp>
      <p:sp>
        <p:nvSpPr>
          <p:cNvPr id="148511" name="Rectangle 30"/>
          <p:cNvSpPr>
            <a:spLocks noChangeArrowheads="1"/>
          </p:cNvSpPr>
          <p:nvPr/>
        </p:nvSpPr>
        <p:spPr bwMode="auto">
          <a:xfrm>
            <a:off x="8861425" y="3917950"/>
            <a:ext cx="1257300" cy="369888"/>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48512" name="Rectangle 31"/>
          <p:cNvSpPr>
            <a:spLocks noChangeArrowheads="1"/>
          </p:cNvSpPr>
          <p:nvPr/>
        </p:nvSpPr>
        <p:spPr bwMode="auto">
          <a:xfrm>
            <a:off x="6319838" y="3917950"/>
            <a:ext cx="1257300" cy="369888"/>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SLL</a:t>
            </a:r>
          </a:p>
        </p:txBody>
      </p:sp>
      <p:sp>
        <p:nvSpPr>
          <p:cNvPr id="148513" name="Rectangle 32"/>
          <p:cNvSpPr>
            <a:spLocks noChangeArrowheads="1"/>
          </p:cNvSpPr>
          <p:nvPr/>
        </p:nvSpPr>
        <p:spPr bwMode="auto">
          <a:xfrm>
            <a:off x="7589839" y="3917950"/>
            <a:ext cx="1258887" cy="369888"/>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endParaRPr lang="de-DE" sz="1000" b="1">
              <a:latin typeface="Arial" charset="0"/>
            </a:endParaRPr>
          </a:p>
        </p:txBody>
      </p:sp>
      <p:sp>
        <p:nvSpPr>
          <p:cNvPr id="148514" name="Rectangle 33"/>
          <p:cNvSpPr>
            <a:spLocks noChangeArrowheads="1"/>
          </p:cNvSpPr>
          <p:nvPr/>
        </p:nvSpPr>
        <p:spPr bwMode="auto">
          <a:xfrm>
            <a:off x="1739900" y="2016126"/>
            <a:ext cx="2908300" cy="1717675"/>
          </a:xfrm>
          <a:prstGeom prst="rect">
            <a:avLst/>
          </a:prstGeom>
          <a:noFill/>
          <a:ln w="12700">
            <a:noFill/>
            <a:miter lim="800000"/>
            <a:headEnd/>
            <a:tailEnd/>
          </a:ln>
        </p:spPr>
        <p:txBody>
          <a:bodyPr>
            <a:spAutoFit/>
          </a:bodyPr>
          <a:lstStyle/>
          <a:p>
            <a:pPr algn="l" eaLnBrk="0" hangingPunct="0">
              <a:lnSpc>
                <a:spcPct val="110000"/>
              </a:lnSpc>
              <a:spcBef>
                <a:spcPct val="50000"/>
              </a:spcBef>
              <a:tabLst>
                <a:tab pos="952500" algn="l"/>
              </a:tabLst>
            </a:pPr>
            <a:r>
              <a:rPr lang="de-DE" sz="1600" b="1" dirty="0">
                <a:latin typeface="Courier New" pitchFamily="49" charset="0"/>
              </a:rPr>
              <a:t>	CMP   R1,R2</a:t>
            </a:r>
            <a:br>
              <a:rPr lang="de-DE" sz="1600" b="1" dirty="0">
                <a:latin typeface="Courier New" pitchFamily="49" charset="0"/>
              </a:rPr>
            </a:br>
            <a:r>
              <a:rPr lang="de-DE" sz="1600" b="1" dirty="0">
                <a:latin typeface="Courier New" pitchFamily="49" charset="0"/>
              </a:rPr>
              <a:t>	ADC   R4,R5,R4</a:t>
            </a:r>
            <a:br>
              <a:rPr lang="de-DE" sz="1600" b="1" dirty="0">
                <a:latin typeface="Courier New" pitchFamily="49" charset="0"/>
              </a:rPr>
            </a:br>
            <a:r>
              <a:rPr lang="de-DE" sz="1600" b="1" dirty="0">
                <a:latin typeface="Courier New" pitchFamily="49" charset="0"/>
              </a:rPr>
              <a:t>	BEQ   Label</a:t>
            </a:r>
            <a:br>
              <a:rPr lang="de-DE" sz="1600" b="1" dirty="0">
                <a:latin typeface="Courier New" pitchFamily="49" charset="0"/>
              </a:rPr>
            </a:br>
            <a:r>
              <a:rPr lang="de-DE" sz="1600" b="1" dirty="0">
                <a:latin typeface="Courier New" pitchFamily="49" charset="0"/>
              </a:rPr>
              <a:t>	ADD   R3,R1,R2</a:t>
            </a:r>
            <a:br>
              <a:rPr lang="de-DE" sz="1600" b="1" dirty="0">
                <a:latin typeface="Courier New" pitchFamily="49" charset="0"/>
              </a:rPr>
            </a:br>
            <a:r>
              <a:rPr lang="de-DE" sz="1600" b="1" dirty="0">
                <a:latin typeface="Courier New" pitchFamily="49" charset="0"/>
              </a:rPr>
              <a:t>Label:	SUB   R6,R4,R5</a:t>
            </a:r>
            <a:br>
              <a:rPr lang="de-DE" sz="1600" b="1" dirty="0">
                <a:latin typeface="Courier New" pitchFamily="49" charset="0"/>
              </a:rPr>
            </a:br>
            <a:r>
              <a:rPr lang="de-DE" sz="1600" b="1" dirty="0">
                <a:latin typeface="Courier New" pitchFamily="49" charset="0"/>
              </a:rPr>
              <a:t>	SLL   R0</a:t>
            </a:r>
          </a:p>
        </p:txBody>
      </p:sp>
      <p:grpSp>
        <p:nvGrpSpPr>
          <p:cNvPr id="148515" name="Group 34"/>
          <p:cNvGrpSpPr>
            <a:grpSpLocks/>
          </p:cNvGrpSpPr>
          <p:nvPr/>
        </p:nvGrpSpPr>
        <p:grpSpPr bwMode="auto">
          <a:xfrm>
            <a:off x="5032376" y="1052513"/>
            <a:ext cx="5072063" cy="463550"/>
            <a:chOff x="616" y="746"/>
            <a:chExt cx="3194" cy="332"/>
          </a:xfrm>
        </p:grpSpPr>
        <p:sp>
          <p:nvSpPr>
            <p:cNvPr id="148516" name="Rectangle 35"/>
            <p:cNvSpPr>
              <a:spLocks noChangeArrowheads="1"/>
            </p:cNvSpPr>
            <p:nvPr/>
          </p:nvSpPr>
          <p:spPr bwMode="auto">
            <a:xfrm>
              <a:off x="616" y="746"/>
              <a:ext cx="792" cy="332"/>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fetch</a:t>
              </a:r>
            </a:p>
          </p:txBody>
        </p:sp>
        <p:sp>
          <p:nvSpPr>
            <p:cNvPr id="148517" name="Rectangle 36"/>
            <p:cNvSpPr>
              <a:spLocks noChangeArrowheads="1"/>
            </p:cNvSpPr>
            <p:nvPr/>
          </p:nvSpPr>
          <p:spPr bwMode="auto">
            <a:xfrm>
              <a:off x="3018" y="746"/>
              <a:ext cx="792" cy="332"/>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Write back</a:t>
              </a:r>
              <a:br>
                <a:rPr lang="en-US" sz="1200" b="1">
                  <a:latin typeface="Arial" charset="0"/>
                </a:rPr>
              </a:br>
              <a:r>
                <a:rPr lang="en-US" sz="1200" b="1">
                  <a:latin typeface="Arial" charset="0"/>
                </a:rPr>
                <a:t>result</a:t>
              </a:r>
            </a:p>
          </p:txBody>
        </p:sp>
        <p:sp>
          <p:nvSpPr>
            <p:cNvPr id="148518" name="Rectangle 37"/>
            <p:cNvSpPr>
              <a:spLocks noChangeArrowheads="1"/>
            </p:cNvSpPr>
            <p:nvPr/>
          </p:nvSpPr>
          <p:spPr bwMode="auto">
            <a:xfrm>
              <a:off x="1417" y="746"/>
              <a:ext cx="792" cy="332"/>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decode</a:t>
              </a:r>
            </a:p>
          </p:txBody>
        </p:sp>
        <p:sp>
          <p:nvSpPr>
            <p:cNvPr id="148519" name="Rectangle 38"/>
            <p:cNvSpPr>
              <a:spLocks noChangeArrowheads="1"/>
            </p:cNvSpPr>
            <p:nvPr/>
          </p:nvSpPr>
          <p:spPr bwMode="auto">
            <a:xfrm>
              <a:off x="2217" y="746"/>
              <a:ext cx="793" cy="332"/>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Operation</a:t>
              </a:r>
              <a:br>
                <a:rPr lang="en-US" sz="1200" b="1">
                  <a:latin typeface="Arial" charset="0"/>
                </a:rPr>
              </a:br>
              <a:r>
                <a:rPr lang="en-US" sz="1200" b="1">
                  <a:latin typeface="Arial" charset="0"/>
                </a:rPr>
                <a:t>execution</a:t>
              </a:r>
            </a:p>
          </p:txBody>
        </p:sp>
      </p:gr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5"/>
          <p:cNvSpPr>
            <a:spLocks noGrp="1" noChangeArrowheads="1"/>
          </p:cNvSpPr>
          <p:nvPr>
            <p:ph type="title"/>
          </p:nvPr>
        </p:nvSpPr>
        <p:spPr/>
        <p:txBody>
          <a:bodyPr/>
          <a:lstStyle/>
          <a:p>
            <a:r>
              <a:rPr lang="en-US" noProof="0" dirty="0"/>
              <a:t>Solutions</a:t>
            </a:r>
          </a:p>
        </p:txBody>
      </p:sp>
      <p:sp>
        <p:nvSpPr>
          <p:cNvPr id="149508" name="Rectangle 6"/>
          <p:cNvSpPr>
            <a:spLocks noGrp="1" noChangeArrowheads="1"/>
          </p:cNvSpPr>
          <p:nvPr>
            <p:ph idx="1"/>
          </p:nvPr>
        </p:nvSpPr>
        <p:spPr/>
        <p:txBody>
          <a:bodyPr/>
          <a:lstStyle/>
          <a:p>
            <a:r>
              <a:rPr lang="en-US" noProof="0" dirty="0"/>
              <a:t>Hardware Solutions</a:t>
            </a:r>
          </a:p>
          <a:p>
            <a:endParaRPr lang="en-US" noProof="0" dirty="0"/>
          </a:p>
          <a:p>
            <a:r>
              <a:rPr lang="en-US" noProof="0" dirty="0">
                <a:solidFill>
                  <a:srgbClr val="C00000"/>
                </a:solidFill>
              </a:rPr>
              <a:t>Pipeline Flushing </a:t>
            </a:r>
          </a:p>
          <a:p>
            <a:pPr marL="422077" lvl="2" indent="-132160">
              <a:spcBef>
                <a:spcPts val="375"/>
              </a:spcBef>
            </a:pPr>
            <a:r>
              <a:rPr lang="en-US" dirty="0"/>
              <a:t>Flush (empty) pipeline before realizing the jump</a:t>
            </a:r>
          </a:p>
          <a:p>
            <a:endParaRPr lang="en-US" noProof="0" dirty="0">
              <a:sym typeface="Monotype Sorts" pitchFamily="2" charset="2"/>
            </a:endParaRPr>
          </a:p>
          <a:p>
            <a:r>
              <a:rPr lang="en-US" noProof="0" dirty="0">
                <a:solidFill>
                  <a:srgbClr val="C00000"/>
                </a:solidFill>
              </a:rPr>
              <a:t>Speculative Branch </a:t>
            </a:r>
          </a:p>
          <a:p>
            <a:pPr marL="422077" lvl="2" indent="-132160">
              <a:spcBef>
                <a:spcPts val="375"/>
              </a:spcBef>
            </a:pPr>
            <a:r>
              <a:rPr lang="en-US" dirty="0"/>
              <a:t>In case of a conditional jump: Estimate result of condition and load pipeline (speculative)</a:t>
            </a:r>
          </a:p>
          <a:p>
            <a:pPr marL="422077" lvl="2" indent="-132160">
              <a:spcBef>
                <a:spcPts val="375"/>
              </a:spcBef>
            </a:pPr>
            <a:r>
              <a:rPr lang="en-US" dirty="0"/>
              <a:t>Wrong speculation: Pipeline Flushing</a:t>
            </a:r>
          </a:p>
          <a:p>
            <a:pPr marL="422077" lvl="2" indent="-132160">
              <a:spcBef>
                <a:spcPts val="375"/>
              </a:spcBef>
            </a:pPr>
            <a:r>
              <a:rPr lang="en-US" dirty="0"/>
              <a:t>Branch prediction used in most modern processors</a:t>
            </a:r>
          </a:p>
          <a:p>
            <a:endParaRPr lang="en-US" noProof="0" dirty="0"/>
          </a:p>
        </p:txBody>
      </p:sp>
      <p:sp>
        <p:nvSpPr>
          <p:cNvPr id="149506"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4"/>
          <p:cNvSpPr>
            <a:spLocks noGrp="1" noChangeArrowheads="1"/>
          </p:cNvSpPr>
          <p:nvPr>
            <p:ph type="title"/>
          </p:nvPr>
        </p:nvSpPr>
        <p:spPr/>
        <p:txBody>
          <a:bodyPr/>
          <a:lstStyle/>
          <a:p>
            <a:pPr eaLnBrk="1" hangingPunct="1"/>
            <a:r>
              <a:rPr lang="en-US" noProof="0" dirty="0"/>
              <a:t>Simple solutions</a:t>
            </a:r>
          </a:p>
        </p:txBody>
      </p:sp>
      <p:sp>
        <p:nvSpPr>
          <p:cNvPr id="150532" name="Rectangle 5"/>
          <p:cNvSpPr>
            <a:spLocks noGrp="1" noChangeArrowheads="1"/>
          </p:cNvSpPr>
          <p:nvPr>
            <p:ph idx="1"/>
          </p:nvPr>
        </p:nvSpPr>
        <p:spPr/>
        <p:txBody>
          <a:bodyPr/>
          <a:lstStyle/>
          <a:p>
            <a:pPr eaLnBrk="1" hangingPunct="1"/>
            <a:r>
              <a:rPr lang="en-US" noProof="0" dirty="0">
                <a:solidFill>
                  <a:srgbClr val="C00000"/>
                </a:solidFill>
              </a:rPr>
              <a:t>Hardware Interlocking</a:t>
            </a:r>
          </a:p>
          <a:p>
            <a:pPr marL="422077" lvl="2" indent="-132160">
              <a:spcBef>
                <a:spcPts val="375"/>
              </a:spcBef>
            </a:pPr>
            <a:r>
              <a:rPr lang="en-US" dirty="0"/>
              <a:t>This is the simplest way to deal with control hazards: the hardware must detect the branch and apply hardware interlocking to stall the next instruction(s).</a:t>
            </a:r>
          </a:p>
          <a:p>
            <a:pPr marL="422077" lvl="2" indent="-132160">
              <a:spcBef>
                <a:spcPts val="375"/>
              </a:spcBef>
            </a:pPr>
            <a:endParaRPr lang="en-US" dirty="0"/>
          </a:p>
          <a:p>
            <a:pPr eaLnBrk="1" hangingPunct="1"/>
            <a:r>
              <a:rPr lang="en-US" noProof="0" dirty="0">
                <a:solidFill>
                  <a:srgbClr val="C00000"/>
                </a:solidFill>
              </a:rPr>
              <a:t>Software Solutions</a:t>
            </a:r>
          </a:p>
          <a:p>
            <a:pPr marL="422077" lvl="2" indent="-132160">
              <a:spcBef>
                <a:spcPts val="375"/>
              </a:spcBef>
            </a:pPr>
            <a:r>
              <a:rPr lang="en-US" dirty="0"/>
              <a:t>Insertion of NOP instructions by the compiler after every branch</a:t>
            </a:r>
          </a:p>
          <a:p>
            <a:pPr marL="422077" lvl="2" indent="-132160">
              <a:spcBef>
                <a:spcPts val="375"/>
              </a:spcBef>
            </a:pPr>
            <a:r>
              <a:rPr lang="en-US" dirty="0"/>
              <a:t>Re-Ordering of instructions by the compiler</a:t>
            </a:r>
          </a:p>
          <a:p>
            <a:pPr marL="422077" lvl="2" indent="-132160">
              <a:spcBef>
                <a:spcPts val="375"/>
              </a:spcBef>
            </a:pPr>
            <a:r>
              <a:rPr lang="en-US" dirty="0"/>
              <a:t>Instead of NOPs, instructions that will be executed anyway and that do not influence the branch condition will be put into the pipeline immediately after the branch instruction (early days of RISC processors)</a:t>
            </a:r>
          </a:p>
        </p:txBody>
      </p:sp>
      <p:sp>
        <p:nvSpPr>
          <p:cNvPr id="15053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6"/>
          <p:cNvSpPr>
            <a:spLocks noGrp="1" noChangeArrowheads="1"/>
          </p:cNvSpPr>
          <p:nvPr>
            <p:ph type="title"/>
          </p:nvPr>
        </p:nvSpPr>
        <p:spPr/>
        <p:txBody>
          <a:bodyPr/>
          <a:lstStyle/>
          <a:p>
            <a:pPr eaLnBrk="1" hangingPunct="1"/>
            <a:r>
              <a:rPr lang="en-US" noProof="0" dirty="0"/>
              <a:t>Solution: Decide branch direction earlier</a:t>
            </a:r>
          </a:p>
        </p:txBody>
      </p:sp>
      <p:sp>
        <p:nvSpPr>
          <p:cNvPr id="151556" name="Rectangle 7"/>
          <p:cNvSpPr>
            <a:spLocks noGrp="1" noChangeArrowheads="1"/>
          </p:cNvSpPr>
          <p:nvPr>
            <p:ph idx="1"/>
          </p:nvPr>
        </p:nvSpPr>
        <p:spPr/>
        <p:txBody>
          <a:bodyPr/>
          <a:lstStyle/>
          <a:p>
            <a:pPr eaLnBrk="1" hangingPunct="1"/>
            <a:r>
              <a:rPr lang="en-US" noProof="0" dirty="0"/>
              <a:t>Flushing or Locking is often not acceptable</a:t>
            </a:r>
            <a:br>
              <a:rPr lang="en-US" noProof="0" dirty="0"/>
            </a:br>
            <a:endParaRPr lang="en-US" noProof="0" dirty="0"/>
          </a:p>
          <a:p>
            <a:pPr eaLnBrk="1" hangingPunct="1"/>
            <a:r>
              <a:rPr lang="en-US" noProof="0" dirty="0"/>
              <a:t>Reordering is often not possible</a:t>
            </a:r>
          </a:p>
          <a:p>
            <a:pPr eaLnBrk="1" hangingPunct="1"/>
            <a:endParaRPr lang="en-US" noProof="0" dirty="0"/>
          </a:p>
          <a:p>
            <a:pPr eaLnBrk="1" hangingPunct="1"/>
            <a:r>
              <a:rPr lang="en-US" noProof="0" dirty="0"/>
              <a:t>Calculation of the branch direction and of the branch target address should be done in the pipeline as early as possible. </a:t>
            </a:r>
            <a:br>
              <a:rPr lang="en-US" noProof="0" dirty="0"/>
            </a:br>
            <a:endParaRPr lang="en-US" noProof="0" dirty="0"/>
          </a:p>
          <a:p>
            <a:pPr eaLnBrk="1" hangingPunct="1"/>
            <a:r>
              <a:rPr lang="en-US" noProof="0" dirty="0">
                <a:solidFill>
                  <a:srgbClr val="C00000"/>
                </a:solidFill>
              </a:rPr>
              <a:t>Best solution</a:t>
            </a:r>
            <a:r>
              <a:rPr lang="en-US" noProof="0" dirty="0"/>
              <a:t> </a:t>
            </a:r>
          </a:p>
          <a:p>
            <a:pPr marL="422077" lvl="2" indent="-132160">
              <a:spcBef>
                <a:spcPts val="375"/>
              </a:spcBef>
            </a:pPr>
            <a:r>
              <a:rPr lang="en-US" dirty="0"/>
              <a:t>Already in ID stage after the instruction has become recognized as branch instruction. </a:t>
            </a:r>
          </a:p>
          <a:p>
            <a:pPr marL="422077" lvl="2" indent="-132160">
              <a:spcBef>
                <a:spcPts val="375"/>
              </a:spcBef>
            </a:pPr>
            <a:r>
              <a:rPr lang="en-US" dirty="0"/>
              <a:t>or even earlier: if history shows that address contains a branch</a:t>
            </a:r>
          </a:p>
          <a:p>
            <a:pPr eaLnBrk="1" hangingPunct="1"/>
            <a:endParaRPr lang="en-US" noProof="0" dirty="0"/>
          </a:p>
        </p:txBody>
      </p:sp>
      <p:sp>
        <p:nvSpPr>
          <p:cNvPr id="15155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4"/>
          <p:cNvSpPr>
            <a:spLocks noGrp="1" noChangeArrowheads="1"/>
          </p:cNvSpPr>
          <p:nvPr>
            <p:ph type="title"/>
          </p:nvPr>
        </p:nvSpPr>
        <p:spPr/>
        <p:txBody>
          <a:bodyPr/>
          <a:lstStyle/>
          <a:p>
            <a:r>
              <a:rPr lang="en-US" noProof="0"/>
              <a:t>Branch Prediction</a:t>
            </a:r>
            <a:endParaRPr lang="en-US" noProof="0" dirty="0"/>
          </a:p>
        </p:txBody>
      </p:sp>
      <p:sp>
        <p:nvSpPr>
          <p:cNvPr id="152580" name="Rectangle 5"/>
          <p:cNvSpPr>
            <a:spLocks noGrp="1" noChangeArrowheads="1"/>
          </p:cNvSpPr>
          <p:nvPr>
            <p:ph idx="1"/>
          </p:nvPr>
        </p:nvSpPr>
        <p:spPr/>
        <p:txBody>
          <a:bodyPr/>
          <a:lstStyle/>
          <a:p>
            <a:r>
              <a:rPr lang="en-US" noProof="0" dirty="0"/>
              <a:t>Branch prediction </a:t>
            </a:r>
            <a:r>
              <a:rPr lang="en-US" noProof="0" dirty="0">
                <a:solidFill>
                  <a:srgbClr val="C00000"/>
                </a:solidFill>
              </a:rPr>
              <a:t>foretells the outcome of conditional branch </a:t>
            </a:r>
            <a:r>
              <a:rPr lang="en-US" noProof="0" dirty="0"/>
              <a:t>instructions, excellent branch handling techniques are essential for today's and for future microprocessors.</a:t>
            </a:r>
          </a:p>
          <a:p>
            <a:endParaRPr lang="en-US" noProof="0" dirty="0"/>
          </a:p>
          <a:p>
            <a:r>
              <a:rPr lang="en-US" noProof="0" dirty="0"/>
              <a:t>IF stage finds a branch instruction</a:t>
            </a:r>
          </a:p>
          <a:p>
            <a:pPr marL="422077" lvl="2" indent="-132160">
              <a:spcBef>
                <a:spcPts val="375"/>
              </a:spcBef>
            </a:pPr>
            <a:r>
              <a:rPr lang="en-US" dirty="0"/>
              <a:t>predict branch direction</a:t>
            </a:r>
          </a:p>
          <a:p>
            <a:pPr lvl="1"/>
            <a:endParaRPr lang="en-US" noProof="0" dirty="0"/>
          </a:p>
          <a:p>
            <a:r>
              <a:rPr lang="en-US" noProof="0" dirty="0">
                <a:sym typeface="Wingdings" pitchFamily="2" charset="2"/>
              </a:rPr>
              <a:t>The branch delay slots are </a:t>
            </a:r>
            <a:r>
              <a:rPr lang="en-US" noProof="0" dirty="0">
                <a:solidFill>
                  <a:srgbClr val="C00000"/>
                </a:solidFill>
                <a:sym typeface="Wingdings" pitchFamily="2" charset="2"/>
              </a:rPr>
              <a:t>speculatively filled with instruction</a:t>
            </a:r>
          </a:p>
          <a:p>
            <a:pPr marL="422077" lvl="2" indent="-132160">
              <a:spcBef>
                <a:spcPts val="375"/>
              </a:spcBef>
            </a:pPr>
            <a:r>
              <a:rPr lang="en-US" dirty="0"/>
              <a:t>of the consecutively following path</a:t>
            </a:r>
          </a:p>
          <a:p>
            <a:pPr marL="422077" lvl="2" indent="-132160">
              <a:spcBef>
                <a:spcPts val="375"/>
              </a:spcBef>
            </a:pPr>
            <a:r>
              <a:rPr lang="en-US" dirty="0"/>
              <a:t>of the path at the target address</a:t>
            </a:r>
          </a:p>
          <a:p>
            <a:pPr lvl="1"/>
            <a:endParaRPr lang="en-US" noProof="0" dirty="0"/>
          </a:p>
          <a:p>
            <a:r>
              <a:rPr lang="en-US" noProof="0" dirty="0"/>
              <a:t>After resolving of the branch direction</a:t>
            </a:r>
          </a:p>
          <a:p>
            <a:pPr marL="422077" lvl="2" indent="-132160">
              <a:spcBef>
                <a:spcPts val="375"/>
              </a:spcBef>
            </a:pPr>
            <a:r>
              <a:rPr lang="en-US" dirty="0">
                <a:sym typeface="Wingdings" pitchFamily="2" charset="2"/>
              </a:rPr>
              <a:t>decide upon correctness of prediction</a:t>
            </a:r>
          </a:p>
          <a:p>
            <a:pPr lvl="1"/>
            <a:endParaRPr lang="en-US" noProof="0" dirty="0">
              <a:sym typeface="Wingdings" pitchFamily="2" charset="2"/>
            </a:endParaRPr>
          </a:p>
          <a:p>
            <a:r>
              <a:rPr lang="en-US" noProof="0" dirty="0"/>
              <a:t>In case of </a:t>
            </a:r>
            <a:r>
              <a:rPr lang="en-US" noProof="0" dirty="0" err="1">
                <a:solidFill>
                  <a:srgbClr val="C00000"/>
                </a:solidFill>
              </a:rPr>
              <a:t>misprediction</a:t>
            </a:r>
            <a:r>
              <a:rPr lang="en-US" noProof="0" dirty="0"/>
              <a:t> </a:t>
            </a:r>
            <a:r>
              <a:rPr lang="en-US" noProof="0" dirty="0">
                <a:sym typeface="Wingdings 3" pitchFamily="18" charset="2"/>
              </a:rPr>
              <a:t></a:t>
            </a:r>
            <a:r>
              <a:rPr lang="en-US" noProof="0" dirty="0">
                <a:sym typeface="Wingdings" pitchFamily="2" charset="2"/>
              </a:rPr>
              <a:t> discard wrongly fetched instructions</a:t>
            </a:r>
          </a:p>
          <a:p>
            <a:pPr marL="422077" lvl="2" indent="-132160">
              <a:spcBef>
                <a:spcPts val="375"/>
              </a:spcBef>
            </a:pPr>
            <a:r>
              <a:rPr lang="en-US" dirty="0"/>
              <a:t>rerolling when a branch is </a:t>
            </a:r>
            <a:r>
              <a:rPr lang="en-US" dirty="0" err="1"/>
              <a:t>mispredicted</a:t>
            </a:r>
            <a:r>
              <a:rPr lang="en-US" dirty="0"/>
              <a:t> is expensive: </a:t>
            </a:r>
          </a:p>
          <a:p>
            <a:pPr marL="572095" lvl="3" indent="-132160">
              <a:spcBef>
                <a:spcPts val="375"/>
              </a:spcBef>
            </a:pPr>
            <a:r>
              <a:rPr lang="en-US" dirty="0"/>
              <a:t>9 cycles on Itanium </a:t>
            </a:r>
          </a:p>
          <a:p>
            <a:pPr marL="572095" lvl="3" indent="-132160">
              <a:spcBef>
                <a:spcPts val="375"/>
              </a:spcBef>
            </a:pPr>
            <a:r>
              <a:rPr lang="en-US" dirty="0"/>
              <a:t>11 or more cycles in the Pentium II</a:t>
            </a:r>
            <a:endParaRPr lang="en-US" dirty="0">
              <a:sym typeface="Wingdings" pitchFamily="2" charset="2"/>
            </a:endParaRPr>
          </a:p>
        </p:txBody>
      </p:sp>
      <p:sp>
        <p:nvSpPr>
          <p:cNvPr id="152578"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el 1"/>
          <p:cNvSpPr>
            <a:spLocks noGrp="1"/>
          </p:cNvSpPr>
          <p:nvPr>
            <p:ph type="title"/>
          </p:nvPr>
        </p:nvSpPr>
        <p:spPr/>
        <p:txBody>
          <a:bodyPr/>
          <a:lstStyle/>
          <a:p>
            <a:r>
              <a:rPr lang="en-US" noProof="0" dirty="0"/>
              <a:t>Branch-Target Buffer or Branch-Target Address Cache</a:t>
            </a:r>
          </a:p>
        </p:txBody>
      </p:sp>
      <p:sp>
        <p:nvSpPr>
          <p:cNvPr id="153603" name="Inhaltsplatzhalter 2"/>
          <p:cNvSpPr>
            <a:spLocks noGrp="1"/>
          </p:cNvSpPr>
          <p:nvPr>
            <p:ph idx="1"/>
          </p:nvPr>
        </p:nvSpPr>
        <p:spPr/>
        <p:txBody>
          <a:bodyPr/>
          <a:lstStyle/>
          <a:p>
            <a:r>
              <a:rPr lang="en-US" noProof="0" dirty="0"/>
              <a:t>The </a:t>
            </a:r>
            <a:r>
              <a:rPr lang="en-US" noProof="0" dirty="0">
                <a:solidFill>
                  <a:srgbClr val="C00000"/>
                </a:solidFill>
              </a:rPr>
              <a:t>Branch Target Buffer </a:t>
            </a:r>
            <a:r>
              <a:rPr lang="en-US" dirty="0"/>
              <a:t>(BTB) or </a:t>
            </a:r>
            <a:r>
              <a:rPr lang="en-US" noProof="0" dirty="0">
                <a:solidFill>
                  <a:srgbClr val="C00000"/>
                </a:solidFill>
              </a:rPr>
              <a:t>Branch-Target Address Cache </a:t>
            </a:r>
            <a:r>
              <a:rPr lang="en-US" dirty="0"/>
              <a:t>(BTAC) stores branch </a:t>
            </a:r>
            <a:r>
              <a:rPr lang="en-US" noProof="0" dirty="0"/>
              <a:t>and jump target addresses. </a:t>
            </a:r>
          </a:p>
          <a:p>
            <a:endParaRPr lang="en-US" noProof="0" dirty="0"/>
          </a:p>
          <a:p>
            <a:r>
              <a:rPr lang="en-US" noProof="0" dirty="0"/>
              <a:t>It should be known already in the IF stage whether the as-yet-</a:t>
            </a:r>
            <a:r>
              <a:rPr lang="en-US" noProof="0" dirty="0" err="1"/>
              <a:t>undecoded</a:t>
            </a:r>
            <a:r>
              <a:rPr lang="en-US" noProof="0" dirty="0"/>
              <a:t> instruction is a jump or branch.</a:t>
            </a:r>
          </a:p>
          <a:p>
            <a:endParaRPr lang="en-US" noProof="0" dirty="0"/>
          </a:p>
          <a:p>
            <a:r>
              <a:rPr lang="en-US" noProof="0" dirty="0"/>
              <a:t>The BTB is accessed during the IF stage.</a:t>
            </a:r>
          </a:p>
          <a:p>
            <a:endParaRPr lang="en-US" noProof="0" dirty="0"/>
          </a:p>
          <a:p>
            <a:r>
              <a:rPr lang="en-US" noProof="0" dirty="0"/>
              <a:t>The BTB consists of a table with branch addresses, the corresponding target addresses, and prediction information. </a:t>
            </a:r>
          </a:p>
          <a:p>
            <a:endParaRPr lang="en-US" noProof="0" dirty="0"/>
          </a:p>
          <a:p>
            <a:r>
              <a:rPr lang="en-US" noProof="0" dirty="0"/>
              <a:t>Variations</a:t>
            </a:r>
          </a:p>
          <a:p>
            <a:pPr marL="422077" lvl="2" indent="-132160">
              <a:spcBef>
                <a:spcPts val="375"/>
              </a:spcBef>
            </a:pPr>
            <a:r>
              <a:rPr lang="en-US" dirty="0">
                <a:solidFill>
                  <a:srgbClr val="C00000"/>
                </a:solidFill>
              </a:rPr>
              <a:t>Branch Target Cache </a:t>
            </a:r>
            <a:r>
              <a:rPr lang="en-US" dirty="0"/>
              <a:t>(BTC): stores one or more target instructions additionally.</a:t>
            </a:r>
          </a:p>
          <a:p>
            <a:pPr marL="422077" lvl="2" indent="-132160">
              <a:spcBef>
                <a:spcPts val="375"/>
              </a:spcBef>
            </a:pPr>
            <a:r>
              <a:rPr lang="en-US" dirty="0">
                <a:solidFill>
                  <a:srgbClr val="C00000"/>
                </a:solidFill>
              </a:rPr>
              <a:t>Return Address Stack </a:t>
            </a:r>
            <a:r>
              <a:rPr lang="en-US" dirty="0"/>
              <a:t>(RAS): a small stack of return addresses for procedure calls and returns is used additional to and independent of a BTB. </a:t>
            </a:r>
          </a:p>
          <a:p>
            <a:endParaRPr lang="en-US" noProof="0" dirty="0"/>
          </a:p>
        </p:txBody>
      </p:sp>
      <p:sp>
        <p:nvSpPr>
          <p:cNvPr id="15360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el 1"/>
          <p:cNvSpPr>
            <a:spLocks noGrp="1"/>
          </p:cNvSpPr>
          <p:nvPr>
            <p:ph type="title"/>
          </p:nvPr>
        </p:nvSpPr>
        <p:spPr/>
        <p:txBody>
          <a:bodyPr/>
          <a:lstStyle/>
          <a:p>
            <a:r>
              <a:rPr lang="en-US" noProof="0" dirty="0"/>
              <a:t>Branch-Target Buffer or Branch-Target Address Cache</a:t>
            </a:r>
          </a:p>
        </p:txBody>
      </p:sp>
      <p:sp>
        <p:nvSpPr>
          <p:cNvPr id="154627" name="Fußzeilenplatzhalter 2"/>
          <p:cNvSpPr>
            <a:spLocks noGrp="1"/>
          </p:cNvSpPr>
          <p:nvPr>
            <p:ph type="ftr" sz="quarter" idx="10"/>
          </p:nvPr>
        </p:nvSpPr>
        <p:spPr>
          <a:noFill/>
        </p:spPr>
        <p:txBody>
          <a:bodyPr/>
          <a:lstStyle/>
          <a:p>
            <a:r>
              <a:rPr lang="en-US"/>
              <a:t>TI II - Computer Architecture</a:t>
            </a:r>
          </a:p>
        </p:txBody>
      </p:sp>
      <p:graphicFrame>
        <p:nvGraphicFramePr>
          <p:cNvPr id="20" name="Tabelle 19"/>
          <p:cNvGraphicFramePr>
            <a:graphicFrameLocks noGrp="1"/>
          </p:cNvGraphicFramePr>
          <p:nvPr/>
        </p:nvGraphicFramePr>
        <p:xfrm>
          <a:off x="2805114" y="2132013"/>
          <a:ext cx="6581141" cy="2225040"/>
        </p:xfrm>
        <a:graphic>
          <a:graphicData uri="http://schemas.openxmlformats.org/drawingml/2006/table">
            <a:tbl>
              <a:tblPr firstRow="1" bandRow="1">
                <a:tableStyleId>{073A0DAA-6AF3-43AB-8588-CEC1D06C72B9}</a:tableStyleId>
              </a:tblPr>
              <a:tblGrid>
                <a:gridCol w="2251393">
                  <a:extLst>
                    <a:ext uri="{9D8B030D-6E8A-4147-A177-3AD203B41FA5}">
                      <a16:colId xmlns:a16="http://schemas.microsoft.com/office/drawing/2014/main" val="20000"/>
                    </a:ext>
                  </a:extLst>
                </a:gridCol>
                <a:gridCol w="2187893">
                  <a:extLst>
                    <a:ext uri="{9D8B030D-6E8A-4147-A177-3AD203B41FA5}">
                      <a16:colId xmlns:a16="http://schemas.microsoft.com/office/drawing/2014/main" val="20001"/>
                    </a:ext>
                  </a:extLst>
                </a:gridCol>
                <a:gridCol w="2141855">
                  <a:extLst>
                    <a:ext uri="{9D8B030D-6E8A-4147-A177-3AD203B41FA5}">
                      <a16:colId xmlns:a16="http://schemas.microsoft.com/office/drawing/2014/main" val="20002"/>
                    </a:ext>
                  </a:extLst>
                </a:gridCol>
              </a:tblGrid>
              <a:tr h="370840">
                <a:tc>
                  <a:txBody>
                    <a:bodyPr/>
                    <a:lstStyle/>
                    <a:p>
                      <a:r>
                        <a:rPr lang="de-DE" sz="1800" dirty="0" err="1"/>
                        <a:t>Branch</a:t>
                      </a:r>
                      <a:r>
                        <a:rPr lang="de-DE" sz="1800" dirty="0"/>
                        <a:t> </a:t>
                      </a:r>
                      <a:r>
                        <a:rPr lang="de-DE" sz="1800" dirty="0" err="1"/>
                        <a:t>address</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t>Target </a:t>
                      </a:r>
                      <a:r>
                        <a:rPr lang="de-DE" sz="1800" dirty="0" err="1"/>
                        <a:t>address</a:t>
                      </a:r>
                      <a:endParaRPr lang="de-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t>Prediction</a:t>
                      </a:r>
                      <a:r>
                        <a:rPr lang="de-DE" sz="1800" dirty="0"/>
                        <a:t> </a:t>
                      </a:r>
                      <a:r>
                        <a:rPr lang="de-DE" dirty="0"/>
                        <a:t>Bits</a:t>
                      </a:r>
                    </a:p>
                  </a:txBody>
                  <a:tcPr/>
                </a:tc>
                <a:extLst>
                  <a:ext uri="{0D108BD9-81ED-4DB2-BD59-A6C34878D82A}">
                    <a16:rowId xmlns:a16="http://schemas.microsoft.com/office/drawing/2014/main" val="10000"/>
                  </a:ext>
                </a:extLst>
              </a:tr>
              <a:tr h="370840">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1"/>
                  </a:ext>
                </a:extLst>
              </a:tr>
              <a:tr h="370840">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2"/>
                  </a:ext>
                </a:extLst>
              </a:tr>
              <a:tr h="370840">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3"/>
                  </a:ext>
                </a:extLst>
              </a:tr>
              <a:tr h="370840">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4"/>
                  </a:ext>
                </a:extLst>
              </a:tr>
              <a:tr h="370840">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4"/>
          <p:cNvSpPr>
            <a:spLocks noGrp="1" noChangeArrowheads="1"/>
          </p:cNvSpPr>
          <p:nvPr>
            <p:ph type="title"/>
          </p:nvPr>
        </p:nvSpPr>
        <p:spPr/>
        <p:txBody>
          <a:bodyPr/>
          <a:lstStyle/>
          <a:p>
            <a:pPr eaLnBrk="1" hangingPunct="1"/>
            <a:r>
              <a:rPr lang="en-US" noProof="0" dirty="0"/>
              <a:t>Two Basic Techniques of Branch Prediction</a:t>
            </a:r>
          </a:p>
        </p:txBody>
      </p:sp>
      <p:sp>
        <p:nvSpPr>
          <p:cNvPr id="155652" name="Rectangle 5"/>
          <p:cNvSpPr>
            <a:spLocks noGrp="1" noChangeArrowheads="1"/>
          </p:cNvSpPr>
          <p:nvPr>
            <p:ph idx="1"/>
          </p:nvPr>
        </p:nvSpPr>
        <p:spPr/>
        <p:txBody>
          <a:bodyPr/>
          <a:lstStyle/>
          <a:p>
            <a:pPr eaLnBrk="1" hangingPunct="1"/>
            <a:r>
              <a:rPr lang="en-US" noProof="0" dirty="0">
                <a:solidFill>
                  <a:srgbClr val="C00000"/>
                </a:solidFill>
              </a:rPr>
              <a:t>Static</a:t>
            </a:r>
            <a:r>
              <a:rPr lang="en-US" noProof="0" dirty="0"/>
              <a:t> Branch Prediction</a:t>
            </a:r>
          </a:p>
          <a:p>
            <a:pPr marL="422077" lvl="2" indent="-132160">
              <a:spcBef>
                <a:spcPts val="375"/>
              </a:spcBef>
            </a:pPr>
            <a:r>
              <a:rPr lang="en-US" dirty="0"/>
              <a:t>The prediction direction for an individual branch remains always the same.</a:t>
            </a:r>
          </a:p>
          <a:p>
            <a:pPr marL="422077" lvl="2" indent="-132160">
              <a:spcBef>
                <a:spcPts val="375"/>
              </a:spcBef>
            </a:pPr>
            <a:endParaRPr lang="en-US" dirty="0"/>
          </a:p>
          <a:p>
            <a:pPr eaLnBrk="1" hangingPunct="1"/>
            <a:r>
              <a:rPr lang="en-US" noProof="0" dirty="0">
                <a:solidFill>
                  <a:srgbClr val="C00000"/>
                </a:solidFill>
              </a:rPr>
              <a:t>Dynamic</a:t>
            </a:r>
            <a:r>
              <a:rPr lang="en-US" noProof="0" dirty="0"/>
              <a:t> Branch Prediction</a:t>
            </a:r>
          </a:p>
          <a:p>
            <a:pPr marL="422077" lvl="2" indent="-132160">
              <a:spcBef>
                <a:spcPts val="375"/>
              </a:spcBef>
            </a:pPr>
            <a:r>
              <a:rPr lang="en-US" dirty="0"/>
              <a:t>The prediction direction depends upon previous (the “history” of) branch executions.</a:t>
            </a:r>
          </a:p>
        </p:txBody>
      </p:sp>
      <p:sp>
        <p:nvSpPr>
          <p:cNvPr id="15565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4"/>
          <p:cNvSpPr>
            <a:spLocks noGrp="1" noChangeArrowheads="1"/>
          </p:cNvSpPr>
          <p:nvPr>
            <p:ph type="title"/>
          </p:nvPr>
        </p:nvSpPr>
        <p:spPr/>
        <p:txBody>
          <a:bodyPr/>
          <a:lstStyle/>
          <a:p>
            <a:pPr eaLnBrk="1" hangingPunct="1"/>
            <a:r>
              <a:rPr lang="en-US" noProof="0" dirty="0"/>
              <a:t>Static Branch Prediction</a:t>
            </a:r>
          </a:p>
        </p:txBody>
      </p:sp>
      <p:sp>
        <p:nvSpPr>
          <p:cNvPr id="156676" name="Rectangle 5"/>
          <p:cNvSpPr>
            <a:spLocks noGrp="1" noChangeArrowheads="1"/>
          </p:cNvSpPr>
          <p:nvPr>
            <p:ph idx="1"/>
          </p:nvPr>
        </p:nvSpPr>
        <p:spPr/>
        <p:txBody>
          <a:bodyPr/>
          <a:lstStyle/>
          <a:p>
            <a:pPr eaLnBrk="1" hangingPunct="1"/>
            <a:r>
              <a:rPr lang="en-US" noProof="0" dirty="0"/>
              <a:t>The prediction direction for an individual branch remains always the same!</a:t>
            </a:r>
          </a:p>
          <a:p>
            <a:pPr marL="422077" lvl="2" indent="-132160">
              <a:spcBef>
                <a:spcPts val="375"/>
              </a:spcBef>
            </a:pPr>
            <a:r>
              <a:rPr lang="en-US" dirty="0"/>
              <a:t>The machine cannot dynamically alter the branch prediction (in contrast to dynamic branch prediction which is based on previous branch executions). </a:t>
            </a:r>
          </a:p>
          <a:p>
            <a:pPr eaLnBrk="1" hangingPunct="1"/>
            <a:endParaRPr lang="en-US" noProof="0" dirty="0"/>
          </a:p>
          <a:p>
            <a:pPr eaLnBrk="1" hangingPunct="1"/>
            <a:r>
              <a:rPr lang="en-US" noProof="0" dirty="0"/>
              <a:t>Static branch prediction comprises</a:t>
            </a:r>
          </a:p>
          <a:p>
            <a:pPr marL="422077" lvl="2" indent="-132160">
              <a:spcBef>
                <a:spcPts val="375"/>
              </a:spcBef>
            </a:pPr>
            <a:r>
              <a:rPr lang="en-US" dirty="0"/>
              <a:t>machine-fixed prediction (e.g. always predict taken)</a:t>
            </a:r>
          </a:p>
          <a:p>
            <a:pPr marL="422077" lvl="2" indent="-132160">
              <a:spcBef>
                <a:spcPts val="375"/>
              </a:spcBef>
            </a:pPr>
            <a:r>
              <a:rPr lang="en-US" dirty="0"/>
              <a:t>compiler-driven prediction. </a:t>
            </a:r>
          </a:p>
          <a:p>
            <a:pPr eaLnBrk="1" hangingPunct="1"/>
            <a:endParaRPr lang="en-US" noProof="0" dirty="0"/>
          </a:p>
          <a:p>
            <a:pPr eaLnBrk="1" hangingPunct="1"/>
            <a:r>
              <a:rPr lang="en-US" noProof="0" dirty="0"/>
              <a:t>If the prediction followed the wrong instruction path, then the wrongly fetched instructions must be squashed from the pipeline.</a:t>
            </a:r>
          </a:p>
        </p:txBody>
      </p:sp>
      <p:sp>
        <p:nvSpPr>
          <p:cNvPr id="15667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4"/>
          <p:cNvSpPr>
            <a:spLocks noGrp="1" noChangeArrowheads="1"/>
          </p:cNvSpPr>
          <p:nvPr>
            <p:ph type="title"/>
          </p:nvPr>
        </p:nvSpPr>
        <p:spPr/>
        <p:txBody>
          <a:bodyPr/>
          <a:lstStyle/>
          <a:p>
            <a:pPr eaLnBrk="1" hangingPunct="1"/>
            <a:r>
              <a:rPr lang="en-US" noProof="0" dirty="0"/>
              <a:t>Static Branch Prediction - machine-fixed</a:t>
            </a:r>
          </a:p>
        </p:txBody>
      </p:sp>
      <p:sp>
        <p:nvSpPr>
          <p:cNvPr id="157700" name="Rectangle 5"/>
          <p:cNvSpPr>
            <a:spLocks noGrp="1" noChangeArrowheads="1"/>
          </p:cNvSpPr>
          <p:nvPr>
            <p:ph idx="1"/>
          </p:nvPr>
        </p:nvSpPr>
        <p:spPr/>
        <p:txBody>
          <a:bodyPr/>
          <a:lstStyle/>
          <a:p>
            <a:pPr eaLnBrk="1" hangingPunct="1"/>
            <a:r>
              <a:rPr lang="en-US" noProof="0" dirty="0"/>
              <a:t>Wired taken/not-taken prediction</a:t>
            </a:r>
          </a:p>
          <a:p>
            <a:pPr marL="422077" lvl="2" indent="-132160">
              <a:spcBef>
                <a:spcPts val="375"/>
              </a:spcBef>
            </a:pPr>
            <a:r>
              <a:rPr lang="en-US" dirty="0"/>
              <a:t>The static branch prediction can be wired into the processor by predicting that all branches will be taken (or all not taken). </a:t>
            </a:r>
          </a:p>
          <a:p>
            <a:pPr eaLnBrk="1" hangingPunct="1"/>
            <a:endParaRPr lang="en-US" noProof="0" dirty="0"/>
          </a:p>
          <a:p>
            <a:pPr eaLnBrk="1" hangingPunct="1"/>
            <a:r>
              <a:rPr lang="en-US" noProof="0" dirty="0"/>
              <a:t>Direction based prediction</a:t>
            </a:r>
          </a:p>
          <a:p>
            <a:pPr marL="422077" lvl="2" indent="-132160">
              <a:spcBef>
                <a:spcPts val="375"/>
              </a:spcBef>
            </a:pPr>
            <a:r>
              <a:rPr lang="en-US" dirty="0">
                <a:solidFill>
                  <a:srgbClr val="C00000"/>
                </a:solidFill>
              </a:rPr>
              <a:t>Backward </a:t>
            </a:r>
            <a:r>
              <a:rPr lang="en-US" dirty="0"/>
              <a:t>branches</a:t>
            </a:r>
            <a:r>
              <a:rPr lang="en-US" dirty="0">
                <a:solidFill>
                  <a:srgbClr val="C00000"/>
                </a:solidFill>
              </a:rPr>
              <a:t> </a:t>
            </a:r>
            <a:r>
              <a:rPr lang="en-US" dirty="0"/>
              <a:t>are predicted to be </a:t>
            </a:r>
            <a:r>
              <a:rPr lang="en-US" dirty="0">
                <a:solidFill>
                  <a:srgbClr val="C00000"/>
                </a:solidFill>
              </a:rPr>
              <a:t>taken</a:t>
            </a:r>
            <a:r>
              <a:rPr lang="en-US" dirty="0"/>
              <a:t> and </a:t>
            </a:r>
            <a:r>
              <a:rPr lang="en-US" dirty="0">
                <a:solidFill>
                  <a:srgbClr val="C00000"/>
                </a:solidFill>
              </a:rPr>
              <a:t>forward </a:t>
            </a:r>
            <a:r>
              <a:rPr lang="en-US" dirty="0"/>
              <a:t>branches</a:t>
            </a:r>
            <a:r>
              <a:rPr lang="en-US" dirty="0">
                <a:solidFill>
                  <a:srgbClr val="C00000"/>
                </a:solidFill>
              </a:rPr>
              <a:t> </a:t>
            </a:r>
            <a:r>
              <a:rPr lang="en-US" dirty="0"/>
              <a:t>are predicted to be </a:t>
            </a:r>
            <a:r>
              <a:rPr lang="en-US" dirty="0">
                <a:solidFill>
                  <a:srgbClr val="C00000"/>
                </a:solidFill>
              </a:rPr>
              <a:t>not taken</a:t>
            </a:r>
            <a:br>
              <a:rPr lang="en-US" dirty="0"/>
            </a:br>
            <a:r>
              <a:rPr lang="en-US" dirty="0">
                <a:sym typeface="Wingdings 3" pitchFamily="18" charset="2"/>
              </a:rPr>
              <a:t> </a:t>
            </a:r>
            <a:r>
              <a:rPr lang="en-US" dirty="0"/>
              <a:t>helps for loops</a:t>
            </a:r>
          </a:p>
        </p:txBody>
      </p:sp>
      <p:sp>
        <p:nvSpPr>
          <p:cNvPr id="157698"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lstStyle/>
          <a:p>
            <a:r>
              <a:rPr lang="en-US" noProof="0" dirty="0"/>
              <a:t>Phases of instruction execution</a:t>
            </a:r>
          </a:p>
        </p:txBody>
      </p:sp>
      <p:sp>
        <p:nvSpPr>
          <p:cNvPr id="22532" name="Rectangle 6"/>
          <p:cNvSpPr>
            <a:spLocks noGrp="1" noChangeArrowheads="1"/>
          </p:cNvSpPr>
          <p:nvPr>
            <p:ph idx="1"/>
          </p:nvPr>
        </p:nvSpPr>
        <p:spPr/>
        <p:txBody>
          <a:bodyPr/>
          <a:lstStyle/>
          <a:p>
            <a:r>
              <a:rPr lang="en-US" noProof="0" dirty="0">
                <a:solidFill>
                  <a:srgbClr val="C00000"/>
                </a:solidFill>
              </a:rPr>
              <a:t>Instruction fetch</a:t>
            </a:r>
          </a:p>
          <a:p>
            <a:pPr marL="266700" lvl="1" indent="-132160">
              <a:spcBef>
                <a:spcPts val="375"/>
              </a:spcBef>
            </a:pPr>
            <a:r>
              <a:rPr lang="en-US" dirty="0"/>
              <a:t>Load the next instruction into the opcode register</a:t>
            </a:r>
          </a:p>
          <a:p>
            <a:endParaRPr lang="en-US" noProof="0" dirty="0"/>
          </a:p>
          <a:p>
            <a:r>
              <a:rPr lang="en-US" noProof="0" dirty="0">
                <a:solidFill>
                  <a:srgbClr val="C00000"/>
                </a:solidFill>
              </a:rPr>
              <a:t>Instruction decode</a:t>
            </a:r>
          </a:p>
          <a:p>
            <a:pPr marL="266700" lvl="1" indent="-132160">
              <a:spcBef>
                <a:spcPts val="375"/>
              </a:spcBef>
            </a:pPr>
            <a:r>
              <a:rPr lang="en-US" dirty="0"/>
              <a:t>Get the start address of the microprogram representing</a:t>
            </a:r>
            <a:br>
              <a:rPr lang="en-US" dirty="0"/>
            </a:br>
            <a:r>
              <a:rPr lang="en-US" dirty="0"/>
              <a:t>the instruction</a:t>
            </a:r>
          </a:p>
          <a:p>
            <a:endParaRPr lang="en-US" noProof="0" dirty="0"/>
          </a:p>
          <a:p>
            <a:r>
              <a:rPr lang="en-US" noProof="0" dirty="0">
                <a:solidFill>
                  <a:srgbClr val="C00000"/>
                </a:solidFill>
              </a:rPr>
              <a:t>Execution </a:t>
            </a:r>
          </a:p>
          <a:p>
            <a:pPr marL="266700" lvl="1" indent="-132160">
              <a:spcBef>
                <a:spcPts val="375"/>
              </a:spcBef>
            </a:pPr>
            <a:r>
              <a:rPr lang="en-US" dirty="0"/>
              <a:t>The microprogram controls the instruction execution by sending </a:t>
            </a:r>
            <a:br>
              <a:rPr lang="en-US" dirty="0"/>
            </a:br>
            <a:r>
              <a:rPr lang="en-US" dirty="0"/>
              <a:t>the appropriate signals to the other components and evaluating the returned signals</a:t>
            </a:r>
          </a:p>
          <a:p>
            <a:endParaRPr lang="en-US" noProof="0" dirty="0"/>
          </a:p>
        </p:txBody>
      </p:sp>
      <p:sp>
        <p:nvSpPr>
          <p:cNvPr id="22530" name="Fußzeilenplatzhalter 3"/>
          <p:cNvSpPr>
            <a:spLocks noGrp="1"/>
          </p:cNvSpPr>
          <p:nvPr>
            <p:ph type="ftr" sz="quarter" idx="10"/>
          </p:nvPr>
        </p:nvSpPr>
        <p:spPr/>
        <p:txBody>
          <a:bodyPr/>
          <a:lstStyle/>
          <a:p>
            <a:r>
              <a:rPr lang="en-US"/>
              <a:t>TI II - Computer Architecture</a:t>
            </a:r>
          </a:p>
        </p:txBody>
      </p:sp>
      <p:grpSp>
        <p:nvGrpSpPr>
          <p:cNvPr id="5" name="Group 4"/>
          <p:cNvGrpSpPr/>
          <p:nvPr/>
        </p:nvGrpSpPr>
        <p:grpSpPr>
          <a:xfrm>
            <a:off x="6753381" y="1227367"/>
            <a:ext cx="5416890" cy="2394968"/>
            <a:chOff x="6753381" y="1227367"/>
            <a:chExt cx="5416890" cy="2394968"/>
          </a:xfrm>
        </p:grpSpPr>
        <p:sp>
          <p:nvSpPr>
            <p:cNvPr id="6" name="Flowchart: Process 5"/>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7" name="Rectangle 6"/>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9" name="Flowchart: Multidocument 8"/>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0" name="Flowchart: Process 9"/>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1" name="Straight Arrow Connector 10"/>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2" name="Straight Arrow Connector 11"/>
            <p:cNvCxnSpPr>
              <a:endCxn id="8"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3" name="Straight Arrow Connector 12"/>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4" name="Elbow Connector 13"/>
            <p:cNvCxnSpPr>
              <a:stCxn id="10"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5" name="Elbow Connector 14"/>
            <p:cNvCxnSpPr>
              <a:stCxn id="9" idx="0"/>
              <a:endCxn id="7"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7" name="Straight Arrow Connector 16"/>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8" name="Straight Arrow Connector 17"/>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9" name="Straight Arrow Connector 18"/>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0" name="TextBox 19"/>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a:xfrm>
            <a:off x="334436" y="692696"/>
            <a:ext cx="11523133" cy="428625"/>
          </a:xfrm>
        </p:spPr>
        <p:txBody>
          <a:bodyPr/>
          <a:lstStyle/>
          <a:p>
            <a:pPr eaLnBrk="1" hangingPunct="1"/>
            <a:r>
              <a:rPr lang="en-US" noProof="0" dirty="0"/>
              <a:t>Static Branch Prediction - compiler-based</a:t>
            </a:r>
          </a:p>
        </p:txBody>
      </p:sp>
      <p:sp>
        <p:nvSpPr>
          <p:cNvPr id="158724" name="Rectangle 3"/>
          <p:cNvSpPr>
            <a:spLocks noGrp="1" noChangeArrowheads="1"/>
          </p:cNvSpPr>
          <p:nvPr>
            <p:ph idx="1"/>
          </p:nvPr>
        </p:nvSpPr>
        <p:spPr/>
        <p:txBody>
          <a:bodyPr/>
          <a:lstStyle/>
          <a:p>
            <a:pPr eaLnBrk="1" hangingPunct="1"/>
            <a:r>
              <a:rPr lang="en-US" noProof="0" dirty="0"/>
              <a:t>Opcode bit in branch instruction allows the compiler to reverse the hardware prediction.</a:t>
            </a:r>
            <a:br>
              <a:rPr lang="en-US" noProof="0" dirty="0"/>
            </a:br>
            <a:endParaRPr lang="en-US" noProof="0" dirty="0"/>
          </a:p>
          <a:p>
            <a:pPr eaLnBrk="1" hangingPunct="1"/>
            <a:r>
              <a:rPr lang="en-US" noProof="0" dirty="0"/>
              <a:t>There are two approaches the compiler can use to statically predict which way a branch will go: </a:t>
            </a:r>
          </a:p>
          <a:p>
            <a:pPr marL="422077" lvl="2" indent="-132160">
              <a:spcBef>
                <a:spcPts val="375"/>
              </a:spcBef>
            </a:pPr>
            <a:r>
              <a:rPr lang="en-US" dirty="0"/>
              <a:t>it can examine the program code, or</a:t>
            </a:r>
          </a:p>
          <a:p>
            <a:pPr marL="422077" lvl="2" indent="-132160">
              <a:spcBef>
                <a:spcPts val="375"/>
              </a:spcBef>
            </a:pPr>
            <a:r>
              <a:rPr lang="en-US" dirty="0"/>
              <a:t>it can use profile information (collected from earlier runs) </a:t>
            </a:r>
          </a:p>
        </p:txBody>
      </p:sp>
      <p:sp>
        <p:nvSpPr>
          <p:cNvPr id="15872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4"/>
          <p:cNvSpPr>
            <a:spLocks noGrp="1" noChangeArrowheads="1"/>
          </p:cNvSpPr>
          <p:nvPr>
            <p:ph type="title"/>
          </p:nvPr>
        </p:nvSpPr>
        <p:spPr/>
        <p:txBody>
          <a:bodyPr/>
          <a:lstStyle/>
          <a:p>
            <a:r>
              <a:rPr lang="en-US" noProof="0" dirty="0"/>
              <a:t>Dynamic Branch Prediction</a:t>
            </a:r>
          </a:p>
        </p:txBody>
      </p:sp>
      <p:sp>
        <p:nvSpPr>
          <p:cNvPr id="159748" name="Rectangle 5"/>
          <p:cNvSpPr>
            <a:spLocks noGrp="1" noChangeArrowheads="1"/>
          </p:cNvSpPr>
          <p:nvPr>
            <p:ph idx="1"/>
          </p:nvPr>
        </p:nvSpPr>
        <p:spPr/>
        <p:txBody>
          <a:bodyPr/>
          <a:lstStyle/>
          <a:p>
            <a:r>
              <a:rPr lang="en-US" noProof="0" dirty="0"/>
              <a:t>In dynamic branch prediction the prediction is decided on the computation history of the program execution.</a:t>
            </a:r>
          </a:p>
          <a:p>
            <a:endParaRPr lang="en-US" noProof="0" dirty="0"/>
          </a:p>
          <a:p>
            <a:r>
              <a:rPr lang="en-US" noProof="0" dirty="0"/>
              <a:t>In general, dynamic branch prediction gives better results than static branch prediction, but at the cost of increased hardware complexity.</a:t>
            </a:r>
          </a:p>
          <a:p>
            <a:endParaRPr lang="en-US" noProof="0" dirty="0"/>
          </a:p>
          <a:p>
            <a:r>
              <a:rPr lang="en-US" noProof="0" dirty="0"/>
              <a:t>Example: One-bit predictor</a:t>
            </a:r>
          </a:p>
        </p:txBody>
      </p:sp>
      <p:sp>
        <p:nvSpPr>
          <p:cNvPr id="159746" name="Fußzeilenplatzhalter 3"/>
          <p:cNvSpPr>
            <a:spLocks noGrp="1"/>
          </p:cNvSpPr>
          <p:nvPr>
            <p:ph type="ftr" sz="quarter" idx="10"/>
          </p:nvPr>
        </p:nvSpPr>
        <p:spPr/>
        <p:txBody>
          <a:bodyPr/>
          <a:lstStyle/>
          <a:p>
            <a:r>
              <a:rPr lang="en-US"/>
              <a:t>TI II - Computer Architecture</a:t>
            </a:r>
          </a:p>
        </p:txBody>
      </p:sp>
      <p:sp>
        <p:nvSpPr>
          <p:cNvPr id="159749" name="Text Box 26"/>
          <p:cNvSpPr txBox="1">
            <a:spLocks noChangeArrowheads="1"/>
          </p:cNvSpPr>
          <p:nvPr/>
        </p:nvSpPr>
        <p:spPr bwMode="auto">
          <a:xfrm>
            <a:off x="2024064" y="6019800"/>
            <a:ext cx="7380287" cy="338138"/>
          </a:xfrm>
          <a:prstGeom prst="rect">
            <a:avLst/>
          </a:prstGeom>
          <a:noFill/>
          <a:ln w="9525">
            <a:noFill/>
            <a:miter lim="800000"/>
            <a:headEnd/>
            <a:tailEnd/>
          </a:ln>
        </p:spPr>
        <p:txBody>
          <a:bodyPr wrap="none">
            <a:spAutoFit/>
          </a:bodyPr>
          <a:lstStyle/>
          <a:p>
            <a:pPr algn="l" eaLnBrk="0" hangingPunct="0"/>
            <a:r>
              <a:rPr lang="de-DE" sz="1600">
                <a:latin typeface="Arial" charset="0"/>
              </a:rPr>
              <a:t>Formerly used: Alpha 21064 (1bit in instruction cache), Motorola PowerPC 604</a:t>
            </a:r>
          </a:p>
        </p:txBody>
      </p:sp>
      <p:grpSp>
        <p:nvGrpSpPr>
          <p:cNvPr id="159750" name="Gruppieren 29"/>
          <p:cNvGrpSpPr>
            <a:grpSpLocks/>
          </p:cNvGrpSpPr>
          <p:nvPr/>
        </p:nvGrpSpPr>
        <p:grpSpPr bwMode="auto">
          <a:xfrm>
            <a:off x="2667000" y="3481388"/>
            <a:ext cx="6858000" cy="2233612"/>
            <a:chOff x="1285852" y="3500438"/>
            <a:chExt cx="6858048" cy="2233612"/>
          </a:xfrm>
        </p:grpSpPr>
        <p:sp>
          <p:nvSpPr>
            <p:cNvPr id="159751" name="Rectangle 7"/>
            <p:cNvSpPr>
              <a:spLocks noChangeArrowheads="1"/>
            </p:cNvSpPr>
            <p:nvPr/>
          </p:nvSpPr>
          <p:spPr bwMode="auto">
            <a:xfrm>
              <a:off x="3845928" y="4208463"/>
              <a:ext cx="1096070" cy="292100"/>
            </a:xfrm>
            <a:prstGeom prst="rect">
              <a:avLst/>
            </a:prstGeom>
            <a:noFill/>
            <a:ln w="9525">
              <a:noFill/>
              <a:miter lim="800000"/>
              <a:headEnd/>
              <a:tailEnd/>
            </a:ln>
          </p:spPr>
          <p:txBody>
            <a:bodyPr wrap="none" lIns="0" tIns="0" rIns="0" bIns="0">
              <a:spAutoFit/>
            </a:bodyPr>
            <a:lstStyle/>
            <a:p>
              <a:pPr algn="l" eaLnBrk="0" hangingPunct="0"/>
              <a:r>
                <a:rPr lang="de-DE" sz="1900">
                  <a:solidFill>
                    <a:srgbClr val="000000"/>
                  </a:solidFill>
                  <a:latin typeface="Arial" charset="0"/>
                </a:rPr>
                <a:t>Not Taken</a:t>
              </a:r>
              <a:endParaRPr lang="de-DE" b="1">
                <a:latin typeface="Arial" charset="0"/>
              </a:endParaRPr>
            </a:p>
          </p:txBody>
        </p:sp>
        <p:sp>
          <p:nvSpPr>
            <p:cNvPr id="159752" name="Rectangle 8"/>
            <p:cNvSpPr>
              <a:spLocks noChangeArrowheads="1"/>
            </p:cNvSpPr>
            <p:nvPr/>
          </p:nvSpPr>
          <p:spPr bwMode="auto">
            <a:xfrm>
              <a:off x="7047830" y="5351463"/>
              <a:ext cx="1096070" cy="292100"/>
            </a:xfrm>
            <a:prstGeom prst="rect">
              <a:avLst/>
            </a:prstGeom>
            <a:noFill/>
            <a:ln w="9525">
              <a:noFill/>
              <a:miter lim="800000"/>
              <a:headEnd/>
              <a:tailEnd/>
            </a:ln>
          </p:spPr>
          <p:txBody>
            <a:bodyPr wrap="none" lIns="0" tIns="0" rIns="0" bIns="0">
              <a:spAutoFit/>
            </a:bodyPr>
            <a:lstStyle/>
            <a:p>
              <a:pPr algn="l" eaLnBrk="0" hangingPunct="0"/>
              <a:r>
                <a:rPr lang="de-DE" sz="1900">
                  <a:solidFill>
                    <a:srgbClr val="000000"/>
                  </a:solidFill>
                  <a:latin typeface="Arial" charset="0"/>
                </a:rPr>
                <a:t>Not Taken</a:t>
              </a:r>
              <a:endParaRPr lang="de-DE" b="1">
                <a:latin typeface="Arial" charset="0"/>
              </a:endParaRPr>
            </a:p>
          </p:txBody>
        </p:sp>
        <p:sp>
          <p:nvSpPr>
            <p:cNvPr id="159753" name="Rectangle 9"/>
            <p:cNvSpPr>
              <a:spLocks noChangeArrowheads="1"/>
            </p:cNvSpPr>
            <p:nvPr/>
          </p:nvSpPr>
          <p:spPr bwMode="auto">
            <a:xfrm>
              <a:off x="3988065" y="4786313"/>
              <a:ext cx="652073" cy="292100"/>
            </a:xfrm>
            <a:prstGeom prst="rect">
              <a:avLst/>
            </a:prstGeom>
            <a:noFill/>
            <a:ln w="9525">
              <a:noFill/>
              <a:miter lim="800000"/>
              <a:headEnd/>
              <a:tailEnd/>
            </a:ln>
          </p:spPr>
          <p:txBody>
            <a:bodyPr wrap="none" lIns="0" tIns="0" rIns="0" bIns="0">
              <a:spAutoFit/>
            </a:bodyPr>
            <a:lstStyle/>
            <a:p>
              <a:pPr algn="l" eaLnBrk="0" hangingPunct="0"/>
              <a:r>
                <a:rPr lang="de-DE" sz="1900">
                  <a:solidFill>
                    <a:srgbClr val="000000"/>
                  </a:solidFill>
                  <a:latin typeface="Arial" charset="0"/>
                </a:rPr>
                <a:t>Taken</a:t>
              </a:r>
              <a:endParaRPr lang="de-DE" b="1">
                <a:latin typeface="Arial" charset="0"/>
              </a:endParaRPr>
            </a:p>
          </p:txBody>
        </p:sp>
        <p:sp>
          <p:nvSpPr>
            <p:cNvPr id="159754" name="Rectangle 10"/>
            <p:cNvSpPr>
              <a:spLocks noChangeArrowheads="1"/>
            </p:cNvSpPr>
            <p:nvPr/>
          </p:nvSpPr>
          <p:spPr bwMode="auto">
            <a:xfrm>
              <a:off x="1285852" y="3571876"/>
              <a:ext cx="652073" cy="292100"/>
            </a:xfrm>
            <a:prstGeom prst="rect">
              <a:avLst/>
            </a:prstGeom>
            <a:noFill/>
            <a:ln w="9525">
              <a:noFill/>
              <a:miter lim="800000"/>
              <a:headEnd/>
              <a:tailEnd/>
            </a:ln>
          </p:spPr>
          <p:txBody>
            <a:bodyPr wrap="none" lIns="0" tIns="0" rIns="0" bIns="0">
              <a:spAutoFit/>
            </a:bodyPr>
            <a:lstStyle/>
            <a:p>
              <a:pPr algn="l" eaLnBrk="0" hangingPunct="0"/>
              <a:r>
                <a:rPr lang="de-DE" sz="1900">
                  <a:solidFill>
                    <a:srgbClr val="000000"/>
                  </a:solidFill>
                  <a:latin typeface="Arial" charset="0"/>
                </a:rPr>
                <a:t>Taken</a:t>
              </a:r>
              <a:endParaRPr lang="de-DE" b="1">
                <a:latin typeface="Arial" charset="0"/>
              </a:endParaRPr>
            </a:p>
          </p:txBody>
        </p:sp>
        <p:sp>
          <p:nvSpPr>
            <p:cNvPr id="159755" name="Oval 11"/>
            <p:cNvSpPr>
              <a:spLocks noChangeArrowheads="1"/>
            </p:cNvSpPr>
            <p:nvPr/>
          </p:nvSpPr>
          <p:spPr bwMode="auto">
            <a:xfrm>
              <a:off x="1571604" y="3929066"/>
              <a:ext cx="1545315" cy="1444639"/>
            </a:xfrm>
            <a:prstGeom prst="ellipse">
              <a:avLst/>
            </a:prstGeom>
            <a:solidFill>
              <a:srgbClr val="66CCFF"/>
            </a:solidFill>
            <a:ln w="20638">
              <a:solidFill>
                <a:srgbClr val="000000"/>
              </a:solidFill>
              <a:round/>
              <a:headEnd/>
              <a:tailEnd/>
            </a:ln>
          </p:spPr>
          <p:txBody>
            <a:bodyPr anchor="ctr"/>
            <a:lstStyle/>
            <a:p>
              <a:pPr eaLnBrk="0" hangingPunct="0"/>
              <a:r>
                <a:rPr lang="de-DE">
                  <a:solidFill>
                    <a:srgbClr val="000000"/>
                  </a:solidFill>
                  <a:latin typeface="Arial" charset="0"/>
                </a:rPr>
                <a:t>Predict </a:t>
              </a:r>
            </a:p>
            <a:p>
              <a:pPr eaLnBrk="0" hangingPunct="0"/>
              <a:r>
                <a:rPr lang="de-DE">
                  <a:solidFill>
                    <a:srgbClr val="000000"/>
                  </a:solidFill>
                  <a:latin typeface="Arial" charset="0"/>
                </a:rPr>
                <a:t>Taken</a:t>
              </a:r>
              <a:endParaRPr lang="de-DE" b="1">
                <a:latin typeface="Arial" charset="0"/>
              </a:endParaRPr>
            </a:p>
          </p:txBody>
        </p:sp>
        <p:sp>
          <p:nvSpPr>
            <p:cNvPr id="159756" name="Rectangle 23"/>
            <p:cNvSpPr>
              <a:spLocks noChangeArrowheads="1"/>
            </p:cNvSpPr>
            <p:nvPr/>
          </p:nvSpPr>
          <p:spPr bwMode="auto">
            <a:xfrm>
              <a:off x="6304758" y="4545013"/>
              <a:ext cx="65" cy="276999"/>
            </a:xfrm>
            <a:prstGeom prst="rect">
              <a:avLst/>
            </a:prstGeom>
            <a:noFill/>
            <a:ln w="9525">
              <a:noFill/>
              <a:miter lim="800000"/>
              <a:headEnd/>
              <a:tailEnd/>
            </a:ln>
          </p:spPr>
          <p:txBody>
            <a:bodyPr wrap="none" lIns="0" tIns="0" rIns="0" bIns="0">
              <a:spAutoFit/>
            </a:bodyPr>
            <a:lstStyle/>
            <a:p>
              <a:pPr algn="l" eaLnBrk="0" hangingPunct="0"/>
              <a:endParaRPr lang="de-DE" b="1">
                <a:latin typeface="Arial" charset="0"/>
              </a:endParaRPr>
            </a:p>
          </p:txBody>
        </p:sp>
        <p:sp>
          <p:nvSpPr>
            <p:cNvPr id="159757" name="Arc 24"/>
            <p:cNvSpPr>
              <a:spLocks/>
            </p:cNvSpPr>
            <p:nvPr/>
          </p:nvSpPr>
          <p:spPr bwMode="auto">
            <a:xfrm>
              <a:off x="1928794" y="3500438"/>
              <a:ext cx="857256" cy="533400"/>
            </a:xfrm>
            <a:custGeom>
              <a:avLst/>
              <a:gdLst>
                <a:gd name="T0" fmla="*/ 0 w 43200"/>
                <a:gd name="T1" fmla="*/ 0 h 23929"/>
                <a:gd name="T2" fmla="*/ 0 w 43200"/>
                <a:gd name="T3" fmla="*/ 0 h 23929"/>
                <a:gd name="T4" fmla="*/ 0 w 43200"/>
                <a:gd name="T5" fmla="*/ 0 h 23929"/>
                <a:gd name="T6" fmla="*/ 0 60000 65536"/>
                <a:gd name="T7" fmla="*/ 0 60000 65536"/>
                <a:gd name="T8" fmla="*/ 0 60000 65536"/>
                <a:gd name="T9" fmla="*/ 0 w 43200"/>
                <a:gd name="T10" fmla="*/ 0 h 23929"/>
                <a:gd name="T11" fmla="*/ 43200 w 43200"/>
                <a:gd name="T12" fmla="*/ 23929 h 23929"/>
              </a:gdLst>
              <a:ahLst/>
              <a:cxnLst>
                <a:cxn ang="T6">
                  <a:pos x="T0" y="T1"/>
                </a:cxn>
                <a:cxn ang="T7">
                  <a:pos x="T2" y="T3"/>
                </a:cxn>
                <a:cxn ang="T8">
                  <a:pos x="T4" y="T5"/>
                </a:cxn>
              </a:cxnLst>
              <a:rect l="T9" t="T10" r="T11" b="T12"/>
              <a:pathLst>
                <a:path w="43200" h="23929" fill="none" extrusionOk="0">
                  <a:moveTo>
                    <a:pt x="125" y="23929"/>
                  </a:moveTo>
                  <a:cubicBezTo>
                    <a:pt x="42" y="23155"/>
                    <a:pt x="0" y="22378"/>
                    <a:pt x="0" y="21600"/>
                  </a:cubicBezTo>
                  <a:cubicBezTo>
                    <a:pt x="0" y="9670"/>
                    <a:pt x="9670" y="0"/>
                    <a:pt x="21600" y="0"/>
                  </a:cubicBezTo>
                  <a:cubicBezTo>
                    <a:pt x="33529" y="0"/>
                    <a:pt x="43200" y="9670"/>
                    <a:pt x="43200" y="21600"/>
                  </a:cubicBezTo>
                  <a:cubicBezTo>
                    <a:pt x="43200" y="22325"/>
                    <a:pt x="43163" y="23049"/>
                    <a:pt x="43090" y="23770"/>
                  </a:cubicBezTo>
                </a:path>
                <a:path w="43200" h="23929" stroke="0" extrusionOk="0">
                  <a:moveTo>
                    <a:pt x="125" y="23929"/>
                  </a:moveTo>
                  <a:cubicBezTo>
                    <a:pt x="42" y="23155"/>
                    <a:pt x="0" y="22378"/>
                    <a:pt x="0" y="21600"/>
                  </a:cubicBezTo>
                  <a:cubicBezTo>
                    <a:pt x="0" y="9670"/>
                    <a:pt x="9670" y="0"/>
                    <a:pt x="21600" y="0"/>
                  </a:cubicBezTo>
                  <a:cubicBezTo>
                    <a:pt x="33529" y="0"/>
                    <a:pt x="43200" y="9670"/>
                    <a:pt x="43200" y="21600"/>
                  </a:cubicBezTo>
                  <a:cubicBezTo>
                    <a:pt x="43200" y="22325"/>
                    <a:pt x="43163" y="23049"/>
                    <a:pt x="43090" y="23770"/>
                  </a:cubicBezTo>
                  <a:lnTo>
                    <a:pt x="21600" y="21600"/>
                  </a:lnTo>
                  <a:close/>
                </a:path>
              </a:pathLst>
            </a:custGeom>
            <a:noFill/>
            <a:ln w="25400">
              <a:solidFill>
                <a:srgbClr val="0033CC"/>
              </a:solidFill>
              <a:round/>
              <a:headEnd/>
              <a:tailEnd type="triangle" w="med" len="med"/>
            </a:ln>
          </p:spPr>
          <p:txBody>
            <a:bodyPr wrap="none" lIns="90488" tIns="44450" rIns="90488" bIns="44450" anchor="ctr"/>
            <a:lstStyle/>
            <a:p>
              <a:endParaRPr lang="de-DE"/>
            </a:p>
          </p:txBody>
        </p:sp>
        <p:sp>
          <p:nvSpPr>
            <p:cNvPr id="159758" name="Arc 25"/>
            <p:cNvSpPr>
              <a:spLocks/>
            </p:cNvSpPr>
            <p:nvPr/>
          </p:nvSpPr>
          <p:spPr bwMode="auto">
            <a:xfrm flipV="1">
              <a:off x="6040998" y="5124450"/>
              <a:ext cx="984704" cy="609600"/>
            </a:xfrm>
            <a:custGeom>
              <a:avLst/>
              <a:gdLst>
                <a:gd name="T0" fmla="*/ 0 w 43200"/>
                <a:gd name="T1" fmla="*/ 0 h 23929"/>
                <a:gd name="T2" fmla="*/ 0 w 43200"/>
                <a:gd name="T3" fmla="*/ 0 h 23929"/>
                <a:gd name="T4" fmla="*/ 0 w 43200"/>
                <a:gd name="T5" fmla="*/ 0 h 23929"/>
                <a:gd name="T6" fmla="*/ 0 60000 65536"/>
                <a:gd name="T7" fmla="*/ 0 60000 65536"/>
                <a:gd name="T8" fmla="*/ 0 60000 65536"/>
                <a:gd name="T9" fmla="*/ 0 w 43200"/>
                <a:gd name="T10" fmla="*/ 0 h 23929"/>
                <a:gd name="T11" fmla="*/ 43200 w 43200"/>
                <a:gd name="T12" fmla="*/ 23929 h 23929"/>
              </a:gdLst>
              <a:ahLst/>
              <a:cxnLst>
                <a:cxn ang="T6">
                  <a:pos x="T0" y="T1"/>
                </a:cxn>
                <a:cxn ang="T7">
                  <a:pos x="T2" y="T3"/>
                </a:cxn>
                <a:cxn ang="T8">
                  <a:pos x="T4" y="T5"/>
                </a:cxn>
              </a:cxnLst>
              <a:rect l="T9" t="T10" r="T11" b="T12"/>
              <a:pathLst>
                <a:path w="43200" h="23929" fill="none" extrusionOk="0">
                  <a:moveTo>
                    <a:pt x="125" y="23929"/>
                  </a:moveTo>
                  <a:cubicBezTo>
                    <a:pt x="42" y="23155"/>
                    <a:pt x="0" y="22378"/>
                    <a:pt x="0" y="21600"/>
                  </a:cubicBezTo>
                  <a:cubicBezTo>
                    <a:pt x="0" y="9670"/>
                    <a:pt x="9670" y="0"/>
                    <a:pt x="21600" y="0"/>
                  </a:cubicBezTo>
                  <a:cubicBezTo>
                    <a:pt x="33529" y="0"/>
                    <a:pt x="43200" y="9670"/>
                    <a:pt x="43200" y="21600"/>
                  </a:cubicBezTo>
                  <a:cubicBezTo>
                    <a:pt x="43200" y="22325"/>
                    <a:pt x="43163" y="23049"/>
                    <a:pt x="43090" y="23770"/>
                  </a:cubicBezTo>
                </a:path>
                <a:path w="43200" h="23929" stroke="0" extrusionOk="0">
                  <a:moveTo>
                    <a:pt x="125" y="23929"/>
                  </a:moveTo>
                  <a:cubicBezTo>
                    <a:pt x="42" y="23155"/>
                    <a:pt x="0" y="22378"/>
                    <a:pt x="0" y="21600"/>
                  </a:cubicBezTo>
                  <a:cubicBezTo>
                    <a:pt x="0" y="9670"/>
                    <a:pt x="9670" y="0"/>
                    <a:pt x="21600" y="0"/>
                  </a:cubicBezTo>
                  <a:cubicBezTo>
                    <a:pt x="33529" y="0"/>
                    <a:pt x="43200" y="9670"/>
                    <a:pt x="43200" y="21600"/>
                  </a:cubicBezTo>
                  <a:cubicBezTo>
                    <a:pt x="43200" y="22325"/>
                    <a:pt x="43163" y="23049"/>
                    <a:pt x="43090" y="23770"/>
                  </a:cubicBezTo>
                  <a:lnTo>
                    <a:pt x="21600" y="21600"/>
                  </a:lnTo>
                  <a:close/>
                </a:path>
              </a:pathLst>
            </a:custGeom>
            <a:noFill/>
            <a:ln w="25400">
              <a:solidFill>
                <a:srgbClr val="0033CC"/>
              </a:solidFill>
              <a:round/>
              <a:headEnd/>
              <a:tailEnd type="triangle" w="med" len="med"/>
            </a:ln>
          </p:spPr>
          <p:txBody>
            <a:bodyPr wrap="none" lIns="90488" tIns="44450" rIns="90488" bIns="44450" anchor="ctr"/>
            <a:lstStyle/>
            <a:p>
              <a:endParaRPr lang="de-DE"/>
            </a:p>
          </p:txBody>
        </p:sp>
        <p:sp>
          <p:nvSpPr>
            <p:cNvPr id="26" name="Oval 11"/>
            <p:cNvSpPr>
              <a:spLocks noChangeArrowheads="1"/>
            </p:cNvSpPr>
            <p:nvPr/>
          </p:nvSpPr>
          <p:spPr bwMode="auto">
            <a:xfrm>
              <a:off x="5786447" y="3786188"/>
              <a:ext cx="1544648" cy="1444625"/>
            </a:xfrm>
            <a:prstGeom prst="ellipse">
              <a:avLst/>
            </a:prstGeom>
            <a:solidFill>
              <a:schemeClr val="accent2">
                <a:lumMod val="20000"/>
                <a:lumOff val="80000"/>
              </a:schemeClr>
            </a:solidFill>
            <a:ln w="20638">
              <a:solidFill>
                <a:srgbClr val="000000"/>
              </a:solidFill>
              <a:round/>
              <a:headEnd/>
              <a:tailEnd/>
            </a:ln>
          </p:spPr>
          <p:txBody>
            <a:bodyPr anchor="ctr"/>
            <a:lstStyle/>
            <a:p>
              <a:pPr>
                <a:defRPr/>
              </a:pPr>
              <a:r>
                <a:rPr lang="de-DE" dirty="0" err="1"/>
                <a:t>Predict</a:t>
              </a:r>
              <a:r>
                <a:rPr lang="de-DE" dirty="0"/>
                <a:t> Not </a:t>
              </a:r>
              <a:r>
                <a:rPr lang="de-DE" dirty="0" err="1"/>
                <a:t>Taken</a:t>
              </a:r>
              <a:endParaRPr lang="de-DE" dirty="0"/>
            </a:p>
          </p:txBody>
        </p:sp>
        <p:cxnSp>
          <p:nvCxnSpPr>
            <p:cNvPr id="159760" name="Gerade Verbindung mit Pfeil 27"/>
            <p:cNvCxnSpPr>
              <a:cxnSpLocks noChangeShapeType="1"/>
              <a:endCxn id="26" idx="2"/>
            </p:cNvCxnSpPr>
            <p:nvPr/>
          </p:nvCxnSpPr>
          <p:spPr bwMode="auto">
            <a:xfrm>
              <a:off x="3143240" y="4500570"/>
              <a:ext cx="2643206" cy="7940"/>
            </a:xfrm>
            <a:prstGeom prst="straightConnector1">
              <a:avLst/>
            </a:prstGeom>
            <a:noFill/>
            <a:ln w="25400" algn="ctr">
              <a:solidFill>
                <a:schemeClr val="hlink"/>
              </a:solidFill>
              <a:round/>
              <a:headEnd/>
              <a:tailEnd type="arrow" w="med" len="med"/>
            </a:ln>
          </p:spPr>
        </p:cxnSp>
        <p:cxnSp>
          <p:nvCxnSpPr>
            <p:cNvPr id="159761" name="Gerade Verbindung mit Pfeil 28"/>
            <p:cNvCxnSpPr>
              <a:cxnSpLocks noChangeShapeType="1"/>
            </p:cNvCxnSpPr>
            <p:nvPr/>
          </p:nvCxnSpPr>
          <p:spPr bwMode="auto">
            <a:xfrm flipH="1">
              <a:off x="3143240" y="4778382"/>
              <a:ext cx="2643206" cy="7940"/>
            </a:xfrm>
            <a:prstGeom prst="straightConnector1">
              <a:avLst/>
            </a:prstGeom>
            <a:noFill/>
            <a:ln w="25400" algn="ctr">
              <a:solidFill>
                <a:schemeClr val="hlink"/>
              </a:solidFill>
              <a:round/>
              <a:headEnd/>
              <a:tailEnd type="arrow" w="med" len="med"/>
            </a:ln>
          </p:spPr>
        </p:cxnSp>
      </p:gr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p:txBody>
          <a:bodyPr/>
          <a:lstStyle/>
          <a:p>
            <a:pPr eaLnBrk="1" hangingPunct="1"/>
            <a:r>
              <a:rPr lang="en-US" noProof="0" dirty="0"/>
              <a:t>One-bit vs. Two-bit Predictors</a:t>
            </a:r>
          </a:p>
        </p:txBody>
      </p:sp>
      <p:sp>
        <p:nvSpPr>
          <p:cNvPr id="160772" name="Rectangle 3"/>
          <p:cNvSpPr>
            <a:spLocks noGrp="1" noChangeArrowheads="1"/>
          </p:cNvSpPr>
          <p:nvPr>
            <p:ph idx="1"/>
          </p:nvPr>
        </p:nvSpPr>
        <p:spPr/>
        <p:txBody>
          <a:bodyPr/>
          <a:lstStyle/>
          <a:p>
            <a:pPr eaLnBrk="1" hangingPunct="1"/>
            <a:r>
              <a:rPr lang="en-US" noProof="0" dirty="0"/>
              <a:t>A one-bit predictor correctly predicts a branch at the end of a loop iteration, as long as the loop does not exit.</a:t>
            </a:r>
          </a:p>
          <a:p>
            <a:pPr eaLnBrk="1" hangingPunct="1"/>
            <a:r>
              <a:rPr lang="en-US" noProof="0" dirty="0"/>
              <a:t> </a:t>
            </a:r>
          </a:p>
          <a:p>
            <a:pPr eaLnBrk="1" hangingPunct="1"/>
            <a:r>
              <a:rPr lang="en-US" noProof="0" dirty="0"/>
              <a:t>In nested loops, a one-bit prediction scheme will cause two </a:t>
            </a:r>
            <a:r>
              <a:rPr lang="en-US" noProof="0" dirty="0" err="1"/>
              <a:t>mispredictions</a:t>
            </a:r>
            <a:r>
              <a:rPr lang="en-US" noProof="0" dirty="0"/>
              <a:t> for the inner loop:</a:t>
            </a:r>
          </a:p>
          <a:p>
            <a:pPr marL="422077" lvl="2" indent="-132160">
              <a:spcBef>
                <a:spcPts val="375"/>
              </a:spcBef>
            </a:pPr>
            <a:r>
              <a:rPr lang="en-US" dirty="0"/>
              <a:t>One at the end of the loop, when the iteration exits the loop instead of looping again, and </a:t>
            </a:r>
          </a:p>
          <a:p>
            <a:pPr marL="422077" lvl="2" indent="-132160">
              <a:spcBef>
                <a:spcPts val="375"/>
              </a:spcBef>
            </a:pPr>
            <a:r>
              <a:rPr lang="en-US" dirty="0"/>
              <a:t>One when executing the first loop iteration, when it predicts exit instead of looping. </a:t>
            </a:r>
          </a:p>
          <a:p>
            <a:pPr marL="422077" lvl="2" indent="-132160">
              <a:spcBef>
                <a:spcPts val="375"/>
              </a:spcBef>
            </a:pPr>
            <a:endParaRPr lang="en-US" dirty="0"/>
          </a:p>
          <a:p>
            <a:pPr eaLnBrk="1" hangingPunct="1"/>
            <a:r>
              <a:rPr lang="en-US" noProof="0" dirty="0"/>
              <a:t>Such a double </a:t>
            </a:r>
            <a:r>
              <a:rPr lang="en-US" noProof="0" dirty="0" err="1"/>
              <a:t>misprediction</a:t>
            </a:r>
            <a:r>
              <a:rPr lang="en-US" noProof="0" dirty="0"/>
              <a:t> in nested loops is avoided by a two-bit predictor scheme.</a:t>
            </a:r>
          </a:p>
          <a:p>
            <a:pPr eaLnBrk="1" hangingPunct="1"/>
            <a:endParaRPr lang="en-US" b="1" noProof="0" dirty="0"/>
          </a:p>
          <a:p>
            <a:pPr eaLnBrk="1" hangingPunct="1"/>
            <a:r>
              <a:rPr lang="en-US" noProof="0" dirty="0">
                <a:solidFill>
                  <a:srgbClr val="C00000"/>
                </a:solidFill>
              </a:rPr>
              <a:t>Two-bit Prediction</a:t>
            </a:r>
            <a:r>
              <a:rPr lang="en-US" b="1" noProof="0" dirty="0"/>
              <a:t>:</a:t>
            </a:r>
            <a:r>
              <a:rPr lang="en-US" noProof="0" dirty="0"/>
              <a:t> A prediction must miss twice before it is changed when a two-bit prediction scheme is applied.</a:t>
            </a:r>
          </a:p>
        </p:txBody>
      </p:sp>
      <p:sp>
        <p:nvSpPr>
          <p:cNvPr id="16077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el 1"/>
          <p:cNvSpPr>
            <a:spLocks noGrp="1"/>
          </p:cNvSpPr>
          <p:nvPr>
            <p:ph type="title"/>
          </p:nvPr>
        </p:nvSpPr>
        <p:spPr/>
        <p:txBody>
          <a:bodyPr/>
          <a:lstStyle/>
          <a:p>
            <a:r>
              <a:rPr lang="en-US" noProof="0" dirty="0"/>
              <a:t>Two-bit Predictors</a:t>
            </a:r>
            <a:br>
              <a:rPr lang="en-US" noProof="0" dirty="0"/>
            </a:br>
            <a:r>
              <a:rPr lang="en-US" noProof="0" dirty="0"/>
              <a:t>(Hysteresis Scheme)</a:t>
            </a:r>
          </a:p>
        </p:txBody>
      </p:sp>
      <p:sp>
        <p:nvSpPr>
          <p:cNvPr id="161795" name="Fußzeilenplatzhalter 2"/>
          <p:cNvSpPr>
            <a:spLocks noGrp="1"/>
          </p:cNvSpPr>
          <p:nvPr>
            <p:ph type="ftr" sz="quarter" idx="10"/>
          </p:nvPr>
        </p:nvSpPr>
        <p:spPr>
          <a:noFill/>
        </p:spPr>
        <p:txBody>
          <a:bodyPr/>
          <a:lstStyle/>
          <a:p>
            <a:r>
              <a:rPr lang="en-US"/>
              <a:t>TI II - Computer Architecture</a:t>
            </a:r>
          </a:p>
        </p:txBody>
      </p:sp>
      <p:grpSp>
        <p:nvGrpSpPr>
          <p:cNvPr id="161796" name="Gruppieren 26"/>
          <p:cNvGrpSpPr>
            <a:grpSpLocks/>
          </p:cNvGrpSpPr>
          <p:nvPr/>
        </p:nvGrpSpPr>
        <p:grpSpPr bwMode="auto">
          <a:xfrm>
            <a:off x="2501900" y="1335288"/>
            <a:ext cx="7188200" cy="4033764"/>
            <a:chOff x="742813" y="1335273"/>
            <a:chExt cx="7186773" cy="4033793"/>
          </a:xfrm>
        </p:grpSpPr>
        <p:sp>
          <p:nvSpPr>
            <p:cNvPr id="4" name="Ellipse 3"/>
            <p:cNvSpPr/>
            <p:nvPr/>
          </p:nvSpPr>
          <p:spPr bwMode="auto">
            <a:xfrm>
              <a:off x="1785594" y="1357298"/>
              <a:ext cx="1439576" cy="1439872"/>
            </a:xfrm>
            <a:prstGeom prst="ellipse">
              <a:avLst/>
            </a:prstGeom>
            <a:solidFill>
              <a:schemeClr val="accent2">
                <a:lumMod val="60000"/>
                <a:lumOff val="40000"/>
              </a:schemeClr>
            </a:solidFill>
            <a:ln w="25400" cap="flat" cmpd="sng" algn="ctr">
              <a:solidFill>
                <a:schemeClr val="hlink"/>
              </a:solidFill>
              <a:prstDash val="solid"/>
              <a:round/>
              <a:headEnd type="none" w="med" len="med"/>
              <a:tailEnd type="none" w="med" len="med"/>
            </a:ln>
            <a:effectLst/>
          </p:spPr>
          <p:txBody>
            <a:bodyPr wrap="none" lIns="36000" tIns="36000" rIns="36000" bIns="36000" anchor="ctr"/>
            <a:lstStyle/>
            <a:p>
              <a:pPr>
                <a:defRPr/>
              </a:pPr>
              <a:r>
                <a:rPr lang="de-DE" sz="1600" dirty="0" err="1"/>
                <a:t>Predict</a:t>
              </a:r>
              <a:r>
                <a:rPr lang="de-DE" sz="1600" dirty="0"/>
                <a:t> </a:t>
              </a:r>
            </a:p>
            <a:p>
              <a:pPr>
                <a:defRPr/>
              </a:pPr>
              <a:r>
                <a:rPr lang="de-DE" sz="1600" dirty="0" err="1"/>
                <a:t>Strongly</a:t>
              </a:r>
              <a:r>
                <a:rPr lang="de-DE" sz="1600" dirty="0"/>
                <a:t> </a:t>
              </a:r>
            </a:p>
            <a:p>
              <a:pPr>
                <a:defRPr/>
              </a:pPr>
              <a:r>
                <a:rPr lang="de-DE" sz="1600" dirty="0"/>
                <a:t>Not </a:t>
              </a:r>
              <a:r>
                <a:rPr lang="de-DE" sz="1600" dirty="0" err="1"/>
                <a:t>Taken</a:t>
              </a:r>
              <a:endParaRPr lang="de-DE" sz="1600" dirty="0"/>
            </a:p>
            <a:p>
              <a:pPr>
                <a:defRPr/>
              </a:pPr>
              <a:r>
                <a:rPr lang="de-DE" sz="1600" dirty="0"/>
                <a:t>00</a:t>
              </a:r>
            </a:p>
          </p:txBody>
        </p:sp>
        <p:sp>
          <p:nvSpPr>
            <p:cNvPr id="5" name="Ellipse 4"/>
            <p:cNvSpPr/>
            <p:nvPr/>
          </p:nvSpPr>
          <p:spPr bwMode="auto">
            <a:xfrm>
              <a:off x="5786886" y="1357298"/>
              <a:ext cx="1439577" cy="1439872"/>
            </a:xfrm>
            <a:prstGeom prst="ellipse">
              <a:avLst/>
            </a:prstGeom>
            <a:solidFill>
              <a:schemeClr val="accent2">
                <a:lumMod val="20000"/>
                <a:lumOff val="80000"/>
              </a:schemeClr>
            </a:solidFill>
            <a:ln w="25400" cap="flat" cmpd="sng" algn="ctr">
              <a:solidFill>
                <a:schemeClr val="hlink"/>
              </a:solidFill>
              <a:prstDash val="solid"/>
              <a:round/>
              <a:headEnd type="none" w="med" len="med"/>
              <a:tailEnd type="none" w="med" len="med"/>
            </a:ln>
            <a:effectLst/>
          </p:spPr>
          <p:txBody>
            <a:bodyPr wrap="none" lIns="36000" tIns="36000" rIns="36000" bIns="36000" anchor="ctr"/>
            <a:lstStyle/>
            <a:p>
              <a:pPr>
                <a:defRPr/>
              </a:pPr>
              <a:r>
                <a:rPr lang="de-DE" sz="1600" dirty="0" err="1"/>
                <a:t>Predict</a:t>
              </a:r>
              <a:r>
                <a:rPr lang="de-DE" sz="1600" dirty="0"/>
                <a:t> </a:t>
              </a:r>
            </a:p>
            <a:p>
              <a:pPr>
                <a:defRPr/>
              </a:pPr>
              <a:r>
                <a:rPr lang="de-DE" sz="1600" dirty="0" err="1"/>
                <a:t>Weakly</a:t>
              </a:r>
              <a:r>
                <a:rPr lang="de-DE" sz="1600" dirty="0"/>
                <a:t> </a:t>
              </a:r>
            </a:p>
            <a:p>
              <a:pPr>
                <a:defRPr/>
              </a:pPr>
              <a:r>
                <a:rPr lang="de-DE" sz="1600" dirty="0"/>
                <a:t>Not </a:t>
              </a:r>
              <a:r>
                <a:rPr lang="de-DE" sz="1600" dirty="0" err="1"/>
                <a:t>Taken</a:t>
              </a:r>
              <a:endParaRPr lang="de-DE" sz="1600" dirty="0"/>
            </a:p>
            <a:p>
              <a:pPr>
                <a:defRPr/>
              </a:pPr>
              <a:r>
                <a:rPr lang="de-DE" sz="1600" dirty="0"/>
                <a:t>01</a:t>
              </a:r>
            </a:p>
          </p:txBody>
        </p:sp>
        <p:sp>
          <p:nvSpPr>
            <p:cNvPr id="161800" name="Ellipse 5"/>
            <p:cNvSpPr>
              <a:spLocks noChangeArrowheads="1"/>
            </p:cNvSpPr>
            <p:nvPr/>
          </p:nvSpPr>
          <p:spPr bwMode="auto">
            <a:xfrm>
              <a:off x="1785918" y="3929066"/>
              <a:ext cx="1440000" cy="1440000"/>
            </a:xfrm>
            <a:prstGeom prst="ellipse">
              <a:avLst/>
            </a:prstGeom>
            <a:solidFill>
              <a:srgbClr val="66CCFF"/>
            </a:solidFill>
            <a:ln w="25400" algn="ctr">
              <a:solidFill>
                <a:schemeClr val="hlink"/>
              </a:solidFill>
              <a:round/>
              <a:headEnd/>
              <a:tailEnd/>
            </a:ln>
          </p:spPr>
          <p:txBody>
            <a:bodyPr wrap="none" lIns="36000" tIns="36000" rIns="36000" bIns="36000" anchor="ctr"/>
            <a:lstStyle/>
            <a:p>
              <a:r>
                <a:rPr lang="de-DE" sz="1600"/>
                <a:t>Predict </a:t>
              </a:r>
            </a:p>
            <a:p>
              <a:r>
                <a:rPr lang="de-DE" sz="1600"/>
                <a:t>Weakly</a:t>
              </a:r>
            </a:p>
            <a:p>
              <a:r>
                <a:rPr lang="de-DE" sz="1600"/>
                <a:t>Taken</a:t>
              </a:r>
            </a:p>
            <a:p>
              <a:r>
                <a:rPr lang="de-DE" sz="1600"/>
                <a:t>10</a:t>
              </a:r>
            </a:p>
          </p:txBody>
        </p:sp>
        <p:sp>
          <p:nvSpPr>
            <p:cNvPr id="161801" name="Ellipse 6"/>
            <p:cNvSpPr>
              <a:spLocks noChangeArrowheads="1"/>
            </p:cNvSpPr>
            <p:nvPr/>
          </p:nvSpPr>
          <p:spPr bwMode="auto">
            <a:xfrm>
              <a:off x="5786446" y="3929066"/>
              <a:ext cx="1440000" cy="1440000"/>
            </a:xfrm>
            <a:prstGeom prst="ellipse">
              <a:avLst/>
            </a:prstGeom>
            <a:solidFill>
              <a:srgbClr val="3399FF"/>
            </a:solidFill>
            <a:ln w="25400" algn="ctr">
              <a:solidFill>
                <a:schemeClr val="hlink"/>
              </a:solidFill>
              <a:round/>
              <a:headEnd/>
              <a:tailEnd/>
            </a:ln>
          </p:spPr>
          <p:txBody>
            <a:bodyPr wrap="none" lIns="36000" tIns="36000" rIns="36000" bIns="36000" anchor="ctr"/>
            <a:lstStyle/>
            <a:p>
              <a:r>
                <a:rPr lang="de-DE" sz="1600"/>
                <a:t>Predict </a:t>
              </a:r>
            </a:p>
            <a:p>
              <a:r>
                <a:rPr lang="de-DE" sz="1600"/>
                <a:t>Strongly</a:t>
              </a:r>
            </a:p>
            <a:p>
              <a:r>
                <a:rPr lang="de-DE" sz="1600"/>
                <a:t>Taken</a:t>
              </a:r>
            </a:p>
            <a:p>
              <a:r>
                <a:rPr lang="de-DE" sz="1600"/>
                <a:t>11</a:t>
              </a:r>
            </a:p>
          </p:txBody>
        </p:sp>
        <p:cxnSp>
          <p:nvCxnSpPr>
            <p:cNvPr id="161802" name="Gerade Verbindung mit Pfeil 8"/>
            <p:cNvCxnSpPr>
              <a:cxnSpLocks noChangeShapeType="1"/>
            </p:cNvCxnSpPr>
            <p:nvPr/>
          </p:nvCxnSpPr>
          <p:spPr bwMode="auto">
            <a:xfrm>
              <a:off x="3214678" y="1654290"/>
              <a:ext cx="2571768" cy="1588"/>
            </a:xfrm>
            <a:prstGeom prst="straightConnector1">
              <a:avLst/>
            </a:prstGeom>
            <a:noFill/>
            <a:ln w="25400" algn="ctr">
              <a:solidFill>
                <a:schemeClr val="hlink"/>
              </a:solidFill>
              <a:round/>
              <a:headEnd/>
              <a:tailEnd type="arrow" w="med" len="med"/>
            </a:ln>
          </p:spPr>
        </p:cxnSp>
        <p:cxnSp>
          <p:nvCxnSpPr>
            <p:cNvPr id="161803" name="Gerade Verbindung mit Pfeil 9"/>
            <p:cNvCxnSpPr>
              <a:cxnSpLocks noChangeShapeType="1"/>
            </p:cNvCxnSpPr>
            <p:nvPr/>
          </p:nvCxnSpPr>
          <p:spPr bwMode="auto">
            <a:xfrm flipH="1">
              <a:off x="3214678" y="2441696"/>
              <a:ext cx="2571768" cy="1588"/>
            </a:xfrm>
            <a:prstGeom prst="straightConnector1">
              <a:avLst/>
            </a:prstGeom>
            <a:noFill/>
            <a:ln w="25400" algn="ctr">
              <a:solidFill>
                <a:schemeClr val="hlink"/>
              </a:solidFill>
              <a:round/>
              <a:headEnd/>
              <a:tailEnd type="arrow" w="med" len="med"/>
            </a:ln>
          </p:spPr>
        </p:cxnSp>
        <p:cxnSp>
          <p:nvCxnSpPr>
            <p:cNvPr id="161804" name="Gerade Verbindung mit Pfeil 10"/>
            <p:cNvCxnSpPr>
              <a:cxnSpLocks noChangeShapeType="1"/>
            </p:cNvCxnSpPr>
            <p:nvPr/>
          </p:nvCxnSpPr>
          <p:spPr bwMode="auto">
            <a:xfrm>
              <a:off x="3214678" y="4283080"/>
              <a:ext cx="2571768" cy="1588"/>
            </a:xfrm>
            <a:prstGeom prst="straightConnector1">
              <a:avLst/>
            </a:prstGeom>
            <a:noFill/>
            <a:ln w="25400" algn="ctr">
              <a:solidFill>
                <a:schemeClr val="hlink"/>
              </a:solidFill>
              <a:round/>
              <a:headEnd/>
              <a:tailEnd type="arrow" w="med" len="med"/>
            </a:ln>
          </p:spPr>
        </p:cxnSp>
        <p:cxnSp>
          <p:nvCxnSpPr>
            <p:cNvPr id="161805" name="Gerade Verbindung mit Pfeil 11"/>
            <p:cNvCxnSpPr>
              <a:cxnSpLocks noChangeShapeType="1"/>
            </p:cNvCxnSpPr>
            <p:nvPr/>
          </p:nvCxnSpPr>
          <p:spPr bwMode="auto">
            <a:xfrm flipH="1">
              <a:off x="3214678" y="5070486"/>
              <a:ext cx="2571768" cy="1588"/>
            </a:xfrm>
            <a:prstGeom prst="straightConnector1">
              <a:avLst/>
            </a:prstGeom>
            <a:noFill/>
            <a:ln w="25400" algn="ctr">
              <a:solidFill>
                <a:schemeClr val="hlink"/>
              </a:solidFill>
              <a:round/>
              <a:headEnd/>
              <a:tailEnd type="arrow" w="med" len="med"/>
            </a:ln>
          </p:spPr>
        </p:cxnSp>
        <p:cxnSp>
          <p:nvCxnSpPr>
            <p:cNvPr id="161806" name="Gerade Verbindung mit Pfeil 13"/>
            <p:cNvCxnSpPr>
              <a:cxnSpLocks noChangeShapeType="1"/>
            </p:cNvCxnSpPr>
            <p:nvPr/>
          </p:nvCxnSpPr>
          <p:spPr bwMode="auto">
            <a:xfrm rot="5400000">
              <a:off x="6050032" y="3378140"/>
              <a:ext cx="900000" cy="1588"/>
            </a:xfrm>
            <a:prstGeom prst="straightConnector1">
              <a:avLst/>
            </a:prstGeom>
            <a:noFill/>
            <a:ln w="25400" algn="ctr">
              <a:solidFill>
                <a:schemeClr val="hlink"/>
              </a:solidFill>
              <a:round/>
              <a:headEnd/>
              <a:tailEnd type="arrow" w="med" len="med"/>
            </a:ln>
          </p:spPr>
        </p:cxnSp>
        <p:cxnSp>
          <p:nvCxnSpPr>
            <p:cNvPr id="161807" name="Gerade Verbindung mit Pfeil 14"/>
            <p:cNvCxnSpPr>
              <a:cxnSpLocks noChangeShapeType="1"/>
            </p:cNvCxnSpPr>
            <p:nvPr/>
          </p:nvCxnSpPr>
          <p:spPr bwMode="auto">
            <a:xfrm rot="16200000" flipV="1">
              <a:off x="2051092" y="3378140"/>
              <a:ext cx="900000" cy="1588"/>
            </a:xfrm>
            <a:prstGeom prst="straightConnector1">
              <a:avLst/>
            </a:prstGeom>
            <a:noFill/>
            <a:ln w="25400" algn="ctr">
              <a:solidFill>
                <a:schemeClr val="hlink"/>
              </a:solidFill>
              <a:round/>
              <a:headEnd/>
              <a:tailEnd type="arrow" w="med" len="med"/>
            </a:ln>
          </p:spPr>
        </p:cxnSp>
        <p:sp>
          <p:nvSpPr>
            <p:cNvPr id="161808" name="Textfeld 15"/>
            <p:cNvSpPr txBox="1">
              <a:spLocks noChangeArrowheads="1"/>
            </p:cNvSpPr>
            <p:nvPr/>
          </p:nvSpPr>
          <p:spPr bwMode="auto">
            <a:xfrm>
              <a:off x="4203082" y="1509699"/>
              <a:ext cx="594961" cy="307777"/>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1809" name="Textfeld 16"/>
            <p:cNvSpPr txBox="1">
              <a:spLocks noChangeArrowheads="1"/>
            </p:cNvSpPr>
            <p:nvPr/>
          </p:nvSpPr>
          <p:spPr bwMode="auto">
            <a:xfrm>
              <a:off x="4014729" y="2263967"/>
              <a:ext cx="971667" cy="307777"/>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
          <p:nvSpPr>
            <p:cNvPr id="161810" name="Textfeld 17"/>
            <p:cNvSpPr txBox="1">
              <a:spLocks noChangeArrowheads="1"/>
            </p:cNvSpPr>
            <p:nvPr/>
          </p:nvSpPr>
          <p:spPr bwMode="auto">
            <a:xfrm>
              <a:off x="4203082" y="4133855"/>
              <a:ext cx="594961" cy="307777"/>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1811" name="Textfeld 18"/>
            <p:cNvSpPr txBox="1">
              <a:spLocks noChangeArrowheads="1"/>
            </p:cNvSpPr>
            <p:nvPr/>
          </p:nvSpPr>
          <p:spPr bwMode="auto">
            <a:xfrm>
              <a:off x="4014729" y="4907173"/>
              <a:ext cx="971667" cy="307777"/>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
          <p:nvSpPr>
            <p:cNvPr id="161812" name="Textfeld 19"/>
            <p:cNvSpPr txBox="1">
              <a:spLocks noChangeArrowheads="1"/>
            </p:cNvSpPr>
            <p:nvPr/>
          </p:nvSpPr>
          <p:spPr bwMode="auto">
            <a:xfrm>
              <a:off x="6201142" y="3121223"/>
              <a:ext cx="594961" cy="307777"/>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1813" name="Textfeld 20"/>
            <p:cNvSpPr txBox="1">
              <a:spLocks noChangeArrowheads="1"/>
            </p:cNvSpPr>
            <p:nvPr/>
          </p:nvSpPr>
          <p:spPr bwMode="auto">
            <a:xfrm>
              <a:off x="2019172" y="3254574"/>
              <a:ext cx="971667" cy="307777"/>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
          <p:nvSpPr>
            <p:cNvPr id="23" name="Bogen 22"/>
            <p:cNvSpPr/>
            <p:nvPr/>
          </p:nvSpPr>
          <p:spPr bwMode="auto">
            <a:xfrm>
              <a:off x="7229248" y="4887406"/>
              <a:ext cx="186480" cy="369335"/>
            </a:xfrm>
            <a:prstGeom prst="arc">
              <a:avLst>
                <a:gd name="adj1" fmla="val 16200000"/>
                <a:gd name="adj2" fmla="val 9058176"/>
              </a:avLst>
            </a:prstGeom>
            <a:noFill/>
            <a:ln w="25400" cap="flat" cmpd="sng" algn="ctr">
              <a:solidFill>
                <a:schemeClr val="hlink"/>
              </a:solidFill>
              <a:prstDash val="solid"/>
              <a:round/>
              <a:headEnd type="none" w="med" len="med"/>
              <a:tailEnd type="arrow" w="med" len="med"/>
            </a:ln>
            <a:effectLst/>
          </p:spPr>
          <p:txBody>
            <a:bodyPr wrap="none" anchor="ctr">
              <a:spAutoFit/>
            </a:bodyPr>
            <a:lstStyle/>
            <a:p>
              <a:pPr>
                <a:defRPr/>
              </a:pPr>
              <a:endParaRPr lang="de-DE"/>
            </a:p>
          </p:txBody>
        </p:sp>
        <p:sp>
          <p:nvSpPr>
            <p:cNvPr id="24" name="Bogen 23"/>
            <p:cNvSpPr/>
            <p:nvPr/>
          </p:nvSpPr>
          <p:spPr bwMode="auto">
            <a:xfrm flipH="1" flipV="1">
              <a:off x="1656642" y="1386944"/>
              <a:ext cx="186480" cy="369335"/>
            </a:xfrm>
            <a:prstGeom prst="arc">
              <a:avLst>
                <a:gd name="adj1" fmla="val 16200000"/>
                <a:gd name="adj2" fmla="val 9058176"/>
              </a:avLst>
            </a:prstGeom>
            <a:noFill/>
            <a:ln w="25400" cap="flat" cmpd="sng" algn="ctr">
              <a:solidFill>
                <a:schemeClr val="hlink"/>
              </a:solidFill>
              <a:prstDash val="solid"/>
              <a:round/>
              <a:headEnd type="none" w="med" len="med"/>
              <a:tailEnd type="arrow" w="med" len="med"/>
            </a:ln>
            <a:effectLst/>
          </p:spPr>
          <p:txBody>
            <a:bodyPr wrap="none" anchor="ctr">
              <a:spAutoFit/>
            </a:bodyPr>
            <a:lstStyle/>
            <a:p>
              <a:pPr>
                <a:defRPr/>
              </a:pPr>
              <a:endParaRPr lang="de-DE"/>
            </a:p>
          </p:txBody>
        </p:sp>
        <p:sp>
          <p:nvSpPr>
            <p:cNvPr id="161816" name="Textfeld 24"/>
            <p:cNvSpPr txBox="1">
              <a:spLocks noChangeArrowheads="1"/>
            </p:cNvSpPr>
            <p:nvPr/>
          </p:nvSpPr>
          <p:spPr bwMode="auto">
            <a:xfrm>
              <a:off x="7334625" y="5050049"/>
              <a:ext cx="594961" cy="307777"/>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1817" name="Textfeld 25"/>
            <p:cNvSpPr txBox="1">
              <a:spLocks noChangeArrowheads="1"/>
            </p:cNvSpPr>
            <p:nvPr/>
          </p:nvSpPr>
          <p:spPr bwMode="auto">
            <a:xfrm>
              <a:off x="742813" y="1335273"/>
              <a:ext cx="971667" cy="307777"/>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grpSp>
      <p:sp>
        <p:nvSpPr>
          <p:cNvPr id="161797" name="Text Box 53"/>
          <p:cNvSpPr txBox="1">
            <a:spLocks noChangeArrowheads="1"/>
          </p:cNvSpPr>
          <p:nvPr/>
        </p:nvSpPr>
        <p:spPr bwMode="auto">
          <a:xfrm>
            <a:off x="1738313" y="5929314"/>
            <a:ext cx="4349750" cy="338137"/>
          </a:xfrm>
          <a:prstGeom prst="rect">
            <a:avLst/>
          </a:prstGeom>
          <a:noFill/>
          <a:ln w="9525">
            <a:noFill/>
            <a:miter lim="800000"/>
            <a:headEnd/>
            <a:tailEnd/>
          </a:ln>
        </p:spPr>
        <p:txBody>
          <a:bodyPr wrap="none">
            <a:spAutoFit/>
          </a:bodyPr>
          <a:lstStyle/>
          <a:p>
            <a:pPr algn="l" eaLnBrk="0" hangingPunct="0"/>
            <a:r>
              <a:rPr lang="de-DE" sz="1600">
                <a:latin typeface="Arial" charset="0"/>
              </a:rPr>
              <a:t>Realization: Intel XScale, Sun UltraSPARC IIi</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el 1"/>
          <p:cNvSpPr>
            <a:spLocks noGrp="1"/>
          </p:cNvSpPr>
          <p:nvPr>
            <p:ph type="title"/>
          </p:nvPr>
        </p:nvSpPr>
        <p:spPr/>
        <p:txBody>
          <a:bodyPr/>
          <a:lstStyle/>
          <a:p>
            <a:r>
              <a:rPr lang="en-US" noProof="0" dirty="0"/>
              <a:t>Two-bit Predictors</a:t>
            </a:r>
            <a:br>
              <a:rPr lang="en-US" noProof="0" dirty="0"/>
            </a:br>
            <a:r>
              <a:rPr lang="en-US" noProof="0" dirty="0"/>
              <a:t> (Saturation Counter Scheme)</a:t>
            </a:r>
          </a:p>
        </p:txBody>
      </p:sp>
      <p:sp>
        <p:nvSpPr>
          <p:cNvPr id="162819" name="Fußzeilenplatzhalter 2"/>
          <p:cNvSpPr>
            <a:spLocks noGrp="1"/>
          </p:cNvSpPr>
          <p:nvPr>
            <p:ph type="ftr" sz="quarter" idx="10"/>
          </p:nvPr>
        </p:nvSpPr>
        <p:spPr>
          <a:noFill/>
        </p:spPr>
        <p:txBody>
          <a:bodyPr/>
          <a:lstStyle/>
          <a:p>
            <a:r>
              <a:rPr lang="en-US"/>
              <a:t>TI II - Computer Architecture</a:t>
            </a:r>
          </a:p>
        </p:txBody>
      </p:sp>
      <p:sp>
        <p:nvSpPr>
          <p:cNvPr id="4" name="Ellipse 3"/>
          <p:cNvSpPr/>
          <p:nvPr/>
        </p:nvSpPr>
        <p:spPr bwMode="auto">
          <a:xfrm>
            <a:off x="3546476" y="1357313"/>
            <a:ext cx="1439863" cy="1439862"/>
          </a:xfrm>
          <a:prstGeom prst="ellipse">
            <a:avLst/>
          </a:prstGeom>
          <a:solidFill>
            <a:schemeClr val="accent2">
              <a:lumMod val="60000"/>
              <a:lumOff val="40000"/>
            </a:schemeClr>
          </a:solidFill>
          <a:ln w="25400" cap="flat" cmpd="sng" algn="ctr">
            <a:solidFill>
              <a:schemeClr val="hlink"/>
            </a:solidFill>
            <a:prstDash val="solid"/>
            <a:round/>
            <a:headEnd type="none" w="med" len="med"/>
            <a:tailEnd type="none" w="med" len="med"/>
          </a:ln>
          <a:effectLst/>
        </p:spPr>
        <p:txBody>
          <a:bodyPr wrap="none" lIns="36000" tIns="36000" rIns="36000" bIns="36000" anchor="ctr"/>
          <a:lstStyle/>
          <a:p>
            <a:pPr>
              <a:defRPr/>
            </a:pPr>
            <a:r>
              <a:rPr lang="de-DE" sz="1600" dirty="0" err="1"/>
              <a:t>Predict</a:t>
            </a:r>
            <a:r>
              <a:rPr lang="de-DE" sz="1600" dirty="0"/>
              <a:t> </a:t>
            </a:r>
          </a:p>
          <a:p>
            <a:pPr>
              <a:defRPr/>
            </a:pPr>
            <a:r>
              <a:rPr lang="de-DE" sz="1600" dirty="0" err="1"/>
              <a:t>Strongly</a:t>
            </a:r>
            <a:r>
              <a:rPr lang="de-DE" sz="1600" dirty="0"/>
              <a:t> </a:t>
            </a:r>
          </a:p>
          <a:p>
            <a:pPr>
              <a:defRPr/>
            </a:pPr>
            <a:r>
              <a:rPr lang="de-DE" sz="1600" dirty="0"/>
              <a:t>Not </a:t>
            </a:r>
            <a:r>
              <a:rPr lang="de-DE" sz="1600" dirty="0" err="1"/>
              <a:t>Taken</a:t>
            </a:r>
            <a:endParaRPr lang="de-DE" sz="1600" dirty="0"/>
          </a:p>
          <a:p>
            <a:pPr>
              <a:defRPr/>
            </a:pPr>
            <a:r>
              <a:rPr lang="de-DE" sz="1600" dirty="0"/>
              <a:t>00</a:t>
            </a:r>
          </a:p>
        </p:txBody>
      </p:sp>
      <p:sp>
        <p:nvSpPr>
          <p:cNvPr id="5" name="Ellipse 4"/>
          <p:cNvSpPr/>
          <p:nvPr/>
        </p:nvSpPr>
        <p:spPr bwMode="auto">
          <a:xfrm>
            <a:off x="7546976" y="1357313"/>
            <a:ext cx="1439863" cy="1439862"/>
          </a:xfrm>
          <a:prstGeom prst="ellipse">
            <a:avLst/>
          </a:prstGeom>
          <a:solidFill>
            <a:schemeClr val="accent2">
              <a:lumMod val="20000"/>
              <a:lumOff val="80000"/>
            </a:schemeClr>
          </a:solidFill>
          <a:ln w="25400" cap="flat" cmpd="sng" algn="ctr">
            <a:solidFill>
              <a:schemeClr val="hlink"/>
            </a:solidFill>
            <a:prstDash val="solid"/>
            <a:round/>
            <a:headEnd type="none" w="med" len="med"/>
            <a:tailEnd type="none" w="med" len="med"/>
          </a:ln>
          <a:effectLst/>
        </p:spPr>
        <p:txBody>
          <a:bodyPr wrap="none" lIns="36000" tIns="36000" rIns="36000" bIns="36000" anchor="ctr"/>
          <a:lstStyle/>
          <a:p>
            <a:pPr>
              <a:defRPr/>
            </a:pPr>
            <a:r>
              <a:rPr lang="de-DE" sz="1600" dirty="0" err="1"/>
              <a:t>Predict</a:t>
            </a:r>
            <a:r>
              <a:rPr lang="de-DE" sz="1600" dirty="0"/>
              <a:t> </a:t>
            </a:r>
          </a:p>
          <a:p>
            <a:pPr>
              <a:defRPr/>
            </a:pPr>
            <a:r>
              <a:rPr lang="de-DE" sz="1600" dirty="0" err="1"/>
              <a:t>Weakly</a:t>
            </a:r>
            <a:r>
              <a:rPr lang="de-DE" sz="1600" dirty="0"/>
              <a:t> </a:t>
            </a:r>
          </a:p>
          <a:p>
            <a:pPr>
              <a:defRPr/>
            </a:pPr>
            <a:r>
              <a:rPr lang="de-DE" sz="1600" dirty="0"/>
              <a:t>Not </a:t>
            </a:r>
            <a:r>
              <a:rPr lang="de-DE" sz="1600" dirty="0" err="1"/>
              <a:t>Taken</a:t>
            </a:r>
            <a:endParaRPr lang="de-DE" sz="1600" dirty="0"/>
          </a:p>
          <a:p>
            <a:pPr>
              <a:defRPr/>
            </a:pPr>
            <a:r>
              <a:rPr lang="de-DE" sz="1600" dirty="0"/>
              <a:t>01</a:t>
            </a:r>
          </a:p>
        </p:txBody>
      </p:sp>
      <p:sp>
        <p:nvSpPr>
          <p:cNvPr id="162822" name="Ellipse 5"/>
          <p:cNvSpPr>
            <a:spLocks noChangeArrowheads="1"/>
          </p:cNvSpPr>
          <p:nvPr/>
        </p:nvSpPr>
        <p:spPr bwMode="auto">
          <a:xfrm>
            <a:off x="3546476" y="3929063"/>
            <a:ext cx="1439863" cy="1439862"/>
          </a:xfrm>
          <a:prstGeom prst="ellipse">
            <a:avLst/>
          </a:prstGeom>
          <a:solidFill>
            <a:srgbClr val="66CCFF"/>
          </a:solidFill>
          <a:ln w="25400" algn="ctr">
            <a:solidFill>
              <a:schemeClr val="hlink"/>
            </a:solidFill>
            <a:round/>
            <a:headEnd/>
            <a:tailEnd/>
          </a:ln>
        </p:spPr>
        <p:txBody>
          <a:bodyPr wrap="none" lIns="36000" tIns="36000" rIns="36000" bIns="36000" anchor="ctr"/>
          <a:lstStyle/>
          <a:p>
            <a:r>
              <a:rPr lang="de-DE" sz="1600"/>
              <a:t>Predict </a:t>
            </a:r>
          </a:p>
          <a:p>
            <a:r>
              <a:rPr lang="de-DE" sz="1600"/>
              <a:t>Weakly </a:t>
            </a:r>
          </a:p>
          <a:p>
            <a:r>
              <a:rPr lang="de-DE" sz="1600"/>
              <a:t>Taken</a:t>
            </a:r>
          </a:p>
          <a:p>
            <a:r>
              <a:rPr lang="de-DE" sz="1600"/>
              <a:t>10</a:t>
            </a:r>
          </a:p>
        </p:txBody>
      </p:sp>
      <p:sp>
        <p:nvSpPr>
          <p:cNvPr id="162823" name="Ellipse 6"/>
          <p:cNvSpPr>
            <a:spLocks noChangeArrowheads="1"/>
          </p:cNvSpPr>
          <p:nvPr/>
        </p:nvSpPr>
        <p:spPr bwMode="auto">
          <a:xfrm>
            <a:off x="7546976" y="3929063"/>
            <a:ext cx="1439863" cy="1439862"/>
          </a:xfrm>
          <a:prstGeom prst="ellipse">
            <a:avLst/>
          </a:prstGeom>
          <a:solidFill>
            <a:srgbClr val="3399FF"/>
          </a:solidFill>
          <a:ln w="25400" algn="ctr">
            <a:solidFill>
              <a:schemeClr val="hlink"/>
            </a:solidFill>
            <a:round/>
            <a:headEnd/>
            <a:tailEnd/>
          </a:ln>
        </p:spPr>
        <p:txBody>
          <a:bodyPr wrap="none" lIns="36000" tIns="36000" rIns="36000" bIns="36000" anchor="ctr"/>
          <a:lstStyle/>
          <a:p>
            <a:r>
              <a:rPr lang="de-DE" sz="1600"/>
              <a:t>Predict </a:t>
            </a:r>
          </a:p>
          <a:p>
            <a:r>
              <a:rPr lang="de-DE" sz="1600"/>
              <a:t>Strongly</a:t>
            </a:r>
          </a:p>
          <a:p>
            <a:r>
              <a:rPr lang="de-DE" sz="1600"/>
              <a:t>Taken</a:t>
            </a:r>
          </a:p>
          <a:p>
            <a:r>
              <a:rPr lang="de-DE" sz="1600"/>
              <a:t>11</a:t>
            </a:r>
          </a:p>
        </p:txBody>
      </p:sp>
      <p:cxnSp>
        <p:nvCxnSpPr>
          <p:cNvPr id="162824" name="Gerade Verbindung mit Pfeil 8"/>
          <p:cNvCxnSpPr>
            <a:cxnSpLocks noChangeShapeType="1"/>
          </p:cNvCxnSpPr>
          <p:nvPr/>
        </p:nvCxnSpPr>
        <p:spPr bwMode="auto">
          <a:xfrm>
            <a:off x="4975225" y="1654175"/>
            <a:ext cx="2571750" cy="1588"/>
          </a:xfrm>
          <a:prstGeom prst="straightConnector1">
            <a:avLst/>
          </a:prstGeom>
          <a:noFill/>
          <a:ln w="25400" algn="ctr">
            <a:solidFill>
              <a:schemeClr val="hlink"/>
            </a:solidFill>
            <a:round/>
            <a:headEnd/>
            <a:tailEnd type="arrow" w="med" len="med"/>
          </a:ln>
        </p:spPr>
      </p:cxnSp>
      <p:cxnSp>
        <p:nvCxnSpPr>
          <p:cNvPr id="162825" name="Gerade Verbindung mit Pfeil 9"/>
          <p:cNvCxnSpPr>
            <a:cxnSpLocks noChangeShapeType="1"/>
          </p:cNvCxnSpPr>
          <p:nvPr/>
        </p:nvCxnSpPr>
        <p:spPr bwMode="auto">
          <a:xfrm flipH="1">
            <a:off x="4975225" y="2441575"/>
            <a:ext cx="2571750" cy="1588"/>
          </a:xfrm>
          <a:prstGeom prst="straightConnector1">
            <a:avLst/>
          </a:prstGeom>
          <a:noFill/>
          <a:ln w="25400" algn="ctr">
            <a:solidFill>
              <a:schemeClr val="hlink"/>
            </a:solidFill>
            <a:round/>
            <a:headEnd/>
            <a:tailEnd type="arrow" w="med" len="med"/>
          </a:ln>
        </p:spPr>
      </p:cxnSp>
      <p:cxnSp>
        <p:nvCxnSpPr>
          <p:cNvPr id="162826" name="Gerade Verbindung mit Pfeil 10"/>
          <p:cNvCxnSpPr>
            <a:cxnSpLocks noChangeShapeType="1"/>
          </p:cNvCxnSpPr>
          <p:nvPr/>
        </p:nvCxnSpPr>
        <p:spPr bwMode="auto">
          <a:xfrm>
            <a:off x="4975225" y="4283075"/>
            <a:ext cx="2571750" cy="1588"/>
          </a:xfrm>
          <a:prstGeom prst="straightConnector1">
            <a:avLst/>
          </a:prstGeom>
          <a:noFill/>
          <a:ln w="25400" algn="ctr">
            <a:solidFill>
              <a:schemeClr val="hlink"/>
            </a:solidFill>
            <a:round/>
            <a:headEnd/>
            <a:tailEnd type="arrow" w="med" len="med"/>
          </a:ln>
        </p:spPr>
      </p:cxnSp>
      <p:cxnSp>
        <p:nvCxnSpPr>
          <p:cNvPr id="162827" name="Gerade Verbindung mit Pfeil 11"/>
          <p:cNvCxnSpPr>
            <a:cxnSpLocks noChangeShapeType="1"/>
          </p:cNvCxnSpPr>
          <p:nvPr/>
        </p:nvCxnSpPr>
        <p:spPr bwMode="auto">
          <a:xfrm flipH="1">
            <a:off x="4975225" y="5070475"/>
            <a:ext cx="2571750" cy="1588"/>
          </a:xfrm>
          <a:prstGeom prst="straightConnector1">
            <a:avLst/>
          </a:prstGeom>
          <a:noFill/>
          <a:ln w="25400" algn="ctr">
            <a:solidFill>
              <a:schemeClr val="hlink"/>
            </a:solidFill>
            <a:round/>
            <a:headEnd/>
            <a:tailEnd type="arrow" w="med" len="med"/>
          </a:ln>
        </p:spPr>
      </p:cxnSp>
      <p:cxnSp>
        <p:nvCxnSpPr>
          <p:cNvPr id="162828" name="Gerade Verbindung mit Pfeil 13"/>
          <p:cNvCxnSpPr>
            <a:cxnSpLocks noChangeShapeType="1"/>
            <a:stCxn id="5" idx="4"/>
            <a:endCxn id="162822" idx="7"/>
          </p:cNvCxnSpPr>
          <p:nvPr/>
        </p:nvCxnSpPr>
        <p:spPr bwMode="auto">
          <a:xfrm rot="5400000">
            <a:off x="5849145" y="1723232"/>
            <a:ext cx="1343025" cy="3490913"/>
          </a:xfrm>
          <a:prstGeom prst="straightConnector1">
            <a:avLst/>
          </a:prstGeom>
          <a:noFill/>
          <a:ln w="25400" algn="ctr">
            <a:solidFill>
              <a:schemeClr val="hlink"/>
            </a:solidFill>
            <a:round/>
            <a:headEnd/>
            <a:tailEnd type="arrow" w="med" len="med"/>
          </a:ln>
        </p:spPr>
      </p:cxnSp>
      <p:cxnSp>
        <p:nvCxnSpPr>
          <p:cNvPr id="162829" name="Gerade Verbindung mit Pfeil 14"/>
          <p:cNvCxnSpPr>
            <a:cxnSpLocks noChangeShapeType="1"/>
            <a:stCxn id="162822" idx="0"/>
            <a:endCxn id="5" idx="3"/>
          </p:cNvCxnSpPr>
          <p:nvPr/>
        </p:nvCxnSpPr>
        <p:spPr bwMode="auto">
          <a:xfrm rot="5400000" flipH="1" flipV="1">
            <a:off x="5339557" y="1512095"/>
            <a:ext cx="1343025" cy="3490912"/>
          </a:xfrm>
          <a:prstGeom prst="straightConnector1">
            <a:avLst/>
          </a:prstGeom>
          <a:noFill/>
          <a:ln w="25400" algn="ctr">
            <a:solidFill>
              <a:schemeClr val="hlink"/>
            </a:solidFill>
            <a:round/>
            <a:headEnd/>
            <a:tailEnd type="arrow" w="med" len="med"/>
          </a:ln>
        </p:spPr>
      </p:cxnSp>
      <p:sp>
        <p:nvSpPr>
          <p:cNvPr id="162830" name="Textfeld 15"/>
          <p:cNvSpPr txBox="1">
            <a:spLocks noChangeArrowheads="1"/>
          </p:cNvSpPr>
          <p:nvPr/>
        </p:nvSpPr>
        <p:spPr bwMode="auto">
          <a:xfrm>
            <a:off x="5962651" y="1509714"/>
            <a:ext cx="595313" cy="307975"/>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2831" name="Textfeld 16"/>
          <p:cNvSpPr txBox="1">
            <a:spLocks noChangeArrowheads="1"/>
          </p:cNvSpPr>
          <p:nvPr/>
        </p:nvSpPr>
        <p:spPr bwMode="auto">
          <a:xfrm>
            <a:off x="5773739" y="2263776"/>
            <a:ext cx="973137" cy="307975"/>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
        <p:nvSpPr>
          <p:cNvPr id="162832" name="Textfeld 17"/>
          <p:cNvSpPr txBox="1">
            <a:spLocks noChangeArrowheads="1"/>
          </p:cNvSpPr>
          <p:nvPr/>
        </p:nvSpPr>
        <p:spPr bwMode="auto">
          <a:xfrm>
            <a:off x="5962651" y="4133851"/>
            <a:ext cx="595313" cy="307975"/>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2833" name="Textfeld 18"/>
          <p:cNvSpPr txBox="1">
            <a:spLocks noChangeArrowheads="1"/>
          </p:cNvSpPr>
          <p:nvPr/>
        </p:nvSpPr>
        <p:spPr bwMode="auto">
          <a:xfrm>
            <a:off x="5773739" y="4906964"/>
            <a:ext cx="973137" cy="307975"/>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
        <p:nvSpPr>
          <p:cNvPr id="162834" name="Textfeld 19"/>
          <p:cNvSpPr txBox="1">
            <a:spLocks noChangeArrowheads="1"/>
          </p:cNvSpPr>
          <p:nvPr/>
        </p:nvSpPr>
        <p:spPr bwMode="auto">
          <a:xfrm>
            <a:off x="6881813" y="3090864"/>
            <a:ext cx="595312" cy="307975"/>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2835" name="Textfeld 20"/>
          <p:cNvSpPr txBox="1">
            <a:spLocks noChangeArrowheads="1"/>
          </p:cNvSpPr>
          <p:nvPr/>
        </p:nvSpPr>
        <p:spPr bwMode="auto">
          <a:xfrm>
            <a:off x="5024438" y="3286126"/>
            <a:ext cx="971550" cy="307975"/>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
        <p:nvSpPr>
          <p:cNvPr id="23" name="Bogen 22"/>
          <p:cNvSpPr/>
          <p:nvPr/>
        </p:nvSpPr>
        <p:spPr bwMode="auto">
          <a:xfrm>
            <a:off x="8989624" y="4887397"/>
            <a:ext cx="186517" cy="369332"/>
          </a:xfrm>
          <a:prstGeom prst="arc">
            <a:avLst>
              <a:gd name="adj1" fmla="val 16200000"/>
              <a:gd name="adj2" fmla="val 9058176"/>
            </a:avLst>
          </a:prstGeom>
          <a:noFill/>
          <a:ln w="25400" cap="flat" cmpd="sng" algn="ctr">
            <a:solidFill>
              <a:schemeClr val="hlink"/>
            </a:solidFill>
            <a:prstDash val="solid"/>
            <a:round/>
            <a:headEnd type="none" w="med" len="med"/>
            <a:tailEnd type="arrow" w="med" len="med"/>
          </a:ln>
          <a:effectLst/>
        </p:spPr>
        <p:txBody>
          <a:bodyPr wrap="none" anchor="ctr">
            <a:spAutoFit/>
          </a:bodyPr>
          <a:lstStyle/>
          <a:p>
            <a:pPr>
              <a:defRPr/>
            </a:pPr>
            <a:endParaRPr lang="de-DE"/>
          </a:p>
        </p:txBody>
      </p:sp>
      <p:sp>
        <p:nvSpPr>
          <p:cNvPr id="24" name="Bogen 23"/>
          <p:cNvSpPr/>
          <p:nvPr/>
        </p:nvSpPr>
        <p:spPr bwMode="auto">
          <a:xfrm flipH="1" flipV="1">
            <a:off x="3417499" y="1386960"/>
            <a:ext cx="186517" cy="369332"/>
          </a:xfrm>
          <a:prstGeom prst="arc">
            <a:avLst>
              <a:gd name="adj1" fmla="val 16200000"/>
              <a:gd name="adj2" fmla="val 9058176"/>
            </a:avLst>
          </a:prstGeom>
          <a:noFill/>
          <a:ln w="25400" cap="flat" cmpd="sng" algn="ctr">
            <a:solidFill>
              <a:schemeClr val="hlink"/>
            </a:solidFill>
            <a:prstDash val="solid"/>
            <a:round/>
            <a:headEnd type="none" w="med" len="med"/>
            <a:tailEnd type="arrow" w="med" len="med"/>
          </a:ln>
          <a:effectLst/>
        </p:spPr>
        <p:txBody>
          <a:bodyPr wrap="none" anchor="ctr">
            <a:spAutoFit/>
          </a:bodyPr>
          <a:lstStyle/>
          <a:p>
            <a:pPr>
              <a:defRPr/>
            </a:pPr>
            <a:endParaRPr lang="de-DE"/>
          </a:p>
        </p:txBody>
      </p:sp>
      <p:sp>
        <p:nvSpPr>
          <p:cNvPr id="162838" name="Textfeld 24"/>
          <p:cNvSpPr txBox="1">
            <a:spLocks noChangeArrowheads="1"/>
          </p:cNvSpPr>
          <p:nvPr/>
        </p:nvSpPr>
        <p:spPr bwMode="auto">
          <a:xfrm>
            <a:off x="9094788" y="5049839"/>
            <a:ext cx="595312" cy="307975"/>
          </a:xfrm>
          <a:prstGeom prst="rect">
            <a:avLst/>
          </a:prstGeom>
          <a:solidFill>
            <a:schemeClr val="bg1"/>
          </a:solidFill>
          <a:ln w="9525">
            <a:noFill/>
            <a:miter lim="800000"/>
            <a:headEnd/>
            <a:tailEnd/>
          </a:ln>
        </p:spPr>
        <p:txBody>
          <a:bodyPr wrap="none" lIns="36000" rIns="36000">
            <a:spAutoFit/>
          </a:bodyPr>
          <a:lstStyle/>
          <a:p>
            <a:r>
              <a:rPr lang="de-DE" sz="1400"/>
              <a:t>Taken</a:t>
            </a:r>
          </a:p>
        </p:txBody>
      </p:sp>
      <p:sp>
        <p:nvSpPr>
          <p:cNvPr id="162839" name="Textfeld 25"/>
          <p:cNvSpPr txBox="1">
            <a:spLocks noChangeArrowheads="1"/>
          </p:cNvSpPr>
          <p:nvPr/>
        </p:nvSpPr>
        <p:spPr bwMode="auto">
          <a:xfrm>
            <a:off x="2501900" y="1335089"/>
            <a:ext cx="973138" cy="307975"/>
          </a:xfrm>
          <a:prstGeom prst="rect">
            <a:avLst/>
          </a:prstGeom>
          <a:solidFill>
            <a:schemeClr val="bg1"/>
          </a:solidFill>
          <a:ln w="9525">
            <a:noFill/>
            <a:miter lim="800000"/>
            <a:headEnd/>
            <a:tailEnd/>
          </a:ln>
        </p:spPr>
        <p:txBody>
          <a:bodyPr wrap="none" lIns="36000" rIns="36000">
            <a:spAutoFit/>
          </a:bodyPr>
          <a:lstStyle/>
          <a:p>
            <a:r>
              <a:rPr lang="de-DE" sz="1400"/>
              <a:t>Not Taken</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lstStyle/>
          <a:p>
            <a:pPr eaLnBrk="1" hangingPunct="1"/>
            <a:r>
              <a:rPr lang="en-US" noProof="0" dirty="0"/>
              <a:t>Predicated Instructions</a:t>
            </a:r>
          </a:p>
        </p:txBody>
      </p:sp>
      <p:sp>
        <p:nvSpPr>
          <p:cNvPr id="163844" name="Rectangle 3"/>
          <p:cNvSpPr>
            <a:spLocks noGrp="1" noChangeArrowheads="1"/>
          </p:cNvSpPr>
          <p:nvPr>
            <p:ph idx="1"/>
          </p:nvPr>
        </p:nvSpPr>
        <p:spPr/>
        <p:txBody>
          <a:bodyPr/>
          <a:lstStyle/>
          <a:p>
            <a:pPr eaLnBrk="1" hangingPunct="1"/>
            <a:r>
              <a:rPr lang="en-US" noProof="0" dirty="0"/>
              <a:t>Provide </a:t>
            </a:r>
            <a:r>
              <a:rPr lang="en-US" noProof="0" dirty="0">
                <a:solidFill>
                  <a:srgbClr val="C00000"/>
                </a:solidFill>
              </a:rPr>
              <a:t>predicated</a:t>
            </a:r>
            <a:r>
              <a:rPr lang="en-US" noProof="0" dirty="0"/>
              <a:t> or </a:t>
            </a:r>
            <a:r>
              <a:rPr lang="en-US" noProof="0" dirty="0">
                <a:solidFill>
                  <a:srgbClr val="C00000"/>
                </a:solidFill>
              </a:rPr>
              <a:t>conditional instructions </a:t>
            </a:r>
            <a:r>
              <a:rPr lang="en-US" noProof="0" dirty="0"/>
              <a:t>and one or more predicate registers.</a:t>
            </a:r>
          </a:p>
          <a:p>
            <a:pPr eaLnBrk="1" hangingPunct="1"/>
            <a:endParaRPr lang="en-US" noProof="0" dirty="0"/>
          </a:p>
          <a:p>
            <a:pPr eaLnBrk="1" hangingPunct="1"/>
            <a:r>
              <a:rPr lang="en-US" noProof="0" dirty="0"/>
              <a:t>Predicated instructions use a predicate register as additional input operand.</a:t>
            </a:r>
          </a:p>
          <a:p>
            <a:pPr eaLnBrk="1" hangingPunct="1"/>
            <a:endParaRPr lang="en-US" noProof="0" dirty="0"/>
          </a:p>
          <a:p>
            <a:pPr eaLnBrk="1" hangingPunct="1"/>
            <a:r>
              <a:rPr lang="en-US" noProof="0" dirty="0"/>
              <a:t>The Boolean result of a condition testing is recorded in a (one-bit) predicate register.</a:t>
            </a:r>
          </a:p>
          <a:p>
            <a:pPr eaLnBrk="1" hangingPunct="1"/>
            <a:endParaRPr lang="en-US" noProof="0" dirty="0"/>
          </a:p>
          <a:p>
            <a:pPr eaLnBrk="1" hangingPunct="1"/>
            <a:r>
              <a:rPr lang="en-US" noProof="0" dirty="0"/>
              <a:t>Predicated instructions are fetched, decoded, and placed in the instruction window like non predicated instructions. </a:t>
            </a:r>
          </a:p>
        </p:txBody>
      </p:sp>
      <p:sp>
        <p:nvSpPr>
          <p:cNvPr id="16384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n-US" noProof="0" dirty="0"/>
              <a:t>Predication Example</a:t>
            </a:r>
          </a:p>
        </p:txBody>
      </p:sp>
      <p:sp>
        <p:nvSpPr>
          <p:cNvPr id="164868" name="Rectangle 3"/>
          <p:cNvSpPr>
            <a:spLocks noGrp="1" noChangeArrowheads="1"/>
          </p:cNvSpPr>
          <p:nvPr>
            <p:ph idx="1"/>
          </p:nvPr>
        </p:nvSpPr>
        <p:spPr/>
        <p:txBody>
          <a:bodyPr/>
          <a:lstStyle/>
          <a:p>
            <a:pPr eaLnBrk="1" hangingPunct="1">
              <a:buFontTx/>
              <a:buNone/>
            </a:pPr>
            <a:r>
              <a:rPr lang="en-US" sz="1600" b="1" noProof="0" dirty="0">
                <a:latin typeface="Courier New" pitchFamily="49" charset="0"/>
              </a:rPr>
              <a:t>if </a:t>
            </a:r>
            <a:r>
              <a:rPr lang="en-US" sz="1600" noProof="0" dirty="0">
                <a:latin typeface="Courier New" pitchFamily="49" charset="0"/>
              </a:rPr>
              <a:t>(</a:t>
            </a:r>
            <a:r>
              <a:rPr lang="en-US" sz="1600" i="1" noProof="0" dirty="0">
                <a:latin typeface="Courier New" pitchFamily="49" charset="0"/>
              </a:rPr>
              <a:t>x</a:t>
            </a:r>
            <a:r>
              <a:rPr lang="en-US" sz="1600" noProof="0" dirty="0">
                <a:latin typeface="Courier New" pitchFamily="49" charset="0"/>
              </a:rPr>
              <a:t> == 0) { 			</a:t>
            </a:r>
            <a:r>
              <a:rPr lang="en-US" sz="1200" noProof="0" dirty="0">
                <a:solidFill>
                  <a:srgbClr val="0070C0"/>
                </a:solidFill>
                <a:latin typeface="Courier New" pitchFamily="49" charset="0"/>
              </a:rPr>
              <a:t>/* branch b1 */</a:t>
            </a:r>
            <a:endParaRPr lang="en-US" sz="1400" noProof="0" dirty="0">
              <a:solidFill>
                <a:srgbClr val="0070C0"/>
              </a:solidFill>
              <a:latin typeface="Courier New" pitchFamily="49" charset="0"/>
            </a:endParaRPr>
          </a:p>
          <a:p>
            <a:pPr eaLnBrk="1" hangingPunct="1">
              <a:buFontTx/>
              <a:buNone/>
            </a:pPr>
            <a:r>
              <a:rPr lang="en-US" sz="1600" noProof="0" dirty="0">
                <a:latin typeface="Courier New" pitchFamily="49" charset="0"/>
              </a:rPr>
              <a:t>	</a:t>
            </a:r>
            <a:r>
              <a:rPr lang="en-US" sz="1600" i="1" noProof="0" dirty="0">
                <a:latin typeface="Courier New" pitchFamily="49" charset="0"/>
              </a:rPr>
              <a:t>a</a:t>
            </a:r>
            <a:r>
              <a:rPr lang="en-US" sz="1600" noProof="0" dirty="0">
                <a:latin typeface="Courier New" pitchFamily="49" charset="0"/>
              </a:rPr>
              <a:t> = </a:t>
            </a:r>
            <a:r>
              <a:rPr lang="en-US" sz="1600" i="1" noProof="0" dirty="0">
                <a:latin typeface="Courier New" pitchFamily="49" charset="0"/>
              </a:rPr>
              <a:t>b</a:t>
            </a:r>
            <a:r>
              <a:rPr lang="en-US" sz="1600" noProof="0" dirty="0">
                <a:latin typeface="Courier New" pitchFamily="49" charset="0"/>
              </a:rPr>
              <a:t> + </a:t>
            </a:r>
            <a:r>
              <a:rPr lang="en-US" sz="1600" i="1" noProof="0" dirty="0">
                <a:latin typeface="Courier New" pitchFamily="49" charset="0"/>
              </a:rPr>
              <a:t>c</a:t>
            </a:r>
            <a:r>
              <a:rPr lang="en-US" sz="1600" noProof="0" dirty="0">
                <a:latin typeface="Courier New" pitchFamily="49" charset="0"/>
              </a:rPr>
              <a:t>;</a:t>
            </a:r>
          </a:p>
          <a:p>
            <a:pPr eaLnBrk="1" hangingPunct="1">
              <a:buFontTx/>
              <a:buNone/>
            </a:pPr>
            <a:r>
              <a:rPr lang="en-US" sz="1600" noProof="0" dirty="0">
                <a:latin typeface="Courier New" pitchFamily="49" charset="0"/>
              </a:rPr>
              <a:t>	</a:t>
            </a:r>
            <a:r>
              <a:rPr lang="en-US" sz="1600" i="1" noProof="0" dirty="0">
                <a:latin typeface="Courier New" pitchFamily="49" charset="0"/>
              </a:rPr>
              <a:t>d</a:t>
            </a:r>
            <a:r>
              <a:rPr lang="en-US" sz="1600" noProof="0" dirty="0">
                <a:latin typeface="Courier New" pitchFamily="49" charset="0"/>
              </a:rPr>
              <a:t> = </a:t>
            </a:r>
            <a:r>
              <a:rPr lang="en-US" sz="1600" i="1" noProof="0" dirty="0">
                <a:latin typeface="Courier New" pitchFamily="49" charset="0"/>
              </a:rPr>
              <a:t>e</a:t>
            </a:r>
            <a:r>
              <a:rPr lang="en-US" sz="1600" noProof="0" dirty="0">
                <a:latin typeface="Courier New" pitchFamily="49" charset="0"/>
              </a:rPr>
              <a:t> - </a:t>
            </a:r>
            <a:r>
              <a:rPr lang="en-US" sz="1600" i="1" noProof="0" dirty="0">
                <a:latin typeface="Courier New" pitchFamily="49" charset="0"/>
              </a:rPr>
              <a:t>f</a:t>
            </a:r>
            <a:r>
              <a:rPr lang="en-US" sz="1600" noProof="0" dirty="0">
                <a:latin typeface="Courier New" pitchFamily="49" charset="0"/>
              </a:rPr>
              <a:t>; </a:t>
            </a:r>
          </a:p>
          <a:p>
            <a:pPr eaLnBrk="1" hangingPunct="1">
              <a:buFontTx/>
              <a:buNone/>
            </a:pPr>
            <a:r>
              <a:rPr lang="en-US" sz="1600" noProof="0" dirty="0">
                <a:latin typeface="Courier New" pitchFamily="49" charset="0"/>
              </a:rPr>
              <a:t>}</a:t>
            </a:r>
          </a:p>
          <a:p>
            <a:pPr eaLnBrk="1" hangingPunct="1">
              <a:buFontTx/>
              <a:buNone/>
            </a:pPr>
            <a:r>
              <a:rPr lang="en-US" sz="1600" i="1" noProof="0" dirty="0">
                <a:latin typeface="Courier New" pitchFamily="49" charset="0"/>
              </a:rPr>
              <a:t>g</a:t>
            </a:r>
            <a:r>
              <a:rPr lang="en-US" sz="1600" noProof="0" dirty="0">
                <a:latin typeface="Courier New" pitchFamily="49" charset="0"/>
              </a:rPr>
              <a:t> = </a:t>
            </a:r>
            <a:r>
              <a:rPr lang="en-US" sz="1600" i="1" noProof="0" dirty="0">
                <a:latin typeface="Courier New" pitchFamily="49" charset="0"/>
              </a:rPr>
              <a:t>h</a:t>
            </a:r>
            <a:r>
              <a:rPr lang="en-US" sz="1600" noProof="0" dirty="0">
                <a:latin typeface="Courier New" pitchFamily="49" charset="0"/>
              </a:rPr>
              <a:t> * </a:t>
            </a:r>
            <a:r>
              <a:rPr lang="en-US" sz="1600" i="1" noProof="0" dirty="0">
                <a:latin typeface="Courier New" pitchFamily="49" charset="0"/>
              </a:rPr>
              <a:t>i</a:t>
            </a:r>
            <a:r>
              <a:rPr lang="en-US" sz="1600" noProof="0" dirty="0">
                <a:latin typeface="Courier New" pitchFamily="49" charset="0"/>
              </a:rPr>
              <a:t>;			</a:t>
            </a:r>
            <a:r>
              <a:rPr lang="en-US" sz="1200" noProof="0" dirty="0">
                <a:solidFill>
                  <a:srgbClr val="0070C0"/>
                </a:solidFill>
                <a:latin typeface="Courier New" pitchFamily="49" charset="0"/>
              </a:rPr>
              <a:t>/* instruction independent of branch b1         */</a:t>
            </a:r>
            <a:endParaRPr lang="en-US" sz="1600" noProof="0" dirty="0">
              <a:solidFill>
                <a:srgbClr val="0070C0"/>
              </a:solidFill>
              <a:latin typeface="Courier New" pitchFamily="49" charset="0"/>
            </a:endParaRPr>
          </a:p>
          <a:p>
            <a:pPr eaLnBrk="1" hangingPunct="1">
              <a:buFontTx/>
              <a:buNone/>
            </a:pPr>
            <a:endParaRPr lang="en-US" sz="1600" noProof="0" dirty="0">
              <a:latin typeface="Courier New" pitchFamily="49" charset="0"/>
            </a:endParaRPr>
          </a:p>
          <a:p>
            <a:pPr eaLnBrk="1" hangingPunct="1">
              <a:buFontTx/>
              <a:buNone/>
            </a:pPr>
            <a:endParaRPr lang="en-US" sz="1600" noProof="0" dirty="0">
              <a:latin typeface="Courier New" pitchFamily="49" charset="0"/>
            </a:endParaRPr>
          </a:p>
          <a:p>
            <a:pPr eaLnBrk="1" hangingPunct="1">
              <a:buFontTx/>
              <a:buNone/>
            </a:pPr>
            <a:r>
              <a:rPr lang="en-US" sz="1600" noProof="0" dirty="0">
                <a:latin typeface="Courier New" pitchFamily="49" charset="0"/>
              </a:rPr>
              <a:t>(</a:t>
            </a:r>
            <a:r>
              <a:rPr lang="en-US" sz="1600" i="1" noProof="0" dirty="0" err="1">
                <a:latin typeface="Courier New" pitchFamily="49" charset="0"/>
              </a:rPr>
              <a:t>Pred</a:t>
            </a:r>
            <a:r>
              <a:rPr lang="en-US" sz="1600" noProof="0" dirty="0">
                <a:latin typeface="Courier New" pitchFamily="49" charset="0"/>
              </a:rPr>
              <a:t> = (</a:t>
            </a:r>
            <a:r>
              <a:rPr lang="en-US" sz="1600" i="1" noProof="0" dirty="0">
                <a:latin typeface="Courier New" pitchFamily="49" charset="0"/>
              </a:rPr>
              <a:t>x</a:t>
            </a:r>
            <a:r>
              <a:rPr lang="en-US" sz="1600" noProof="0" dirty="0">
                <a:latin typeface="Courier New" pitchFamily="49" charset="0"/>
              </a:rPr>
              <a:t> == 0) )		</a:t>
            </a:r>
            <a:r>
              <a:rPr lang="en-US" sz="1200" noProof="0" dirty="0">
                <a:solidFill>
                  <a:srgbClr val="0070C0"/>
                </a:solidFill>
                <a:latin typeface="Courier New" pitchFamily="49" charset="0"/>
              </a:rPr>
              <a:t>/* branch b1: </a:t>
            </a:r>
            <a:r>
              <a:rPr lang="en-US" sz="1200" noProof="0" dirty="0" err="1">
                <a:solidFill>
                  <a:srgbClr val="0070C0"/>
                </a:solidFill>
                <a:latin typeface="Courier New" pitchFamily="49" charset="0"/>
              </a:rPr>
              <a:t>Pred</a:t>
            </a:r>
            <a:r>
              <a:rPr lang="en-US" sz="1200" noProof="0" dirty="0">
                <a:solidFill>
                  <a:srgbClr val="0070C0"/>
                </a:solidFill>
                <a:latin typeface="Courier New" pitchFamily="49" charset="0"/>
              </a:rPr>
              <a:t> is set to true if x equals 0 */</a:t>
            </a:r>
            <a:endParaRPr lang="en-US" sz="1400" noProof="0" dirty="0">
              <a:solidFill>
                <a:srgbClr val="0070C0"/>
              </a:solidFill>
              <a:latin typeface="Courier New" pitchFamily="49" charset="0"/>
            </a:endParaRPr>
          </a:p>
          <a:p>
            <a:pPr eaLnBrk="1" hangingPunct="1">
              <a:buFontTx/>
              <a:buNone/>
            </a:pPr>
            <a:r>
              <a:rPr lang="en-US" sz="1600" b="1" noProof="0" dirty="0">
                <a:latin typeface="Courier New" pitchFamily="49" charset="0"/>
              </a:rPr>
              <a:t>if </a:t>
            </a:r>
            <a:r>
              <a:rPr lang="en-US" sz="1600" i="1" noProof="0" dirty="0" err="1">
                <a:latin typeface="Courier New" pitchFamily="49" charset="0"/>
              </a:rPr>
              <a:t>Pred</a:t>
            </a:r>
            <a:r>
              <a:rPr lang="en-US" sz="1600" noProof="0" dirty="0">
                <a:latin typeface="Courier New" pitchFamily="49" charset="0"/>
              </a:rPr>
              <a:t> </a:t>
            </a:r>
            <a:r>
              <a:rPr lang="en-US" sz="1600" b="1" noProof="0" dirty="0">
                <a:latin typeface="Courier New" pitchFamily="49" charset="0"/>
              </a:rPr>
              <a:t>then</a:t>
            </a:r>
            <a:r>
              <a:rPr lang="en-US" sz="1600" noProof="0" dirty="0">
                <a:latin typeface="Courier New" pitchFamily="49" charset="0"/>
              </a:rPr>
              <a:t> </a:t>
            </a:r>
            <a:r>
              <a:rPr lang="en-US" sz="1600" i="1" noProof="0" dirty="0">
                <a:latin typeface="Courier New" pitchFamily="49" charset="0"/>
              </a:rPr>
              <a:t>a</a:t>
            </a:r>
            <a:r>
              <a:rPr lang="en-US" sz="1600" noProof="0" dirty="0">
                <a:latin typeface="Courier New" pitchFamily="49" charset="0"/>
              </a:rPr>
              <a:t> = </a:t>
            </a:r>
            <a:r>
              <a:rPr lang="en-US" sz="1600" i="1" noProof="0" dirty="0">
                <a:latin typeface="Courier New" pitchFamily="49" charset="0"/>
              </a:rPr>
              <a:t>b</a:t>
            </a:r>
            <a:r>
              <a:rPr lang="en-US" sz="1600" noProof="0" dirty="0">
                <a:latin typeface="Courier New" pitchFamily="49" charset="0"/>
              </a:rPr>
              <a:t> + </a:t>
            </a:r>
            <a:r>
              <a:rPr lang="en-US" sz="1600" i="1" noProof="0" dirty="0">
                <a:latin typeface="Courier New" pitchFamily="49" charset="0"/>
              </a:rPr>
              <a:t>c</a:t>
            </a:r>
            <a:r>
              <a:rPr lang="en-US" sz="1600" noProof="0" dirty="0">
                <a:latin typeface="Courier New" pitchFamily="49" charset="0"/>
              </a:rPr>
              <a:t>;	</a:t>
            </a:r>
            <a:r>
              <a:rPr lang="en-US" sz="1200" noProof="0" dirty="0">
                <a:solidFill>
                  <a:srgbClr val="0070C0"/>
                </a:solidFill>
                <a:latin typeface="Courier New" pitchFamily="49" charset="0"/>
              </a:rPr>
              <a:t>/* The operations are only performed            */</a:t>
            </a:r>
            <a:endParaRPr lang="en-US" sz="1400" noProof="0" dirty="0">
              <a:solidFill>
                <a:srgbClr val="0070C0"/>
              </a:solidFill>
              <a:latin typeface="Courier New" pitchFamily="49" charset="0"/>
            </a:endParaRPr>
          </a:p>
          <a:p>
            <a:pPr eaLnBrk="1" hangingPunct="1">
              <a:buFontTx/>
              <a:buNone/>
            </a:pPr>
            <a:r>
              <a:rPr lang="en-US" sz="1600" b="1" noProof="0" dirty="0">
                <a:latin typeface="Courier New" pitchFamily="49" charset="0"/>
              </a:rPr>
              <a:t>if</a:t>
            </a:r>
            <a:r>
              <a:rPr lang="en-US" sz="1600" noProof="0" dirty="0">
                <a:latin typeface="Courier New" pitchFamily="49" charset="0"/>
              </a:rPr>
              <a:t> </a:t>
            </a:r>
            <a:r>
              <a:rPr lang="en-US" sz="1600" i="1" noProof="0" dirty="0" err="1">
                <a:latin typeface="Courier New" pitchFamily="49" charset="0"/>
              </a:rPr>
              <a:t>Pred</a:t>
            </a:r>
            <a:r>
              <a:rPr lang="en-US" sz="1600" noProof="0" dirty="0">
                <a:latin typeface="Courier New" pitchFamily="49" charset="0"/>
              </a:rPr>
              <a:t> </a:t>
            </a:r>
            <a:r>
              <a:rPr lang="en-US" sz="1600" b="1" noProof="0" dirty="0">
                <a:latin typeface="Courier New" pitchFamily="49" charset="0"/>
              </a:rPr>
              <a:t>then</a:t>
            </a:r>
            <a:r>
              <a:rPr lang="en-US" sz="1600" noProof="0" dirty="0">
                <a:latin typeface="Courier New" pitchFamily="49" charset="0"/>
              </a:rPr>
              <a:t> </a:t>
            </a:r>
            <a:r>
              <a:rPr lang="en-US" sz="1600" i="1" noProof="0" dirty="0">
                <a:latin typeface="Courier New" pitchFamily="49" charset="0"/>
              </a:rPr>
              <a:t>d</a:t>
            </a:r>
            <a:r>
              <a:rPr lang="en-US" sz="1600" noProof="0" dirty="0">
                <a:latin typeface="Courier New" pitchFamily="49" charset="0"/>
              </a:rPr>
              <a:t> = </a:t>
            </a:r>
            <a:r>
              <a:rPr lang="en-US" sz="1600" i="1" noProof="0" dirty="0">
                <a:latin typeface="Courier New" pitchFamily="49" charset="0"/>
              </a:rPr>
              <a:t>e</a:t>
            </a:r>
            <a:r>
              <a:rPr lang="en-US" sz="1600" noProof="0" dirty="0">
                <a:latin typeface="Courier New" pitchFamily="49" charset="0"/>
              </a:rPr>
              <a:t> - </a:t>
            </a:r>
            <a:r>
              <a:rPr lang="en-US" sz="1600" i="1" noProof="0" dirty="0">
                <a:latin typeface="Courier New" pitchFamily="49" charset="0"/>
              </a:rPr>
              <a:t>f</a:t>
            </a:r>
            <a:r>
              <a:rPr lang="en-US" sz="1600" noProof="0" dirty="0">
                <a:latin typeface="Courier New" pitchFamily="49" charset="0"/>
              </a:rPr>
              <a:t>;	</a:t>
            </a:r>
            <a:r>
              <a:rPr lang="en-US" sz="1200" noProof="0" dirty="0">
                <a:solidFill>
                  <a:srgbClr val="0070C0"/>
                </a:solidFill>
                <a:latin typeface="Courier New" pitchFamily="49" charset="0"/>
              </a:rPr>
              <a:t>/* if </a:t>
            </a:r>
            <a:r>
              <a:rPr lang="en-US" sz="1200" noProof="0" dirty="0" err="1">
                <a:solidFill>
                  <a:srgbClr val="0070C0"/>
                </a:solidFill>
                <a:latin typeface="Courier New" pitchFamily="49" charset="0"/>
              </a:rPr>
              <a:t>Pred</a:t>
            </a:r>
            <a:r>
              <a:rPr lang="en-US" sz="1200" noProof="0" dirty="0">
                <a:solidFill>
                  <a:srgbClr val="0070C0"/>
                </a:solidFill>
                <a:latin typeface="Courier New" pitchFamily="49" charset="0"/>
              </a:rPr>
              <a:t> is set to true                       */</a:t>
            </a:r>
            <a:endParaRPr lang="en-US" sz="1400" noProof="0" dirty="0">
              <a:solidFill>
                <a:srgbClr val="0070C0"/>
              </a:solidFill>
              <a:latin typeface="Courier New" pitchFamily="49" charset="0"/>
            </a:endParaRPr>
          </a:p>
          <a:p>
            <a:pPr eaLnBrk="1" hangingPunct="1">
              <a:buFontTx/>
              <a:buNone/>
            </a:pPr>
            <a:endParaRPr lang="en-US" sz="1600" i="1" noProof="0" dirty="0">
              <a:latin typeface="Courier New" pitchFamily="49" charset="0"/>
            </a:endParaRPr>
          </a:p>
          <a:p>
            <a:pPr eaLnBrk="1" hangingPunct="1">
              <a:buFontTx/>
              <a:buNone/>
            </a:pPr>
            <a:r>
              <a:rPr lang="en-US" sz="1600" i="1" noProof="0" dirty="0">
                <a:latin typeface="Courier New" pitchFamily="49" charset="0"/>
              </a:rPr>
              <a:t>g</a:t>
            </a:r>
            <a:r>
              <a:rPr lang="en-US" sz="1600" noProof="0" dirty="0">
                <a:latin typeface="Courier New" pitchFamily="49" charset="0"/>
              </a:rPr>
              <a:t> = </a:t>
            </a:r>
            <a:r>
              <a:rPr lang="en-US" sz="1600" i="1" noProof="0" dirty="0">
                <a:latin typeface="Courier New" pitchFamily="49" charset="0"/>
              </a:rPr>
              <a:t>h</a:t>
            </a:r>
            <a:r>
              <a:rPr lang="en-US" sz="1600" noProof="0" dirty="0">
                <a:latin typeface="Courier New" pitchFamily="49" charset="0"/>
              </a:rPr>
              <a:t> * </a:t>
            </a:r>
            <a:r>
              <a:rPr lang="en-US" sz="1600" i="1" noProof="0" dirty="0">
                <a:latin typeface="Courier New" pitchFamily="49" charset="0"/>
              </a:rPr>
              <a:t>i</a:t>
            </a:r>
            <a:r>
              <a:rPr lang="en-US" sz="1600" noProof="0" dirty="0">
                <a:latin typeface="Courier New" pitchFamily="49" charset="0"/>
              </a:rPr>
              <a:t>;</a:t>
            </a:r>
          </a:p>
        </p:txBody>
      </p:sp>
      <p:sp>
        <p:nvSpPr>
          <p:cNvPr id="16486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10"/>
          <p:cNvSpPr>
            <a:spLocks noGrp="1" noChangeArrowheads="1"/>
          </p:cNvSpPr>
          <p:nvPr>
            <p:ph type="title"/>
          </p:nvPr>
        </p:nvSpPr>
        <p:spPr/>
        <p:txBody>
          <a:bodyPr/>
          <a:lstStyle/>
          <a:p>
            <a:pPr eaLnBrk="1" hangingPunct="1"/>
            <a:r>
              <a:rPr lang="en-US" noProof="0" dirty="0"/>
              <a:t>Predication</a:t>
            </a:r>
          </a:p>
        </p:txBody>
      </p:sp>
      <p:sp>
        <p:nvSpPr>
          <p:cNvPr id="165892" name="Rectangle 11"/>
          <p:cNvSpPr>
            <a:spLocks noGrp="1" noChangeArrowheads="1"/>
          </p:cNvSpPr>
          <p:nvPr>
            <p:ph idx="1"/>
          </p:nvPr>
        </p:nvSpPr>
        <p:spPr/>
        <p:txBody>
          <a:bodyPr/>
          <a:lstStyle/>
          <a:p>
            <a:pPr eaLnBrk="1" hangingPunct="1"/>
            <a:r>
              <a:rPr lang="en-US" sz="2000" noProof="0" dirty="0"/>
              <a:t>Pro</a:t>
            </a:r>
          </a:p>
          <a:p>
            <a:pPr marL="422077" lvl="2" indent="-132160">
              <a:spcBef>
                <a:spcPts val="375"/>
              </a:spcBef>
            </a:pPr>
            <a:r>
              <a:rPr lang="en-US" dirty="0"/>
              <a:t>Able to eliminate a branch and therefore the associated branch prediction </a:t>
            </a:r>
            <a:r>
              <a:rPr lang="en-US" dirty="0">
                <a:sym typeface="Wingdings 3" pitchFamily="18" charset="2"/>
              </a:rPr>
              <a:t></a:t>
            </a:r>
            <a:r>
              <a:rPr lang="en-US" dirty="0"/>
              <a:t> increasing the distance between </a:t>
            </a:r>
            <a:r>
              <a:rPr lang="en-US" dirty="0" err="1"/>
              <a:t>mispredictions</a:t>
            </a:r>
            <a:r>
              <a:rPr lang="en-US" dirty="0"/>
              <a:t>.</a:t>
            </a:r>
          </a:p>
          <a:p>
            <a:pPr marL="422077" lvl="2" indent="-132160">
              <a:spcBef>
                <a:spcPts val="375"/>
              </a:spcBef>
            </a:pPr>
            <a:r>
              <a:rPr lang="en-US" dirty="0"/>
              <a:t>The run length of a code block is increased </a:t>
            </a:r>
            <a:r>
              <a:rPr lang="en-US" dirty="0">
                <a:sym typeface="Wingdings 3" pitchFamily="18" charset="2"/>
              </a:rPr>
              <a:t></a:t>
            </a:r>
            <a:r>
              <a:rPr lang="en-US" dirty="0"/>
              <a:t> better compiler scheduling.</a:t>
            </a:r>
          </a:p>
          <a:p>
            <a:pPr lvl="1" eaLnBrk="1" hangingPunct="1"/>
            <a:endParaRPr lang="en-US" noProof="0" dirty="0"/>
          </a:p>
          <a:p>
            <a:pPr eaLnBrk="1" hangingPunct="1"/>
            <a:r>
              <a:rPr lang="en-US" sz="2000" noProof="0" dirty="0"/>
              <a:t>Contra</a:t>
            </a:r>
          </a:p>
          <a:p>
            <a:pPr marL="422077" lvl="2" indent="-132160">
              <a:spcBef>
                <a:spcPts val="375"/>
              </a:spcBef>
            </a:pPr>
            <a:r>
              <a:rPr lang="en-US" dirty="0"/>
              <a:t>Predication affects the instruction set, adds a port to the register file, and complicates instruction execution. </a:t>
            </a:r>
          </a:p>
          <a:p>
            <a:pPr marL="422077" lvl="2" indent="-132160">
              <a:spcBef>
                <a:spcPts val="375"/>
              </a:spcBef>
            </a:pPr>
            <a:r>
              <a:rPr lang="en-US" dirty="0"/>
              <a:t>Predicated instructions that are discarded still consume processor resources; especially the fetch bandwidth.</a:t>
            </a:r>
            <a:br>
              <a:rPr lang="en-US" dirty="0"/>
            </a:br>
            <a:endParaRPr lang="en-US" dirty="0"/>
          </a:p>
          <a:p>
            <a:pPr eaLnBrk="1" hangingPunct="1"/>
            <a:r>
              <a:rPr lang="en-US" sz="2000" noProof="0" dirty="0"/>
              <a:t>Predication is most effective when control dependencies can be completely eliminated, such as in an </a:t>
            </a:r>
            <a:r>
              <a:rPr lang="en-US" sz="2000" noProof="0" dirty="0">
                <a:latin typeface="Courier New" panose="02070309020205020404" pitchFamily="49" charset="0"/>
                <a:cs typeface="Courier New" panose="02070309020205020404" pitchFamily="49" charset="0"/>
              </a:rPr>
              <a:t>if-then</a:t>
            </a:r>
            <a:r>
              <a:rPr lang="en-US" sz="2000" noProof="0" dirty="0"/>
              <a:t> with a small </a:t>
            </a:r>
            <a:r>
              <a:rPr lang="en-US" sz="2000" noProof="0" dirty="0">
                <a:latin typeface="Courier New" panose="02070309020205020404" pitchFamily="49" charset="0"/>
                <a:cs typeface="Courier New" panose="02070309020205020404" pitchFamily="49" charset="0"/>
              </a:rPr>
              <a:t>then</a:t>
            </a:r>
            <a:r>
              <a:rPr lang="en-US" sz="2000" noProof="0" dirty="0"/>
              <a:t> body. </a:t>
            </a:r>
          </a:p>
          <a:p>
            <a:pPr eaLnBrk="1" hangingPunct="1"/>
            <a:endParaRPr lang="en-US" sz="2000" noProof="0" dirty="0"/>
          </a:p>
          <a:p>
            <a:pPr eaLnBrk="1" hangingPunct="1"/>
            <a:r>
              <a:rPr lang="en-US" sz="2000" noProof="0" dirty="0"/>
              <a:t>The use of predicated instructions is limited when the control flow involves more than a simple alternative sequence. </a:t>
            </a:r>
          </a:p>
          <a:p>
            <a:pPr eaLnBrk="1" hangingPunct="1">
              <a:buFontTx/>
              <a:buNone/>
            </a:pPr>
            <a:endParaRPr lang="en-US" sz="2000" noProof="0" dirty="0"/>
          </a:p>
        </p:txBody>
      </p:sp>
      <p:sp>
        <p:nvSpPr>
          <p:cNvPr id="16589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noProof="0" dirty="0"/>
              <a:t>Branch handling techniques and implementations</a:t>
            </a:r>
          </a:p>
        </p:txBody>
      </p:sp>
      <p:sp>
        <p:nvSpPr>
          <p:cNvPr id="166915" name="Fußzeilenplatzhalter 3"/>
          <p:cNvSpPr>
            <a:spLocks noGrp="1"/>
          </p:cNvSpPr>
          <p:nvPr>
            <p:ph type="ftr" sz="quarter" idx="10"/>
          </p:nvPr>
        </p:nvSpPr>
        <p:spPr>
          <a:noFill/>
        </p:spPr>
        <p:txBody>
          <a:bodyPr/>
          <a:lstStyle/>
          <a:p>
            <a:r>
              <a:rPr lang="en-US"/>
              <a:t>TI II - Computer Architecture</a:t>
            </a:r>
          </a:p>
        </p:txBody>
      </p:sp>
      <p:graphicFrame>
        <p:nvGraphicFramePr>
          <p:cNvPr id="6" name="Tabelle 5"/>
          <p:cNvGraphicFramePr>
            <a:graphicFrameLocks noGrp="1"/>
          </p:cNvGraphicFramePr>
          <p:nvPr>
            <p:extLst>
              <p:ext uri="{D42A27DB-BD31-4B8C-83A1-F6EECF244321}">
                <p14:modId xmlns:p14="http://schemas.microsoft.com/office/powerpoint/2010/main" val="1094622256"/>
              </p:ext>
            </p:extLst>
          </p:nvPr>
        </p:nvGraphicFramePr>
        <p:xfrm>
          <a:off x="1847528" y="1340768"/>
          <a:ext cx="8572560" cy="4985412"/>
        </p:xfrm>
        <a:graphic>
          <a:graphicData uri="http://schemas.openxmlformats.org/drawingml/2006/table">
            <a:tbl>
              <a:tblPr firstRow="1" bandRow="1">
                <a:tableStyleId>{073A0DAA-6AF3-43AB-8588-CEC1D06C72B9}</a:tableStyleId>
              </a:tblPr>
              <a:tblGrid>
                <a:gridCol w="3857652">
                  <a:extLst>
                    <a:ext uri="{9D8B030D-6E8A-4147-A177-3AD203B41FA5}">
                      <a16:colId xmlns:a16="http://schemas.microsoft.com/office/drawing/2014/main" val="20000"/>
                    </a:ext>
                  </a:extLst>
                </a:gridCol>
                <a:gridCol w="4714908">
                  <a:extLst>
                    <a:ext uri="{9D8B030D-6E8A-4147-A177-3AD203B41FA5}">
                      <a16:colId xmlns:a16="http://schemas.microsoft.com/office/drawing/2014/main" val="20001"/>
                    </a:ext>
                  </a:extLst>
                </a:gridCol>
              </a:tblGrid>
              <a:tr h="370840">
                <a:tc>
                  <a:txBody>
                    <a:bodyPr/>
                    <a:lstStyle/>
                    <a:p>
                      <a:r>
                        <a:rPr lang="en-US" sz="1400" dirty="0"/>
                        <a:t>Technique</a:t>
                      </a:r>
                      <a:endParaRPr lang="de-DE" sz="1400" dirty="0"/>
                    </a:p>
                  </a:txBody>
                  <a:tcPr/>
                </a:tc>
                <a:tc>
                  <a:txBody>
                    <a:bodyPr/>
                    <a:lstStyle/>
                    <a:p>
                      <a:r>
                        <a:rPr lang="en-US" sz="1400" dirty="0"/>
                        <a:t>Implementation examples</a:t>
                      </a:r>
                      <a:endParaRPr lang="de-DE" sz="1400" dirty="0"/>
                    </a:p>
                  </a:txBody>
                  <a:tcPr/>
                </a:tc>
                <a:extLst>
                  <a:ext uri="{0D108BD9-81ED-4DB2-BD59-A6C34878D82A}">
                    <a16:rowId xmlns:a16="http://schemas.microsoft.com/office/drawing/2014/main" val="10000"/>
                  </a:ext>
                </a:extLst>
              </a:tr>
              <a:tr h="272102">
                <a:tc>
                  <a:txBody>
                    <a:bodyPr/>
                    <a:lstStyle/>
                    <a:p>
                      <a:r>
                        <a:rPr lang="en-US" sz="1400" dirty="0"/>
                        <a:t>No branch prediction</a:t>
                      </a:r>
                      <a:endParaRPr lang="de-DE" sz="1400" dirty="0"/>
                    </a:p>
                  </a:txBody>
                  <a:tcPr/>
                </a:tc>
                <a:tc>
                  <a:txBody>
                    <a:bodyPr/>
                    <a:lstStyle/>
                    <a:p>
                      <a:r>
                        <a:rPr lang="en-US" sz="1400" dirty="0"/>
                        <a:t>Intel 8086</a:t>
                      </a:r>
                      <a:endParaRPr lang="de-DE" sz="1400" dirty="0"/>
                    </a:p>
                  </a:txBody>
                  <a:tcPr/>
                </a:tc>
                <a:extLst>
                  <a:ext uri="{0D108BD9-81ED-4DB2-BD59-A6C34878D82A}">
                    <a16:rowId xmlns:a16="http://schemas.microsoft.com/office/drawing/2014/main" val="10001"/>
                  </a:ext>
                </a:extLst>
              </a:tr>
              <a:tr h="253054">
                <a:tc>
                  <a:txBody>
                    <a:bodyPr/>
                    <a:lstStyle/>
                    <a:p>
                      <a:r>
                        <a:rPr lang="en-US" sz="1400" dirty="0"/>
                        <a:t>Static prediction</a:t>
                      </a:r>
                      <a:endParaRPr lang="de-DE" sz="1400" dirty="0"/>
                    </a:p>
                  </a:txBody>
                  <a:tcPr/>
                </a:tc>
                <a:tc>
                  <a:txBody>
                    <a:bodyPr/>
                    <a:lstStyle/>
                    <a:p>
                      <a:endParaRPr lang="de-DE" sz="1400"/>
                    </a:p>
                  </a:txBody>
                  <a:tcPr/>
                </a:tc>
                <a:extLst>
                  <a:ext uri="{0D108BD9-81ED-4DB2-BD59-A6C34878D82A}">
                    <a16:rowId xmlns:a16="http://schemas.microsoft.com/office/drawing/2014/main" val="10002"/>
                  </a:ext>
                </a:extLst>
              </a:tr>
              <a:tr h="305444">
                <a:tc>
                  <a:txBody>
                    <a:bodyPr/>
                    <a:lstStyle/>
                    <a:p>
                      <a:pPr lvl="1"/>
                      <a:r>
                        <a:rPr lang="en-US" sz="1400" dirty="0"/>
                        <a:t>always not taken</a:t>
                      </a:r>
                      <a:endParaRPr lang="de-DE" sz="1400" dirty="0"/>
                    </a:p>
                  </a:txBody>
                  <a:tcPr/>
                </a:tc>
                <a:tc>
                  <a:txBody>
                    <a:bodyPr/>
                    <a:lstStyle/>
                    <a:p>
                      <a:r>
                        <a:rPr lang="en-US" sz="1400" dirty="0"/>
                        <a:t>Intel i486</a:t>
                      </a:r>
                      <a:endParaRPr lang="de-DE" sz="1400" dirty="0"/>
                    </a:p>
                  </a:txBody>
                  <a:tcPr/>
                </a:tc>
                <a:extLst>
                  <a:ext uri="{0D108BD9-81ED-4DB2-BD59-A6C34878D82A}">
                    <a16:rowId xmlns:a16="http://schemas.microsoft.com/office/drawing/2014/main" val="10003"/>
                  </a:ext>
                </a:extLst>
              </a:tr>
              <a:tr h="285752">
                <a:tc>
                  <a:txBody>
                    <a:bodyPr/>
                    <a:lstStyle/>
                    <a:p>
                      <a:pPr lvl="1"/>
                      <a:r>
                        <a:rPr lang="en-US" sz="1400" dirty="0"/>
                        <a:t>always taken</a:t>
                      </a:r>
                      <a:endParaRPr lang="de-DE" sz="1400" dirty="0"/>
                    </a:p>
                  </a:txBody>
                  <a:tcPr/>
                </a:tc>
                <a:tc>
                  <a:txBody>
                    <a:bodyPr/>
                    <a:lstStyle/>
                    <a:p>
                      <a:r>
                        <a:rPr lang="en-US" sz="1400" dirty="0"/>
                        <a:t>Sun </a:t>
                      </a:r>
                      <a:r>
                        <a:rPr lang="en-US" sz="1400" dirty="0" err="1"/>
                        <a:t>SuperSPARC</a:t>
                      </a:r>
                      <a:endParaRPr lang="de-DE" sz="1400" dirty="0"/>
                    </a:p>
                  </a:txBody>
                  <a:tcPr/>
                </a:tc>
                <a:extLst>
                  <a:ext uri="{0D108BD9-81ED-4DB2-BD59-A6C34878D82A}">
                    <a16:rowId xmlns:a16="http://schemas.microsoft.com/office/drawing/2014/main" val="10004"/>
                  </a:ext>
                </a:extLst>
              </a:tr>
              <a:tr h="195266">
                <a:tc>
                  <a:txBody>
                    <a:bodyPr/>
                    <a:lstStyle/>
                    <a:p>
                      <a:pPr lvl="1"/>
                      <a:r>
                        <a:rPr lang="en-US" sz="1400" dirty="0"/>
                        <a:t>backward taken, forward not taken</a:t>
                      </a:r>
                      <a:endParaRPr lang="de-DE" sz="1400" dirty="0"/>
                    </a:p>
                  </a:txBody>
                  <a:tcPr/>
                </a:tc>
                <a:tc>
                  <a:txBody>
                    <a:bodyPr/>
                    <a:lstStyle/>
                    <a:p>
                      <a:r>
                        <a:rPr lang="en-US" sz="1400" dirty="0"/>
                        <a:t>HP PA-7x00</a:t>
                      </a:r>
                      <a:endParaRPr lang="de-DE" sz="1400" dirty="0"/>
                    </a:p>
                  </a:txBody>
                  <a:tcPr/>
                </a:tc>
                <a:extLst>
                  <a:ext uri="{0D108BD9-81ED-4DB2-BD59-A6C34878D82A}">
                    <a16:rowId xmlns:a16="http://schemas.microsoft.com/office/drawing/2014/main" val="10005"/>
                  </a:ext>
                </a:extLst>
              </a:tr>
              <a:tr h="176218">
                <a:tc>
                  <a:txBody>
                    <a:bodyPr/>
                    <a:lstStyle/>
                    <a:p>
                      <a:pPr lvl="1"/>
                      <a:r>
                        <a:rPr lang="en-US" sz="1400" dirty="0" err="1"/>
                        <a:t>semistatic</a:t>
                      </a:r>
                      <a:r>
                        <a:rPr lang="en-US" sz="1400" dirty="0"/>
                        <a:t> with profiling</a:t>
                      </a:r>
                      <a:endParaRPr lang="de-DE" sz="1400" dirty="0"/>
                    </a:p>
                  </a:txBody>
                  <a:tcPr/>
                </a:tc>
                <a:tc>
                  <a:txBody>
                    <a:bodyPr/>
                    <a:lstStyle/>
                    <a:p>
                      <a:r>
                        <a:rPr lang="en-US" sz="1400" dirty="0"/>
                        <a:t>early PowerPCs</a:t>
                      </a:r>
                      <a:endParaRPr lang="de-DE" sz="1400" dirty="0"/>
                    </a:p>
                  </a:txBody>
                  <a:tcPr/>
                </a:tc>
                <a:extLst>
                  <a:ext uri="{0D108BD9-81ED-4DB2-BD59-A6C34878D82A}">
                    <a16:rowId xmlns:a16="http://schemas.microsoft.com/office/drawing/2014/main" val="10006"/>
                  </a:ext>
                </a:extLst>
              </a:tr>
              <a:tr h="157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Dynamic prediction</a:t>
                      </a:r>
                    </a:p>
                  </a:txBody>
                  <a:tcPr/>
                </a:tc>
                <a:tc>
                  <a:txBody>
                    <a:bodyPr/>
                    <a:lstStyle/>
                    <a:p>
                      <a:endParaRPr lang="de-DE" sz="1400" dirty="0"/>
                    </a:p>
                  </a:txBody>
                  <a:tcPr/>
                </a:tc>
                <a:extLst>
                  <a:ext uri="{0D108BD9-81ED-4DB2-BD59-A6C34878D82A}">
                    <a16:rowId xmlns:a16="http://schemas.microsoft.com/office/drawing/2014/main" val="10007"/>
                  </a:ext>
                </a:extLst>
              </a:tr>
              <a:tr h="20956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1-bit</a:t>
                      </a:r>
                    </a:p>
                  </a:txBody>
                  <a:tcPr/>
                </a:tc>
                <a:tc>
                  <a:txBody>
                    <a:bodyPr/>
                    <a:lstStyle/>
                    <a:p>
                      <a:r>
                        <a:rPr lang="en-US" sz="1400" dirty="0"/>
                        <a:t>DEC Alpha 21064, AMD K5</a:t>
                      </a:r>
                      <a:endParaRPr lang="de-DE" sz="1400" dirty="0"/>
                    </a:p>
                  </a:txBody>
                  <a:tcPr/>
                </a:tc>
                <a:extLst>
                  <a:ext uri="{0D108BD9-81ED-4DB2-BD59-A6C34878D82A}">
                    <a16:rowId xmlns:a16="http://schemas.microsoft.com/office/drawing/2014/main" val="10008"/>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2-bit</a:t>
                      </a:r>
                    </a:p>
                  </a:txBody>
                  <a:tcPr/>
                </a:tc>
                <a:tc>
                  <a:txBody>
                    <a:bodyPr/>
                    <a:lstStyle/>
                    <a:p>
                      <a:pPr eaLnBrk="1" hangingPunct="1">
                        <a:lnSpc>
                          <a:spcPct val="80000"/>
                        </a:lnSpc>
                        <a:buFontTx/>
                        <a:buNone/>
                      </a:pPr>
                      <a:r>
                        <a:rPr lang="en-US" sz="1400" dirty="0"/>
                        <a:t>PowerPC 604, MIPS R10000, Cyrix 6x86 and M2, </a:t>
                      </a:r>
                      <a:r>
                        <a:rPr lang="en-US" sz="1400" dirty="0" err="1"/>
                        <a:t>NexGen</a:t>
                      </a:r>
                      <a:r>
                        <a:rPr lang="en-US" sz="1400" dirty="0"/>
                        <a:t> 586</a:t>
                      </a:r>
                      <a:endParaRPr lang="de-DE" sz="1400" dirty="0"/>
                    </a:p>
                  </a:txBody>
                  <a:tcPr/>
                </a:tc>
                <a:extLst>
                  <a:ext uri="{0D108BD9-81ED-4DB2-BD59-A6C34878D82A}">
                    <a16:rowId xmlns:a16="http://schemas.microsoft.com/office/drawing/2014/main" val="10009"/>
                  </a:ext>
                </a:extLst>
              </a:tr>
              <a:tr h="2577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two-level adaptive</a:t>
                      </a:r>
                    </a:p>
                  </a:txBody>
                  <a:tcPr/>
                </a:tc>
                <a:tc>
                  <a:txBody>
                    <a:bodyPr/>
                    <a:lstStyle/>
                    <a:p>
                      <a:r>
                        <a:rPr lang="en-US" sz="1400" dirty="0"/>
                        <a:t>Intel </a:t>
                      </a:r>
                      <a:r>
                        <a:rPr lang="en-US" sz="1400" dirty="0" err="1"/>
                        <a:t>PentiumPro</a:t>
                      </a:r>
                      <a:r>
                        <a:rPr lang="en-US" sz="1400" dirty="0"/>
                        <a:t>, Pentium II, AMD K6</a:t>
                      </a:r>
                      <a:endParaRPr lang="de-DE" sz="1400" dirty="0"/>
                    </a:p>
                  </a:txBody>
                  <a:tcPr/>
                </a:tc>
                <a:extLst>
                  <a:ext uri="{0D108BD9-81ED-4DB2-BD59-A6C34878D82A}">
                    <a16:rowId xmlns:a16="http://schemas.microsoft.com/office/drawing/2014/main" val="10010"/>
                  </a:ext>
                </a:extLst>
              </a:tr>
              <a:tr h="310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Hybrid prediction</a:t>
                      </a:r>
                    </a:p>
                  </a:txBody>
                  <a:tcPr/>
                </a:tc>
                <a:tc>
                  <a:txBody>
                    <a:bodyPr/>
                    <a:lstStyle/>
                    <a:p>
                      <a:r>
                        <a:rPr lang="en-US" sz="1400" dirty="0"/>
                        <a:t>DEC Alpha 21264</a:t>
                      </a:r>
                      <a:endParaRPr lang="de-DE" sz="1400" dirty="0"/>
                    </a:p>
                  </a:txBody>
                  <a:tcPr/>
                </a:tc>
                <a:extLst>
                  <a:ext uri="{0D108BD9-81ED-4DB2-BD59-A6C34878D82A}">
                    <a16:rowId xmlns:a16="http://schemas.microsoft.com/office/drawing/2014/main" val="100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Predication</a:t>
                      </a:r>
                    </a:p>
                  </a:txBody>
                  <a:tcPr/>
                </a:tc>
                <a:tc>
                  <a:txBody>
                    <a:bodyPr/>
                    <a:lstStyle/>
                    <a:p>
                      <a:r>
                        <a:rPr lang="en-US" sz="1400" dirty="0"/>
                        <a:t>Intel/HP Merced, most DSPs, ARM processors, TI TMS320C6201, …</a:t>
                      </a:r>
                      <a:endParaRPr lang="de-DE" sz="1400" dirty="0"/>
                    </a:p>
                  </a:txBody>
                  <a:tcPr/>
                </a:tc>
                <a:extLst>
                  <a:ext uri="{0D108BD9-81ED-4DB2-BD59-A6C34878D82A}">
                    <a16:rowId xmlns:a16="http://schemas.microsoft.com/office/drawing/2014/main" val="10012"/>
                  </a:ext>
                </a:extLst>
              </a:tr>
              <a:tr h="267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Eager execution (limited)</a:t>
                      </a:r>
                    </a:p>
                  </a:txBody>
                  <a:tcPr/>
                </a:tc>
                <a:tc>
                  <a:txBody>
                    <a:bodyPr/>
                    <a:lstStyle/>
                    <a:p>
                      <a:r>
                        <a:rPr lang="en-US" sz="1400" dirty="0"/>
                        <a:t>IBM mainframes: IBM 360/91, IBM 3090</a:t>
                      </a:r>
                      <a:endParaRPr lang="de-DE" sz="1400" dirty="0"/>
                    </a:p>
                  </a:txBody>
                  <a:tcPr/>
                </a:tc>
                <a:extLst>
                  <a:ext uri="{0D108BD9-81ED-4DB2-BD59-A6C34878D82A}">
                    <a16:rowId xmlns:a16="http://schemas.microsoft.com/office/drawing/2014/main" val="10013"/>
                  </a:ext>
                </a:extLst>
              </a:tr>
              <a:tr h="248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Disjoint eager execution</a:t>
                      </a:r>
                    </a:p>
                  </a:txBody>
                  <a:tcPr/>
                </a:tc>
                <a:tc>
                  <a:txBody>
                    <a:bodyPr/>
                    <a:lstStyle/>
                    <a:p>
                      <a:r>
                        <a:rPr lang="en-US" sz="1400" dirty="0"/>
                        <a:t>none yet</a:t>
                      </a:r>
                      <a:endParaRPr lang="de-DE" sz="1400" dirty="0"/>
                    </a:p>
                  </a:txBody>
                  <a:tcPr/>
                </a:tc>
                <a:extLst>
                  <a:ext uri="{0D108BD9-81ED-4DB2-BD59-A6C34878D82A}">
                    <a16:rowId xmlns:a16="http://schemas.microsoft.com/office/drawing/2014/main" val="10014"/>
                  </a:ext>
                </a:extLst>
              </a:tr>
            </a:tbl>
          </a:graphicData>
        </a:graphic>
      </p:graphicFrame>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noProof="0" dirty="0"/>
              <a:t>Performance of branch handling techniques</a:t>
            </a:r>
          </a:p>
        </p:txBody>
      </p:sp>
      <p:sp>
        <p:nvSpPr>
          <p:cNvPr id="167939" name="Fußzeilenplatzhalter 3"/>
          <p:cNvSpPr>
            <a:spLocks noGrp="1"/>
          </p:cNvSpPr>
          <p:nvPr>
            <p:ph type="ftr" sz="quarter" idx="10"/>
          </p:nvPr>
        </p:nvSpPr>
        <p:spPr>
          <a:noFill/>
        </p:spPr>
        <p:txBody>
          <a:bodyPr/>
          <a:lstStyle/>
          <a:p>
            <a:r>
              <a:rPr lang="en-US"/>
              <a:t>TI II - Computer Architecture</a:t>
            </a:r>
          </a:p>
        </p:txBody>
      </p:sp>
      <p:graphicFrame>
        <p:nvGraphicFramePr>
          <p:cNvPr id="6" name="Tabelle 5"/>
          <p:cNvGraphicFramePr>
            <a:graphicFrameLocks noGrp="1"/>
          </p:cNvGraphicFramePr>
          <p:nvPr>
            <p:extLst>
              <p:ext uri="{D42A27DB-BD31-4B8C-83A1-F6EECF244321}">
                <p14:modId xmlns:p14="http://schemas.microsoft.com/office/powerpoint/2010/main" val="1955715502"/>
              </p:ext>
            </p:extLst>
          </p:nvPr>
        </p:nvGraphicFramePr>
        <p:xfrm>
          <a:off x="2207568" y="1772816"/>
          <a:ext cx="7358084" cy="2809884"/>
        </p:xfrm>
        <a:graphic>
          <a:graphicData uri="http://schemas.openxmlformats.org/drawingml/2006/table">
            <a:tbl>
              <a:tblPr firstRow="1" bandRow="1">
                <a:tableStyleId>{073A0DAA-6AF3-43AB-8588-CEC1D06C72B9}</a:tableStyleId>
              </a:tblPr>
              <a:tblGrid>
                <a:gridCol w="1142978">
                  <a:extLst>
                    <a:ext uri="{9D8B030D-6E8A-4147-A177-3AD203B41FA5}">
                      <a16:colId xmlns:a16="http://schemas.microsoft.com/office/drawing/2014/main" val="20000"/>
                    </a:ext>
                  </a:extLst>
                </a:gridCol>
                <a:gridCol w="3357586">
                  <a:extLst>
                    <a:ext uri="{9D8B030D-6E8A-4147-A177-3AD203B41FA5}">
                      <a16:colId xmlns:a16="http://schemas.microsoft.com/office/drawing/2014/main" val="20001"/>
                    </a:ext>
                  </a:extLst>
                </a:gridCol>
                <a:gridCol w="2857520">
                  <a:extLst>
                    <a:ext uri="{9D8B030D-6E8A-4147-A177-3AD203B41FA5}">
                      <a16:colId xmlns:a16="http://schemas.microsoft.com/office/drawing/2014/main" val="20002"/>
                    </a:ext>
                  </a:extLst>
                </a:gridCol>
              </a:tblGrid>
              <a:tr h="370840">
                <a:tc>
                  <a:txBody>
                    <a:bodyPr/>
                    <a:lstStyle/>
                    <a:p>
                      <a:r>
                        <a:rPr lang="de-DE" sz="1400" dirty="0"/>
                        <a:t>Class</a:t>
                      </a:r>
                    </a:p>
                  </a:txBody>
                  <a:tcPr/>
                </a:tc>
                <a:tc>
                  <a:txBody>
                    <a:bodyPr/>
                    <a:lstStyle/>
                    <a:p>
                      <a:r>
                        <a:rPr lang="en-US" sz="1400" dirty="0"/>
                        <a:t>Technique</a:t>
                      </a:r>
                      <a:endParaRPr lang="de-DE" sz="1400" dirty="0"/>
                    </a:p>
                  </a:txBody>
                  <a:tcPr/>
                </a:tc>
                <a:tc>
                  <a:txBody>
                    <a:bodyPr/>
                    <a:lstStyle/>
                    <a:p>
                      <a:r>
                        <a:rPr lang="en-US" sz="1400" dirty="0"/>
                        <a:t>Rough Accuracy</a:t>
                      </a:r>
                      <a:r>
                        <a:rPr lang="en-US" sz="1400" baseline="0" dirty="0"/>
                        <a:t> (Spec 89)</a:t>
                      </a:r>
                      <a:endParaRPr lang="de-DE" sz="1400" dirty="0"/>
                    </a:p>
                  </a:txBody>
                  <a:tcPr/>
                </a:tc>
                <a:extLst>
                  <a:ext uri="{0D108BD9-81ED-4DB2-BD59-A6C34878D82A}">
                    <a16:rowId xmlns:a16="http://schemas.microsoft.com/office/drawing/2014/main" val="10000"/>
                  </a:ext>
                </a:extLst>
              </a:tr>
              <a:tr h="305444">
                <a:tc rowSpan="3">
                  <a:txBody>
                    <a:bodyPr/>
                    <a:lstStyle/>
                    <a:p>
                      <a:pPr lvl="0"/>
                      <a:r>
                        <a:rPr lang="de-DE" sz="1400" dirty="0" err="1"/>
                        <a:t>Static</a:t>
                      </a:r>
                      <a:endParaRPr lang="de-DE" sz="1400" dirty="0"/>
                    </a:p>
                  </a:txBody>
                  <a:tcPr/>
                </a:tc>
                <a:tc>
                  <a:txBody>
                    <a:bodyPr/>
                    <a:lstStyle/>
                    <a:p>
                      <a:pPr lvl="0"/>
                      <a:r>
                        <a:rPr lang="en-US" sz="1400" dirty="0"/>
                        <a:t>always not taken</a:t>
                      </a:r>
                      <a:endParaRPr lang="de-DE" sz="1400" dirty="0"/>
                    </a:p>
                  </a:txBody>
                  <a:tcPr/>
                </a:tc>
                <a:tc>
                  <a:txBody>
                    <a:bodyPr/>
                    <a:lstStyle/>
                    <a:p>
                      <a:pPr algn="r"/>
                      <a:r>
                        <a:rPr lang="en-US" sz="1400" dirty="0"/>
                        <a:t>40%</a:t>
                      </a:r>
                      <a:endParaRPr lang="de-DE" sz="1400" dirty="0"/>
                    </a:p>
                  </a:txBody>
                  <a:tcPr/>
                </a:tc>
                <a:extLst>
                  <a:ext uri="{0D108BD9-81ED-4DB2-BD59-A6C34878D82A}">
                    <a16:rowId xmlns:a16="http://schemas.microsoft.com/office/drawing/2014/main" val="10001"/>
                  </a:ext>
                </a:extLst>
              </a:tr>
              <a:tr h="285752">
                <a:tc vMerge="1">
                  <a:txBody>
                    <a:bodyPr/>
                    <a:lstStyle/>
                    <a:p>
                      <a:pPr lvl="1"/>
                      <a:endParaRPr lang="de-DE" sz="1400" dirty="0"/>
                    </a:p>
                  </a:txBody>
                  <a:tcPr/>
                </a:tc>
                <a:tc>
                  <a:txBody>
                    <a:bodyPr/>
                    <a:lstStyle/>
                    <a:p>
                      <a:pPr lvl="0"/>
                      <a:r>
                        <a:rPr lang="en-US" sz="1400" dirty="0"/>
                        <a:t>always taken</a:t>
                      </a:r>
                      <a:endParaRPr lang="de-DE" sz="1400" dirty="0"/>
                    </a:p>
                  </a:txBody>
                  <a:tcPr/>
                </a:tc>
                <a:tc>
                  <a:txBody>
                    <a:bodyPr/>
                    <a:lstStyle/>
                    <a:p>
                      <a:pPr algn="r"/>
                      <a:r>
                        <a:rPr lang="en-US" sz="1400" dirty="0"/>
                        <a:t>60%</a:t>
                      </a:r>
                      <a:endParaRPr lang="de-DE" sz="1400" dirty="0"/>
                    </a:p>
                  </a:txBody>
                  <a:tcPr/>
                </a:tc>
                <a:extLst>
                  <a:ext uri="{0D108BD9-81ED-4DB2-BD59-A6C34878D82A}">
                    <a16:rowId xmlns:a16="http://schemas.microsoft.com/office/drawing/2014/main" val="10002"/>
                  </a:ext>
                </a:extLst>
              </a:tr>
              <a:tr h="195266">
                <a:tc vMerge="1">
                  <a:txBody>
                    <a:bodyPr/>
                    <a:lstStyle/>
                    <a:p>
                      <a:pPr lvl="1"/>
                      <a:endParaRPr lang="de-DE" sz="1400" dirty="0"/>
                    </a:p>
                  </a:txBody>
                  <a:tcPr/>
                </a:tc>
                <a:tc>
                  <a:txBody>
                    <a:bodyPr/>
                    <a:lstStyle/>
                    <a:p>
                      <a:pPr lvl="0"/>
                      <a:r>
                        <a:rPr lang="en-US" sz="1400" dirty="0"/>
                        <a:t>backward taken, forward not taken</a:t>
                      </a:r>
                      <a:endParaRPr lang="de-DE" sz="1400" dirty="0"/>
                    </a:p>
                  </a:txBody>
                  <a:tcPr/>
                </a:tc>
                <a:tc>
                  <a:txBody>
                    <a:bodyPr/>
                    <a:lstStyle/>
                    <a:p>
                      <a:pPr algn="r"/>
                      <a:r>
                        <a:rPr lang="en-US" sz="1400" dirty="0"/>
                        <a:t>65%</a:t>
                      </a:r>
                      <a:endParaRPr lang="de-DE" sz="1400" dirty="0"/>
                    </a:p>
                  </a:txBody>
                  <a:tcPr/>
                </a:tc>
                <a:extLst>
                  <a:ext uri="{0D108BD9-81ED-4DB2-BD59-A6C34878D82A}">
                    <a16:rowId xmlns:a16="http://schemas.microsoft.com/office/drawing/2014/main" val="10003"/>
                  </a:ext>
                </a:extLst>
              </a:tr>
              <a:tr h="176218">
                <a:tc rowSpan="2">
                  <a:txBody>
                    <a:bodyPr/>
                    <a:lstStyle/>
                    <a:p>
                      <a:pPr lvl="0"/>
                      <a:r>
                        <a:rPr lang="de-DE" sz="1400" dirty="0"/>
                        <a:t>Software</a:t>
                      </a:r>
                    </a:p>
                  </a:txBody>
                  <a:tcPr/>
                </a:tc>
                <a:tc>
                  <a:txBody>
                    <a:bodyPr/>
                    <a:lstStyle/>
                    <a:p>
                      <a:pPr lvl="0"/>
                      <a:r>
                        <a:rPr lang="en-US" sz="1400" dirty="0"/>
                        <a:t>Static analysis</a:t>
                      </a:r>
                      <a:endParaRPr lang="de-DE" sz="1400" dirty="0"/>
                    </a:p>
                  </a:txBody>
                  <a:tcPr/>
                </a:tc>
                <a:tc>
                  <a:txBody>
                    <a:bodyPr/>
                    <a:lstStyle/>
                    <a:p>
                      <a:pPr algn="r"/>
                      <a:r>
                        <a:rPr lang="en-US" sz="1400" dirty="0"/>
                        <a:t>70%</a:t>
                      </a:r>
                      <a:endParaRPr lang="de-DE" sz="1400" dirty="0"/>
                    </a:p>
                  </a:txBody>
                  <a:tcPr/>
                </a:tc>
                <a:extLst>
                  <a:ext uri="{0D108BD9-81ED-4DB2-BD59-A6C34878D82A}">
                    <a16:rowId xmlns:a16="http://schemas.microsoft.com/office/drawing/2014/main" val="10004"/>
                  </a:ext>
                </a:extLst>
              </a:tr>
              <a:tr h="15717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Profiling</a:t>
                      </a:r>
                    </a:p>
                  </a:txBody>
                  <a:tcPr/>
                </a:tc>
                <a:tc>
                  <a:txBody>
                    <a:bodyPr/>
                    <a:lstStyle/>
                    <a:p>
                      <a:pPr algn="r"/>
                      <a:r>
                        <a:rPr lang="de-DE" sz="1400" dirty="0"/>
                        <a:t>75%</a:t>
                      </a:r>
                    </a:p>
                  </a:txBody>
                  <a:tcPr/>
                </a:tc>
                <a:extLst>
                  <a:ext uri="{0D108BD9-81ED-4DB2-BD59-A6C34878D82A}">
                    <a16:rowId xmlns:a16="http://schemas.microsoft.com/office/drawing/2014/main" val="10005"/>
                  </a:ext>
                </a:extLst>
              </a:tr>
              <a:tr h="20956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Dynamic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1-bit</a:t>
                      </a:r>
                    </a:p>
                  </a:txBody>
                  <a:tcPr/>
                </a:tc>
                <a:tc>
                  <a:txBody>
                    <a:bodyPr/>
                    <a:lstStyle/>
                    <a:p>
                      <a:pPr algn="r"/>
                      <a:r>
                        <a:rPr lang="de-DE" sz="1400" dirty="0"/>
                        <a:t>80%</a:t>
                      </a:r>
                    </a:p>
                  </a:txBody>
                  <a:tcPr/>
                </a:tc>
                <a:extLst>
                  <a:ext uri="{0D108BD9-81ED-4DB2-BD59-A6C34878D82A}">
                    <a16:rowId xmlns:a16="http://schemas.microsoft.com/office/drawing/2014/main" val="10006"/>
                  </a:ext>
                </a:extLst>
              </a:tr>
              <a:tr h="190512">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2-bit</a:t>
                      </a:r>
                    </a:p>
                  </a:txBody>
                  <a:tcPr/>
                </a:tc>
                <a:tc>
                  <a:txBody>
                    <a:bodyPr/>
                    <a:lstStyle/>
                    <a:p>
                      <a:pPr algn="r" eaLnBrk="1" hangingPunct="1">
                        <a:lnSpc>
                          <a:spcPct val="80000"/>
                        </a:lnSpc>
                        <a:buFontTx/>
                        <a:buNone/>
                      </a:pPr>
                      <a:r>
                        <a:rPr lang="de-DE" sz="1400" dirty="0"/>
                        <a:t>93%</a:t>
                      </a:r>
                    </a:p>
                  </a:txBody>
                  <a:tcPr/>
                </a:tc>
                <a:extLst>
                  <a:ext uri="{0D108BD9-81ED-4DB2-BD59-A6C34878D82A}">
                    <a16:rowId xmlns:a16="http://schemas.microsoft.com/office/drawing/2014/main" val="10007"/>
                  </a:ext>
                </a:extLst>
              </a:tr>
              <a:tr h="257762">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two-level adaptive</a:t>
                      </a:r>
                    </a:p>
                  </a:txBody>
                  <a:tcPr/>
                </a:tc>
                <a:tc>
                  <a:txBody>
                    <a:bodyPr/>
                    <a:lstStyle/>
                    <a:p>
                      <a:pPr algn="r"/>
                      <a:r>
                        <a:rPr lang="de-DE" sz="1400" dirty="0"/>
                        <a:t>95 – 97.5%</a:t>
                      </a:r>
                    </a:p>
                  </a:txBody>
                  <a:tcPr/>
                </a:tc>
                <a:extLst>
                  <a:ext uri="{0D108BD9-81ED-4DB2-BD59-A6C34878D82A}">
                    <a16:rowId xmlns:a16="http://schemas.microsoft.com/office/drawing/2014/main" val="10008"/>
                  </a:ext>
                </a:extLst>
              </a:tr>
            </a:tbl>
          </a:graphicData>
        </a:graphic>
      </p:graphicFrame>
      <p:sp>
        <p:nvSpPr>
          <p:cNvPr id="167977" name="Textfeld 8"/>
          <p:cNvSpPr txBox="1">
            <a:spLocks noChangeArrowheads="1"/>
          </p:cNvSpPr>
          <p:nvPr/>
        </p:nvSpPr>
        <p:spPr bwMode="auto">
          <a:xfrm>
            <a:off x="6953251" y="5857876"/>
            <a:ext cx="3565525" cy="461963"/>
          </a:xfrm>
          <a:prstGeom prst="rect">
            <a:avLst/>
          </a:prstGeom>
          <a:noFill/>
          <a:ln w="9525">
            <a:noFill/>
            <a:miter lim="800000"/>
            <a:headEnd/>
            <a:tailEnd/>
          </a:ln>
        </p:spPr>
        <p:txBody>
          <a:bodyPr>
            <a:spAutoFit/>
          </a:bodyPr>
          <a:lstStyle/>
          <a:p>
            <a:pPr algn="r"/>
            <a:r>
              <a:rPr lang="de-DE" sz="1200" i="1"/>
              <a:t>Adapted from: Dave Archer, </a:t>
            </a:r>
            <a:r>
              <a:rPr lang="en-US" sz="1200" i="1"/>
              <a:t>Branch Prediction: Introduction and Survey, </a:t>
            </a:r>
            <a:r>
              <a:rPr lang="de-DE" sz="1200" i="1"/>
              <a:t>2007</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title"/>
          </p:nvPr>
        </p:nvSpPr>
        <p:spPr/>
        <p:txBody>
          <a:bodyPr/>
          <a:lstStyle/>
          <a:p>
            <a:r>
              <a:rPr lang="en-US" noProof="0" dirty="0"/>
              <a:t>Opcode register</a:t>
            </a:r>
          </a:p>
        </p:txBody>
      </p:sp>
      <p:sp>
        <p:nvSpPr>
          <p:cNvPr id="23556" name="Rectangle 7"/>
          <p:cNvSpPr>
            <a:spLocks noGrp="1" noChangeArrowheads="1"/>
          </p:cNvSpPr>
          <p:nvPr>
            <p:ph idx="1"/>
          </p:nvPr>
        </p:nvSpPr>
        <p:spPr/>
        <p:txBody>
          <a:bodyPr/>
          <a:lstStyle/>
          <a:p>
            <a:r>
              <a:rPr lang="en-US" noProof="0" dirty="0"/>
              <a:t>The opcode register consists of several registers because</a:t>
            </a:r>
          </a:p>
          <a:p>
            <a:endParaRPr lang="en-US" dirty="0"/>
          </a:p>
          <a:p>
            <a:pPr marL="266700" lvl="1" indent="-132160">
              <a:spcBef>
                <a:spcPts val="375"/>
              </a:spcBef>
            </a:pPr>
            <a:r>
              <a:rPr lang="en-US" dirty="0"/>
              <a:t>different instructions may have different sizes</a:t>
            </a:r>
            <a:br>
              <a:rPr lang="en-US" dirty="0"/>
            </a:br>
            <a:r>
              <a:rPr lang="en-US" dirty="0"/>
              <a:t>(1 byte, 2 bytes, 3 bytes …)</a:t>
            </a:r>
          </a:p>
          <a:p>
            <a:pPr marL="266700" lvl="1" indent="-132160">
              <a:spcBef>
                <a:spcPts val="375"/>
              </a:spcBef>
            </a:pPr>
            <a:endParaRPr lang="en-US" dirty="0"/>
          </a:p>
          <a:p>
            <a:pPr marL="266700" lvl="1" indent="-132160">
              <a:spcBef>
                <a:spcPts val="375"/>
              </a:spcBef>
            </a:pPr>
            <a:r>
              <a:rPr lang="en-US" dirty="0"/>
              <a:t>opcode prefetching may speed-up program execution</a:t>
            </a:r>
          </a:p>
          <a:p>
            <a:pPr marL="422077" lvl="2" indent="-132160">
              <a:spcBef>
                <a:spcPts val="375"/>
              </a:spcBef>
            </a:pPr>
            <a:r>
              <a:rPr lang="en-US" dirty="0"/>
              <a:t>while decoding the current instruction the following </a:t>
            </a:r>
            <a:br>
              <a:rPr lang="en-US" dirty="0"/>
            </a:br>
            <a:r>
              <a:rPr lang="en-US" dirty="0"/>
              <a:t>instructions may be </a:t>
            </a:r>
            <a:r>
              <a:rPr lang="en-US" dirty="0" err="1"/>
              <a:t>prefetched</a:t>
            </a:r>
            <a:endParaRPr lang="en-US" dirty="0"/>
          </a:p>
          <a:p>
            <a:pPr marL="422077" lvl="2" indent="-132160">
              <a:spcBef>
                <a:spcPts val="375"/>
              </a:spcBef>
            </a:pPr>
            <a:r>
              <a:rPr lang="en-US" dirty="0"/>
              <a:t>this supports pipelining, branch prediction etc. (covered later)</a:t>
            </a:r>
          </a:p>
          <a:p>
            <a:pPr lvl="1"/>
            <a:endParaRPr lang="en-US" noProof="0" dirty="0"/>
          </a:p>
          <a:p>
            <a:endParaRPr lang="en-US" noProof="0" dirty="0"/>
          </a:p>
        </p:txBody>
      </p:sp>
      <p:sp>
        <p:nvSpPr>
          <p:cNvPr id="23554" name="Fußzeilenplatzhalter 3"/>
          <p:cNvSpPr>
            <a:spLocks noGrp="1"/>
          </p:cNvSpPr>
          <p:nvPr>
            <p:ph type="ftr" sz="quarter" idx="10"/>
          </p:nvPr>
        </p:nvSpPr>
        <p:spPr/>
        <p:txBody>
          <a:bodyPr/>
          <a:lstStyle/>
          <a:p>
            <a:r>
              <a:rPr lang="en-US"/>
              <a:t>TI II - Computer Architecture</a:t>
            </a:r>
          </a:p>
        </p:txBody>
      </p:sp>
      <p:grpSp>
        <p:nvGrpSpPr>
          <p:cNvPr id="5" name="Group 4"/>
          <p:cNvGrpSpPr/>
          <p:nvPr/>
        </p:nvGrpSpPr>
        <p:grpSpPr>
          <a:xfrm>
            <a:off x="6753381" y="1227367"/>
            <a:ext cx="5416890" cy="2394968"/>
            <a:chOff x="6753381" y="1227367"/>
            <a:chExt cx="5416890" cy="2394968"/>
          </a:xfrm>
        </p:grpSpPr>
        <p:sp>
          <p:nvSpPr>
            <p:cNvPr id="6" name="Flowchart: Process 5"/>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7" name="Rectangle 6"/>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9" name="Flowchart: Multidocument 8"/>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0" name="Flowchart: Process 9"/>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1" name="Straight Arrow Connector 10"/>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2" name="Straight Arrow Connector 11"/>
            <p:cNvCxnSpPr>
              <a:endCxn id="8"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3" name="Straight Arrow Connector 12"/>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4" name="Elbow Connector 13"/>
            <p:cNvCxnSpPr>
              <a:stCxn id="10"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5" name="Elbow Connector 14"/>
            <p:cNvCxnSpPr>
              <a:stCxn id="9" idx="0"/>
              <a:endCxn id="7"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7" name="Straight Arrow Connector 16"/>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8" name="Straight Arrow Connector 17"/>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9" name="Straight Arrow Connector 18"/>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0" name="TextBox 19"/>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lstStyle/>
          <a:p>
            <a:pPr eaLnBrk="1" hangingPunct="1"/>
            <a:r>
              <a:rPr lang="en-US" noProof="0" dirty="0"/>
              <a:t>Pipelining basics: Summary</a:t>
            </a:r>
          </a:p>
        </p:txBody>
      </p:sp>
      <p:sp>
        <p:nvSpPr>
          <p:cNvPr id="169988" name="Rectangle 3"/>
          <p:cNvSpPr>
            <a:spLocks noGrp="1" noChangeArrowheads="1"/>
          </p:cNvSpPr>
          <p:nvPr>
            <p:ph idx="1"/>
          </p:nvPr>
        </p:nvSpPr>
        <p:spPr/>
        <p:txBody>
          <a:bodyPr/>
          <a:lstStyle/>
          <a:p>
            <a:pPr eaLnBrk="1" hangingPunct="1"/>
            <a:r>
              <a:rPr lang="en-US" noProof="0" dirty="0"/>
              <a:t>Hazards limit performance</a:t>
            </a:r>
          </a:p>
          <a:p>
            <a:pPr marL="422077" lvl="2" indent="-132160">
              <a:spcBef>
                <a:spcPts val="375"/>
              </a:spcBef>
            </a:pPr>
            <a:r>
              <a:rPr lang="en-US" dirty="0">
                <a:solidFill>
                  <a:srgbClr val="C00000"/>
                </a:solidFill>
              </a:rPr>
              <a:t>Structural</a:t>
            </a:r>
            <a:r>
              <a:rPr lang="en-US" dirty="0"/>
              <a:t> hazards: need more HW resources</a:t>
            </a:r>
          </a:p>
          <a:p>
            <a:pPr marL="422077" lvl="2" indent="-132160">
              <a:spcBef>
                <a:spcPts val="375"/>
              </a:spcBef>
            </a:pPr>
            <a:r>
              <a:rPr lang="en-US" dirty="0">
                <a:solidFill>
                  <a:srgbClr val="C00000"/>
                </a:solidFill>
              </a:rPr>
              <a:t>Data</a:t>
            </a:r>
            <a:r>
              <a:rPr lang="en-US" dirty="0"/>
              <a:t> hazards: need detection and forwarding</a:t>
            </a:r>
          </a:p>
          <a:p>
            <a:pPr marL="422077" lvl="2" indent="-132160">
              <a:spcBef>
                <a:spcPts val="375"/>
              </a:spcBef>
            </a:pPr>
            <a:r>
              <a:rPr lang="en-US" dirty="0">
                <a:solidFill>
                  <a:srgbClr val="C00000"/>
                </a:solidFill>
              </a:rPr>
              <a:t>Control</a:t>
            </a:r>
            <a:r>
              <a:rPr lang="en-US" dirty="0"/>
              <a:t> hazards: early evaluation, delayed branch, prediction</a:t>
            </a:r>
          </a:p>
          <a:p>
            <a:pPr eaLnBrk="1" hangingPunct="1"/>
            <a:endParaRPr lang="en-US" noProof="0" dirty="0"/>
          </a:p>
          <a:p>
            <a:pPr eaLnBrk="1" hangingPunct="1"/>
            <a:r>
              <a:rPr lang="en-US" noProof="0" dirty="0"/>
              <a:t>Compilers may reduce cost of data and control hazards</a:t>
            </a:r>
          </a:p>
          <a:p>
            <a:pPr marL="422077" lvl="2" indent="-132160">
              <a:spcBef>
                <a:spcPts val="375"/>
              </a:spcBef>
            </a:pPr>
            <a:r>
              <a:rPr lang="en-US" dirty="0"/>
              <a:t>Compiler Scheduling</a:t>
            </a:r>
          </a:p>
          <a:p>
            <a:pPr marL="422077" lvl="2" indent="-132160">
              <a:spcBef>
                <a:spcPts val="375"/>
              </a:spcBef>
            </a:pPr>
            <a:r>
              <a:rPr lang="en-US" dirty="0"/>
              <a:t>Branch delay slots</a:t>
            </a:r>
          </a:p>
          <a:p>
            <a:pPr marL="422077" lvl="2" indent="-132160">
              <a:spcBef>
                <a:spcPts val="375"/>
              </a:spcBef>
            </a:pPr>
            <a:r>
              <a:rPr lang="en-US" dirty="0"/>
              <a:t>Static branch prediction</a:t>
            </a:r>
          </a:p>
          <a:p>
            <a:pPr eaLnBrk="1" hangingPunct="1"/>
            <a:endParaRPr lang="en-US" noProof="0" dirty="0"/>
          </a:p>
          <a:p>
            <a:pPr eaLnBrk="1" hangingPunct="1"/>
            <a:r>
              <a:rPr lang="en-US" noProof="0" dirty="0"/>
              <a:t>Increasing length of pipe increases impact of hazards</a:t>
            </a:r>
          </a:p>
          <a:p>
            <a:pPr eaLnBrk="1" hangingPunct="1"/>
            <a:endParaRPr lang="en-US" noProof="0" dirty="0"/>
          </a:p>
          <a:p>
            <a:pPr eaLnBrk="1" hangingPunct="1"/>
            <a:r>
              <a:rPr lang="en-US" noProof="0" dirty="0"/>
              <a:t>Pipelining helps instruction bandwidth, not latency</a:t>
            </a:r>
          </a:p>
          <a:p>
            <a:pPr eaLnBrk="1" hangingPunct="1"/>
            <a:endParaRPr lang="en-US" noProof="0" dirty="0"/>
          </a:p>
          <a:p>
            <a:pPr eaLnBrk="1" hangingPunct="1"/>
            <a:r>
              <a:rPr lang="en-US" noProof="0" dirty="0"/>
              <a:t>Multi-cycle operations (floating-point) and interrupts make pipelining harder</a:t>
            </a:r>
          </a:p>
        </p:txBody>
      </p:sp>
      <p:sp>
        <p:nvSpPr>
          <p:cNvPr id="16998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How can we resolve structural hazards?</a:t>
            </a:r>
          </a:p>
          <a:p>
            <a:pPr marL="268288" lvl="1" indent="-180975"/>
            <a:r>
              <a:rPr lang="en-US" dirty="0"/>
              <a:t>What are the limits of branch prediction? Think of multi-tasking, interrupts, multi-user etc.</a:t>
            </a:r>
          </a:p>
          <a:p>
            <a:pPr marL="268288" lvl="1" indent="-180975"/>
            <a:r>
              <a:rPr lang="en-US" dirty="0"/>
              <a:t>Why can compilers sometimes optimize branches better than the processor?</a:t>
            </a:r>
          </a:p>
          <a:p>
            <a:pPr marL="268288" lvl="1" indent="-180975"/>
            <a:r>
              <a:rPr lang="en-US" dirty="0"/>
              <a:t>A k-stage pipeline can result in a speed-up of k. So why not having very long pipelines?</a:t>
            </a:r>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621354223"/>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el 1"/>
          <p:cNvSpPr>
            <a:spLocks noGrp="1"/>
          </p:cNvSpPr>
          <p:nvPr>
            <p:ph type="title"/>
          </p:nvPr>
        </p:nvSpPr>
        <p:spPr/>
        <p:txBody>
          <a:bodyPr/>
          <a:lstStyle/>
          <a:p>
            <a:r>
              <a:rPr lang="en-US" sz="3200" noProof="0" dirty="0"/>
              <a:t>Vector Pipelining</a:t>
            </a:r>
          </a:p>
        </p:txBody>
      </p:sp>
      <p:sp>
        <p:nvSpPr>
          <p:cNvPr id="171011" name="Textplatzhalter 2"/>
          <p:cNvSpPr>
            <a:spLocks noGrp="1"/>
          </p:cNvSpPr>
          <p:nvPr>
            <p:ph type="body" idx="1"/>
          </p:nvPr>
        </p:nvSpPr>
        <p:spPr/>
        <p:txBody>
          <a:bodyPr/>
          <a:lstStyle/>
          <a:p>
            <a:r>
              <a:rPr lang="en-US" sz="1800" noProof="0" dirty="0"/>
              <a:t>Pipelining</a:t>
            </a:r>
            <a:endParaRPr lang="en-US" sz="1400" noProof="0" dirty="0"/>
          </a:p>
          <a:p>
            <a:endParaRPr lang="en-US" sz="1400" noProof="0" dirty="0"/>
          </a:p>
          <a:p>
            <a:endParaRPr lang="en-US" noProof="0" dirty="0"/>
          </a:p>
        </p:txBody>
      </p:sp>
      <p:sp>
        <p:nvSpPr>
          <p:cNvPr id="17101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3"/>
          <p:cNvSpPr>
            <a:spLocks noGrp="1" noChangeArrowheads="1"/>
          </p:cNvSpPr>
          <p:nvPr>
            <p:ph type="title"/>
          </p:nvPr>
        </p:nvSpPr>
        <p:spPr/>
        <p:txBody>
          <a:bodyPr/>
          <a:lstStyle/>
          <a:p>
            <a:r>
              <a:rPr lang="en-US" noProof="0"/>
              <a:t>Vektor Pipelining</a:t>
            </a:r>
            <a:endParaRPr lang="en-US" noProof="0" dirty="0"/>
          </a:p>
        </p:txBody>
      </p:sp>
      <p:sp>
        <p:nvSpPr>
          <p:cNvPr id="172035" name="Rectangle 2"/>
          <p:cNvSpPr>
            <a:spLocks noGrp="1" noChangeArrowheads="1"/>
          </p:cNvSpPr>
          <p:nvPr>
            <p:ph idx="1"/>
          </p:nvPr>
        </p:nvSpPr>
        <p:spPr/>
        <p:txBody>
          <a:bodyPr/>
          <a:lstStyle/>
          <a:p>
            <a:r>
              <a:rPr lang="en-US" noProof="0" dirty="0">
                <a:solidFill>
                  <a:srgbClr val="C00000"/>
                </a:solidFill>
              </a:rPr>
              <a:t>Vector processor</a:t>
            </a:r>
            <a:r>
              <a:rPr lang="en-US" noProof="0" dirty="0"/>
              <a:t>: a processor </a:t>
            </a:r>
            <a:r>
              <a:rPr lang="en-US" dirty="0"/>
              <a:t>operating on a one-dimensional array of floating point numbers using a vector pipeline in the execution unit following the SIMD principle (single instruction, multiple data)</a:t>
            </a:r>
            <a:endParaRPr lang="en-US" noProof="0" dirty="0"/>
          </a:p>
          <a:p>
            <a:endParaRPr lang="en-US" noProof="0" dirty="0"/>
          </a:p>
          <a:p>
            <a:r>
              <a:rPr lang="en-US" noProof="0" dirty="0">
                <a:solidFill>
                  <a:srgbClr val="C00000"/>
                </a:solidFill>
              </a:rPr>
              <a:t>Vector</a:t>
            </a:r>
            <a:r>
              <a:rPr lang="en-US" noProof="0" dirty="0"/>
              <a:t> = Array of floating point numbers (</a:t>
            </a:r>
            <a:r>
              <a:rPr lang="en-US" noProof="0" dirty="0">
                <a:sym typeface="Symbol" pitchFamily="18" charset="2"/>
              </a:rPr>
              <a:t> math. vector!)</a:t>
            </a:r>
          </a:p>
          <a:p>
            <a:endParaRPr lang="en-US" dirty="0">
              <a:sym typeface="Symbol" pitchFamily="18" charset="2"/>
            </a:endParaRPr>
          </a:p>
          <a:p>
            <a:r>
              <a:rPr lang="en-US" noProof="0" dirty="0">
                <a:sym typeface="Symbol" pitchFamily="18" charset="2"/>
              </a:rPr>
              <a:t>Operation on single values often called </a:t>
            </a:r>
            <a:r>
              <a:rPr lang="en-US" noProof="0" dirty="0">
                <a:solidFill>
                  <a:srgbClr val="C00000"/>
                </a:solidFill>
                <a:sym typeface="Symbol" pitchFamily="18" charset="2"/>
              </a:rPr>
              <a:t>scalar</a:t>
            </a:r>
            <a:r>
              <a:rPr lang="en-US" noProof="0" dirty="0">
                <a:sym typeface="Symbol" pitchFamily="18" charset="2"/>
              </a:rPr>
              <a:t> processing.</a:t>
            </a:r>
          </a:p>
          <a:p>
            <a:endParaRPr lang="en-US" noProof="0" dirty="0"/>
          </a:p>
          <a:p>
            <a:r>
              <a:rPr lang="en-US" noProof="0" dirty="0"/>
              <a:t>Vector computers often contain scalar units besides many vector processing units – or CPUs may contain several vector units operating in parallel to scalar units.</a:t>
            </a:r>
          </a:p>
          <a:p>
            <a:endParaRPr lang="en-US" dirty="0"/>
          </a:p>
          <a:p>
            <a:r>
              <a:rPr lang="en-US" noProof="0" dirty="0"/>
              <a:t>Today, this approach is common in graphic processors but also standard CPUs (MMX, SSE, AVX, </a:t>
            </a:r>
            <a:r>
              <a:rPr lang="en-US" noProof="0" dirty="0" err="1"/>
              <a:t>AltiVec</a:t>
            </a:r>
            <a:r>
              <a:rPr lang="en-US" noProof="0" dirty="0"/>
              <a:t>, …)</a:t>
            </a:r>
          </a:p>
        </p:txBody>
      </p:sp>
      <p:sp>
        <p:nvSpPr>
          <p:cNvPr id="172034"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lstStyle/>
          <a:p>
            <a:pPr eaLnBrk="1" hangingPunct="1"/>
            <a:r>
              <a:rPr lang="en-US" noProof="0" dirty="0"/>
              <a:t>Example: Addition</a:t>
            </a:r>
          </a:p>
        </p:txBody>
      </p:sp>
      <p:sp>
        <p:nvSpPr>
          <p:cNvPr id="173060" name="Rectangle 3"/>
          <p:cNvSpPr>
            <a:spLocks noGrp="1" noChangeArrowheads="1"/>
          </p:cNvSpPr>
          <p:nvPr>
            <p:ph idx="1"/>
          </p:nvPr>
        </p:nvSpPr>
        <p:spPr/>
        <p:txBody>
          <a:bodyPr/>
          <a:lstStyle/>
          <a:p>
            <a:pPr eaLnBrk="1" hangingPunct="1">
              <a:buFont typeface="Monotype Sorts" pitchFamily="2" charset="2"/>
              <a:buChar char=" "/>
            </a:pPr>
            <a:r>
              <a:rPr lang="en-US" sz="2000" i="1" noProof="0" dirty="0">
                <a:latin typeface="Times New Roman" pitchFamily="18" charset="0"/>
              </a:rPr>
              <a:t>A</a:t>
            </a:r>
            <a:r>
              <a:rPr lang="en-US" sz="2000" noProof="0" dirty="0">
                <a:latin typeface="Times New Roman" pitchFamily="18" charset="0"/>
              </a:rPr>
              <a:t>(</a:t>
            </a:r>
            <a:r>
              <a:rPr lang="en-US" sz="2000" i="1" noProof="0" dirty="0">
                <a:latin typeface="Times New Roman" pitchFamily="18" charset="0"/>
              </a:rPr>
              <a:t>J</a:t>
            </a:r>
            <a:r>
              <a:rPr lang="en-US" sz="2000" noProof="0" dirty="0">
                <a:latin typeface="Times New Roman" pitchFamily="18" charset="0"/>
              </a:rPr>
              <a:t>) = </a:t>
            </a:r>
            <a:r>
              <a:rPr lang="en-US" sz="2000" i="1" noProof="0" dirty="0">
                <a:latin typeface="Times New Roman" pitchFamily="18" charset="0"/>
              </a:rPr>
              <a:t>B</a:t>
            </a:r>
            <a:r>
              <a:rPr lang="en-US" sz="2000" noProof="0" dirty="0">
                <a:latin typeface="Times New Roman" pitchFamily="18" charset="0"/>
              </a:rPr>
              <a:t>(</a:t>
            </a:r>
            <a:r>
              <a:rPr lang="en-US" sz="2000" i="1" noProof="0" dirty="0">
                <a:latin typeface="Times New Roman" pitchFamily="18" charset="0"/>
              </a:rPr>
              <a:t>J</a:t>
            </a:r>
            <a:r>
              <a:rPr lang="en-US" sz="2000" noProof="0" dirty="0">
                <a:latin typeface="Times New Roman" pitchFamily="18" charset="0"/>
              </a:rPr>
              <a:t>) + </a:t>
            </a:r>
            <a:r>
              <a:rPr lang="en-US" sz="2000" i="1" noProof="0" dirty="0">
                <a:latin typeface="Times New Roman" pitchFamily="18" charset="0"/>
              </a:rPr>
              <a:t>C</a:t>
            </a:r>
            <a:r>
              <a:rPr lang="en-US" sz="2000" noProof="0" dirty="0">
                <a:latin typeface="Times New Roman" pitchFamily="18" charset="0"/>
              </a:rPr>
              <a:t>(</a:t>
            </a:r>
            <a:r>
              <a:rPr lang="en-US" sz="2000" i="1" noProof="0" dirty="0">
                <a:latin typeface="Times New Roman" pitchFamily="18" charset="0"/>
              </a:rPr>
              <a:t>J</a:t>
            </a:r>
            <a:r>
              <a:rPr lang="en-US" sz="2000" noProof="0" dirty="0">
                <a:latin typeface="Times New Roman" pitchFamily="18" charset="0"/>
              </a:rPr>
              <a:t>), 	</a:t>
            </a:r>
            <a:r>
              <a:rPr lang="en-US" sz="2000" i="1" noProof="0" dirty="0">
                <a:latin typeface="Times New Roman" pitchFamily="18" charset="0"/>
              </a:rPr>
              <a:t>J</a:t>
            </a:r>
            <a:r>
              <a:rPr lang="en-US" sz="2000" noProof="0" dirty="0">
                <a:latin typeface="Times New Roman" pitchFamily="18" charset="0"/>
              </a:rPr>
              <a:t> = 1,2,...,</a:t>
            </a:r>
            <a:r>
              <a:rPr lang="en-US" sz="2000" i="1" noProof="0" dirty="0">
                <a:latin typeface="Times New Roman" pitchFamily="18" charset="0"/>
              </a:rPr>
              <a:t>N</a:t>
            </a:r>
          </a:p>
          <a:p>
            <a:pPr eaLnBrk="1" hangingPunct="1">
              <a:buFont typeface="Monotype Sorts" pitchFamily="2" charset="2"/>
              <a:buChar char=" "/>
            </a:pPr>
            <a:endParaRPr lang="en-US" sz="2000" noProof="0" dirty="0"/>
          </a:p>
          <a:p>
            <a:pPr eaLnBrk="1" hangingPunct="1"/>
            <a:r>
              <a:rPr lang="en-US" noProof="0" dirty="0"/>
              <a:t>Component wise addition of the vectors </a:t>
            </a:r>
            <a:r>
              <a:rPr lang="en-US" i="1" noProof="0" dirty="0">
                <a:latin typeface="Times New Roman" pitchFamily="18" charset="0"/>
              </a:rPr>
              <a:t>B</a:t>
            </a:r>
            <a:r>
              <a:rPr lang="en-US" noProof="0" dirty="0"/>
              <a:t> and </a:t>
            </a:r>
            <a:r>
              <a:rPr lang="en-US" i="1" noProof="0" dirty="0">
                <a:latin typeface="Times New Roman" pitchFamily="18" charset="0"/>
              </a:rPr>
              <a:t>C</a:t>
            </a:r>
            <a:r>
              <a:rPr lang="en-US" noProof="0" dirty="0"/>
              <a:t>, i.e. the single floating point numbers of the arrays </a:t>
            </a:r>
            <a:r>
              <a:rPr lang="en-US" i="1" noProof="0" dirty="0">
                <a:latin typeface="Times New Roman" pitchFamily="18" charset="0"/>
              </a:rPr>
              <a:t>B</a:t>
            </a:r>
            <a:r>
              <a:rPr lang="en-US" noProof="0" dirty="0">
                <a:latin typeface="Times New Roman" pitchFamily="18" charset="0"/>
              </a:rPr>
              <a:t>(1),...,</a:t>
            </a:r>
            <a:r>
              <a:rPr lang="en-US" i="1" noProof="0" dirty="0">
                <a:latin typeface="Times New Roman" pitchFamily="18" charset="0"/>
              </a:rPr>
              <a:t>B</a:t>
            </a:r>
            <a:r>
              <a:rPr lang="en-US" noProof="0" dirty="0">
                <a:latin typeface="Times New Roman" pitchFamily="18" charset="0"/>
              </a:rPr>
              <a:t>(</a:t>
            </a:r>
            <a:r>
              <a:rPr lang="en-US" i="1" noProof="0" dirty="0">
                <a:latin typeface="Times New Roman" pitchFamily="18" charset="0"/>
              </a:rPr>
              <a:t>N</a:t>
            </a:r>
            <a:r>
              <a:rPr lang="en-US" noProof="0" dirty="0">
                <a:latin typeface="Times New Roman" pitchFamily="18" charset="0"/>
              </a:rPr>
              <a:t>)</a:t>
            </a:r>
            <a:r>
              <a:rPr lang="en-US" noProof="0" dirty="0"/>
              <a:t> and </a:t>
            </a:r>
            <a:r>
              <a:rPr lang="en-US" i="1" noProof="0" dirty="0">
                <a:latin typeface="Times New Roman" pitchFamily="18" charset="0"/>
              </a:rPr>
              <a:t>C</a:t>
            </a:r>
            <a:r>
              <a:rPr lang="en-US" noProof="0" dirty="0">
                <a:latin typeface="Times New Roman" pitchFamily="18" charset="0"/>
              </a:rPr>
              <a:t>(1),...,</a:t>
            </a:r>
            <a:r>
              <a:rPr lang="en-US" i="1" noProof="0" dirty="0">
                <a:latin typeface="Times New Roman" pitchFamily="18" charset="0"/>
              </a:rPr>
              <a:t>C</a:t>
            </a:r>
            <a:r>
              <a:rPr lang="en-US" noProof="0" dirty="0">
                <a:latin typeface="Times New Roman" pitchFamily="18" charset="0"/>
              </a:rPr>
              <a:t>(</a:t>
            </a:r>
            <a:r>
              <a:rPr lang="en-US" i="1" noProof="0" dirty="0">
                <a:latin typeface="Times New Roman" pitchFamily="18" charset="0"/>
              </a:rPr>
              <a:t>N</a:t>
            </a:r>
            <a:r>
              <a:rPr lang="en-US" noProof="0" dirty="0">
                <a:latin typeface="Times New Roman" pitchFamily="18" charset="0"/>
              </a:rPr>
              <a:t>)</a:t>
            </a:r>
            <a:r>
              <a:rPr lang="en-US" noProof="0" dirty="0"/>
              <a:t>, with a </a:t>
            </a:r>
            <a:r>
              <a:rPr lang="en-US" noProof="0" dirty="0">
                <a:solidFill>
                  <a:srgbClr val="C00000"/>
                </a:solidFill>
              </a:rPr>
              <a:t>single instruction </a:t>
            </a:r>
            <a:r>
              <a:rPr lang="en-US" noProof="0" dirty="0"/>
              <a:t>and storing the result in the result vector </a:t>
            </a:r>
            <a:r>
              <a:rPr lang="en-US" i="1" noProof="0" dirty="0">
                <a:latin typeface="Times New Roman" pitchFamily="18" charset="0"/>
              </a:rPr>
              <a:t>A</a:t>
            </a:r>
            <a:r>
              <a:rPr lang="en-US" noProof="0" dirty="0"/>
              <a:t>. </a:t>
            </a:r>
          </a:p>
          <a:p>
            <a:pPr eaLnBrk="1" hangingPunct="1"/>
            <a:endParaRPr lang="en-US" noProof="0" dirty="0"/>
          </a:p>
          <a:p>
            <a:r>
              <a:rPr lang="en-US" noProof="0" dirty="0"/>
              <a:t>The execution of the operation is overlapping, i.e. first the operation of </a:t>
            </a:r>
            <a:r>
              <a:rPr lang="en-US" i="1" dirty="0">
                <a:latin typeface="Times New Roman" pitchFamily="18" charset="0"/>
              </a:rPr>
              <a:t>B</a:t>
            </a:r>
            <a:r>
              <a:rPr lang="en-US" dirty="0">
                <a:latin typeface="Times New Roman" pitchFamily="18" charset="0"/>
              </a:rPr>
              <a:t>(1)+</a:t>
            </a:r>
            <a:r>
              <a:rPr lang="en-US" i="1" dirty="0">
                <a:latin typeface="Times New Roman" pitchFamily="18" charset="0"/>
              </a:rPr>
              <a:t>C</a:t>
            </a:r>
            <a:r>
              <a:rPr lang="en-US" dirty="0">
                <a:latin typeface="Times New Roman" pitchFamily="18" charset="0"/>
              </a:rPr>
              <a:t>(1)</a:t>
            </a:r>
            <a:r>
              <a:rPr lang="en-US" dirty="0"/>
              <a:t> starts</a:t>
            </a:r>
            <a:r>
              <a:rPr lang="en-US" noProof="0" dirty="0"/>
              <a:t>, then </a:t>
            </a:r>
            <a:r>
              <a:rPr lang="en-US" i="1" dirty="0">
                <a:latin typeface="Times New Roman" pitchFamily="18" charset="0"/>
              </a:rPr>
              <a:t>B</a:t>
            </a:r>
            <a:r>
              <a:rPr lang="en-US" dirty="0">
                <a:latin typeface="Times New Roman" pitchFamily="18" charset="0"/>
              </a:rPr>
              <a:t>(2)+</a:t>
            </a:r>
            <a:r>
              <a:rPr lang="en-US" i="1" dirty="0">
                <a:latin typeface="Times New Roman" pitchFamily="18" charset="0"/>
              </a:rPr>
              <a:t>C</a:t>
            </a:r>
            <a:r>
              <a:rPr lang="en-US" dirty="0">
                <a:latin typeface="Times New Roman" pitchFamily="18" charset="0"/>
              </a:rPr>
              <a:t>(2)</a:t>
            </a:r>
            <a:r>
              <a:rPr lang="en-US" noProof="0" dirty="0"/>
              <a:t>etc.</a:t>
            </a:r>
          </a:p>
          <a:p>
            <a:endParaRPr lang="en-US" dirty="0"/>
          </a:p>
          <a:p>
            <a:r>
              <a:rPr lang="en-US" noProof="0" dirty="0"/>
              <a:t>Typical stages in the vector pipeline:</a:t>
            </a:r>
          </a:p>
          <a:p>
            <a:pPr marL="422077" lvl="2" indent="-132160">
              <a:spcBef>
                <a:spcPts val="375"/>
              </a:spcBef>
            </a:pPr>
            <a:r>
              <a:rPr lang="en-US" dirty="0"/>
              <a:t>Operand fetch</a:t>
            </a:r>
          </a:p>
          <a:p>
            <a:pPr marL="422077" lvl="2" indent="-132160">
              <a:spcBef>
                <a:spcPts val="375"/>
              </a:spcBef>
            </a:pPr>
            <a:r>
              <a:rPr lang="en-US" dirty="0"/>
              <a:t>Exponent alignment</a:t>
            </a:r>
          </a:p>
          <a:p>
            <a:pPr marL="422077" lvl="2" indent="-132160">
              <a:spcBef>
                <a:spcPts val="375"/>
              </a:spcBef>
            </a:pPr>
            <a:r>
              <a:rPr lang="en-US" dirty="0"/>
              <a:t>Shift of significand</a:t>
            </a:r>
          </a:p>
          <a:p>
            <a:pPr marL="422077" lvl="2" indent="-132160">
              <a:spcBef>
                <a:spcPts val="375"/>
              </a:spcBef>
            </a:pPr>
            <a:r>
              <a:rPr lang="en-US" dirty="0"/>
              <a:t>Addition</a:t>
            </a:r>
          </a:p>
          <a:p>
            <a:pPr marL="422077" lvl="2" indent="-132160">
              <a:spcBef>
                <a:spcPts val="375"/>
              </a:spcBef>
            </a:pPr>
            <a:r>
              <a:rPr lang="en-US" dirty="0"/>
              <a:t>Normalization</a:t>
            </a:r>
          </a:p>
          <a:p>
            <a:pPr marL="422077" lvl="2" indent="-132160">
              <a:spcBef>
                <a:spcPts val="375"/>
              </a:spcBef>
            </a:pPr>
            <a:r>
              <a:rPr lang="en-US" dirty="0"/>
              <a:t>Rounding</a:t>
            </a:r>
          </a:p>
          <a:p>
            <a:pPr marL="422077" lvl="2" indent="-132160">
              <a:spcBef>
                <a:spcPts val="375"/>
              </a:spcBef>
            </a:pPr>
            <a:r>
              <a:rPr lang="en-US" dirty="0"/>
              <a:t>Write back</a:t>
            </a:r>
          </a:p>
          <a:p>
            <a:pPr marL="422077" lvl="2" indent="-132160">
              <a:spcBef>
                <a:spcPts val="375"/>
              </a:spcBef>
            </a:pPr>
            <a:endParaRPr lang="en-US" dirty="0"/>
          </a:p>
        </p:txBody>
      </p:sp>
      <p:sp>
        <p:nvSpPr>
          <p:cNvPr id="173058" name="Fußzeilenplatzhalter 3"/>
          <p:cNvSpPr>
            <a:spLocks noGrp="1"/>
          </p:cNvSpPr>
          <p:nvPr>
            <p:ph type="ftr" sz="quarter" idx="10"/>
          </p:nvPr>
        </p:nvSpPr>
        <p:spPr>
          <a:noFill/>
        </p:spPr>
        <p:txBody>
          <a:bodyPr/>
          <a:lstStyle/>
          <a:p>
            <a:r>
              <a:rPr lang="en-US"/>
              <a:t>TI II - Computer Architecture</a:t>
            </a:r>
          </a:p>
        </p:txBody>
      </p:sp>
      <p:pic>
        <p:nvPicPr>
          <p:cNvPr id="173061" name="Picture 4" descr="pp"/>
          <p:cNvPicPr>
            <a:picLocks noChangeAspect="1" noChangeArrowheads="1"/>
          </p:cNvPicPr>
          <p:nvPr/>
        </p:nvPicPr>
        <p:blipFill>
          <a:blip r:embed="rId3" cstate="print"/>
          <a:srcRect/>
          <a:stretch>
            <a:fillRect/>
          </a:stretch>
        </p:blipFill>
        <p:spPr bwMode="auto">
          <a:xfrm>
            <a:off x="4151784" y="3857061"/>
            <a:ext cx="5581650" cy="2352675"/>
          </a:xfrm>
          <a:prstGeom prst="rect">
            <a:avLst/>
          </a:prstGeom>
          <a:noFill/>
          <a:ln w="9525">
            <a:noFill/>
            <a:miter lim="800000"/>
            <a:headEnd/>
            <a:tailEnd/>
          </a:ln>
        </p:spPr>
      </p:pic>
      <p:sp>
        <p:nvSpPr>
          <p:cNvPr id="2" name="TextBox 1"/>
          <p:cNvSpPr txBox="1"/>
          <p:nvPr/>
        </p:nvSpPr>
        <p:spPr>
          <a:xfrm>
            <a:off x="8993152" y="3768825"/>
            <a:ext cx="857927" cy="1561966"/>
          </a:xfrm>
          <a:prstGeom prst="rect">
            <a:avLst/>
          </a:prstGeom>
          <a:solidFill>
            <a:schemeClr val="bg1"/>
          </a:solidFill>
        </p:spPr>
        <p:txBody>
          <a:bodyPr wrap="none" rtlCol="0">
            <a:spAutoFit/>
          </a:bodyPr>
          <a:lstStyle/>
          <a:p>
            <a:r>
              <a:rPr lang="en-US" sz="1600" dirty="0">
                <a:latin typeface="+mj-lt"/>
              </a:rPr>
              <a:t>stage 1</a:t>
            </a:r>
          </a:p>
          <a:p>
            <a:r>
              <a:rPr lang="en-US" sz="1050" dirty="0">
                <a:latin typeface="+mj-lt"/>
              </a:rPr>
              <a:t> </a:t>
            </a:r>
          </a:p>
          <a:p>
            <a:r>
              <a:rPr lang="en-US" sz="1600" dirty="0">
                <a:latin typeface="+mj-lt"/>
              </a:rPr>
              <a:t>stage 2</a:t>
            </a:r>
          </a:p>
          <a:p>
            <a:r>
              <a:rPr lang="en-US" sz="1050" dirty="0">
                <a:latin typeface="+mj-lt"/>
              </a:rPr>
              <a:t> </a:t>
            </a:r>
          </a:p>
          <a:p>
            <a:r>
              <a:rPr lang="en-US" sz="1600" dirty="0">
                <a:latin typeface="+mj-lt"/>
              </a:rPr>
              <a:t>stage 3</a:t>
            </a:r>
          </a:p>
          <a:p>
            <a:endParaRPr lang="en-US" sz="1050" dirty="0">
              <a:latin typeface="+mj-lt"/>
            </a:endParaRPr>
          </a:p>
          <a:p>
            <a:r>
              <a:rPr lang="en-US" sz="1600" dirty="0">
                <a:latin typeface="+mj-lt"/>
              </a:rPr>
              <a:t>stage 4</a:t>
            </a:r>
          </a:p>
        </p:txBody>
      </p:sp>
      <p:sp>
        <p:nvSpPr>
          <p:cNvPr id="8" name="TextBox 7"/>
          <p:cNvSpPr txBox="1"/>
          <p:nvPr/>
        </p:nvSpPr>
        <p:spPr>
          <a:xfrm>
            <a:off x="4727848" y="5445224"/>
            <a:ext cx="651140" cy="338554"/>
          </a:xfrm>
          <a:prstGeom prst="rect">
            <a:avLst/>
          </a:prstGeom>
          <a:solidFill>
            <a:schemeClr val="bg1"/>
          </a:solidFill>
        </p:spPr>
        <p:txBody>
          <a:bodyPr wrap="none" rtlCol="0">
            <a:spAutoFit/>
          </a:bodyPr>
          <a:lstStyle/>
          <a:p>
            <a:r>
              <a:rPr lang="en-US" sz="1600" dirty="0">
                <a:latin typeface="+mj-lt"/>
              </a:rPr>
              <a:t>cycle</a:t>
            </a:r>
          </a:p>
        </p:txBody>
      </p:sp>
      <p:sp>
        <p:nvSpPr>
          <p:cNvPr id="9" name="TextBox 8"/>
          <p:cNvSpPr txBox="1"/>
          <p:nvPr/>
        </p:nvSpPr>
        <p:spPr>
          <a:xfrm>
            <a:off x="6528048" y="5958498"/>
            <a:ext cx="572593" cy="338554"/>
          </a:xfrm>
          <a:prstGeom prst="rect">
            <a:avLst/>
          </a:prstGeom>
          <a:solidFill>
            <a:schemeClr val="bg1"/>
          </a:solidFill>
        </p:spPr>
        <p:txBody>
          <a:bodyPr wrap="none" rtlCol="0">
            <a:spAutoFit/>
          </a:bodyPr>
          <a:lstStyle/>
          <a:p>
            <a:r>
              <a:rPr lang="en-US" sz="1600" dirty="0">
                <a:latin typeface="+mj-lt"/>
              </a:rPr>
              <a:t>time</a:t>
            </a:r>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4"/>
          <p:cNvSpPr>
            <a:spLocks noGrp="1" noChangeArrowheads="1"/>
          </p:cNvSpPr>
          <p:nvPr>
            <p:ph type="title"/>
          </p:nvPr>
        </p:nvSpPr>
        <p:spPr/>
        <p:txBody>
          <a:bodyPr/>
          <a:lstStyle/>
          <a:p>
            <a:r>
              <a:rPr lang="en-US" noProof="0" dirty="0"/>
              <a:t>Characteristics of vector pipelines</a:t>
            </a:r>
          </a:p>
        </p:txBody>
      </p:sp>
      <p:sp>
        <p:nvSpPr>
          <p:cNvPr id="174084" name="Rectangle 5"/>
          <p:cNvSpPr>
            <a:spLocks noGrp="1" noChangeArrowheads="1"/>
          </p:cNvSpPr>
          <p:nvPr>
            <p:ph idx="1"/>
          </p:nvPr>
        </p:nvSpPr>
        <p:spPr/>
        <p:txBody>
          <a:bodyPr/>
          <a:lstStyle/>
          <a:p>
            <a:r>
              <a:rPr lang="en-US" noProof="0" dirty="0"/>
              <a:t>A single vector instruction allows the processing of two arrays of floating point numbers using this pipeline. </a:t>
            </a:r>
          </a:p>
          <a:p>
            <a:endParaRPr lang="en-US" noProof="0" dirty="0"/>
          </a:p>
          <a:p>
            <a:r>
              <a:rPr lang="en-US" noProof="0" dirty="0"/>
              <a:t>No separate address calculations for each operand needed (as this is the case for scalar units) – special hardware fetches the elements of an array from registers/memory.</a:t>
            </a:r>
          </a:p>
          <a:p>
            <a:endParaRPr lang="en-US" noProof="0" dirty="0"/>
          </a:p>
          <a:p>
            <a:r>
              <a:rPr lang="en-US" dirty="0"/>
              <a:t>Useful only for “longer” vectors as the pipeline need some time to fill before it produces a result per cycle.</a:t>
            </a:r>
          </a:p>
          <a:p>
            <a:pPr marL="422077" lvl="2" indent="-132160">
              <a:spcBef>
                <a:spcPts val="375"/>
              </a:spcBef>
            </a:pPr>
            <a:r>
              <a:rPr lang="en-US" dirty="0"/>
              <a:t>“long” depends on the architecture</a:t>
            </a:r>
          </a:p>
          <a:p>
            <a:endParaRPr lang="en-US" noProof="0" dirty="0"/>
          </a:p>
          <a:p>
            <a:r>
              <a:rPr lang="en-US" dirty="0"/>
              <a:t>No dependency checking needed between the operations as they are independent by definition (different elements of an array).</a:t>
            </a:r>
          </a:p>
          <a:p>
            <a:endParaRPr lang="en-US" noProof="0" dirty="0"/>
          </a:p>
          <a:p>
            <a:r>
              <a:rPr lang="en-US" noProof="0" dirty="0"/>
              <a:t>One can think of an enhanced EXE stage for floating point operations in CPUs.</a:t>
            </a:r>
          </a:p>
          <a:p>
            <a:endParaRPr lang="en-US" noProof="0" dirty="0"/>
          </a:p>
        </p:txBody>
      </p:sp>
      <p:sp>
        <p:nvSpPr>
          <p:cNvPr id="174082"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r>
              <a:rPr lang="en-US" noProof="0" dirty="0"/>
              <a:t>Chaining of vector pipelines</a:t>
            </a:r>
          </a:p>
        </p:txBody>
      </p:sp>
      <p:sp>
        <p:nvSpPr>
          <p:cNvPr id="175108" name="Rectangle 3"/>
          <p:cNvSpPr>
            <a:spLocks noGrp="1" noChangeArrowheads="1"/>
          </p:cNvSpPr>
          <p:nvPr>
            <p:ph idx="1"/>
          </p:nvPr>
        </p:nvSpPr>
        <p:spPr/>
        <p:txBody>
          <a:bodyPr/>
          <a:lstStyle/>
          <a:p>
            <a:r>
              <a:rPr lang="en-US" noProof="0" dirty="0">
                <a:solidFill>
                  <a:srgbClr val="C00000"/>
                </a:solidFill>
              </a:rPr>
              <a:t>Chaining</a:t>
            </a:r>
          </a:p>
          <a:p>
            <a:pPr marL="422077" lvl="2" indent="-132160">
              <a:spcBef>
                <a:spcPts val="375"/>
              </a:spcBef>
            </a:pPr>
            <a:r>
              <a:rPr lang="en-US" dirty="0"/>
              <a:t>Apply the pipelining idea to a sequence of vector instructions.</a:t>
            </a:r>
          </a:p>
          <a:p>
            <a:pPr marL="422077" lvl="2" indent="-132160">
              <a:spcBef>
                <a:spcPts val="375"/>
              </a:spcBef>
            </a:pPr>
            <a:r>
              <a:rPr lang="en-US" dirty="0"/>
              <a:t>Forward the results of each element to the next pipeline immediately. </a:t>
            </a:r>
          </a:p>
        </p:txBody>
      </p:sp>
      <p:sp>
        <p:nvSpPr>
          <p:cNvPr id="175106" name="Fußzeilenplatzhalter 3"/>
          <p:cNvSpPr>
            <a:spLocks noGrp="1"/>
          </p:cNvSpPr>
          <p:nvPr>
            <p:ph type="ftr" sz="quarter" idx="10"/>
          </p:nvPr>
        </p:nvSpPr>
        <p:spPr/>
        <p:txBody>
          <a:bodyPr/>
          <a:lstStyle/>
          <a:p>
            <a:r>
              <a:rPr lang="en-US"/>
              <a:t>TI II - Computer Architecture</a:t>
            </a:r>
          </a:p>
        </p:txBody>
      </p:sp>
      <p:sp>
        <p:nvSpPr>
          <p:cNvPr id="5" name="Rectangle 4"/>
          <p:cNvSpPr txBox="1">
            <a:spLocks noChangeArrowheads="1"/>
          </p:cNvSpPr>
          <p:nvPr/>
        </p:nvSpPr>
        <p:spPr bwMode="auto">
          <a:xfrm>
            <a:off x="911424" y="3143735"/>
            <a:ext cx="2808311" cy="500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2000"/>
              </a:lnSpc>
              <a:spcBef>
                <a:spcPts val="211"/>
              </a:spcBef>
              <a:spcAft>
                <a:spcPct val="0"/>
              </a:spcAft>
              <a:buClr>
                <a:srgbClr val="000000"/>
              </a:buClr>
              <a:defRPr lang="en-US" smtClean="0">
                <a:solidFill>
                  <a:srgbClr val="000000"/>
                </a:solidFill>
                <a:latin typeface="+mn-lt"/>
                <a:ea typeface="+mn-ea"/>
                <a:cs typeface="+mn-cs"/>
              </a:defRPr>
            </a:lvl1pPr>
            <a:lvl2pPr marL="150019" indent="-74340" algn="l" rtl="0" eaLnBrk="1" fontAlgn="base" hangingPunct="1">
              <a:lnSpc>
                <a:spcPct val="102000"/>
              </a:lnSpc>
              <a:spcBef>
                <a:spcPts val="211"/>
              </a:spcBef>
              <a:spcAft>
                <a:spcPct val="0"/>
              </a:spcAft>
              <a:buClr>
                <a:srgbClr val="000000"/>
              </a:buClr>
              <a:buChar char="-"/>
              <a:defRPr lang="en-US" smtClean="0">
                <a:solidFill>
                  <a:srgbClr val="000000"/>
                </a:solidFill>
                <a:latin typeface="+mn-lt"/>
              </a:defRPr>
            </a:lvl2pPr>
            <a:lvl3pPr marL="305396" indent="-79698" algn="l" rtl="0" eaLnBrk="1" fontAlgn="base" hangingPunct="1">
              <a:lnSpc>
                <a:spcPct val="102000"/>
              </a:lnSpc>
              <a:spcBef>
                <a:spcPts val="211"/>
              </a:spcBef>
              <a:spcAft>
                <a:spcPct val="0"/>
              </a:spcAft>
              <a:buClr>
                <a:srgbClr val="000000"/>
              </a:buClr>
              <a:buChar char="-"/>
              <a:defRPr lang="en-US" smtClean="0">
                <a:solidFill>
                  <a:srgbClr val="000000"/>
                </a:solidFill>
                <a:latin typeface="+mn-lt"/>
              </a:defRPr>
            </a:lvl3pPr>
            <a:lvl4pPr marL="455414" indent="-74340" algn="l" rtl="0" eaLnBrk="1" fontAlgn="base" hangingPunct="1">
              <a:lnSpc>
                <a:spcPct val="102000"/>
              </a:lnSpc>
              <a:spcBef>
                <a:spcPts val="211"/>
              </a:spcBef>
              <a:spcAft>
                <a:spcPct val="0"/>
              </a:spcAft>
              <a:buClr>
                <a:srgbClr val="000000"/>
              </a:buClr>
              <a:buChar char="-"/>
              <a:defRPr lang="en-US" smtClean="0">
                <a:solidFill>
                  <a:srgbClr val="000000"/>
                </a:solidFill>
                <a:latin typeface="+mn-lt"/>
              </a:defRPr>
            </a:lvl4pPr>
            <a:lvl5pPr marL="605433" indent="-74340" algn="l" rtl="0" eaLnBrk="1" fontAlgn="base" hangingPunct="1">
              <a:lnSpc>
                <a:spcPct val="102000"/>
              </a:lnSpc>
              <a:spcBef>
                <a:spcPts val="211"/>
              </a:spcBef>
              <a:spcAft>
                <a:spcPct val="0"/>
              </a:spcAft>
              <a:buClr>
                <a:srgbClr val="000000"/>
              </a:buClr>
              <a:buChar char="-"/>
              <a:defRPr lang="de-DE" dirty="0">
                <a:solidFill>
                  <a:srgbClr val="000000"/>
                </a:solidFill>
                <a:latin typeface="+mn-lt"/>
              </a:defRPr>
            </a:lvl5pPr>
            <a:lvl6pPr marL="798314"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6pPr>
            <a:lvl7pPr marL="991196"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7pPr>
            <a:lvl8pPr marL="1184077"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8pPr>
            <a:lvl9pPr marL="1376958"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9pPr>
          </a:lstStyle>
          <a:p>
            <a:r>
              <a:rPr lang="pt-BR" i="1" kern="0" dirty="0">
                <a:latin typeface="Times New Roman" pitchFamily="18" charset="0"/>
              </a:rPr>
              <a:t>B</a:t>
            </a:r>
            <a:r>
              <a:rPr lang="pt-BR" kern="0" dirty="0">
                <a:latin typeface="Times New Roman" pitchFamily="18" charset="0"/>
              </a:rPr>
              <a:t>(</a:t>
            </a:r>
            <a:r>
              <a:rPr lang="pt-BR" i="1" kern="0" dirty="0">
                <a:latin typeface="Times New Roman" pitchFamily="18" charset="0"/>
              </a:rPr>
              <a:t>J</a:t>
            </a:r>
            <a:r>
              <a:rPr lang="pt-BR" kern="0" dirty="0">
                <a:latin typeface="Times New Roman" pitchFamily="18" charset="0"/>
              </a:rPr>
              <a:t>)*</a:t>
            </a:r>
            <a:r>
              <a:rPr lang="pt-BR" i="1" kern="0" dirty="0">
                <a:latin typeface="Times New Roman" pitchFamily="18" charset="0"/>
              </a:rPr>
              <a:t>C</a:t>
            </a:r>
            <a:r>
              <a:rPr lang="pt-BR" kern="0" dirty="0">
                <a:latin typeface="Times New Roman" pitchFamily="18" charset="0"/>
              </a:rPr>
              <a:t>(</a:t>
            </a:r>
            <a:r>
              <a:rPr lang="pt-BR" i="1" kern="0" dirty="0">
                <a:latin typeface="Times New Roman" pitchFamily="18" charset="0"/>
              </a:rPr>
              <a:t>J</a:t>
            </a:r>
            <a:r>
              <a:rPr lang="pt-BR" kern="0" dirty="0">
                <a:latin typeface="Times New Roman" pitchFamily="18" charset="0"/>
              </a:rPr>
              <a:t>)+</a:t>
            </a:r>
            <a:r>
              <a:rPr lang="pt-BR" i="1" kern="0" dirty="0">
                <a:latin typeface="Times New Roman" pitchFamily="18" charset="0"/>
              </a:rPr>
              <a:t>D</a:t>
            </a:r>
            <a:r>
              <a:rPr lang="pt-BR" kern="0" dirty="0">
                <a:latin typeface="Times New Roman" pitchFamily="18" charset="0"/>
              </a:rPr>
              <a:t>(</a:t>
            </a:r>
            <a:r>
              <a:rPr lang="pt-BR" i="1" kern="0" dirty="0">
                <a:latin typeface="Times New Roman" pitchFamily="18" charset="0"/>
              </a:rPr>
              <a:t>J</a:t>
            </a:r>
            <a:r>
              <a:rPr lang="pt-BR" kern="0" dirty="0">
                <a:latin typeface="Times New Roman" pitchFamily="18" charset="0"/>
              </a:rPr>
              <a:t>), </a:t>
            </a:r>
            <a:r>
              <a:rPr lang="pt-BR" i="1" kern="0" dirty="0">
                <a:latin typeface="Times New Roman" pitchFamily="18" charset="0"/>
              </a:rPr>
              <a:t>J</a:t>
            </a:r>
            <a:r>
              <a:rPr lang="pt-BR" kern="0" dirty="0">
                <a:latin typeface="Times New Roman" pitchFamily="18" charset="0"/>
              </a:rPr>
              <a:t>=1,2,...,</a:t>
            </a:r>
            <a:r>
              <a:rPr lang="pt-BR" i="1" kern="0" dirty="0">
                <a:latin typeface="Times New Roman" pitchFamily="18" charset="0"/>
              </a:rPr>
              <a:t>N</a:t>
            </a:r>
          </a:p>
        </p:txBody>
      </p:sp>
      <p:pic>
        <p:nvPicPr>
          <p:cNvPr id="6" name="Picture 2" descr="pp2"/>
          <p:cNvPicPr>
            <a:picLocks noChangeAspect="1" noChangeArrowheads="1"/>
          </p:cNvPicPr>
          <p:nvPr/>
        </p:nvPicPr>
        <p:blipFill>
          <a:blip r:embed="rId3" cstate="print"/>
          <a:srcRect/>
          <a:stretch>
            <a:fillRect/>
          </a:stretch>
        </p:blipFill>
        <p:spPr bwMode="auto">
          <a:xfrm>
            <a:off x="4151784" y="2197586"/>
            <a:ext cx="7877175" cy="4460875"/>
          </a:xfrm>
          <a:prstGeom prst="rect">
            <a:avLst/>
          </a:prstGeom>
          <a:noFill/>
          <a:ln w="9525">
            <a:noFill/>
            <a:miter lim="800000"/>
            <a:headEnd/>
            <a:tailEnd/>
          </a:ln>
        </p:spPr>
      </p:pic>
      <p:sp>
        <p:nvSpPr>
          <p:cNvPr id="7" name="Text Box 5"/>
          <p:cNvSpPr txBox="1">
            <a:spLocks noChangeArrowheads="1"/>
          </p:cNvSpPr>
          <p:nvPr/>
        </p:nvSpPr>
        <p:spPr bwMode="auto">
          <a:xfrm>
            <a:off x="6875934" y="2943710"/>
            <a:ext cx="1087437" cy="400050"/>
          </a:xfrm>
          <a:prstGeom prst="rect">
            <a:avLst/>
          </a:prstGeom>
          <a:solidFill>
            <a:schemeClr val="bg1"/>
          </a:solidFill>
          <a:ln w="9525">
            <a:noFill/>
            <a:miter lim="800000"/>
            <a:headEnd/>
            <a:tailEnd/>
          </a:ln>
        </p:spPr>
        <p:txBody>
          <a:bodyPr wrap="none">
            <a:spAutoFit/>
          </a:bodyPr>
          <a:lstStyle/>
          <a:p>
            <a:pPr algn="l" eaLnBrk="0" hangingPunct="0"/>
            <a:r>
              <a:rPr lang="de-DE" sz="2000" b="1">
                <a:latin typeface="Times New Roman" pitchFamily="18" charset="0"/>
              </a:rPr>
              <a:t>B*C-</a:t>
            </a:r>
            <a:r>
              <a:rPr lang="en-US" sz="2000" b="1">
                <a:latin typeface="Times New Roman" pitchFamily="18" charset="0"/>
              </a:rPr>
              <a:t>&gt;V</a:t>
            </a:r>
            <a:endParaRPr lang="de-DE" sz="2000" b="1">
              <a:latin typeface="Times New Roman" pitchFamily="18" charset="0"/>
            </a:endParaRPr>
          </a:p>
        </p:txBody>
      </p:sp>
      <p:sp>
        <p:nvSpPr>
          <p:cNvPr id="8" name="Text Box 6"/>
          <p:cNvSpPr txBox="1">
            <a:spLocks noChangeArrowheads="1"/>
          </p:cNvSpPr>
          <p:nvPr/>
        </p:nvSpPr>
        <p:spPr bwMode="auto">
          <a:xfrm>
            <a:off x="8661871" y="4586772"/>
            <a:ext cx="701675" cy="400050"/>
          </a:xfrm>
          <a:prstGeom prst="rect">
            <a:avLst/>
          </a:prstGeom>
          <a:solidFill>
            <a:schemeClr val="bg1"/>
          </a:solidFill>
          <a:ln w="9525">
            <a:noFill/>
            <a:miter lim="800000"/>
            <a:headEnd/>
            <a:tailEnd/>
          </a:ln>
        </p:spPr>
        <p:txBody>
          <a:bodyPr wrap="none">
            <a:spAutoFit/>
          </a:bodyPr>
          <a:lstStyle/>
          <a:p>
            <a:pPr algn="l" eaLnBrk="0" hangingPunct="0"/>
            <a:r>
              <a:rPr lang="en-US" sz="2000" b="1">
                <a:latin typeface="Times New Roman" pitchFamily="18" charset="0"/>
              </a:rPr>
              <a:t>V+D</a:t>
            </a:r>
            <a:endParaRPr lang="de-DE" sz="2000" b="1">
              <a:latin typeface="Times New Roman" pitchFamily="18" charset="0"/>
            </a:endParaRPr>
          </a:p>
        </p:txBody>
      </p:sp>
      <p:sp>
        <p:nvSpPr>
          <p:cNvPr id="9" name="TextBox 8"/>
          <p:cNvSpPr txBox="1"/>
          <p:nvPr/>
        </p:nvSpPr>
        <p:spPr>
          <a:xfrm>
            <a:off x="4871864" y="5621834"/>
            <a:ext cx="792088" cy="338554"/>
          </a:xfrm>
          <a:prstGeom prst="rect">
            <a:avLst/>
          </a:prstGeom>
          <a:solidFill>
            <a:schemeClr val="bg1"/>
          </a:solidFill>
        </p:spPr>
        <p:txBody>
          <a:bodyPr wrap="square" rtlCol="0">
            <a:spAutoFit/>
          </a:bodyPr>
          <a:lstStyle/>
          <a:p>
            <a:r>
              <a:rPr lang="en-US" sz="1600" dirty="0">
                <a:latin typeface="+mj-lt"/>
              </a:rPr>
              <a:t>cycle</a:t>
            </a:r>
          </a:p>
        </p:txBody>
      </p:sp>
      <p:sp>
        <p:nvSpPr>
          <p:cNvPr id="10" name="TextBox 9"/>
          <p:cNvSpPr txBox="1"/>
          <p:nvPr/>
        </p:nvSpPr>
        <p:spPr>
          <a:xfrm>
            <a:off x="8904312" y="6317844"/>
            <a:ext cx="572593" cy="338554"/>
          </a:xfrm>
          <a:prstGeom prst="rect">
            <a:avLst/>
          </a:prstGeom>
          <a:solidFill>
            <a:schemeClr val="bg1"/>
          </a:solidFill>
        </p:spPr>
        <p:txBody>
          <a:bodyPr wrap="none" rtlCol="0">
            <a:spAutoFit/>
          </a:bodyPr>
          <a:lstStyle/>
          <a:p>
            <a:r>
              <a:rPr lang="en-US" sz="1600" dirty="0">
                <a:latin typeface="+mj-lt"/>
              </a:rPr>
              <a:t>time</a:t>
            </a:r>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lstStyle/>
          <a:p>
            <a:pPr eaLnBrk="1" hangingPunct="1"/>
            <a:r>
              <a:rPr lang="en-US" noProof="0" dirty="0"/>
              <a:t>History: </a:t>
            </a:r>
            <a:r>
              <a:rPr lang="en-US" dirty="0"/>
              <a:t>chaining of 4 p</a:t>
            </a:r>
            <a:r>
              <a:rPr lang="en-US" noProof="0" dirty="0" err="1"/>
              <a:t>ipelines</a:t>
            </a:r>
            <a:r>
              <a:rPr lang="en-US" noProof="0" dirty="0"/>
              <a:t> (Cray 1, 1976)</a:t>
            </a:r>
          </a:p>
        </p:txBody>
      </p:sp>
      <p:sp>
        <p:nvSpPr>
          <p:cNvPr id="177154" name="Fußzeilenplatzhalter 2"/>
          <p:cNvSpPr>
            <a:spLocks noGrp="1"/>
          </p:cNvSpPr>
          <p:nvPr>
            <p:ph type="ftr" sz="quarter" idx="10"/>
          </p:nvPr>
        </p:nvSpPr>
        <p:spPr>
          <a:noFill/>
        </p:spPr>
        <p:txBody>
          <a:bodyPr/>
          <a:lstStyle/>
          <a:p>
            <a:r>
              <a:rPr lang="en-US"/>
              <a:t>TI II - Computer Architecture</a:t>
            </a:r>
          </a:p>
        </p:txBody>
      </p:sp>
      <p:sp>
        <p:nvSpPr>
          <p:cNvPr id="177156" name="AutoShape 3"/>
          <p:cNvSpPr>
            <a:spLocks noChangeAspect="1" noChangeArrowheads="1" noTextEdit="1"/>
          </p:cNvSpPr>
          <p:nvPr/>
        </p:nvSpPr>
        <p:spPr bwMode="auto">
          <a:xfrm>
            <a:off x="824906" y="1405756"/>
            <a:ext cx="6683375" cy="4705350"/>
          </a:xfrm>
          <a:prstGeom prst="rect">
            <a:avLst/>
          </a:prstGeom>
          <a:noFill/>
          <a:ln w="9525">
            <a:noFill/>
            <a:miter lim="800000"/>
            <a:headEnd/>
            <a:tailEnd/>
          </a:ln>
        </p:spPr>
        <p:txBody>
          <a:bodyPr/>
          <a:lstStyle/>
          <a:p>
            <a:endParaRPr lang="de-DE">
              <a:latin typeface="+mj-lt"/>
            </a:endParaRPr>
          </a:p>
        </p:txBody>
      </p:sp>
      <p:sp>
        <p:nvSpPr>
          <p:cNvPr id="177157" name="Freeform 4"/>
          <p:cNvSpPr>
            <a:spLocks/>
          </p:cNvSpPr>
          <p:nvPr/>
        </p:nvSpPr>
        <p:spPr bwMode="auto">
          <a:xfrm>
            <a:off x="5854105" y="1828032"/>
            <a:ext cx="198438" cy="106363"/>
          </a:xfrm>
          <a:custGeom>
            <a:avLst/>
            <a:gdLst>
              <a:gd name="T0" fmla="*/ 2147483647 w 135"/>
              <a:gd name="T1" fmla="*/ 2147483647 h 67"/>
              <a:gd name="T2" fmla="*/ 0 w 135"/>
              <a:gd name="T3" fmla="*/ 2147483647 h 67"/>
              <a:gd name="T4" fmla="*/ 0 w 135"/>
              <a:gd name="T5" fmla="*/ 2147483647 h 67"/>
              <a:gd name="T6" fmla="*/ 0 w 135"/>
              <a:gd name="T7" fmla="*/ 0 h 67"/>
              <a:gd name="T8" fmla="*/ 2147483647 w 135"/>
              <a:gd name="T9" fmla="*/ 2147483647 h 67"/>
              <a:gd name="T10" fmla="*/ 0 60000 65536"/>
              <a:gd name="T11" fmla="*/ 0 60000 65536"/>
              <a:gd name="T12" fmla="*/ 0 60000 65536"/>
              <a:gd name="T13" fmla="*/ 0 60000 65536"/>
              <a:gd name="T14" fmla="*/ 0 60000 65536"/>
              <a:gd name="T15" fmla="*/ 0 w 135"/>
              <a:gd name="T16" fmla="*/ 0 h 67"/>
              <a:gd name="T17" fmla="*/ 135 w 135"/>
              <a:gd name="T18" fmla="*/ 67 h 67"/>
            </a:gdLst>
            <a:ahLst/>
            <a:cxnLst>
              <a:cxn ang="T10">
                <a:pos x="T0" y="T1"/>
              </a:cxn>
              <a:cxn ang="T11">
                <a:pos x="T2" y="T3"/>
              </a:cxn>
              <a:cxn ang="T12">
                <a:pos x="T4" y="T5"/>
              </a:cxn>
              <a:cxn ang="T13">
                <a:pos x="T6" y="T7"/>
              </a:cxn>
              <a:cxn ang="T14">
                <a:pos x="T8" y="T9"/>
              </a:cxn>
            </a:cxnLst>
            <a:rect l="T15" t="T16" r="T17" b="T18"/>
            <a:pathLst>
              <a:path w="135" h="67">
                <a:moveTo>
                  <a:pt x="135" y="34"/>
                </a:moveTo>
                <a:lnTo>
                  <a:pt x="0" y="67"/>
                </a:lnTo>
                <a:lnTo>
                  <a:pt x="0" y="34"/>
                </a:lnTo>
                <a:lnTo>
                  <a:pt x="0" y="0"/>
                </a:lnTo>
                <a:lnTo>
                  <a:pt x="135" y="34"/>
                </a:lnTo>
                <a:close/>
              </a:path>
            </a:pathLst>
          </a:custGeom>
          <a:solidFill>
            <a:srgbClr val="000000"/>
          </a:solidFill>
          <a:ln w="9525">
            <a:noFill/>
            <a:round/>
            <a:headEnd/>
            <a:tailEnd/>
          </a:ln>
        </p:spPr>
        <p:txBody>
          <a:bodyPr/>
          <a:lstStyle/>
          <a:p>
            <a:endParaRPr lang="de-DE">
              <a:latin typeface="+mj-lt"/>
            </a:endParaRPr>
          </a:p>
        </p:txBody>
      </p:sp>
      <p:sp>
        <p:nvSpPr>
          <p:cNvPr id="177158" name="Line 5"/>
          <p:cNvSpPr>
            <a:spLocks noChangeShapeType="1"/>
          </p:cNvSpPr>
          <p:nvPr/>
        </p:nvSpPr>
        <p:spPr bwMode="auto">
          <a:xfrm>
            <a:off x="5082581" y="1882006"/>
            <a:ext cx="771525" cy="1588"/>
          </a:xfrm>
          <a:prstGeom prst="line">
            <a:avLst/>
          </a:prstGeom>
          <a:noFill/>
          <a:ln w="17463">
            <a:solidFill>
              <a:srgbClr val="000000"/>
            </a:solidFill>
            <a:round/>
            <a:headEnd/>
            <a:tailEnd/>
          </a:ln>
        </p:spPr>
        <p:txBody>
          <a:bodyPr/>
          <a:lstStyle/>
          <a:p>
            <a:endParaRPr lang="de-DE">
              <a:latin typeface="+mj-lt"/>
            </a:endParaRPr>
          </a:p>
        </p:txBody>
      </p:sp>
      <p:sp>
        <p:nvSpPr>
          <p:cNvPr id="177159" name="Freeform 6"/>
          <p:cNvSpPr>
            <a:spLocks/>
          </p:cNvSpPr>
          <p:nvPr/>
        </p:nvSpPr>
        <p:spPr bwMode="auto">
          <a:xfrm>
            <a:off x="5082580" y="2709094"/>
            <a:ext cx="179388" cy="176212"/>
          </a:xfrm>
          <a:custGeom>
            <a:avLst/>
            <a:gdLst>
              <a:gd name="T0" fmla="*/ 0 w 123"/>
              <a:gd name="T1" fmla="*/ 2147483647 h 111"/>
              <a:gd name="T2" fmla="*/ 2147483647 w 123"/>
              <a:gd name="T3" fmla="*/ 0 h 111"/>
              <a:gd name="T4" fmla="*/ 2147483647 w 123"/>
              <a:gd name="T5" fmla="*/ 2147483647 h 111"/>
              <a:gd name="T6" fmla="*/ 2147483647 w 123"/>
              <a:gd name="T7" fmla="*/ 2147483647 h 111"/>
              <a:gd name="T8" fmla="*/ 0 w 123"/>
              <a:gd name="T9" fmla="*/ 2147483647 h 111"/>
              <a:gd name="T10" fmla="*/ 0 60000 65536"/>
              <a:gd name="T11" fmla="*/ 0 60000 65536"/>
              <a:gd name="T12" fmla="*/ 0 60000 65536"/>
              <a:gd name="T13" fmla="*/ 0 60000 65536"/>
              <a:gd name="T14" fmla="*/ 0 60000 65536"/>
              <a:gd name="T15" fmla="*/ 0 w 123"/>
              <a:gd name="T16" fmla="*/ 0 h 111"/>
              <a:gd name="T17" fmla="*/ 123 w 123"/>
              <a:gd name="T18" fmla="*/ 111 h 111"/>
            </a:gdLst>
            <a:ahLst/>
            <a:cxnLst>
              <a:cxn ang="T10">
                <a:pos x="T0" y="T1"/>
              </a:cxn>
              <a:cxn ang="T11">
                <a:pos x="T2" y="T3"/>
              </a:cxn>
              <a:cxn ang="T12">
                <a:pos x="T4" y="T5"/>
              </a:cxn>
              <a:cxn ang="T13">
                <a:pos x="T6" y="T7"/>
              </a:cxn>
              <a:cxn ang="T14">
                <a:pos x="T8" y="T9"/>
              </a:cxn>
            </a:cxnLst>
            <a:rect l="T15" t="T16" r="T17" b="T18"/>
            <a:pathLst>
              <a:path w="123" h="111">
                <a:moveTo>
                  <a:pt x="0" y="111"/>
                </a:moveTo>
                <a:lnTo>
                  <a:pt x="90" y="0"/>
                </a:lnTo>
                <a:lnTo>
                  <a:pt x="112" y="34"/>
                </a:lnTo>
                <a:lnTo>
                  <a:pt x="123" y="56"/>
                </a:lnTo>
                <a:lnTo>
                  <a:pt x="0" y="111"/>
                </a:lnTo>
                <a:close/>
              </a:path>
            </a:pathLst>
          </a:custGeom>
          <a:solidFill>
            <a:srgbClr val="000000"/>
          </a:solidFill>
          <a:ln w="9525">
            <a:noFill/>
            <a:round/>
            <a:headEnd/>
            <a:tailEnd/>
          </a:ln>
        </p:spPr>
        <p:txBody>
          <a:bodyPr/>
          <a:lstStyle/>
          <a:p>
            <a:endParaRPr lang="de-DE">
              <a:latin typeface="+mj-lt"/>
            </a:endParaRPr>
          </a:p>
        </p:txBody>
      </p:sp>
      <p:sp>
        <p:nvSpPr>
          <p:cNvPr id="177160" name="Line 7"/>
          <p:cNvSpPr>
            <a:spLocks noChangeShapeType="1"/>
          </p:cNvSpPr>
          <p:nvPr/>
        </p:nvSpPr>
        <p:spPr bwMode="auto">
          <a:xfrm flipH="1">
            <a:off x="5246094" y="2128069"/>
            <a:ext cx="854075" cy="635000"/>
          </a:xfrm>
          <a:prstGeom prst="line">
            <a:avLst/>
          </a:prstGeom>
          <a:noFill/>
          <a:ln w="17463">
            <a:solidFill>
              <a:srgbClr val="000000"/>
            </a:solidFill>
            <a:round/>
            <a:headEnd/>
            <a:tailEnd/>
          </a:ln>
        </p:spPr>
        <p:txBody>
          <a:bodyPr/>
          <a:lstStyle/>
          <a:p>
            <a:endParaRPr lang="de-DE">
              <a:latin typeface="+mj-lt"/>
            </a:endParaRPr>
          </a:p>
        </p:txBody>
      </p:sp>
      <p:sp>
        <p:nvSpPr>
          <p:cNvPr id="177161" name="Freeform 8"/>
          <p:cNvSpPr>
            <a:spLocks/>
          </p:cNvSpPr>
          <p:nvPr/>
        </p:nvSpPr>
        <p:spPr bwMode="auto">
          <a:xfrm>
            <a:off x="5082580" y="3132957"/>
            <a:ext cx="196850" cy="106363"/>
          </a:xfrm>
          <a:custGeom>
            <a:avLst/>
            <a:gdLst>
              <a:gd name="T0" fmla="*/ 0 w 135"/>
              <a:gd name="T1" fmla="*/ 2147483647 h 67"/>
              <a:gd name="T2" fmla="*/ 2147483647 w 135"/>
              <a:gd name="T3" fmla="*/ 0 h 67"/>
              <a:gd name="T4" fmla="*/ 2147483647 w 135"/>
              <a:gd name="T5" fmla="*/ 2147483647 h 67"/>
              <a:gd name="T6" fmla="*/ 2147483647 w 135"/>
              <a:gd name="T7" fmla="*/ 2147483647 h 67"/>
              <a:gd name="T8" fmla="*/ 0 w 135"/>
              <a:gd name="T9" fmla="*/ 2147483647 h 67"/>
              <a:gd name="T10" fmla="*/ 0 60000 65536"/>
              <a:gd name="T11" fmla="*/ 0 60000 65536"/>
              <a:gd name="T12" fmla="*/ 0 60000 65536"/>
              <a:gd name="T13" fmla="*/ 0 60000 65536"/>
              <a:gd name="T14" fmla="*/ 0 60000 65536"/>
              <a:gd name="T15" fmla="*/ 0 w 135"/>
              <a:gd name="T16" fmla="*/ 0 h 67"/>
              <a:gd name="T17" fmla="*/ 135 w 135"/>
              <a:gd name="T18" fmla="*/ 67 h 67"/>
            </a:gdLst>
            <a:ahLst/>
            <a:cxnLst>
              <a:cxn ang="T10">
                <a:pos x="T0" y="T1"/>
              </a:cxn>
              <a:cxn ang="T11">
                <a:pos x="T2" y="T3"/>
              </a:cxn>
              <a:cxn ang="T12">
                <a:pos x="T4" y="T5"/>
              </a:cxn>
              <a:cxn ang="T13">
                <a:pos x="T6" y="T7"/>
              </a:cxn>
              <a:cxn ang="T14">
                <a:pos x="T8" y="T9"/>
              </a:cxn>
            </a:cxnLst>
            <a:rect l="T15" t="T16" r="T17" b="T18"/>
            <a:pathLst>
              <a:path w="135" h="67">
                <a:moveTo>
                  <a:pt x="0" y="33"/>
                </a:moveTo>
                <a:lnTo>
                  <a:pt x="135" y="0"/>
                </a:lnTo>
                <a:lnTo>
                  <a:pt x="135" y="33"/>
                </a:lnTo>
                <a:lnTo>
                  <a:pt x="135" y="67"/>
                </a:lnTo>
                <a:lnTo>
                  <a:pt x="0" y="33"/>
                </a:lnTo>
                <a:close/>
              </a:path>
            </a:pathLst>
          </a:custGeom>
          <a:solidFill>
            <a:srgbClr val="000000"/>
          </a:solidFill>
          <a:ln w="9525">
            <a:noFill/>
            <a:round/>
            <a:headEnd/>
            <a:tailEnd/>
          </a:ln>
        </p:spPr>
        <p:txBody>
          <a:bodyPr/>
          <a:lstStyle/>
          <a:p>
            <a:endParaRPr lang="de-DE">
              <a:latin typeface="+mj-lt"/>
            </a:endParaRPr>
          </a:p>
        </p:txBody>
      </p:sp>
      <p:sp>
        <p:nvSpPr>
          <p:cNvPr id="177162" name="Line 9"/>
          <p:cNvSpPr>
            <a:spLocks noChangeShapeType="1"/>
          </p:cNvSpPr>
          <p:nvPr/>
        </p:nvSpPr>
        <p:spPr bwMode="auto">
          <a:xfrm flipH="1">
            <a:off x="5279430" y="3185345"/>
            <a:ext cx="871538" cy="1587"/>
          </a:xfrm>
          <a:prstGeom prst="line">
            <a:avLst/>
          </a:prstGeom>
          <a:noFill/>
          <a:ln w="17463">
            <a:solidFill>
              <a:srgbClr val="000000"/>
            </a:solidFill>
            <a:round/>
            <a:headEnd/>
            <a:tailEnd/>
          </a:ln>
        </p:spPr>
        <p:txBody>
          <a:bodyPr/>
          <a:lstStyle/>
          <a:p>
            <a:endParaRPr lang="de-DE">
              <a:latin typeface="+mj-lt"/>
            </a:endParaRPr>
          </a:p>
        </p:txBody>
      </p:sp>
      <p:sp>
        <p:nvSpPr>
          <p:cNvPr id="177163" name="Freeform 10"/>
          <p:cNvSpPr>
            <a:spLocks/>
          </p:cNvSpPr>
          <p:nvPr/>
        </p:nvSpPr>
        <p:spPr bwMode="auto">
          <a:xfrm>
            <a:off x="2226217" y="3073427"/>
            <a:ext cx="196849" cy="122237"/>
          </a:xfrm>
          <a:custGeom>
            <a:avLst/>
            <a:gdLst>
              <a:gd name="T0" fmla="*/ 0 w 134"/>
              <a:gd name="T1" fmla="*/ 2147483647 h 66"/>
              <a:gd name="T2" fmla="*/ 2147483647 w 134"/>
              <a:gd name="T3" fmla="*/ 0 h 66"/>
              <a:gd name="T4" fmla="*/ 2147483647 w 134"/>
              <a:gd name="T5" fmla="*/ 2147483647 h 66"/>
              <a:gd name="T6" fmla="*/ 2147483647 w 134"/>
              <a:gd name="T7" fmla="*/ 2147483647 h 66"/>
              <a:gd name="T8" fmla="*/ 0 w 134"/>
              <a:gd name="T9" fmla="*/ 2147483647 h 66"/>
              <a:gd name="T10" fmla="*/ 0 60000 65536"/>
              <a:gd name="T11" fmla="*/ 0 60000 65536"/>
              <a:gd name="T12" fmla="*/ 0 60000 65536"/>
              <a:gd name="T13" fmla="*/ 0 60000 65536"/>
              <a:gd name="T14" fmla="*/ 0 60000 65536"/>
              <a:gd name="T15" fmla="*/ 0 w 134"/>
              <a:gd name="T16" fmla="*/ 0 h 66"/>
              <a:gd name="T17" fmla="*/ 134 w 134"/>
              <a:gd name="T18" fmla="*/ 66 h 66"/>
            </a:gdLst>
            <a:ahLst/>
            <a:cxnLst>
              <a:cxn ang="T10">
                <a:pos x="T0" y="T1"/>
              </a:cxn>
              <a:cxn ang="T11">
                <a:pos x="T2" y="T3"/>
              </a:cxn>
              <a:cxn ang="T12">
                <a:pos x="T4" y="T5"/>
              </a:cxn>
              <a:cxn ang="T13">
                <a:pos x="T6" y="T7"/>
              </a:cxn>
              <a:cxn ang="T14">
                <a:pos x="T8" y="T9"/>
              </a:cxn>
            </a:cxnLst>
            <a:rect l="T15" t="T16" r="T17" b="T18"/>
            <a:pathLst>
              <a:path w="134" h="66">
                <a:moveTo>
                  <a:pt x="0" y="33"/>
                </a:moveTo>
                <a:lnTo>
                  <a:pt x="134" y="0"/>
                </a:lnTo>
                <a:lnTo>
                  <a:pt x="134" y="33"/>
                </a:lnTo>
                <a:lnTo>
                  <a:pt x="134" y="66"/>
                </a:lnTo>
                <a:lnTo>
                  <a:pt x="0" y="33"/>
                </a:lnTo>
                <a:close/>
              </a:path>
            </a:pathLst>
          </a:custGeom>
          <a:solidFill>
            <a:srgbClr val="000000"/>
          </a:solidFill>
          <a:ln w="9525">
            <a:noFill/>
            <a:round/>
            <a:headEnd/>
            <a:tailEnd/>
          </a:ln>
        </p:spPr>
        <p:txBody>
          <a:bodyPr/>
          <a:lstStyle/>
          <a:p>
            <a:endParaRPr lang="de-DE">
              <a:latin typeface="+mj-lt"/>
            </a:endParaRPr>
          </a:p>
        </p:txBody>
      </p:sp>
      <p:sp>
        <p:nvSpPr>
          <p:cNvPr id="177164" name="Line 11"/>
          <p:cNvSpPr>
            <a:spLocks noChangeShapeType="1"/>
          </p:cNvSpPr>
          <p:nvPr/>
        </p:nvSpPr>
        <p:spPr bwMode="auto">
          <a:xfrm flipH="1">
            <a:off x="2436219" y="3132956"/>
            <a:ext cx="771525" cy="1588"/>
          </a:xfrm>
          <a:prstGeom prst="line">
            <a:avLst/>
          </a:prstGeom>
          <a:noFill/>
          <a:ln w="17463">
            <a:solidFill>
              <a:srgbClr val="000000"/>
            </a:solidFill>
            <a:round/>
            <a:headEnd/>
            <a:tailEnd/>
          </a:ln>
        </p:spPr>
        <p:txBody>
          <a:bodyPr/>
          <a:lstStyle/>
          <a:p>
            <a:endParaRPr lang="de-DE">
              <a:latin typeface="+mj-lt"/>
            </a:endParaRPr>
          </a:p>
        </p:txBody>
      </p:sp>
      <p:sp>
        <p:nvSpPr>
          <p:cNvPr id="177165" name="Freeform 12"/>
          <p:cNvSpPr>
            <a:spLocks/>
          </p:cNvSpPr>
          <p:nvPr/>
        </p:nvSpPr>
        <p:spPr bwMode="auto">
          <a:xfrm>
            <a:off x="3028355" y="3961632"/>
            <a:ext cx="179388" cy="176213"/>
          </a:xfrm>
          <a:custGeom>
            <a:avLst/>
            <a:gdLst>
              <a:gd name="T0" fmla="*/ 2147483647 w 123"/>
              <a:gd name="T1" fmla="*/ 2147483647 h 111"/>
              <a:gd name="T2" fmla="*/ 0 w 123"/>
              <a:gd name="T3" fmla="*/ 2147483647 h 111"/>
              <a:gd name="T4" fmla="*/ 2147483647 w 123"/>
              <a:gd name="T5" fmla="*/ 2147483647 h 111"/>
              <a:gd name="T6" fmla="*/ 2147483647 w 123"/>
              <a:gd name="T7" fmla="*/ 0 h 111"/>
              <a:gd name="T8" fmla="*/ 2147483647 w 123"/>
              <a:gd name="T9" fmla="*/ 2147483647 h 111"/>
              <a:gd name="T10" fmla="*/ 0 60000 65536"/>
              <a:gd name="T11" fmla="*/ 0 60000 65536"/>
              <a:gd name="T12" fmla="*/ 0 60000 65536"/>
              <a:gd name="T13" fmla="*/ 0 60000 65536"/>
              <a:gd name="T14" fmla="*/ 0 60000 65536"/>
              <a:gd name="T15" fmla="*/ 0 w 123"/>
              <a:gd name="T16" fmla="*/ 0 h 111"/>
              <a:gd name="T17" fmla="*/ 123 w 123"/>
              <a:gd name="T18" fmla="*/ 111 h 111"/>
            </a:gdLst>
            <a:ahLst/>
            <a:cxnLst>
              <a:cxn ang="T10">
                <a:pos x="T0" y="T1"/>
              </a:cxn>
              <a:cxn ang="T11">
                <a:pos x="T2" y="T3"/>
              </a:cxn>
              <a:cxn ang="T12">
                <a:pos x="T4" y="T5"/>
              </a:cxn>
              <a:cxn ang="T13">
                <a:pos x="T6" y="T7"/>
              </a:cxn>
              <a:cxn ang="T14">
                <a:pos x="T8" y="T9"/>
              </a:cxn>
            </a:cxnLst>
            <a:rect l="T15" t="T16" r="T17" b="T18"/>
            <a:pathLst>
              <a:path w="123" h="111">
                <a:moveTo>
                  <a:pt x="123" y="111"/>
                </a:moveTo>
                <a:lnTo>
                  <a:pt x="0" y="55"/>
                </a:lnTo>
                <a:lnTo>
                  <a:pt x="11" y="22"/>
                </a:lnTo>
                <a:lnTo>
                  <a:pt x="34" y="0"/>
                </a:lnTo>
                <a:lnTo>
                  <a:pt x="123" y="111"/>
                </a:lnTo>
                <a:close/>
              </a:path>
            </a:pathLst>
          </a:custGeom>
          <a:solidFill>
            <a:srgbClr val="000000"/>
          </a:solidFill>
          <a:ln w="9525">
            <a:noFill/>
            <a:round/>
            <a:headEnd/>
            <a:tailEnd/>
          </a:ln>
        </p:spPr>
        <p:txBody>
          <a:bodyPr/>
          <a:lstStyle/>
          <a:p>
            <a:endParaRPr lang="de-DE">
              <a:latin typeface="+mj-lt"/>
            </a:endParaRPr>
          </a:p>
        </p:txBody>
      </p:sp>
      <p:sp>
        <p:nvSpPr>
          <p:cNvPr id="177166" name="Line 13"/>
          <p:cNvSpPr>
            <a:spLocks noChangeShapeType="1"/>
          </p:cNvSpPr>
          <p:nvPr/>
        </p:nvSpPr>
        <p:spPr bwMode="auto">
          <a:xfrm>
            <a:off x="2239368" y="3326632"/>
            <a:ext cx="804862" cy="669925"/>
          </a:xfrm>
          <a:prstGeom prst="line">
            <a:avLst/>
          </a:prstGeom>
          <a:noFill/>
          <a:ln w="17463">
            <a:solidFill>
              <a:srgbClr val="000000"/>
            </a:solidFill>
            <a:round/>
            <a:headEnd/>
            <a:tailEnd/>
          </a:ln>
        </p:spPr>
        <p:txBody>
          <a:bodyPr/>
          <a:lstStyle/>
          <a:p>
            <a:endParaRPr lang="de-DE">
              <a:latin typeface="+mj-lt"/>
            </a:endParaRPr>
          </a:p>
        </p:txBody>
      </p:sp>
      <p:sp>
        <p:nvSpPr>
          <p:cNvPr id="177167" name="Freeform 14"/>
          <p:cNvSpPr>
            <a:spLocks/>
          </p:cNvSpPr>
          <p:nvPr/>
        </p:nvSpPr>
        <p:spPr bwMode="auto">
          <a:xfrm>
            <a:off x="2271118" y="4331520"/>
            <a:ext cx="214312" cy="104775"/>
          </a:xfrm>
          <a:custGeom>
            <a:avLst/>
            <a:gdLst>
              <a:gd name="T0" fmla="*/ 0 w 146"/>
              <a:gd name="T1" fmla="*/ 2147483647 h 66"/>
              <a:gd name="T2" fmla="*/ 2147483647 w 146"/>
              <a:gd name="T3" fmla="*/ 0 h 66"/>
              <a:gd name="T4" fmla="*/ 2147483647 w 146"/>
              <a:gd name="T5" fmla="*/ 2147483647 h 66"/>
              <a:gd name="T6" fmla="*/ 2147483647 w 146"/>
              <a:gd name="T7" fmla="*/ 2147483647 h 66"/>
              <a:gd name="T8" fmla="*/ 0 w 146"/>
              <a:gd name="T9" fmla="*/ 2147483647 h 66"/>
              <a:gd name="T10" fmla="*/ 0 60000 65536"/>
              <a:gd name="T11" fmla="*/ 0 60000 65536"/>
              <a:gd name="T12" fmla="*/ 0 60000 65536"/>
              <a:gd name="T13" fmla="*/ 0 60000 65536"/>
              <a:gd name="T14" fmla="*/ 0 60000 65536"/>
              <a:gd name="T15" fmla="*/ 0 w 146"/>
              <a:gd name="T16" fmla="*/ 0 h 66"/>
              <a:gd name="T17" fmla="*/ 146 w 146"/>
              <a:gd name="T18" fmla="*/ 66 h 66"/>
            </a:gdLst>
            <a:ahLst/>
            <a:cxnLst>
              <a:cxn ang="T10">
                <a:pos x="T0" y="T1"/>
              </a:cxn>
              <a:cxn ang="T11">
                <a:pos x="T2" y="T3"/>
              </a:cxn>
              <a:cxn ang="T12">
                <a:pos x="T4" y="T5"/>
              </a:cxn>
              <a:cxn ang="T13">
                <a:pos x="T6" y="T7"/>
              </a:cxn>
              <a:cxn ang="T14">
                <a:pos x="T8" y="T9"/>
              </a:cxn>
            </a:cxnLst>
            <a:rect l="T15" t="T16" r="T17" b="T18"/>
            <a:pathLst>
              <a:path w="146" h="66">
                <a:moveTo>
                  <a:pt x="0" y="33"/>
                </a:moveTo>
                <a:lnTo>
                  <a:pt x="146" y="0"/>
                </a:lnTo>
                <a:lnTo>
                  <a:pt x="146" y="33"/>
                </a:lnTo>
                <a:lnTo>
                  <a:pt x="146" y="66"/>
                </a:lnTo>
                <a:lnTo>
                  <a:pt x="0" y="33"/>
                </a:lnTo>
                <a:close/>
              </a:path>
            </a:pathLst>
          </a:custGeom>
          <a:solidFill>
            <a:srgbClr val="000000"/>
          </a:solidFill>
          <a:ln w="9525">
            <a:noFill/>
            <a:round/>
            <a:headEnd/>
            <a:tailEnd/>
          </a:ln>
        </p:spPr>
        <p:txBody>
          <a:bodyPr/>
          <a:lstStyle/>
          <a:p>
            <a:endParaRPr lang="de-DE">
              <a:latin typeface="+mj-lt"/>
            </a:endParaRPr>
          </a:p>
        </p:txBody>
      </p:sp>
      <p:sp>
        <p:nvSpPr>
          <p:cNvPr id="177168" name="Line 15"/>
          <p:cNvSpPr>
            <a:spLocks noChangeShapeType="1"/>
          </p:cNvSpPr>
          <p:nvPr/>
        </p:nvSpPr>
        <p:spPr bwMode="auto">
          <a:xfrm flipH="1">
            <a:off x="2485431" y="4383906"/>
            <a:ext cx="722313" cy="1588"/>
          </a:xfrm>
          <a:prstGeom prst="line">
            <a:avLst/>
          </a:prstGeom>
          <a:noFill/>
          <a:ln w="17463">
            <a:solidFill>
              <a:srgbClr val="000000"/>
            </a:solidFill>
            <a:round/>
            <a:headEnd/>
            <a:tailEnd/>
          </a:ln>
        </p:spPr>
        <p:txBody>
          <a:bodyPr/>
          <a:lstStyle/>
          <a:p>
            <a:endParaRPr lang="de-DE">
              <a:latin typeface="+mj-lt"/>
            </a:endParaRPr>
          </a:p>
        </p:txBody>
      </p:sp>
      <p:sp>
        <p:nvSpPr>
          <p:cNvPr id="177169" name="Freeform 16"/>
          <p:cNvSpPr>
            <a:spLocks/>
          </p:cNvSpPr>
          <p:nvPr/>
        </p:nvSpPr>
        <p:spPr bwMode="auto">
          <a:xfrm>
            <a:off x="3028355" y="5195119"/>
            <a:ext cx="179388" cy="176212"/>
          </a:xfrm>
          <a:custGeom>
            <a:avLst/>
            <a:gdLst>
              <a:gd name="T0" fmla="*/ 2147483647 w 123"/>
              <a:gd name="T1" fmla="*/ 2147483647 h 111"/>
              <a:gd name="T2" fmla="*/ 0 w 123"/>
              <a:gd name="T3" fmla="*/ 2147483647 h 111"/>
              <a:gd name="T4" fmla="*/ 2147483647 w 123"/>
              <a:gd name="T5" fmla="*/ 2147483647 h 111"/>
              <a:gd name="T6" fmla="*/ 2147483647 w 123"/>
              <a:gd name="T7" fmla="*/ 0 h 111"/>
              <a:gd name="T8" fmla="*/ 2147483647 w 123"/>
              <a:gd name="T9" fmla="*/ 2147483647 h 111"/>
              <a:gd name="T10" fmla="*/ 0 60000 65536"/>
              <a:gd name="T11" fmla="*/ 0 60000 65536"/>
              <a:gd name="T12" fmla="*/ 0 60000 65536"/>
              <a:gd name="T13" fmla="*/ 0 60000 65536"/>
              <a:gd name="T14" fmla="*/ 0 60000 65536"/>
              <a:gd name="T15" fmla="*/ 0 w 123"/>
              <a:gd name="T16" fmla="*/ 0 h 111"/>
              <a:gd name="T17" fmla="*/ 123 w 123"/>
              <a:gd name="T18" fmla="*/ 111 h 111"/>
            </a:gdLst>
            <a:ahLst/>
            <a:cxnLst>
              <a:cxn ang="T10">
                <a:pos x="T0" y="T1"/>
              </a:cxn>
              <a:cxn ang="T11">
                <a:pos x="T2" y="T3"/>
              </a:cxn>
              <a:cxn ang="T12">
                <a:pos x="T4" y="T5"/>
              </a:cxn>
              <a:cxn ang="T13">
                <a:pos x="T6" y="T7"/>
              </a:cxn>
              <a:cxn ang="T14">
                <a:pos x="T8" y="T9"/>
              </a:cxn>
            </a:cxnLst>
            <a:rect l="T15" t="T16" r="T17" b="T18"/>
            <a:pathLst>
              <a:path w="123" h="111">
                <a:moveTo>
                  <a:pt x="123" y="111"/>
                </a:moveTo>
                <a:lnTo>
                  <a:pt x="0" y="55"/>
                </a:lnTo>
                <a:lnTo>
                  <a:pt x="22" y="33"/>
                </a:lnTo>
                <a:lnTo>
                  <a:pt x="45" y="0"/>
                </a:lnTo>
                <a:lnTo>
                  <a:pt x="123" y="111"/>
                </a:lnTo>
                <a:close/>
              </a:path>
            </a:pathLst>
          </a:custGeom>
          <a:solidFill>
            <a:srgbClr val="000000"/>
          </a:solidFill>
          <a:ln w="9525">
            <a:noFill/>
            <a:round/>
            <a:headEnd/>
            <a:tailEnd/>
          </a:ln>
        </p:spPr>
        <p:txBody>
          <a:bodyPr/>
          <a:lstStyle/>
          <a:p>
            <a:endParaRPr lang="de-DE">
              <a:latin typeface="+mj-lt"/>
            </a:endParaRPr>
          </a:p>
        </p:txBody>
      </p:sp>
      <p:sp>
        <p:nvSpPr>
          <p:cNvPr id="177170" name="Line 17"/>
          <p:cNvSpPr>
            <a:spLocks noChangeShapeType="1"/>
          </p:cNvSpPr>
          <p:nvPr/>
        </p:nvSpPr>
        <p:spPr bwMode="auto">
          <a:xfrm>
            <a:off x="2239369" y="4525194"/>
            <a:ext cx="820737" cy="722312"/>
          </a:xfrm>
          <a:prstGeom prst="line">
            <a:avLst/>
          </a:prstGeom>
          <a:noFill/>
          <a:ln w="17463">
            <a:solidFill>
              <a:srgbClr val="000000"/>
            </a:solidFill>
            <a:round/>
            <a:headEnd/>
            <a:tailEnd/>
          </a:ln>
        </p:spPr>
        <p:txBody>
          <a:bodyPr/>
          <a:lstStyle/>
          <a:p>
            <a:endParaRPr lang="de-DE">
              <a:latin typeface="+mj-lt"/>
            </a:endParaRPr>
          </a:p>
        </p:txBody>
      </p:sp>
      <p:sp>
        <p:nvSpPr>
          <p:cNvPr id="177171" name="Freeform 18"/>
          <p:cNvSpPr>
            <a:spLocks/>
          </p:cNvSpPr>
          <p:nvPr/>
        </p:nvSpPr>
        <p:spPr bwMode="auto">
          <a:xfrm>
            <a:off x="3012481" y="5530082"/>
            <a:ext cx="195263" cy="104775"/>
          </a:xfrm>
          <a:custGeom>
            <a:avLst/>
            <a:gdLst>
              <a:gd name="T0" fmla="*/ 2147483647 w 134"/>
              <a:gd name="T1" fmla="*/ 2147483647 h 66"/>
              <a:gd name="T2" fmla="*/ 0 w 134"/>
              <a:gd name="T3" fmla="*/ 2147483647 h 66"/>
              <a:gd name="T4" fmla="*/ 0 w 134"/>
              <a:gd name="T5" fmla="*/ 2147483647 h 66"/>
              <a:gd name="T6" fmla="*/ 0 w 134"/>
              <a:gd name="T7" fmla="*/ 0 h 66"/>
              <a:gd name="T8" fmla="*/ 2147483647 w 134"/>
              <a:gd name="T9" fmla="*/ 2147483647 h 66"/>
              <a:gd name="T10" fmla="*/ 0 60000 65536"/>
              <a:gd name="T11" fmla="*/ 0 60000 65536"/>
              <a:gd name="T12" fmla="*/ 0 60000 65536"/>
              <a:gd name="T13" fmla="*/ 0 60000 65536"/>
              <a:gd name="T14" fmla="*/ 0 60000 65536"/>
              <a:gd name="T15" fmla="*/ 0 w 134"/>
              <a:gd name="T16" fmla="*/ 0 h 66"/>
              <a:gd name="T17" fmla="*/ 134 w 134"/>
              <a:gd name="T18" fmla="*/ 66 h 66"/>
            </a:gdLst>
            <a:ahLst/>
            <a:cxnLst>
              <a:cxn ang="T10">
                <a:pos x="T0" y="T1"/>
              </a:cxn>
              <a:cxn ang="T11">
                <a:pos x="T2" y="T3"/>
              </a:cxn>
              <a:cxn ang="T12">
                <a:pos x="T4" y="T5"/>
              </a:cxn>
              <a:cxn ang="T13">
                <a:pos x="T6" y="T7"/>
              </a:cxn>
              <a:cxn ang="T14">
                <a:pos x="T8" y="T9"/>
              </a:cxn>
            </a:cxnLst>
            <a:rect l="T15" t="T16" r="T17" b="T18"/>
            <a:pathLst>
              <a:path w="134" h="66">
                <a:moveTo>
                  <a:pt x="134" y="33"/>
                </a:moveTo>
                <a:lnTo>
                  <a:pt x="0" y="66"/>
                </a:lnTo>
                <a:lnTo>
                  <a:pt x="0" y="33"/>
                </a:lnTo>
                <a:lnTo>
                  <a:pt x="0" y="0"/>
                </a:lnTo>
                <a:lnTo>
                  <a:pt x="134" y="33"/>
                </a:lnTo>
                <a:close/>
              </a:path>
            </a:pathLst>
          </a:custGeom>
          <a:solidFill>
            <a:srgbClr val="000000"/>
          </a:solidFill>
          <a:ln w="9525">
            <a:noFill/>
            <a:round/>
            <a:headEnd/>
            <a:tailEnd/>
          </a:ln>
        </p:spPr>
        <p:txBody>
          <a:bodyPr/>
          <a:lstStyle/>
          <a:p>
            <a:endParaRPr lang="de-DE">
              <a:latin typeface="+mj-lt"/>
            </a:endParaRPr>
          </a:p>
        </p:txBody>
      </p:sp>
      <p:sp>
        <p:nvSpPr>
          <p:cNvPr id="177172" name="Line 19"/>
          <p:cNvSpPr>
            <a:spLocks noChangeShapeType="1"/>
          </p:cNvSpPr>
          <p:nvPr/>
        </p:nvSpPr>
        <p:spPr bwMode="auto">
          <a:xfrm>
            <a:off x="2239368" y="5582470"/>
            <a:ext cx="773112" cy="1587"/>
          </a:xfrm>
          <a:prstGeom prst="line">
            <a:avLst/>
          </a:prstGeom>
          <a:noFill/>
          <a:ln w="17463">
            <a:solidFill>
              <a:srgbClr val="000000"/>
            </a:solidFill>
            <a:round/>
            <a:headEnd/>
            <a:tailEnd/>
          </a:ln>
        </p:spPr>
        <p:txBody>
          <a:bodyPr/>
          <a:lstStyle/>
          <a:p>
            <a:endParaRPr lang="de-DE">
              <a:latin typeface="+mj-lt"/>
            </a:endParaRPr>
          </a:p>
        </p:txBody>
      </p:sp>
      <p:sp>
        <p:nvSpPr>
          <p:cNvPr id="177173" name="Freeform 20"/>
          <p:cNvSpPr>
            <a:spLocks/>
          </p:cNvSpPr>
          <p:nvPr/>
        </p:nvSpPr>
        <p:spPr bwMode="auto">
          <a:xfrm>
            <a:off x="5904906" y="5530082"/>
            <a:ext cx="195263" cy="104775"/>
          </a:xfrm>
          <a:custGeom>
            <a:avLst/>
            <a:gdLst>
              <a:gd name="T0" fmla="*/ 2147483647 w 134"/>
              <a:gd name="T1" fmla="*/ 2147483647 h 66"/>
              <a:gd name="T2" fmla="*/ 0 w 134"/>
              <a:gd name="T3" fmla="*/ 2147483647 h 66"/>
              <a:gd name="T4" fmla="*/ 0 w 134"/>
              <a:gd name="T5" fmla="*/ 2147483647 h 66"/>
              <a:gd name="T6" fmla="*/ 0 w 134"/>
              <a:gd name="T7" fmla="*/ 0 h 66"/>
              <a:gd name="T8" fmla="*/ 2147483647 w 134"/>
              <a:gd name="T9" fmla="*/ 2147483647 h 66"/>
              <a:gd name="T10" fmla="*/ 0 60000 65536"/>
              <a:gd name="T11" fmla="*/ 0 60000 65536"/>
              <a:gd name="T12" fmla="*/ 0 60000 65536"/>
              <a:gd name="T13" fmla="*/ 0 60000 65536"/>
              <a:gd name="T14" fmla="*/ 0 60000 65536"/>
              <a:gd name="T15" fmla="*/ 0 w 134"/>
              <a:gd name="T16" fmla="*/ 0 h 66"/>
              <a:gd name="T17" fmla="*/ 134 w 134"/>
              <a:gd name="T18" fmla="*/ 66 h 66"/>
            </a:gdLst>
            <a:ahLst/>
            <a:cxnLst>
              <a:cxn ang="T10">
                <a:pos x="T0" y="T1"/>
              </a:cxn>
              <a:cxn ang="T11">
                <a:pos x="T2" y="T3"/>
              </a:cxn>
              <a:cxn ang="T12">
                <a:pos x="T4" y="T5"/>
              </a:cxn>
              <a:cxn ang="T13">
                <a:pos x="T6" y="T7"/>
              </a:cxn>
              <a:cxn ang="T14">
                <a:pos x="T8" y="T9"/>
              </a:cxn>
            </a:cxnLst>
            <a:rect l="T15" t="T16" r="T17" b="T18"/>
            <a:pathLst>
              <a:path w="134" h="66">
                <a:moveTo>
                  <a:pt x="134" y="33"/>
                </a:moveTo>
                <a:lnTo>
                  <a:pt x="0" y="66"/>
                </a:lnTo>
                <a:lnTo>
                  <a:pt x="0" y="33"/>
                </a:lnTo>
                <a:lnTo>
                  <a:pt x="0" y="0"/>
                </a:lnTo>
                <a:lnTo>
                  <a:pt x="134" y="33"/>
                </a:lnTo>
                <a:close/>
              </a:path>
            </a:pathLst>
          </a:custGeom>
          <a:solidFill>
            <a:srgbClr val="000000"/>
          </a:solidFill>
          <a:ln w="9525">
            <a:noFill/>
            <a:round/>
            <a:headEnd/>
            <a:tailEnd/>
          </a:ln>
        </p:spPr>
        <p:txBody>
          <a:bodyPr/>
          <a:lstStyle/>
          <a:p>
            <a:endParaRPr lang="de-DE">
              <a:latin typeface="+mj-lt"/>
            </a:endParaRPr>
          </a:p>
        </p:txBody>
      </p:sp>
      <p:sp>
        <p:nvSpPr>
          <p:cNvPr id="177174" name="Line 21"/>
          <p:cNvSpPr>
            <a:spLocks noChangeShapeType="1"/>
          </p:cNvSpPr>
          <p:nvPr/>
        </p:nvSpPr>
        <p:spPr bwMode="auto">
          <a:xfrm>
            <a:off x="5082581" y="5582470"/>
            <a:ext cx="822325" cy="1587"/>
          </a:xfrm>
          <a:prstGeom prst="line">
            <a:avLst/>
          </a:prstGeom>
          <a:noFill/>
          <a:ln w="17463">
            <a:solidFill>
              <a:srgbClr val="000000"/>
            </a:solidFill>
            <a:round/>
            <a:headEnd/>
            <a:tailEnd/>
          </a:ln>
        </p:spPr>
        <p:txBody>
          <a:bodyPr/>
          <a:lstStyle/>
          <a:p>
            <a:endParaRPr lang="de-DE">
              <a:latin typeface="+mj-lt"/>
            </a:endParaRPr>
          </a:p>
        </p:txBody>
      </p:sp>
      <p:sp>
        <p:nvSpPr>
          <p:cNvPr id="177175" name="Freeform 22"/>
          <p:cNvSpPr>
            <a:spLocks/>
          </p:cNvSpPr>
          <p:nvPr/>
        </p:nvSpPr>
        <p:spPr bwMode="auto">
          <a:xfrm>
            <a:off x="3012481" y="1828032"/>
            <a:ext cx="195263" cy="106363"/>
          </a:xfrm>
          <a:custGeom>
            <a:avLst/>
            <a:gdLst>
              <a:gd name="T0" fmla="*/ 2147483647 w 134"/>
              <a:gd name="T1" fmla="*/ 2147483647 h 67"/>
              <a:gd name="T2" fmla="*/ 0 w 134"/>
              <a:gd name="T3" fmla="*/ 2147483647 h 67"/>
              <a:gd name="T4" fmla="*/ 0 w 134"/>
              <a:gd name="T5" fmla="*/ 2147483647 h 67"/>
              <a:gd name="T6" fmla="*/ 0 w 134"/>
              <a:gd name="T7" fmla="*/ 0 h 67"/>
              <a:gd name="T8" fmla="*/ 2147483647 w 134"/>
              <a:gd name="T9" fmla="*/ 2147483647 h 67"/>
              <a:gd name="T10" fmla="*/ 0 60000 65536"/>
              <a:gd name="T11" fmla="*/ 0 60000 65536"/>
              <a:gd name="T12" fmla="*/ 0 60000 65536"/>
              <a:gd name="T13" fmla="*/ 0 60000 65536"/>
              <a:gd name="T14" fmla="*/ 0 60000 65536"/>
              <a:gd name="T15" fmla="*/ 0 w 134"/>
              <a:gd name="T16" fmla="*/ 0 h 67"/>
              <a:gd name="T17" fmla="*/ 134 w 134"/>
              <a:gd name="T18" fmla="*/ 67 h 67"/>
            </a:gdLst>
            <a:ahLst/>
            <a:cxnLst>
              <a:cxn ang="T10">
                <a:pos x="T0" y="T1"/>
              </a:cxn>
              <a:cxn ang="T11">
                <a:pos x="T2" y="T3"/>
              </a:cxn>
              <a:cxn ang="T12">
                <a:pos x="T4" y="T5"/>
              </a:cxn>
              <a:cxn ang="T13">
                <a:pos x="T6" y="T7"/>
              </a:cxn>
              <a:cxn ang="T14">
                <a:pos x="T8" y="T9"/>
              </a:cxn>
            </a:cxnLst>
            <a:rect l="T15" t="T16" r="T17" b="T18"/>
            <a:pathLst>
              <a:path w="134" h="67">
                <a:moveTo>
                  <a:pt x="134" y="34"/>
                </a:moveTo>
                <a:lnTo>
                  <a:pt x="0" y="67"/>
                </a:lnTo>
                <a:lnTo>
                  <a:pt x="0" y="34"/>
                </a:lnTo>
                <a:lnTo>
                  <a:pt x="0" y="0"/>
                </a:lnTo>
                <a:lnTo>
                  <a:pt x="134" y="34"/>
                </a:lnTo>
                <a:close/>
              </a:path>
            </a:pathLst>
          </a:custGeom>
          <a:solidFill>
            <a:srgbClr val="000000"/>
          </a:solidFill>
          <a:ln w="9525">
            <a:noFill/>
            <a:round/>
            <a:headEnd/>
            <a:tailEnd/>
          </a:ln>
        </p:spPr>
        <p:txBody>
          <a:bodyPr/>
          <a:lstStyle/>
          <a:p>
            <a:endParaRPr lang="de-DE">
              <a:latin typeface="+mj-lt"/>
            </a:endParaRPr>
          </a:p>
        </p:txBody>
      </p:sp>
      <p:sp>
        <p:nvSpPr>
          <p:cNvPr id="177176" name="Line 23"/>
          <p:cNvSpPr>
            <a:spLocks noChangeShapeType="1"/>
          </p:cNvSpPr>
          <p:nvPr/>
        </p:nvSpPr>
        <p:spPr bwMode="auto">
          <a:xfrm>
            <a:off x="2699744" y="1882006"/>
            <a:ext cx="312737" cy="1588"/>
          </a:xfrm>
          <a:prstGeom prst="line">
            <a:avLst/>
          </a:prstGeom>
          <a:noFill/>
          <a:ln w="17463">
            <a:solidFill>
              <a:srgbClr val="000000"/>
            </a:solidFill>
            <a:round/>
            <a:headEnd/>
            <a:tailEnd/>
          </a:ln>
        </p:spPr>
        <p:txBody>
          <a:bodyPr/>
          <a:lstStyle/>
          <a:p>
            <a:endParaRPr lang="de-DE">
              <a:latin typeface="+mj-lt"/>
            </a:endParaRPr>
          </a:p>
        </p:txBody>
      </p:sp>
      <p:sp>
        <p:nvSpPr>
          <p:cNvPr id="177177" name="AutoShape 24"/>
          <p:cNvSpPr>
            <a:spLocks noChangeArrowheads="1"/>
          </p:cNvSpPr>
          <p:nvPr/>
        </p:nvSpPr>
        <p:spPr bwMode="auto">
          <a:xfrm>
            <a:off x="882055" y="2788470"/>
            <a:ext cx="1398588" cy="706437"/>
          </a:xfrm>
          <a:prstGeom prst="roundRect">
            <a:avLst>
              <a:gd name="adj" fmla="val 34148"/>
            </a:avLst>
          </a:prstGeom>
          <a:solidFill>
            <a:srgbClr val="FFFFFF"/>
          </a:solidFill>
          <a:ln w="17463">
            <a:solidFill>
              <a:srgbClr val="000000"/>
            </a:solidFill>
            <a:round/>
            <a:headEnd/>
            <a:tailEnd/>
          </a:ln>
        </p:spPr>
        <p:txBody>
          <a:bodyPr/>
          <a:lstStyle/>
          <a:p>
            <a:endParaRPr lang="de-DE">
              <a:latin typeface="+mj-lt"/>
            </a:endParaRPr>
          </a:p>
        </p:txBody>
      </p:sp>
      <p:sp>
        <p:nvSpPr>
          <p:cNvPr id="177178" name="Rectangle 25"/>
          <p:cNvSpPr>
            <a:spLocks noChangeArrowheads="1"/>
          </p:cNvSpPr>
          <p:nvPr/>
        </p:nvSpPr>
        <p:spPr bwMode="auto">
          <a:xfrm>
            <a:off x="990006" y="2904356"/>
            <a:ext cx="1166813" cy="457200"/>
          </a:xfrm>
          <a:prstGeom prst="rect">
            <a:avLst/>
          </a:prstGeom>
          <a:solidFill>
            <a:srgbClr val="FFFFFF"/>
          </a:solidFill>
          <a:ln w="9525">
            <a:noFill/>
            <a:miter lim="800000"/>
            <a:headEnd/>
            <a:tailEnd/>
          </a:ln>
        </p:spPr>
        <p:txBody>
          <a:bodyPr/>
          <a:lstStyle/>
          <a:p>
            <a:endParaRPr lang="de-DE">
              <a:latin typeface="+mj-lt"/>
            </a:endParaRPr>
          </a:p>
        </p:txBody>
      </p:sp>
      <p:sp>
        <p:nvSpPr>
          <p:cNvPr id="177179" name="Rectangle 26"/>
          <p:cNvSpPr>
            <a:spLocks noChangeArrowheads="1"/>
          </p:cNvSpPr>
          <p:nvPr/>
        </p:nvSpPr>
        <p:spPr bwMode="auto">
          <a:xfrm>
            <a:off x="990005" y="2966269"/>
            <a:ext cx="107080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Register file </a:t>
            </a:r>
            <a:endParaRPr lang="en-GB" sz="1400" dirty="0">
              <a:latin typeface="+mj-lt"/>
            </a:endParaRPr>
          </a:p>
        </p:txBody>
      </p:sp>
      <p:sp>
        <p:nvSpPr>
          <p:cNvPr id="177180" name="Rectangle 27"/>
          <p:cNvSpPr>
            <a:spLocks noChangeArrowheads="1"/>
          </p:cNvSpPr>
          <p:nvPr/>
        </p:nvSpPr>
        <p:spPr bwMode="auto">
          <a:xfrm>
            <a:off x="1334494" y="3177406"/>
            <a:ext cx="235642" cy="230832"/>
          </a:xfrm>
          <a:prstGeom prst="rect">
            <a:avLst/>
          </a:prstGeom>
          <a:noFill/>
          <a:ln w="9525">
            <a:noFill/>
            <a:miter lim="800000"/>
            <a:headEnd/>
            <a:tailEnd/>
          </a:ln>
        </p:spPr>
        <p:txBody>
          <a:bodyPr wrap="none" lIns="0" tIns="0" rIns="0" bIns="0">
            <a:spAutoFit/>
          </a:bodyPr>
          <a:lstStyle/>
          <a:p>
            <a:pPr algn="l" eaLnBrk="0" hangingPunct="0"/>
            <a:r>
              <a:rPr lang="en-GB" sz="1500">
                <a:solidFill>
                  <a:srgbClr val="000000"/>
                </a:solidFill>
                <a:latin typeface="+mj-lt"/>
              </a:rPr>
              <a:t>V2</a:t>
            </a:r>
            <a:endParaRPr lang="en-GB" sz="1400">
              <a:latin typeface="+mj-lt"/>
            </a:endParaRPr>
          </a:p>
        </p:txBody>
      </p:sp>
      <p:sp>
        <p:nvSpPr>
          <p:cNvPr id="177181" name="AutoShape 28"/>
          <p:cNvSpPr>
            <a:spLocks noChangeArrowheads="1"/>
          </p:cNvSpPr>
          <p:nvPr/>
        </p:nvSpPr>
        <p:spPr bwMode="auto">
          <a:xfrm>
            <a:off x="882055" y="3987031"/>
            <a:ext cx="1398588" cy="706438"/>
          </a:xfrm>
          <a:prstGeom prst="roundRect">
            <a:avLst>
              <a:gd name="adj" fmla="val 34148"/>
            </a:avLst>
          </a:prstGeom>
          <a:solidFill>
            <a:srgbClr val="FFFFFF"/>
          </a:solidFill>
          <a:ln w="17463">
            <a:solidFill>
              <a:srgbClr val="000000"/>
            </a:solidFill>
            <a:round/>
            <a:headEnd/>
            <a:tailEnd/>
          </a:ln>
        </p:spPr>
        <p:txBody>
          <a:bodyPr/>
          <a:lstStyle/>
          <a:p>
            <a:endParaRPr lang="de-DE">
              <a:latin typeface="+mj-lt"/>
            </a:endParaRPr>
          </a:p>
        </p:txBody>
      </p:sp>
      <p:sp>
        <p:nvSpPr>
          <p:cNvPr id="177182" name="Rectangle 29"/>
          <p:cNvSpPr>
            <a:spLocks noChangeArrowheads="1"/>
          </p:cNvSpPr>
          <p:nvPr/>
        </p:nvSpPr>
        <p:spPr bwMode="auto">
          <a:xfrm>
            <a:off x="990006" y="4101331"/>
            <a:ext cx="1166813" cy="458788"/>
          </a:xfrm>
          <a:prstGeom prst="rect">
            <a:avLst/>
          </a:prstGeom>
          <a:solidFill>
            <a:srgbClr val="FFFFFF"/>
          </a:solidFill>
          <a:ln w="9525">
            <a:noFill/>
            <a:miter lim="800000"/>
            <a:headEnd/>
            <a:tailEnd/>
          </a:ln>
        </p:spPr>
        <p:txBody>
          <a:bodyPr/>
          <a:lstStyle/>
          <a:p>
            <a:endParaRPr lang="de-DE">
              <a:latin typeface="+mj-lt"/>
            </a:endParaRPr>
          </a:p>
        </p:txBody>
      </p:sp>
      <p:sp>
        <p:nvSpPr>
          <p:cNvPr id="177183" name="Rectangle 30"/>
          <p:cNvSpPr>
            <a:spLocks noChangeArrowheads="1"/>
          </p:cNvSpPr>
          <p:nvPr/>
        </p:nvSpPr>
        <p:spPr bwMode="auto">
          <a:xfrm>
            <a:off x="990005" y="4163244"/>
            <a:ext cx="107080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Register file </a:t>
            </a:r>
            <a:endParaRPr lang="en-GB" sz="1400" dirty="0">
              <a:latin typeface="+mj-lt"/>
            </a:endParaRPr>
          </a:p>
        </p:txBody>
      </p:sp>
      <p:sp>
        <p:nvSpPr>
          <p:cNvPr id="177184" name="Rectangle 31"/>
          <p:cNvSpPr>
            <a:spLocks noChangeArrowheads="1"/>
          </p:cNvSpPr>
          <p:nvPr/>
        </p:nvSpPr>
        <p:spPr bwMode="auto">
          <a:xfrm>
            <a:off x="1334494" y="4375969"/>
            <a:ext cx="235642" cy="230832"/>
          </a:xfrm>
          <a:prstGeom prst="rect">
            <a:avLst/>
          </a:prstGeom>
          <a:noFill/>
          <a:ln w="9525">
            <a:noFill/>
            <a:miter lim="800000"/>
            <a:headEnd/>
            <a:tailEnd/>
          </a:ln>
        </p:spPr>
        <p:txBody>
          <a:bodyPr wrap="none" lIns="0" tIns="0" rIns="0" bIns="0">
            <a:spAutoFit/>
          </a:bodyPr>
          <a:lstStyle/>
          <a:p>
            <a:pPr algn="l" eaLnBrk="0" hangingPunct="0"/>
            <a:r>
              <a:rPr lang="en-GB" sz="1500">
                <a:solidFill>
                  <a:srgbClr val="000000"/>
                </a:solidFill>
                <a:latin typeface="+mj-lt"/>
              </a:rPr>
              <a:t>V3</a:t>
            </a:r>
            <a:endParaRPr lang="en-GB" sz="1400">
              <a:latin typeface="+mj-lt"/>
            </a:endParaRPr>
          </a:p>
        </p:txBody>
      </p:sp>
      <p:sp>
        <p:nvSpPr>
          <p:cNvPr id="177185" name="AutoShape 32"/>
          <p:cNvSpPr>
            <a:spLocks noChangeArrowheads="1"/>
          </p:cNvSpPr>
          <p:nvPr/>
        </p:nvSpPr>
        <p:spPr bwMode="auto">
          <a:xfrm>
            <a:off x="848719" y="5237981"/>
            <a:ext cx="1400175" cy="706438"/>
          </a:xfrm>
          <a:prstGeom prst="roundRect">
            <a:avLst>
              <a:gd name="adj" fmla="val 34148"/>
            </a:avLst>
          </a:prstGeom>
          <a:solidFill>
            <a:srgbClr val="FFFFFF"/>
          </a:solidFill>
          <a:ln w="17463">
            <a:solidFill>
              <a:srgbClr val="000000"/>
            </a:solidFill>
            <a:round/>
            <a:headEnd/>
            <a:tailEnd/>
          </a:ln>
        </p:spPr>
        <p:txBody>
          <a:bodyPr/>
          <a:lstStyle/>
          <a:p>
            <a:endParaRPr lang="de-DE">
              <a:latin typeface="+mj-lt"/>
            </a:endParaRPr>
          </a:p>
        </p:txBody>
      </p:sp>
      <p:sp>
        <p:nvSpPr>
          <p:cNvPr id="177186" name="Rectangle 33"/>
          <p:cNvSpPr>
            <a:spLocks noChangeArrowheads="1"/>
          </p:cNvSpPr>
          <p:nvPr/>
        </p:nvSpPr>
        <p:spPr bwMode="auto">
          <a:xfrm>
            <a:off x="956668" y="5353869"/>
            <a:ext cx="1166812" cy="457200"/>
          </a:xfrm>
          <a:prstGeom prst="rect">
            <a:avLst/>
          </a:prstGeom>
          <a:solidFill>
            <a:srgbClr val="FFFFFF"/>
          </a:solidFill>
          <a:ln w="9525">
            <a:noFill/>
            <a:miter lim="800000"/>
            <a:headEnd/>
            <a:tailEnd/>
          </a:ln>
        </p:spPr>
        <p:txBody>
          <a:bodyPr/>
          <a:lstStyle/>
          <a:p>
            <a:endParaRPr lang="de-DE">
              <a:latin typeface="+mj-lt"/>
            </a:endParaRPr>
          </a:p>
        </p:txBody>
      </p:sp>
      <p:sp>
        <p:nvSpPr>
          <p:cNvPr id="177187" name="Rectangle 34"/>
          <p:cNvSpPr>
            <a:spLocks noChangeArrowheads="1"/>
          </p:cNvSpPr>
          <p:nvPr/>
        </p:nvSpPr>
        <p:spPr bwMode="auto">
          <a:xfrm>
            <a:off x="956669" y="5415781"/>
            <a:ext cx="107080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Register file </a:t>
            </a:r>
            <a:endParaRPr lang="en-GB" sz="1400" dirty="0">
              <a:latin typeface="+mj-lt"/>
            </a:endParaRPr>
          </a:p>
        </p:txBody>
      </p:sp>
      <p:sp>
        <p:nvSpPr>
          <p:cNvPr id="177188" name="Rectangle 35"/>
          <p:cNvSpPr>
            <a:spLocks noChangeArrowheads="1"/>
          </p:cNvSpPr>
          <p:nvPr/>
        </p:nvSpPr>
        <p:spPr bwMode="auto">
          <a:xfrm>
            <a:off x="1302744" y="5626919"/>
            <a:ext cx="235642" cy="230832"/>
          </a:xfrm>
          <a:prstGeom prst="rect">
            <a:avLst/>
          </a:prstGeom>
          <a:noFill/>
          <a:ln w="9525">
            <a:noFill/>
            <a:miter lim="800000"/>
            <a:headEnd/>
            <a:tailEnd/>
          </a:ln>
        </p:spPr>
        <p:txBody>
          <a:bodyPr wrap="none" lIns="0" tIns="0" rIns="0" bIns="0">
            <a:spAutoFit/>
          </a:bodyPr>
          <a:lstStyle/>
          <a:p>
            <a:pPr algn="l" eaLnBrk="0" hangingPunct="0"/>
            <a:r>
              <a:rPr lang="en-GB" sz="1500">
                <a:solidFill>
                  <a:srgbClr val="000000"/>
                </a:solidFill>
                <a:latin typeface="+mj-lt"/>
              </a:rPr>
              <a:t>V4</a:t>
            </a:r>
            <a:endParaRPr lang="en-GB" sz="1400">
              <a:latin typeface="+mj-lt"/>
            </a:endParaRPr>
          </a:p>
        </p:txBody>
      </p:sp>
      <p:sp>
        <p:nvSpPr>
          <p:cNvPr id="177189" name="AutoShape 36"/>
          <p:cNvSpPr>
            <a:spLocks noChangeArrowheads="1"/>
          </p:cNvSpPr>
          <p:nvPr/>
        </p:nvSpPr>
        <p:spPr bwMode="auto">
          <a:xfrm>
            <a:off x="848719" y="1537519"/>
            <a:ext cx="1876425" cy="811212"/>
          </a:xfrm>
          <a:prstGeom prst="roundRect">
            <a:avLst>
              <a:gd name="adj" fmla="val 29787"/>
            </a:avLst>
          </a:prstGeom>
          <a:solidFill>
            <a:srgbClr val="FFFFFF"/>
          </a:solidFill>
          <a:ln w="17463">
            <a:solidFill>
              <a:srgbClr val="000000"/>
            </a:solidFill>
            <a:round/>
            <a:headEnd/>
            <a:tailEnd/>
          </a:ln>
        </p:spPr>
        <p:txBody>
          <a:bodyPr/>
          <a:lstStyle/>
          <a:p>
            <a:endParaRPr lang="de-DE">
              <a:latin typeface="+mj-lt"/>
            </a:endParaRPr>
          </a:p>
        </p:txBody>
      </p:sp>
      <p:sp>
        <p:nvSpPr>
          <p:cNvPr id="177190" name="Rectangle 37"/>
          <p:cNvSpPr>
            <a:spLocks noChangeArrowheads="1"/>
          </p:cNvSpPr>
          <p:nvPr/>
        </p:nvSpPr>
        <p:spPr bwMode="auto">
          <a:xfrm>
            <a:off x="1186856" y="1810570"/>
            <a:ext cx="1166813" cy="230187"/>
          </a:xfrm>
          <a:prstGeom prst="rect">
            <a:avLst/>
          </a:prstGeom>
          <a:solidFill>
            <a:srgbClr val="FFFFFF"/>
          </a:solidFill>
          <a:ln w="9525">
            <a:noFill/>
            <a:miter lim="800000"/>
            <a:headEnd/>
            <a:tailEnd/>
          </a:ln>
        </p:spPr>
        <p:txBody>
          <a:bodyPr/>
          <a:lstStyle/>
          <a:p>
            <a:endParaRPr lang="de-DE">
              <a:latin typeface="+mj-lt"/>
            </a:endParaRPr>
          </a:p>
        </p:txBody>
      </p:sp>
      <p:sp>
        <p:nvSpPr>
          <p:cNvPr id="177191" name="Rectangle 38"/>
          <p:cNvSpPr>
            <a:spLocks noChangeArrowheads="1"/>
          </p:cNvSpPr>
          <p:nvPr/>
        </p:nvSpPr>
        <p:spPr bwMode="auto">
          <a:xfrm>
            <a:off x="1099543" y="1823269"/>
            <a:ext cx="116698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Main memory</a:t>
            </a:r>
            <a:endParaRPr lang="en-GB" sz="1400" dirty="0">
              <a:latin typeface="+mj-lt"/>
            </a:endParaRPr>
          </a:p>
        </p:txBody>
      </p:sp>
      <p:sp>
        <p:nvSpPr>
          <p:cNvPr id="177192" name="AutoShape 39"/>
          <p:cNvSpPr>
            <a:spLocks noChangeArrowheads="1"/>
          </p:cNvSpPr>
          <p:nvPr/>
        </p:nvSpPr>
        <p:spPr bwMode="auto">
          <a:xfrm>
            <a:off x="6060480" y="1537520"/>
            <a:ext cx="1397000" cy="706437"/>
          </a:xfrm>
          <a:prstGeom prst="roundRect">
            <a:avLst>
              <a:gd name="adj" fmla="val 34148"/>
            </a:avLst>
          </a:prstGeom>
          <a:solidFill>
            <a:srgbClr val="FFFFFF"/>
          </a:solidFill>
          <a:ln w="17463">
            <a:solidFill>
              <a:srgbClr val="000000"/>
            </a:solidFill>
            <a:round/>
            <a:headEnd/>
            <a:tailEnd/>
          </a:ln>
        </p:spPr>
        <p:txBody>
          <a:bodyPr/>
          <a:lstStyle/>
          <a:p>
            <a:endParaRPr lang="de-DE">
              <a:latin typeface="+mj-lt"/>
            </a:endParaRPr>
          </a:p>
        </p:txBody>
      </p:sp>
      <p:sp>
        <p:nvSpPr>
          <p:cNvPr id="177193" name="Rectangle 40"/>
          <p:cNvSpPr>
            <a:spLocks noChangeArrowheads="1"/>
          </p:cNvSpPr>
          <p:nvPr/>
        </p:nvSpPr>
        <p:spPr bwMode="auto">
          <a:xfrm>
            <a:off x="6166843" y="1651820"/>
            <a:ext cx="1168400" cy="458787"/>
          </a:xfrm>
          <a:prstGeom prst="rect">
            <a:avLst/>
          </a:prstGeom>
          <a:solidFill>
            <a:srgbClr val="FFFFFF"/>
          </a:solidFill>
          <a:ln w="9525">
            <a:noFill/>
            <a:miter lim="800000"/>
            <a:headEnd/>
            <a:tailEnd/>
          </a:ln>
        </p:spPr>
        <p:txBody>
          <a:bodyPr/>
          <a:lstStyle/>
          <a:p>
            <a:endParaRPr lang="de-DE">
              <a:latin typeface="+mj-lt"/>
            </a:endParaRPr>
          </a:p>
        </p:txBody>
      </p:sp>
      <p:sp>
        <p:nvSpPr>
          <p:cNvPr id="177194" name="Rectangle 41"/>
          <p:cNvSpPr>
            <a:spLocks noChangeArrowheads="1"/>
          </p:cNvSpPr>
          <p:nvPr/>
        </p:nvSpPr>
        <p:spPr bwMode="auto">
          <a:xfrm>
            <a:off x="6208119" y="1713731"/>
            <a:ext cx="107080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Register file </a:t>
            </a:r>
            <a:endParaRPr lang="en-GB" sz="1400" dirty="0">
              <a:latin typeface="+mj-lt"/>
            </a:endParaRPr>
          </a:p>
        </p:txBody>
      </p:sp>
      <p:sp>
        <p:nvSpPr>
          <p:cNvPr id="177195" name="Rectangle 42"/>
          <p:cNvSpPr>
            <a:spLocks noChangeArrowheads="1"/>
          </p:cNvSpPr>
          <p:nvPr/>
        </p:nvSpPr>
        <p:spPr bwMode="auto">
          <a:xfrm>
            <a:off x="6552606" y="1926456"/>
            <a:ext cx="235642" cy="230832"/>
          </a:xfrm>
          <a:prstGeom prst="rect">
            <a:avLst/>
          </a:prstGeom>
          <a:noFill/>
          <a:ln w="9525">
            <a:noFill/>
            <a:miter lim="800000"/>
            <a:headEnd/>
            <a:tailEnd/>
          </a:ln>
        </p:spPr>
        <p:txBody>
          <a:bodyPr wrap="none" lIns="0" tIns="0" rIns="0" bIns="0">
            <a:spAutoFit/>
          </a:bodyPr>
          <a:lstStyle/>
          <a:p>
            <a:pPr algn="l" eaLnBrk="0" hangingPunct="0"/>
            <a:r>
              <a:rPr lang="en-GB" sz="1500">
                <a:solidFill>
                  <a:srgbClr val="000000"/>
                </a:solidFill>
                <a:latin typeface="+mj-lt"/>
              </a:rPr>
              <a:t>V0</a:t>
            </a:r>
            <a:endParaRPr lang="en-GB" sz="1400">
              <a:latin typeface="+mj-lt"/>
            </a:endParaRPr>
          </a:p>
        </p:txBody>
      </p:sp>
      <p:sp>
        <p:nvSpPr>
          <p:cNvPr id="177196" name="AutoShape 43"/>
          <p:cNvSpPr>
            <a:spLocks noChangeArrowheads="1"/>
          </p:cNvSpPr>
          <p:nvPr/>
        </p:nvSpPr>
        <p:spPr bwMode="auto">
          <a:xfrm>
            <a:off x="6092230" y="2893244"/>
            <a:ext cx="1398588" cy="690562"/>
          </a:xfrm>
          <a:prstGeom prst="roundRect">
            <a:avLst>
              <a:gd name="adj" fmla="val 35000"/>
            </a:avLst>
          </a:prstGeom>
          <a:solidFill>
            <a:srgbClr val="FFFFFF"/>
          </a:solidFill>
          <a:ln w="17463">
            <a:solidFill>
              <a:srgbClr val="000000"/>
            </a:solidFill>
            <a:round/>
            <a:headEnd/>
            <a:tailEnd/>
          </a:ln>
        </p:spPr>
        <p:txBody>
          <a:bodyPr/>
          <a:lstStyle/>
          <a:p>
            <a:endParaRPr lang="de-DE">
              <a:latin typeface="+mj-lt"/>
            </a:endParaRPr>
          </a:p>
        </p:txBody>
      </p:sp>
      <p:sp>
        <p:nvSpPr>
          <p:cNvPr id="177197" name="Rectangle 44"/>
          <p:cNvSpPr>
            <a:spLocks noChangeArrowheads="1"/>
          </p:cNvSpPr>
          <p:nvPr/>
        </p:nvSpPr>
        <p:spPr bwMode="auto">
          <a:xfrm>
            <a:off x="6141443" y="3105970"/>
            <a:ext cx="1166812" cy="458787"/>
          </a:xfrm>
          <a:prstGeom prst="rect">
            <a:avLst/>
          </a:prstGeom>
          <a:noFill/>
          <a:ln w="9525">
            <a:noFill/>
            <a:miter lim="800000"/>
            <a:headEnd/>
            <a:tailEnd/>
          </a:ln>
        </p:spPr>
        <p:txBody>
          <a:bodyPr/>
          <a:lstStyle/>
          <a:p>
            <a:endParaRPr lang="de-DE">
              <a:latin typeface="+mj-lt"/>
            </a:endParaRPr>
          </a:p>
        </p:txBody>
      </p:sp>
      <p:sp>
        <p:nvSpPr>
          <p:cNvPr id="177198" name="Rectangle 45"/>
          <p:cNvSpPr>
            <a:spLocks noChangeArrowheads="1"/>
          </p:cNvSpPr>
          <p:nvPr/>
        </p:nvSpPr>
        <p:spPr bwMode="auto">
          <a:xfrm>
            <a:off x="6239869" y="3071044"/>
            <a:ext cx="107080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Register file </a:t>
            </a:r>
            <a:endParaRPr lang="en-GB" sz="1400" dirty="0">
              <a:latin typeface="+mj-lt"/>
            </a:endParaRPr>
          </a:p>
        </p:txBody>
      </p:sp>
      <p:sp>
        <p:nvSpPr>
          <p:cNvPr id="177199" name="Rectangle 46"/>
          <p:cNvSpPr>
            <a:spLocks noChangeArrowheads="1"/>
          </p:cNvSpPr>
          <p:nvPr/>
        </p:nvSpPr>
        <p:spPr bwMode="auto">
          <a:xfrm>
            <a:off x="6585944" y="3282181"/>
            <a:ext cx="235642" cy="230832"/>
          </a:xfrm>
          <a:prstGeom prst="rect">
            <a:avLst/>
          </a:prstGeom>
          <a:noFill/>
          <a:ln w="9525">
            <a:noFill/>
            <a:miter lim="800000"/>
            <a:headEnd/>
            <a:tailEnd/>
          </a:ln>
        </p:spPr>
        <p:txBody>
          <a:bodyPr wrap="none" lIns="0" tIns="0" rIns="0" bIns="0">
            <a:spAutoFit/>
          </a:bodyPr>
          <a:lstStyle/>
          <a:p>
            <a:pPr algn="l" eaLnBrk="0" hangingPunct="0"/>
            <a:r>
              <a:rPr lang="en-GB" sz="1500">
                <a:solidFill>
                  <a:srgbClr val="000000"/>
                </a:solidFill>
                <a:latin typeface="+mj-lt"/>
              </a:rPr>
              <a:t>V1</a:t>
            </a:r>
            <a:endParaRPr lang="en-GB" sz="1400">
              <a:latin typeface="+mj-lt"/>
            </a:endParaRPr>
          </a:p>
        </p:txBody>
      </p:sp>
      <p:sp>
        <p:nvSpPr>
          <p:cNvPr id="177200" name="AutoShape 47"/>
          <p:cNvSpPr>
            <a:spLocks noChangeArrowheads="1"/>
          </p:cNvSpPr>
          <p:nvPr/>
        </p:nvSpPr>
        <p:spPr bwMode="auto">
          <a:xfrm>
            <a:off x="6076355" y="5237981"/>
            <a:ext cx="1398588" cy="706438"/>
          </a:xfrm>
          <a:prstGeom prst="roundRect">
            <a:avLst>
              <a:gd name="adj" fmla="val 34148"/>
            </a:avLst>
          </a:prstGeom>
          <a:solidFill>
            <a:srgbClr val="FFFFFF"/>
          </a:solidFill>
          <a:ln w="17463">
            <a:solidFill>
              <a:srgbClr val="000000"/>
            </a:solidFill>
            <a:round/>
            <a:headEnd/>
            <a:tailEnd/>
          </a:ln>
        </p:spPr>
        <p:txBody>
          <a:bodyPr/>
          <a:lstStyle/>
          <a:p>
            <a:endParaRPr lang="de-DE">
              <a:latin typeface="+mj-lt"/>
            </a:endParaRPr>
          </a:p>
        </p:txBody>
      </p:sp>
      <p:sp>
        <p:nvSpPr>
          <p:cNvPr id="177201" name="Rectangle 48"/>
          <p:cNvSpPr>
            <a:spLocks noChangeArrowheads="1"/>
          </p:cNvSpPr>
          <p:nvPr/>
        </p:nvSpPr>
        <p:spPr bwMode="auto">
          <a:xfrm>
            <a:off x="6182718" y="5353869"/>
            <a:ext cx="1168400" cy="457200"/>
          </a:xfrm>
          <a:prstGeom prst="rect">
            <a:avLst/>
          </a:prstGeom>
          <a:solidFill>
            <a:srgbClr val="FFFFFF"/>
          </a:solidFill>
          <a:ln w="9525">
            <a:noFill/>
            <a:miter lim="800000"/>
            <a:headEnd/>
            <a:tailEnd/>
          </a:ln>
        </p:spPr>
        <p:txBody>
          <a:bodyPr/>
          <a:lstStyle/>
          <a:p>
            <a:endParaRPr lang="de-DE">
              <a:latin typeface="+mj-lt"/>
            </a:endParaRPr>
          </a:p>
        </p:txBody>
      </p:sp>
      <p:sp>
        <p:nvSpPr>
          <p:cNvPr id="177202" name="Rectangle 49"/>
          <p:cNvSpPr>
            <a:spLocks noChangeArrowheads="1"/>
          </p:cNvSpPr>
          <p:nvPr/>
        </p:nvSpPr>
        <p:spPr bwMode="auto">
          <a:xfrm>
            <a:off x="6223994" y="5415781"/>
            <a:ext cx="1070806"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Register file </a:t>
            </a:r>
            <a:endParaRPr lang="en-GB" sz="1400" dirty="0">
              <a:latin typeface="+mj-lt"/>
            </a:endParaRPr>
          </a:p>
        </p:txBody>
      </p:sp>
      <p:sp>
        <p:nvSpPr>
          <p:cNvPr id="177203" name="Rectangle 50"/>
          <p:cNvSpPr>
            <a:spLocks noChangeArrowheads="1"/>
          </p:cNvSpPr>
          <p:nvPr/>
        </p:nvSpPr>
        <p:spPr bwMode="auto">
          <a:xfrm>
            <a:off x="6568481" y="5626919"/>
            <a:ext cx="235642" cy="230832"/>
          </a:xfrm>
          <a:prstGeom prst="rect">
            <a:avLst/>
          </a:prstGeom>
          <a:noFill/>
          <a:ln w="9525">
            <a:noFill/>
            <a:miter lim="800000"/>
            <a:headEnd/>
            <a:tailEnd/>
          </a:ln>
        </p:spPr>
        <p:txBody>
          <a:bodyPr wrap="none" lIns="0" tIns="0" rIns="0" bIns="0">
            <a:spAutoFit/>
          </a:bodyPr>
          <a:lstStyle/>
          <a:p>
            <a:pPr algn="l" eaLnBrk="0" hangingPunct="0"/>
            <a:r>
              <a:rPr lang="en-GB" sz="1500">
                <a:solidFill>
                  <a:srgbClr val="000000"/>
                </a:solidFill>
                <a:latin typeface="+mj-lt"/>
              </a:rPr>
              <a:t>V5</a:t>
            </a:r>
            <a:endParaRPr lang="en-GB" sz="1400">
              <a:latin typeface="+mj-lt"/>
            </a:endParaRPr>
          </a:p>
        </p:txBody>
      </p:sp>
      <p:sp>
        <p:nvSpPr>
          <p:cNvPr id="177204" name="Rectangle 51"/>
          <p:cNvSpPr>
            <a:spLocks noChangeArrowheads="1"/>
          </p:cNvSpPr>
          <p:nvPr/>
        </p:nvSpPr>
        <p:spPr bwMode="auto">
          <a:xfrm>
            <a:off x="3215680" y="1448619"/>
            <a:ext cx="1874838" cy="900112"/>
          </a:xfrm>
          <a:prstGeom prst="rect">
            <a:avLst/>
          </a:prstGeom>
          <a:solidFill>
            <a:srgbClr val="FFFFFF"/>
          </a:solidFill>
          <a:ln w="17463">
            <a:solidFill>
              <a:srgbClr val="000000"/>
            </a:solidFill>
            <a:miter lim="800000"/>
            <a:headEnd/>
            <a:tailEnd/>
          </a:ln>
        </p:spPr>
        <p:txBody>
          <a:bodyPr/>
          <a:lstStyle/>
          <a:p>
            <a:endParaRPr lang="de-DE">
              <a:latin typeface="+mj-lt"/>
            </a:endParaRPr>
          </a:p>
        </p:txBody>
      </p:sp>
      <p:sp>
        <p:nvSpPr>
          <p:cNvPr id="177205" name="Rectangle 52"/>
          <p:cNvSpPr>
            <a:spLocks noChangeArrowheads="1"/>
          </p:cNvSpPr>
          <p:nvPr/>
        </p:nvSpPr>
        <p:spPr bwMode="auto">
          <a:xfrm>
            <a:off x="3215680" y="3933056"/>
            <a:ext cx="1874838" cy="901700"/>
          </a:xfrm>
          <a:prstGeom prst="rect">
            <a:avLst/>
          </a:prstGeom>
          <a:solidFill>
            <a:srgbClr val="FFFFFF"/>
          </a:solidFill>
          <a:ln w="17463">
            <a:solidFill>
              <a:srgbClr val="000000"/>
            </a:solidFill>
            <a:miter lim="800000"/>
            <a:headEnd/>
            <a:tailEnd/>
          </a:ln>
        </p:spPr>
        <p:txBody>
          <a:bodyPr/>
          <a:lstStyle/>
          <a:p>
            <a:endParaRPr lang="de-DE">
              <a:latin typeface="+mj-lt"/>
            </a:endParaRPr>
          </a:p>
        </p:txBody>
      </p:sp>
      <p:sp>
        <p:nvSpPr>
          <p:cNvPr id="177206" name="Rectangle 53"/>
          <p:cNvSpPr>
            <a:spLocks noChangeArrowheads="1"/>
          </p:cNvSpPr>
          <p:nvPr/>
        </p:nvSpPr>
        <p:spPr bwMode="auto">
          <a:xfrm>
            <a:off x="3685580" y="4155306"/>
            <a:ext cx="920750" cy="457200"/>
          </a:xfrm>
          <a:prstGeom prst="rect">
            <a:avLst/>
          </a:prstGeom>
          <a:solidFill>
            <a:srgbClr val="FFFFFF"/>
          </a:solidFill>
          <a:ln w="9525">
            <a:noFill/>
            <a:miter lim="800000"/>
            <a:headEnd/>
            <a:tailEnd/>
          </a:ln>
        </p:spPr>
        <p:txBody>
          <a:bodyPr/>
          <a:lstStyle/>
          <a:p>
            <a:endParaRPr lang="de-DE">
              <a:latin typeface="+mj-lt"/>
            </a:endParaRPr>
          </a:p>
        </p:txBody>
      </p:sp>
      <p:sp>
        <p:nvSpPr>
          <p:cNvPr id="177207" name="Rectangle 54"/>
          <p:cNvSpPr>
            <a:spLocks noChangeArrowheads="1"/>
          </p:cNvSpPr>
          <p:nvPr/>
        </p:nvSpPr>
        <p:spPr bwMode="auto">
          <a:xfrm>
            <a:off x="3784005" y="4120381"/>
            <a:ext cx="695703"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Shifting </a:t>
            </a:r>
            <a:endParaRPr lang="en-GB" sz="1400" dirty="0">
              <a:latin typeface="+mj-lt"/>
            </a:endParaRPr>
          </a:p>
        </p:txBody>
      </p:sp>
      <p:sp>
        <p:nvSpPr>
          <p:cNvPr id="177208" name="Rectangle 55"/>
          <p:cNvSpPr>
            <a:spLocks noChangeArrowheads="1"/>
          </p:cNvSpPr>
          <p:nvPr/>
        </p:nvSpPr>
        <p:spPr bwMode="auto">
          <a:xfrm>
            <a:off x="3750668" y="4331519"/>
            <a:ext cx="856004"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(4 stages)</a:t>
            </a:r>
            <a:endParaRPr lang="en-GB" sz="1400" dirty="0">
              <a:latin typeface="+mj-lt"/>
            </a:endParaRPr>
          </a:p>
        </p:txBody>
      </p:sp>
      <p:sp>
        <p:nvSpPr>
          <p:cNvPr id="177209" name="Rectangle 56"/>
          <p:cNvSpPr>
            <a:spLocks noChangeArrowheads="1"/>
          </p:cNvSpPr>
          <p:nvPr/>
        </p:nvSpPr>
        <p:spPr bwMode="auto">
          <a:xfrm>
            <a:off x="3215680" y="5185594"/>
            <a:ext cx="1874838" cy="900112"/>
          </a:xfrm>
          <a:prstGeom prst="rect">
            <a:avLst/>
          </a:prstGeom>
          <a:solidFill>
            <a:srgbClr val="FFFFFF"/>
          </a:solidFill>
          <a:ln w="17463">
            <a:solidFill>
              <a:srgbClr val="000000"/>
            </a:solidFill>
            <a:miter lim="800000"/>
            <a:headEnd/>
            <a:tailEnd/>
          </a:ln>
        </p:spPr>
        <p:txBody>
          <a:bodyPr/>
          <a:lstStyle/>
          <a:p>
            <a:endParaRPr lang="de-DE">
              <a:latin typeface="+mj-lt"/>
            </a:endParaRPr>
          </a:p>
        </p:txBody>
      </p:sp>
      <p:sp>
        <p:nvSpPr>
          <p:cNvPr id="177210" name="Rectangle 57"/>
          <p:cNvSpPr>
            <a:spLocks noChangeArrowheads="1"/>
          </p:cNvSpPr>
          <p:nvPr/>
        </p:nvSpPr>
        <p:spPr bwMode="auto">
          <a:xfrm>
            <a:off x="3685580" y="5406256"/>
            <a:ext cx="920750" cy="458788"/>
          </a:xfrm>
          <a:prstGeom prst="rect">
            <a:avLst/>
          </a:prstGeom>
          <a:solidFill>
            <a:srgbClr val="FFFFFF"/>
          </a:solidFill>
          <a:ln w="9525">
            <a:noFill/>
            <a:miter lim="800000"/>
            <a:headEnd/>
            <a:tailEnd/>
          </a:ln>
        </p:spPr>
        <p:txBody>
          <a:bodyPr/>
          <a:lstStyle/>
          <a:p>
            <a:endParaRPr lang="de-DE">
              <a:latin typeface="+mj-lt"/>
            </a:endParaRPr>
          </a:p>
        </p:txBody>
      </p:sp>
      <p:sp>
        <p:nvSpPr>
          <p:cNvPr id="177211" name="Rectangle 58"/>
          <p:cNvSpPr>
            <a:spLocks noChangeArrowheads="1"/>
          </p:cNvSpPr>
          <p:nvPr/>
        </p:nvSpPr>
        <p:spPr bwMode="auto">
          <a:xfrm>
            <a:off x="3931643" y="5371331"/>
            <a:ext cx="471283"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AND </a:t>
            </a:r>
            <a:endParaRPr lang="en-GB" sz="1400" dirty="0">
              <a:latin typeface="+mj-lt"/>
            </a:endParaRPr>
          </a:p>
        </p:txBody>
      </p:sp>
      <p:sp>
        <p:nvSpPr>
          <p:cNvPr id="177212" name="Rectangle 59"/>
          <p:cNvSpPr>
            <a:spLocks noChangeArrowheads="1"/>
          </p:cNvSpPr>
          <p:nvPr/>
        </p:nvSpPr>
        <p:spPr bwMode="auto">
          <a:xfrm>
            <a:off x="3750668" y="5582469"/>
            <a:ext cx="856004"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(2 stages)</a:t>
            </a:r>
            <a:endParaRPr lang="en-GB" sz="1400" dirty="0">
              <a:latin typeface="+mj-lt"/>
            </a:endParaRPr>
          </a:p>
        </p:txBody>
      </p:sp>
      <p:sp>
        <p:nvSpPr>
          <p:cNvPr id="177213" name="Rectangle 60"/>
          <p:cNvSpPr>
            <a:spLocks noChangeArrowheads="1"/>
          </p:cNvSpPr>
          <p:nvPr/>
        </p:nvSpPr>
        <p:spPr bwMode="auto">
          <a:xfrm>
            <a:off x="3215680" y="2682106"/>
            <a:ext cx="1874838" cy="901700"/>
          </a:xfrm>
          <a:prstGeom prst="rect">
            <a:avLst/>
          </a:prstGeom>
          <a:solidFill>
            <a:srgbClr val="FFFFFF"/>
          </a:solidFill>
          <a:ln w="17463">
            <a:solidFill>
              <a:srgbClr val="000000"/>
            </a:solidFill>
            <a:miter lim="800000"/>
            <a:headEnd/>
            <a:tailEnd/>
          </a:ln>
        </p:spPr>
        <p:txBody>
          <a:bodyPr/>
          <a:lstStyle/>
          <a:p>
            <a:endParaRPr lang="de-DE">
              <a:latin typeface="+mj-lt"/>
            </a:endParaRPr>
          </a:p>
        </p:txBody>
      </p:sp>
      <p:sp>
        <p:nvSpPr>
          <p:cNvPr id="177214" name="Rectangle 61"/>
          <p:cNvSpPr>
            <a:spLocks noChangeArrowheads="1"/>
          </p:cNvSpPr>
          <p:nvPr/>
        </p:nvSpPr>
        <p:spPr bwMode="auto">
          <a:xfrm>
            <a:off x="3620494" y="2904356"/>
            <a:ext cx="1050925" cy="457200"/>
          </a:xfrm>
          <a:prstGeom prst="rect">
            <a:avLst/>
          </a:prstGeom>
          <a:solidFill>
            <a:srgbClr val="FFFFFF"/>
          </a:solidFill>
          <a:ln w="9525">
            <a:noFill/>
            <a:miter lim="800000"/>
            <a:headEnd/>
            <a:tailEnd/>
          </a:ln>
        </p:spPr>
        <p:txBody>
          <a:bodyPr/>
          <a:lstStyle/>
          <a:p>
            <a:endParaRPr lang="de-DE">
              <a:latin typeface="+mj-lt"/>
            </a:endParaRPr>
          </a:p>
        </p:txBody>
      </p:sp>
      <p:sp>
        <p:nvSpPr>
          <p:cNvPr id="177215" name="Rectangle 62"/>
          <p:cNvSpPr>
            <a:spLocks noChangeArrowheads="1"/>
          </p:cNvSpPr>
          <p:nvPr/>
        </p:nvSpPr>
        <p:spPr bwMode="auto">
          <a:xfrm>
            <a:off x="3799880" y="2869431"/>
            <a:ext cx="750205"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Addition </a:t>
            </a:r>
            <a:endParaRPr lang="en-GB" sz="1400" dirty="0">
              <a:latin typeface="+mj-lt"/>
            </a:endParaRPr>
          </a:p>
        </p:txBody>
      </p:sp>
      <p:sp>
        <p:nvSpPr>
          <p:cNvPr id="177216" name="Rectangle 63"/>
          <p:cNvSpPr>
            <a:spLocks noChangeArrowheads="1"/>
          </p:cNvSpPr>
          <p:nvPr/>
        </p:nvSpPr>
        <p:spPr bwMode="auto">
          <a:xfrm>
            <a:off x="3750668" y="3080569"/>
            <a:ext cx="856004"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(3 stages)</a:t>
            </a:r>
            <a:endParaRPr lang="en-GB" sz="1400" dirty="0">
              <a:latin typeface="+mj-lt"/>
            </a:endParaRPr>
          </a:p>
        </p:txBody>
      </p:sp>
      <p:sp>
        <p:nvSpPr>
          <p:cNvPr id="177217" name="Rectangle 64"/>
          <p:cNvSpPr>
            <a:spLocks noChangeArrowheads="1"/>
          </p:cNvSpPr>
          <p:nvPr/>
        </p:nvSpPr>
        <p:spPr bwMode="auto">
          <a:xfrm>
            <a:off x="3603030" y="1547045"/>
            <a:ext cx="1068388" cy="687387"/>
          </a:xfrm>
          <a:prstGeom prst="rect">
            <a:avLst/>
          </a:prstGeom>
          <a:solidFill>
            <a:srgbClr val="FFFFFF"/>
          </a:solidFill>
          <a:ln w="9525">
            <a:noFill/>
            <a:miter lim="800000"/>
            <a:headEnd/>
            <a:tailEnd/>
          </a:ln>
        </p:spPr>
        <p:txBody>
          <a:bodyPr/>
          <a:lstStyle/>
          <a:p>
            <a:endParaRPr lang="de-DE">
              <a:latin typeface="+mj-lt"/>
            </a:endParaRPr>
          </a:p>
        </p:txBody>
      </p:sp>
      <p:sp>
        <p:nvSpPr>
          <p:cNvPr id="177218" name="Rectangle 65"/>
          <p:cNvSpPr>
            <a:spLocks noChangeArrowheads="1"/>
          </p:cNvSpPr>
          <p:nvPr/>
        </p:nvSpPr>
        <p:spPr bwMode="auto">
          <a:xfrm>
            <a:off x="3768131" y="1512119"/>
            <a:ext cx="748603"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Memory </a:t>
            </a:r>
            <a:endParaRPr lang="en-GB" sz="1400" dirty="0">
              <a:latin typeface="+mj-lt"/>
            </a:endParaRPr>
          </a:p>
        </p:txBody>
      </p:sp>
      <p:sp>
        <p:nvSpPr>
          <p:cNvPr id="177219" name="Rectangle 66"/>
          <p:cNvSpPr>
            <a:spLocks noChangeArrowheads="1"/>
          </p:cNvSpPr>
          <p:nvPr/>
        </p:nvSpPr>
        <p:spPr bwMode="auto">
          <a:xfrm>
            <a:off x="3882430" y="1723256"/>
            <a:ext cx="652423"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access </a:t>
            </a:r>
            <a:endParaRPr lang="en-GB" sz="1400" dirty="0">
              <a:latin typeface="+mj-lt"/>
            </a:endParaRPr>
          </a:p>
        </p:txBody>
      </p:sp>
      <p:sp>
        <p:nvSpPr>
          <p:cNvPr id="177220" name="Rectangle 67"/>
          <p:cNvSpPr>
            <a:spLocks noChangeArrowheads="1"/>
          </p:cNvSpPr>
          <p:nvPr/>
        </p:nvSpPr>
        <p:spPr bwMode="auto">
          <a:xfrm>
            <a:off x="3750668" y="1934394"/>
            <a:ext cx="856004" cy="230832"/>
          </a:xfrm>
          <a:prstGeom prst="rect">
            <a:avLst/>
          </a:prstGeom>
          <a:noFill/>
          <a:ln w="9525">
            <a:noFill/>
            <a:miter lim="800000"/>
            <a:headEnd/>
            <a:tailEnd/>
          </a:ln>
        </p:spPr>
        <p:txBody>
          <a:bodyPr wrap="none" lIns="0" tIns="0" rIns="0" bIns="0">
            <a:spAutoFit/>
          </a:bodyPr>
          <a:lstStyle/>
          <a:p>
            <a:pPr algn="l" eaLnBrk="0" hangingPunct="0"/>
            <a:r>
              <a:rPr lang="en-GB" sz="1500" dirty="0">
                <a:solidFill>
                  <a:srgbClr val="000000"/>
                </a:solidFill>
                <a:latin typeface="+mj-lt"/>
              </a:rPr>
              <a:t>(7 stages)</a:t>
            </a:r>
            <a:endParaRPr lang="en-GB" sz="1400" dirty="0">
              <a:latin typeface="+mj-lt"/>
            </a:endParaRPr>
          </a:p>
        </p:txBody>
      </p:sp>
      <p:pic>
        <p:nvPicPr>
          <p:cNvPr id="5122" name="Picture 2" descr="https://upload.wikimedia.org/wikipedia/commons/thumb/f/f7/Cray-1-deutsches-museum.jpg/1024px-Cray-1-deutsches-muse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4980" y="2230171"/>
            <a:ext cx="2808502" cy="30937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31863" y="5344268"/>
            <a:ext cx="2401619" cy="261610"/>
          </a:xfrm>
          <a:prstGeom prst="rect">
            <a:avLst/>
          </a:prstGeom>
          <a:noFill/>
        </p:spPr>
        <p:txBody>
          <a:bodyPr wrap="none" rtlCol="0">
            <a:spAutoFit/>
          </a:bodyPr>
          <a:lstStyle/>
          <a:p>
            <a:r>
              <a:rPr lang="en-US" sz="1100" dirty="0">
                <a:latin typeface="+mj-lt"/>
                <a:hlinkClick r:id="rId4"/>
              </a:rPr>
              <a:t>https://en.wikipedia.org/wiki/Cray-1</a:t>
            </a:r>
            <a:r>
              <a:rPr lang="en-US" sz="1100" dirty="0">
                <a:latin typeface="+mj-lt"/>
              </a:rPr>
              <a:t> </a:t>
            </a:r>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lstStyle/>
          <a:p>
            <a:pPr eaLnBrk="1" hangingPunct="1"/>
            <a:r>
              <a:rPr lang="en-US" noProof="0" dirty="0"/>
              <a:t>Simple Example</a:t>
            </a:r>
          </a:p>
        </p:txBody>
      </p:sp>
      <p:sp>
        <p:nvSpPr>
          <p:cNvPr id="178180" name="Rectangle 3"/>
          <p:cNvSpPr>
            <a:spLocks noGrp="1" noChangeArrowheads="1"/>
          </p:cNvSpPr>
          <p:nvPr>
            <p:ph idx="1"/>
          </p:nvPr>
        </p:nvSpPr>
        <p:spPr/>
        <p:txBody>
          <a:bodyPr/>
          <a:lstStyle/>
          <a:p>
            <a:pPr eaLnBrk="1" hangingPunct="1"/>
            <a:r>
              <a:rPr lang="en-US" noProof="0" dirty="0"/>
              <a:t>Component-wise multiplication of vectors</a:t>
            </a:r>
          </a:p>
          <a:p>
            <a:pPr lvl="1" eaLnBrk="1" hangingPunct="1"/>
            <a:r>
              <a:rPr lang="en-US" noProof="0" dirty="0"/>
              <a:t> A(i)= B(i) * C(i), i = 1, …, 100</a:t>
            </a:r>
          </a:p>
          <a:p>
            <a:pPr eaLnBrk="1" hangingPunct="1"/>
            <a:endParaRPr lang="en-US" noProof="0" dirty="0"/>
          </a:p>
          <a:p>
            <a:pPr eaLnBrk="1" hangingPunct="1"/>
            <a:r>
              <a:rPr lang="en-US" noProof="0" dirty="0"/>
              <a:t>Standard processor</a:t>
            </a:r>
          </a:p>
          <a:p>
            <a:pPr eaLnBrk="1" hangingPunct="1">
              <a:buFontTx/>
              <a:buNone/>
            </a:pPr>
            <a:r>
              <a:rPr lang="en-US" noProof="0" dirty="0">
                <a:latin typeface="Courier New" pitchFamily="49" charset="0"/>
              </a:rPr>
              <a:t>	i = 1</a:t>
            </a:r>
          </a:p>
          <a:p>
            <a:pPr eaLnBrk="1" hangingPunct="1">
              <a:buFontTx/>
              <a:buNone/>
            </a:pPr>
            <a:r>
              <a:rPr lang="en-US" noProof="0" dirty="0">
                <a:latin typeface="Courier New" pitchFamily="49" charset="0"/>
              </a:rPr>
              <a:t>	b = b(i)</a:t>
            </a:r>
          </a:p>
          <a:p>
            <a:pPr eaLnBrk="1" hangingPunct="1">
              <a:buFontTx/>
              <a:buNone/>
            </a:pPr>
            <a:r>
              <a:rPr lang="en-US" noProof="0" dirty="0">
                <a:latin typeface="Courier New" pitchFamily="49" charset="0"/>
              </a:rPr>
              <a:t>	c = c(i)</a:t>
            </a:r>
          </a:p>
          <a:p>
            <a:pPr eaLnBrk="1" hangingPunct="1">
              <a:buFontTx/>
              <a:buNone/>
            </a:pPr>
            <a:r>
              <a:rPr lang="en-US" noProof="0" dirty="0">
                <a:latin typeface="Courier New" pitchFamily="49" charset="0"/>
              </a:rPr>
              <a:t>	a = b * c</a:t>
            </a:r>
          </a:p>
          <a:p>
            <a:pPr eaLnBrk="1" hangingPunct="1">
              <a:buFontTx/>
              <a:buNone/>
            </a:pPr>
            <a:r>
              <a:rPr lang="en-US" noProof="0" dirty="0">
                <a:latin typeface="Courier New" pitchFamily="49" charset="0"/>
              </a:rPr>
              <a:t>	a(i) = a</a:t>
            </a:r>
          </a:p>
          <a:p>
            <a:pPr eaLnBrk="1" hangingPunct="1">
              <a:buFontTx/>
              <a:buNone/>
            </a:pPr>
            <a:r>
              <a:rPr lang="en-US" noProof="0" dirty="0">
                <a:latin typeface="Courier New" pitchFamily="49" charset="0"/>
              </a:rPr>
              <a:t>	i++</a:t>
            </a:r>
          </a:p>
          <a:p>
            <a:pPr eaLnBrk="1" hangingPunct="1">
              <a:buFontTx/>
              <a:buNone/>
            </a:pPr>
            <a:r>
              <a:rPr lang="en-US" noProof="0" dirty="0">
                <a:latin typeface="Courier New" pitchFamily="49" charset="0"/>
              </a:rPr>
              <a:t>	if i&lt;101</a:t>
            </a:r>
          </a:p>
        </p:txBody>
      </p:sp>
      <p:sp>
        <p:nvSpPr>
          <p:cNvPr id="178178" name="Fußzeilenplatzhalter 3"/>
          <p:cNvSpPr>
            <a:spLocks noGrp="1"/>
          </p:cNvSpPr>
          <p:nvPr>
            <p:ph type="ftr" sz="quarter" idx="10"/>
          </p:nvPr>
        </p:nvSpPr>
        <p:spPr>
          <a:noFill/>
        </p:spPr>
        <p:txBody>
          <a:bodyPr/>
          <a:lstStyle/>
          <a:p>
            <a:r>
              <a:rPr lang="en-US"/>
              <a:t>TI II - Computer Architecture</a:t>
            </a:r>
          </a:p>
        </p:txBody>
      </p:sp>
      <p:sp>
        <p:nvSpPr>
          <p:cNvPr id="178181" name="Freeform 4"/>
          <p:cNvSpPr>
            <a:spLocks/>
          </p:cNvSpPr>
          <p:nvPr/>
        </p:nvSpPr>
        <p:spPr bwMode="auto">
          <a:xfrm>
            <a:off x="2684708" y="2492896"/>
            <a:ext cx="352425" cy="1971675"/>
          </a:xfrm>
          <a:custGeom>
            <a:avLst/>
            <a:gdLst>
              <a:gd name="T0" fmla="*/ 0 w 240"/>
              <a:gd name="T1" fmla="*/ 2147483647 h 1152"/>
              <a:gd name="T2" fmla="*/ 2147483647 w 240"/>
              <a:gd name="T3" fmla="*/ 2147483647 h 1152"/>
              <a:gd name="T4" fmla="*/ 2147483647 w 240"/>
              <a:gd name="T5" fmla="*/ 0 h 1152"/>
              <a:gd name="T6" fmla="*/ 0 w 240"/>
              <a:gd name="T7" fmla="*/ 0 h 1152"/>
              <a:gd name="T8" fmla="*/ 0 60000 65536"/>
              <a:gd name="T9" fmla="*/ 0 60000 65536"/>
              <a:gd name="T10" fmla="*/ 0 60000 65536"/>
              <a:gd name="T11" fmla="*/ 0 60000 65536"/>
              <a:gd name="T12" fmla="*/ 0 w 240"/>
              <a:gd name="T13" fmla="*/ 0 h 1152"/>
              <a:gd name="T14" fmla="*/ 240 w 240"/>
              <a:gd name="T15" fmla="*/ 1152 h 1152"/>
            </a:gdLst>
            <a:ahLst/>
            <a:cxnLst>
              <a:cxn ang="T8">
                <a:pos x="T0" y="T1"/>
              </a:cxn>
              <a:cxn ang="T9">
                <a:pos x="T2" y="T3"/>
              </a:cxn>
              <a:cxn ang="T10">
                <a:pos x="T4" y="T5"/>
              </a:cxn>
              <a:cxn ang="T11">
                <a:pos x="T6" y="T7"/>
              </a:cxn>
            </a:cxnLst>
            <a:rect l="T12" t="T13" r="T14" b="T15"/>
            <a:pathLst>
              <a:path w="240" h="1152">
                <a:moveTo>
                  <a:pt x="0" y="1152"/>
                </a:moveTo>
                <a:lnTo>
                  <a:pt x="240" y="1152"/>
                </a:lnTo>
                <a:lnTo>
                  <a:pt x="240" y="0"/>
                </a:lnTo>
                <a:lnTo>
                  <a:pt x="0" y="0"/>
                </a:lnTo>
              </a:path>
            </a:pathLst>
          </a:custGeom>
          <a:noFill/>
          <a:ln w="9525">
            <a:solidFill>
              <a:schemeClr val="tx1"/>
            </a:solidFill>
            <a:round/>
            <a:headEnd/>
            <a:tailEnd type="triangle" w="med" len="med"/>
          </a:ln>
        </p:spPr>
        <p:txBody>
          <a:bodyPr/>
          <a:lstStyle/>
          <a:p>
            <a:endParaRPr lang="de-DE"/>
          </a:p>
        </p:txBody>
      </p:sp>
      <p:sp>
        <p:nvSpPr>
          <p:cNvPr id="178182" name="Text Box 5"/>
          <p:cNvSpPr txBox="1">
            <a:spLocks noChangeArrowheads="1"/>
          </p:cNvSpPr>
          <p:nvPr/>
        </p:nvSpPr>
        <p:spPr bwMode="auto">
          <a:xfrm>
            <a:off x="6240016" y="2348880"/>
            <a:ext cx="3243196" cy="1815882"/>
          </a:xfrm>
          <a:prstGeom prst="rect">
            <a:avLst/>
          </a:prstGeom>
          <a:noFill/>
          <a:ln w="9525">
            <a:noFill/>
            <a:miter lim="800000"/>
            <a:headEnd/>
            <a:tailEnd/>
          </a:ln>
        </p:spPr>
        <p:txBody>
          <a:bodyPr wrap="none">
            <a:spAutoFit/>
          </a:bodyPr>
          <a:lstStyle/>
          <a:p>
            <a:pPr algn="l" eaLnBrk="0" hangingPunct="0"/>
            <a:r>
              <a:rPr lang="en-US" dirty="0">
                <a:latin typeface="+mj-lt"/>
              </a:rPr>
              <a:t>Vector processor</a:t>
            </a:r>
          </a:p>
          <a:p>
            <a:pPr algn="l" eaLnBrk="0" hangingPunct="0"/>
            <a:r>
              <a:rPr lang="en-US" sz="2400" dirty="0">
                <a:latin typeface="Arial" charset="0"/>
              </a:rPr>
              <a:t>    </a:t>
            </a:r>
            <a:r>
              <a:rPr lang="en-US" sz="2200" dirty="0" err="1">
                <a:latin typeface="Courier New" pitchFamily="49" charset="0"/>
              </a:rPr>
              <a:t>vload</a:t>
            </a:r>
            <a:r>
              <a:rPr lang="en-US" sz="2200" dirty="0">
                <a:latin typeface="Courier New" pitchFamily="49" charset="0"/>
              </a:rPr>
              <a:t> b, 1, 100</a:t>
            </a:r>
          </a:p>
          <a:p>
            <a:pPr algn="l" eaLnBrk="0" hangingPunct="0"/>
            <a:r>
              <a:rPr lang="en-US" sz="2200" dirty="0">
                <a:latin typeface="Courier New" pitchFamily="49" charset="0"/>
              </a:rPr>
              <a:t>  </a:t>
            </a:r>
            <a:r>
              <a:rPr lang="en-US" sz="2200" dirty="0" err="1">
                <a:latin typeface="Courier New" pitchFamily="49" charset="0"/>
              </a:rPr>
              <a:t>vload</a:t>
            </a:r>
            <a:r>
              <a:rPr lang="en-US" sz="2200" dirty="0">
                <a:latin typeface="Courier New" pitchFamily="49" charset="0"/>
              </a:rPr>
              <a:t> c, 1, 100</a:t>
            </a:r>
          </a:p>
          <a:p>
            <a:pPr algn="l" eaLnBrk="0" hangingPunct="0"/>
            <a:r>
              <a:rPr lang="en-US" sz="2200" dirty="0">
                <a:latin typeface="Courier New" pitchFamily="49" charset="0"/>
              </a:rPr>
              <a:t>  </a:t>
            </a:r>
            <a:r>
              <a:rPr lang="en-US" sz="2200" dirty="0" err="1">
                <a:latin typeface="Courier New" pitchFamily="49" charset="0"/>
              </a:rPr>
              <a:t>vmult</a:t>
            </a:r>
            <a:r>
              <a:rPr lang="en-US" sz="2200" dirty="0">
                <a:latin typeface="Courier New" pitchFamily="49" charset="0"/>
              </a:rPr>
              <a:t> a, b, c</a:t>
            </a:r>
          </a:p>
          <a:p>
            <a:pPr algn="l" eaLnBrk="0" hangingPunct="0"/>
            <a:r>
              <a:rPr lang="en-US" sz="2200" dirty="0">
                <a:latin typeface="Courier New" pitchFamily="49" charset="0"/>
              </a:rPr>
              <a:t>  </a:t>
            </a:r>
            <a:r>
              <a:rPr lang="en-US" sz="2200" dirty="0" err="1">
                <a:latin typeface="Courier New" pitchFamily="49" charset="0"/>
              </a:rPr>
              <a:t>vstore</a:t>
            </a:r>
            <a:r>
              <a:rPr lang="en-US" sz="2200" dirty="0">
                <a:latin typeface="Courier New" pitchFamily="49" charset="0"/>
              </a:rPr>
              <a:t> a, 1, 100</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el 1"/>
          <p:cNvSpPr>
            <a:spLocks noGrp="1"/>
          </p:cNvSpPr>
          <p:nvPr>
            <p:ph type="title"/>
          </p:nvPr>
        </p:nvSpPr>
        <p:spPr/>
        <p:txBody>
          <a:bodyPr/>
          <a:lstStyle/>
          <a:p>
            <a:r>
              <a:rPr lang="en-US" sz="3200" noProof="0" dirty="0"/>
              <a:t>Superscalar processors</a:t>
            </a:r>
          </a:p>
        </p:txBody>
      </p:sp>
      <p:sp>
        <p:nvSpPr>
          <p:cNvPr id="180227" name="Textplatzhalter 2"/>
          <p:cNvSpPr>
            <a:spLocks noGrp="1"/>
          </p:cNvSpPr>
          <p:nvPr>
            <p:ph type="body" idx="1"/>
          </p:nvPr>
        </p:nvSpPr>
        <p:spPr/>
        <p:txBody>
          <a:bodyPr/>
          <a:lstStyle/>
          <a:p>
            <a:r>
              <a:rPr lang="en-US" sz="1800" dirty="0"/>
              <a:t>Pipelining</a:t>
            </a:r>
            <a:endParaRPr lang="en-US" sz="900" dirty="0"/>
          </a:p>
          <a:p>
            <a:endParaRPr lang="en-US" sz="900" dirty="0"/>
          </a:p>
          <a:p>
            <a:endParaRPr lang="en-US" sz="900" dirty="0"/>
          </a:p>
          <a:p>
            <a:endParaRPr lang="de-DE" dirty="0"/>
          </a:p>
        </p:txBody>
      </p:sp>
      <p:sp>
        <p:nvSpPr>
          <p:cNvPr id="180228"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noProof="0" dirty="0"/>
              <a:t>Control register</a:t>
            </a:r>
          </a:p>
        </p:txBody>
      </p:sp>
      <p:sp>
        <p:nvSpPr>
          <p:cNvPr id="25604" name="Rectangle 5"/>
          <p:cNvSpPr>
            <a:spLocks noGrp="1" noChangeArrowheads="1"/>
          </p:cNvSpPr>
          <p:nvPr>
            <p:ph idx="1"/>
          </p:nvPr>
        </p:nvSpPr>
        <p:spPr/>
        <p:txBody>
          <a:bodyPr/>
          <a:lstStyle/>
          <a:p>
            <a:pPr eaLnBrk="1" hangingPunct="1"/>
            <a:r>
              <a:rPr lang="en-US" noProof="0" dirty="0"/>
              <a:t>The control register stores the current state</a:t>
            </a:r>
            <a:br>
              <a:rPr lang="en-US" noProof="0" dirty="0"/>
            </a:br>
            <a:r>
              <a:rPr lang="en-US" noProof="0" dirty="0"/>
              <a:t>of the control unit.</a:t>
            </a:r>
          </a:p>
          <a:p>
            <a:pPr eaLnBrk="1" hangingPunct="1"/>
            <a:endParaRPr lang="en-US" dirty="0"/>
          </a:p>
          <a:p>
            <a:pPr eaLnBrk="1" hangingPunct="1"/>
            <a:r>
              <a:rPr lang="en-US" dirty="0"/>
              <a:t>T</a:t>
            </a:r>
            <a:r>
              <a:rPr lang="en-US" noProof="0" dirty="0"/>
              <a:t>his influences e.g. instruction decoding, operation mode.</a:t>
            </a:r>
          </a:p>
          <a:p>
            <a:pPr eaLnBrk="1" hangingPunct="1"/>
            <a:endParaRPr lang="en-US" dirty="0"/>
          </a:p>
          <a:p>
            <a:pPr eaLnBrk="1" hangingPunct="1"/>
            <a:r>
              <a:rPr lang="en-US" dirty="0"/>
              <a:t>T</a:t>
            </a:r>
            <a:r>
              <a:rPr lang="en-US" noProof="0" dirty="0"/>
              <a:t>he meaning of the bits depend on the processor.</a:t>
            </a:r>
          </a:p>
          <a:p>
            <a:pPr eaLnBrk="1" hangingPunct="1"/>
            <a:endParaRPr lang="en-US" noProof="0" dirty="0"/>
          </a:p>
          <a:p>
            <a:pPr eaLnBrk="1" hangingPunct="1"/>
            <a:endParaRPr lang="en-US" noProof="0" dirty="0"/>
          </a:p>
          <a:p>
            <a:pPr eaLnBrk="1" hangingPunct="1">
              <a:buFontTx/>
              <a:buNone/>
            </a:pPr>
            <a:endParaRPr lang="en-US" noProof="0" dirty="0"/>
          </a:p>
          <a:p>
            <a:pPr eaLnBrk="1" hangingPunct="1"/>
            <a:r>
              <a:rPr lang="en-US" noProof="0" dirty="0"/>
              <a:t>Examples:</a:t>
            </a:r>
          </a:p>
          <a:p>
            <a:pPr marL="422077" lvl="2" indent="-132160">
              <a:spcBef>
                <a:spcPts val="375"/>
              </a:spcBef>
            </a:pPr>
            <a:r>
              <a:rPr lang="en-US" dirty="0"/>
              <a:t>Interrupt enable bit</a:t>
            </a:r>
          </a:p>
          <a:p>
            <a:pPr marL="572095" lvl="3" indent="-132160">
              <a:spcBef>
                <a:spcPts val="375"/>
              </a:spcBef>
            </a:pPr>
            <a:r>
              <a:rPr lang="en-US" dirty="0"/>
              <a:t>determines if the processor reacts to interrupts</a:t>
            </a:r>
          </a:p>
          <a:p>
            <a:pPr marL="422077" lvl="2" indent="-132160">
              <a:spcBef>
                <a:spcPts val="375"/>
              </a:spcBef>
            </a:pPr>
            <a:r>
              <a:rPr lang="en-US" dirty="0"/>
              <a:t>Virtual machine extensions enable</a:t>
            </a:r>
          </a:p>
          <a:p>
            <a:pPr marL="572095" lvl="3" indent="-132160">
              <a:spcBef>
                <a:spcPts val="375"/>
              </a:spcBef>
            </a:pPr>
            <a:r>
              <a:rPr lang="en-US" dirty="0"/>
              <a:t>enable hardware assisted virtualization on x86 CPUs</a:t>
            </a:r>
          </a:p>
          <a:p>
            <a:pPr marL="422077" lvl="2" indent="-132160">
              <a:spcBef>
                <a:spcPts val="375"/>
              </a:spcBef>
            </a:pPr>
            <a:r>
              <a:rPr lang="en-US" dirty="0"/>
              <a:t>User mode instruction prevention</a:t>
            </a:r>
          </a:p>
          <a:p>
            <a:pPr marL="572095" lvl="3" indent="-132160">
              <a:spcBef>
                <a:spcPts val="375"/>
              </a:spcBef>
            </a:pPr>
            <a:r>
              <a:rPr lang="en-US" dirty="0"/>
              <a:t>if set, certain instructions cannot be executed in user level</a:t>
            </a:r>
          </a:p>
          <a:p>
            <a:pPr marL="422077" lvl="2" indent="-132160">
              <a:spcBef>
                <a:spcPts val="375"/>
              </a:spcBef>
            </a:pPr>
            <a:r>
              <a:rPr lang="en-US" dirty="0"/>
              <a:t>see e.g. </a:t>
            </a:r>
            <a:r>
              <a:rPr lang="de-DE" dirty="0">
                <a:hlinkClick r:id="rId3"/>
              </a:rPr>
              <a:t>https://en.wikipedia.org/wiki/Control_register</a:t>
            </a:r>
            <a:endParaRPr lang="en-US" dirty="0"/>
          </a:p>
        </p:txBody>
      </p:sp>
      <p:sp>
        <p:nvSpPr>
          <p:cNvPr id="25602" name="Fußzeilenplatzhalter 3"/>
          <p:cNvSpPr>
            <a:spLocks noGrp="1"/>
          </p:cNvSpPr>
          <p:nvPr>
            <p:ph type="ftr" sz="quarter" idx="10"/>
          </p:nvPr>
        </p:nvSpPr>
        <p:spPr>
          <a:noFill/>
        </p:spPr>
        <p:txBody>
          <a:bodyPr/>
          <a:lstStyle/>
          <a:p>
            <a:r>
              <a:rPr lang="en-US"/>
              <a:t>TI II - Computer Architecture</a:t>
            </a:r>
          </a:p>
        </p:txBody>
      </p:sp>
      <p:grpSp>
        <p:nvGrpSpPr>
          <p:cNvPr id="6" name="Group 5"/>
          <p:cNvGrpSpPr/>
          <p:nvPr/>
        </p:nvGrpSpPr>
        <p:grpSpPr>
          <a:xfrm>
            <a:off x="6753381" y="1227367"/>
            <a:ext cx="5416890" cy="2394968"/>
            <a:chOff x="6753381" y="1227367"/>
            <a:chExt cx="5416890" cy="2394968"/>
          </a:xfrm>
        </p:grpSpPr>
        <p:sp>
          <p:nvSpPr>
            <p:cNvPr id="7" name="Flowchart: Process 6"/>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8" name="Rectangle 7"/>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0" name="Flowchart: Multidocument 9"/>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1" name="Flowchart: Process 10"/>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2" name="Straight Arrow Connector 11"/>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3" name="Straight Arrow Connector 12"/>
            <p:cNvCxnSpPr>
              <a:endCxn id="9"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4" name="Straight Arrow Connector 13"/>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5" name="Elbow Connector 14"/>
            <p:cNvCxnSpPr>
              <a:stCxn id="11"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6" name="Elbow Connector 15"/>
            <p:cNvCxnSpPr>
              <a:stCxn id="10" idx="0"/>
              <a:endCxn id="8"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8" name="Straight Arrow Connector 17"/>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9" name="Straight Arrow Connector 18"/>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1" name="TextBox 20"/>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p:txBody>
          <a:bodyPr/>
          <a:lstStyle/>
          <a:p>
            <a:pPr eaLnBrk="1" hangingPunct="1"/>
            <a:r>
              <a:rPr lang="en-US" noProof="0" dirty="0"/>
              <a:t>Superscalar processors</a:t>
            </a:r>
          </a:p>
        </p:txBody>
      </p:sp>
      <p:sp>
        <p:nvSpPr>
          <p:cNvPr id="181252" name="Rectangle 3"/>
          <p:cNvSpPr>
            <a:spLocks noGrp="1" noChangeArrowheads="1"/>
          </p:cNvSpPr>
          <p:nvPr>
            <p:ph idx="1"/>
          </p:nvPr>
        </p:nvSpPr>
        <p:spPr/>
        <p:txBody>
          <a:bodyPr/>
          <a:lstStyle/>
          <a:p>
            <a:pPr eaLnBrk="1" hangingPunct="1"/>
            <a:r>
              <a:rPr lang="en-US" noProof="0" dirty="0"/>
              <a:t>Definition</a:t>
            </a:r>
          </a:p>
          <a:p>
            <a:pPr marL="422077" lvl="2" indent="-132160">
              <a:spcBef>
                <a:spcPts val="375"/>
              </a:spcBef>
            </a:pPr>
            <a:r>
              <a:rPr lang="en-US" dirty="0">
                <a:solidFill>
                  <a:srgbClr val="C00000"/>
                </a:solidFill>
              </a:rPr>
              <a:t>Superscalar</a:t>
            </a:r>
            <a:r>
              <a:rPr lang="en-US" dirty="0"/>
              <a:t> machines are distinguished by their ability to (dynamically) issue multiple instructions each clock cycle from a conventional linear instruction stream.</a:t>
            </a:r>
            <a:br>
              <a:rPr lang="en-US" dirty="0"/>
            </a:br>
            <a:endParaRPr lang="en-US" dirty="0"/>
          </a:p>
          <a:p>
            <a:pPr eaLnBrk="1" hangingPunct="1"/>
            <a:r>
              <a:rPr lang="en-US" noProof="0" dirty="0"/>
              <a:t>Consequence</a:t>
            </a:r>
          </a:p>
          <a:p>
            <a:pPr marL="422077" lvl="2" indent="-132160">
              <a:spcBef>
                <a:spcPts val="375"/>
              </a:spcBef>
            </a:pPr>
            <a:r>
              <a:rPr lang="en-US" dirty="0"/>
              <a:t>value of CPI (cycles per instructions) &lt;&lt; 1.0 possible!</a:t>
            </a:r>
          </a:p>
          <a:p>
            <a:pPr eaLnBrk="1" hangingPunct="1"/>
            <a:endParaRPr lang="en-US" noProof="0" dirty="0"/>
          </a:p>
        </p:txBody>
      </p:sp>
      <p:sp>
        <p:nvSpPr>
          <p:cNvPr id="18125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lstStyle/>
          <a:p>
            <a:pPr eaLnBrk="1" hangingPunct="1"/>
            <a:r>
              <a:rPr lang="en-US" noProof="0" dirty="0"/>
              <a:t>Superscalar Pipeline</a:t>
            </a:r>
          </a:p>
        </p:txBody>
      </p:sp>
      <p:sp>
        <p:nvSpPr>
          <p:cNvPr id="182276" name="Rectangle 3"/>
          <p:cNvSpPr>
            <a:spLocks noGrp="1" noChangeArrowheads="1"/>
          </p:cNvSpPr>
          <p:nvPr>
            <p:ph idx="1"/>
          </p:nvPr>
        </p:nvSpPr>
        <p:spPr/>
        <p:txBody>
          <a:bodyPr/>
          <a:lstStyle/>
          <a:p>
            <a:pPr eaLnBrk="1" hangingPunct="1"/>
            <a:r>
              <a:rPr lang="en-US" noProof="0" dirty="0"/>
              <a:t>Instructions in the instruction window are </a:t>
            </a:r>
            <a:r>
              <a:rPr lang="en-US" noProof="0" dirty="0">
                <a:solidFill>
                  <a:srgbClr val="C00000"/>
                </a:solidFill>
              </a:rPr>
              <a:t>free from control dependences </a:t>
            </a:r>
            <a:r>
              <a:rPr lang="en-US" noProof="0" dirty="0"/>
              <a:t>due to branch prediction, and </a:t>
            </a:r>
            <a:r>
              <a:rPr lang="en-US" noProof="0" dirty="0">
                <a:solidFill>
                  <a:srgbClr val="C00000"/>
                </a:solidFill>
              </a:rPr>
              <a:t>free from name dependences</a:t>
            </a:r>
            <a:r>
              <a:rPr lang="en-US" noProof="0" dirty="0"/>
              <a:t> due to register renaming. </a:t>
            </a:r>
          </a:p>
          <a:p>
            <a:pPr eaLnBrk="1" hangingPunct="1"/>
            <a:endParaRPr lang="en-US" noProof="0" dirty="0"/>
          </a:p>
          <a:p>
            <a:pPr eaLnBrk="1" hangingPunct="1"/>
            <a:r>
              <a:rPr lang="en-US" noProof="0" dirty="0"/>
              <a:t>So, only </a:t>
            </a:r>
            <a:r>
              <a:rPr lang="en-US" noProof="0" dirty="0">
                <a:solidFill>
                  <a:srgbClr val="C00000"/>
                </a:solidFill>
              </a:rPr>
              <a:t>(true) data dependencies and structural conflicts remain </a:t>
            </a:r>
            <a:r>
              <a:rPr lang="en-US" noProof="0" dirty="0"/>
              <a:t>to be solved.</a:t>
            </a:r>
          </a:p>
        </p:txBody>
      </p:sp>
      <p:sp>
        <p:nvSpPr>
          <p:cNvPr id="182274" name="Fußzeilenplatzhalter 3"/>
          <p:cNvSpPr>
            <a:spLocks noGrp="1"/>
          </p:cNvSpPr>
          <p:nvPr>
            <p:ph type="ftr" sz="quarter" idx="10"/>
          </p:nvPr>
        </p:nvSpPr>
        <p:spPr>
          <a:noFill/>
        </p:spPr>
        <p:txBody>
          <a:bodyPr/>
          <a:lstStyle/>
          <a:p>
            <a:r>
              <a:rPr lang="en-US"/>
              <a:t>TI II - Computer Architecture</a:t>
            </a:r>
          </a:p>
        </p:txBody>
      </p:sp>
      <p:grpSp>
        <p:nvGrpSpPr>
          <p:cNvPr id="182277" name="Group 4"/>
          <p:cNvGrpSpPr>
            <a:grpSpLocks/>
          </p:cNvGrpSpPr>
          <p:nvPr/>
        </p:nvGrpSpPr>
        <p:grpSpPr bwMode="auto">
          <a:xfrm>
            <a:off x="1847851" y="2565401"/>
            <a:ext cx="8602663" cy="3649663"/>
            <a:chOff x="197" y="1494"/>
            <a:chExt cx="5871" cy="2299"/>
          </a:xfrm>
        </p:grpSpPr>
        <p:pic>
          <p:nvPicPr>
            <p:cNvPr id="182278"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182279" name="Text Box 6"/>
            <p:cNvSpPr txBox="1">
              <a:spLocks noChangeArrowheads="1"/>
            </p:cNvSpPr>
            <p:nvPr/>
          </p:nvSpPr>
          <p:spPr bwMode="auto">
            <a:xfrm>
              <a:off x="3800" y="1494"/>
              <a:ext cx="1050" cy="212"/>
            </a:xfrm>
            <a:prstGeom prst="rect">
              <a:avLst/>
            </a:prstGeom>
            <a:noFill/>
            <a:ln w="9525">
              <a:noFill/>
              <a:miter lim="800000"/>
              <a:headEnd/>
              <a:tailEnd/>
            </a:ln>
          </p:spPr>
          <p:txBody>
            <a:bodyPr wrap="none">
              <a:spAutoFit/>
            </a:bodyPr>
            <a:lstStyle/>
            <a:p>
              <a:pPr algn="l" eaLnBrk="0" hangingPunct="0"/>
              <a:r>
                <a:rPr lang="en-GB" sz="1600">
                  <a:latin typeface="Arial" charset="0"/>
                </a:rPr>
                <a:t>functional units</a:t>
              </a:r>
            </a:p>
          </p:txBody>
        </p:sp>
        <p:sp>
          <p:nvSpPr>
            <p:cNvPr id="182280"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a:latin typeface="Arial" charset="0"/>
                </a:rPr>
                <a:t>Instruction</a:t>
              </a:r>
              <a:br>
                <a:rPr lang="en-GB" sz="1400">
                  <a:latin typeface="Arial" charset="0"/>
                </a:rPr>
              </a:br>
              <a:r>
                <a:rPr lang="en-GB" sz="1400">
                  <a:latin typeface="Arial" charset="0"/>
                </a:rPr>
                <a:t>Fetch</a:t>
              </a:r>
            </a:p>
          </p:txBody>
        </p:sp>
      </p:gr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pPr eaLnBrk="1" hangingPunct="1"/>
            <a:r>
              <a:rPr lang="en-US" noProof="0" dirty="0"/>
              <a:t>Sections of a Superscalar Pipeline</a:t>
            </a:r>
          </a:p>
        </p:txBody>
      </p:sp>
      <p:sp>
        <p:nvSpPr>
          <p:cNvPr id="183300" name="Rectangle 3"/>
          <p:cNvSpPr>
            <a:spLocks noGrp="1" noChangeArrowheads="1"/>
          </p:cNvSpPr>
          <p:nvPr>
            <p:ph idx="1"/>
          </p:nvPr>
        </p:nvSpPr>
        <p:spPr/>
        <p:txBody>
          <a:bodyPr/>
          <a:lstStyle/>
          <a:p>
            <a:pPr eaLnBrk="1" hangingPunct="1"/>
            <a:r>
              <a:rPr lang="en-US" noProof="0" dirty="0"/>
              <a:t>The ability to issue and execute instructions out-of-order partitions a superscalar pipeline in three distinct sections</a:t>
            </a:r>
            <a:br>
              <a:rPr lang="en-US" noProof="0" dirty="0"/>
            </a:br>
            <a:endParaRPr lang="en-US" noProof="0" dirty="0"/>
          </a:p>
          <a:p>
            <a:pPr marL="422077" lvl="2" indent="-132160">
              <a:spcBef>
                <a:spcPts val="375"/>
              </a:spcBef>
            </a:pPr>
            <a:r>
              <a:rPr lang="en-US" dirty="0">
                <a:solidFill>
                  <a:srgbClr val="C00000"/>
                </a:solidFill>
              </a:rPr>
              <a:t>in-order </a:t>
            </a:r>
            <a:r>
              <a:rPr lang="en-US" dirty="0"/>
              <a:t>section</a:t>
            </a:r>
            <a:r>
              <a:rPr lang="en-US" dirty="0">
                <a:solidFill>
                  <a:srgbClr val="C00000"/>
                </a:solidFill>
              </a:rPr>
              <a:t> </a:t>
            </a:r>
            <a:r>
              <a:rPr lang="en-US" dirty="0"/>
              <a:t>with the instruction fetch, decode and rename stages - the issue is also part of the in-order section in case of an in-order issue,</a:t>
            </a:r>
            <a:br>
              <a:rPr lang="en-US" dirty="0"/>
            </a:br>
            <a:endParaRPr lang="en-US" dirty="0"/>
          </a:p>
          <a:p>
            <a:pPr marL="422077" lvl="2" indent="-132160">
              <a:spcBef>
                <a:spcPts val="375"/>
              </a:spcBef>
            </a:pPr>
            <a:r>
              <a:rPr lang="en-US" dirty="0">
                <a:solidFill>
                  <a:srgbClr val="C00000"/>
                </a:solidFill>
              </a:rPr>
              <a:t>out-of-order </a:t>
            </a:r>
            <a:r>
              <a:rPr lang="en-US" dirty="0"/>
              <a:t>section starting with the issue in case of an out-of-order issue processor, the execution stage, and usually the completion stage, and again an</a:t>
            </a:r>
            <a:br>
              <a:rPr lang="en-US" dirty="0"/>
            </a:br>
            <a:r>
              <a:rPr lang="en-US" dirty="0"/>
              <a:t> </a:t>
            </a:r>
          </a:p>
          <a:p>
            <a:pPr marL="422077" lvl="2" indent="-132160">
              <a:spcBef>
                <a:spcPts val="375"/>
              </a:spcBef>
            </a:pPr>
            <a:r>
              <a:rPr lang="en-US" dirty="0">
                <a:solidFill>
                  <a:srgbClr val="C00000"/>
                </a:solidFill>
              </a:rPr>
              <a:t>in-order</a:t>
            </a:r>
            <a:r>
              <a:rPr lang="en-US" dirty="0"/>
              <a:t> section that comprises the retirement and write-back stages. </a:t>
            </a:r>
          </a:p>
        </p:txBody>
      </p:sp>
      <p:sp>
        <p:nvSpPr>
          <p:cNvPr id="183298"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2351584" y="3951232"/>
            <a:ext cx="8098930" cy="2263832"/>
            <a:chOff x="197" y="1438"/>
            <a:chExt cx="5871" cy="2355"/>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438"/>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5"/>
          <p:cNvSpPr>
            <a:spLocks noGrp="1" noChangeArrowheads="1"/>
          </p:cNvSpPr>
          <p:nvPr>
            <p:ph type="title"/>
          </p:nvPr>
        </p:nvSpPr>
        <p:spPr/>
        <p:txBody>
          <a:bodyPr/>
          <a:lstStyle/>
          <a:p>
            <a:pPr eaLnBrk="1" hangingPunct="1"/>
            <a:r>
              <a:rPr lang="en-US" noProof="0" dirty="0"/>
              <a:t>Fetch, decode, rename</a:t>
            </a:r>
          </a:p>
        </p:txBody>
      </p:sp>
      <p:sp>
        <p:nvSpPr>
          <p:cNvPr id="184324" name="Rectangle 6"/>
          <p:cNvSpPr>
            <a:spLocks noGrp="1" noChangeArrowheads="1"/>
          </p:cNvSpPr>
          <p:nvPr>
            <p:ph idx="1"/>
          </p:nvPr>
        </p:nvSpPr>
        <p:spPr/>
        <p:txBody>
          <a:bodyPr/>
          <a:lstStyle/>
          <a:p>
            <a:pPr eaLnBrk="1" hangingPunct="1"/>
            <a:r>
              <a:rPr lang="en-US" noProof="0" dirty="0"/>
              <a:t>Fetch</a:t>
            </a:r>
          </a:p>
          <a:p>
            <a:pPr lvl="1" eaLnBrk="1" hangingPunct="1"/>
            <a:r>
              <a:rPr lang="en-US" noProof="0" dirty="0"/>
              <a:t> Get a bunch of commands</a:t>
            </a:r>
          </a:p>
          <a:p>
            <a:pPr eaLnBrk="1" hangingPunct="1"/>
            <a:endParaRPr lang="en-US" noProof="0" dirty="0"/>
          </a:p>
          <a:p>
            <a:pPr eaLnBrk="1" hangingPunct="1"/>
            <a:r>
              <a:rPr lang="en-US" noProof="0" dirty="0"/>
              <a:t>Decode</a:t>
            </a:r>
          </a:p>
          <a:p>
            <a:pPr lvl="1" eaLnBrk="1" hangingPunct="1"/>
            <a:r>
              <a:rPr lang="en-US" noProof="0" dirty="0"/>
              <a:t> Decode the new instruction</a:t>
            </a:r>
          </a:p>
          <a:p>
            <a:pPr eaLnBrk="1" hangingPunct="1"/>
            <a:endParaRPr lang="en-US" noProof="0" dirty="0"/>
          </a:p>
          <a:p>
            <a:pPr eaLnBrk="1" hangingPunct="1"/>
            <a:r>
              <a:rPr lang="en-US" noProof="0" dirty="0"/>
              <a:t>Rename</a:t>
            </a:r>
          </a:p>
          <a:p>
            <a:pPr lvl="1" eaLnBrk="1" hangingPunct="1"/>
            <a:r>
              <a:rPr lang="en-US" noProof="0" dirty="0"/>
              <a:t> Externally visible register are mapped to internal shadow registers</a:t>
            </a:r>
          </a:p>
          <a:p>
            <a:pPr lvl="1" eaLnBrk="1" hangingPunct="1">
              <a:buFont typeface="Wingdings 3" pitchFamily="18" charset="2"/>
              <a:buChar char="Æ"/>
            </a:pPr>
            <a:r>
              <a:rPr lang="en-US" noProof="0" dirty="0"/>
              <a:t> Avoid WAW/WAR-conflicts</a:t>
            </a:r>
          </a:p>
          <a:p>
            <a:pPr lvl="1" eaLnBrk="1" hangingPunct="1">
              <a:buFont typeface="Wingdings 3" pitchFamily="18" charset="2"/>
              <a:buChar char="Æ"/>
            </a:pPr>
            <a:r>
              <a:rPr lang="en-US" noProof="0" dirty="0"/>
              <a:t> Mapping stored in a rename map (Intel: alias table)</a:t>
            </a:r>
          </a:p>
          <a:p>
            <a:pPr lvl="1" eaLnBrk="1" hangingPunct="1">
              <a:buFont typeface="Wingdings 3" pitchFamily="18" charset="2"/>
              <a:buChar char="Æ"/>
            </a:pPr>
            <a:r>
              <a:rPr lang="en-US" noProof="0" dirty="0"/>
              <a:t> core execution units free from name dependencies due to register renaming.</a:t>
            </a:r>
          </a:p>
        </p:txBody>
      </p:sp>
      <p:sp>
        <p:nvSpPr>
          <p:cNvPr id="184322"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3863752" y="4375671"/>
            <a:ext cx="8098930" cy="2263832"/>
            <a:chOff x="197" y="1438"/>
            <a:chExt cx="5871" cy="2355"/>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438"/>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pPr eaLnBrk="1" hangingPunct="1"/>
            <a:r>
              <a:rPr lang="en-US" noProof="0" dirty="0"/>
              <a:t>Issue</a:t>
            </a:r>
          </a:p>
        </p:txBody>
      </p:sp>
      <p:sp>
        <p:nvSpPr>
          <p:cNvPr id="185348" name="Rectangle 3"/>
          <p:cNvSpPr>
            <a:spLocks noGrp="1" noChangeArrowheads="1"/>
          </p:cNvSpPr>
          <p:nvPr>
            <p:ph idx="1"/>
          </p:nvPr>
        </p:nvSpPr>
        <p:spPr/>
        <p:txBody>
          <a:bodyPr/>
          <a:lstStyle/>
          <a:p>
            <a:pPr eaLnBrk="1" hangingPunct="1"/>
            <a:r>
              <a:rPr lang="en-US" noProof="0" dirty="0"/>
              <a:t>The </a:t>
            </a:r>
            <a:r>
              <a:rPr lang="en-US" noProof="0" dirty="0">
                <a:solidFill>
                  <a:srgbClr val="C00000"/>
                </a:solidFill>
              </a:rPr>
              <a:t>issue logic </a:t>
            </a:r>
            <a:r>
              <a:rPr lang="en-US" noProof="0" dirty="0"/>
              <a:t>examines the waiting instructions in the instruction window and simultaneously assigns (</a:t>
            </a:r>
            <a:r>
              <a:rPr lang="en-US" dirty="0">
                <a:solidFill>
                  <a:srgbClr val="C00000"/>
                </a:solidFill>
              </a:rPr>
              <a:t>issues</a:t>
            </a:r>
            <a:r>
              <a:rPr lang="en-US" noProof="0" dirty="0"/>
              <a:t>,</a:t>
            </a:r>
            <a:r>
              <a:rPr lang="en-US" b="1" noProof="0" dirty="0"/>
              <a:t> </a:t>
            </a:r>
            <a:r>
              <a:rPr lang="en-US" dirty="0">
                <a:solidFill>
                  <a:srgbClr val="C00000"/>
                </a:solidFill>
              </a:rPr>
              <a:t>dispatches</a:t>
            </a:r>
            <a:r>
              <a:rPr lang="en-US" noProof="0" dirty="0"/>
              <a:t>) a number of instructions to the functional units (FUs) up to a maximum issue bandwidth. </a:t>
            </a:r>
          </a:p>
          <a:p>
            <a:pPr eaLnBrk="1" hangingPunct="1"/>
            <a:endParaRPr lang="en-US" noProof="0" dirty="0"/>
          </a:p>
          <a:p>
            <a:pPr eaLnBrk="1" hangingPunct="1"/>
            <a:r>
              <a:rPr lang="en-US" noProof="0" dirty="0"/>
              <a:t>Several instructions can be issued simultaneously (the </a:t>
            </a:r>
            <a:r>
              <a:rPr lang="en-US" dirty="0">
                <a:solidFill>
                  <a:srgbClr val="C00000"/>
                </a:solidFill>
              </a:rPr>
              <a:t>issue bandwidth</a:t>
            </a:r>
            <a:r>
              <a:rPr lang="en-US" noProof="0" dirty="0"/>
              <a:t>). </a:t>
            </a:r>
          </a:p>
          <a:p>
            <a:pPr eaLnBrk="1" hangingPunct="1"/>
            <a:endParaRPr lang="en-US" noProof="0" dirty="0"/>
          </a:p>
          <a:p>
            <a:pPr eaLnBrk="1" hangingPunct="1"/>
            <a:r>
              <a:rPr lang="en-US" noProof="0" dirty="0"/>
              <a:t>The program order of the issued instructions is stored in the reorder buffer. </a:t>
            </a:r>
          </a:p>
          <a:p>
            <a:pPr eaLnBrk="1" hangingPunct="1"/>
            <a:endParaRPr lang="en-US" noProof="0" dirty="0"/>
          </a:p>
          <a:p>
            <a:pPr eaLnBrk="1" hangingPunct="1"/>
            <a:r>
              <a:rPr lang="en-US" noProof="0" dirty="0"/>
              <a:t>Instruction issue from the instruction buffer can be:</a:t>
            </a:r>
          </a:p>
          <a:p>
            <a:pPr lvl="1" eaLnBrk="1" hangingPunct="1"/>
            <a:r>
              <a:rPr lang="en-US" b="1" noProof="0" dirty="0"/>
              <a:t> </a:t>
            </a:r>
            <a:r>
              <a:rPr lang="en-US" dirty="0">
                <a:solidFill>
                  <a:srgbClr val="C00000"/>
                </a:solidFill>
                <a:ea typeface="+mn-ea"/>
                <a:cs typeface="+mn-cs"/>
              </a:rPr>
              <a:t>in-order</a:t>
            </a:r>
            <a:r>
              <a:rPr lang="en-US" noProof="0" dirty="0"/>
              <a:t> (only in program order) or </a:t>
            </a:r>
            <a:r>
              <a:rPr lang="en-US" dirty="0">
                <a:solidFill>
                  <a:srgbClr val="C00000"/>
                </a:solidFill>
                <a:ea typeface="+mn-ea"/>
                <a:cs typeface="+mn-cs"/>
              </a:rPr>
              <a:t>out-of-order</a:t>
            </a:r>
          </a:p>
        </p:txBody>
      </p:sp>
      <p:sp>
        <p:nvSpPr>
          <p:cNvPr id="185346"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2351584" y="3966613"/>
            <a:ext cx="8098930" cy="2248452"/>
            <a:chOff x="197" y="1454"/>
            <a:chExt cx="5871" cy="2339"/>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454"/>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lstStyle/>
          <a:p>
            <a:pPr eaLnBrk="1" hangingPunct="1"/>
            <a:r>
              <a:rPr lang="en-US" noProof="0" dirty="0"/>
              <a:t>Reservation Station(s)</a:t>
            </a:r>
          </a:p>
        </p:txBody>
      </p:sp>
      <p:sp>
        <p:nvSpPr>
          <p:cNvPr id="186372" name="Rectangle 3"/>
          <p:cNvSpPr>
            <a:spLocks noGrp="1" noChangeArrowheads="1"/>
          </p:cNvSpPr>
          <p:nvPr>
            <p:ph idx="1"/>
          </p:nvPr>
        </p:nvSpPr>
        <p:spPr/>
        <p:txBody>
          <a:bodyPr/>
          <a:lstStyle/>
          <a:p>
            <a:pPr eaLnBrk="1" hangingPunct="1"/>
            <a:r>
              <a:rPr lang="en-US" noProof="0" dirty="0"/>
              <a:t>A </a:t>
            </a:r>
            <a:r>
              <a:rPr lang="en-US" noProof="0" dirty="0">
                <a:solidFill>
                  <a:srgbClr val="C00000"/>
                </a:solidFill>
              </a:rPr>
              <a:t>reservation station </a:t>
            </a:r>
            <a:r>
              <a:rPr lang="en-US" noProof="0" dirty="0"/>
              <a:t>is a buffer for a single instruction with its operands.</a:t>
            </a:r>
          </a:p>
          <a:p>
            <a:pPr eaLnBrk="1" hangingPunct="1"/>
            <a:endParaRPr lang="en-US" noProof="0" dirty="0"/>
          </a:p>
          <a:p>
            <a:pPr eaLnBrk="1" hangingPunct="1"/>
            <a:r>
              <a:rPr lang="en-US" noProof="0" dirty="0"/>
              <a:t>Reservation stations can be central to a number of FUs </a:t>
            </a:r>
            <a:br>
              <a:rPr lang="en-US" noProof="0" dirty="0"/>
            </a:br>
            <a:r>
              <a:rPr lang="en-US" noProof="0" dirty="0"/>
              <a:t>or each FU has one or more own reservation stations.</a:t>
            </a:r>
          </a:p>
          <a:p>
            <a:pPr eaLnBrk="1" hangingPunct="1"/>
            <a:endParaRPr lang="en-US" noProof="0" dirty="0"/>
          </a:p>
          <a:p>
            <a:pPr eaLnBrk="1" hangingPunct="1"/>
            <a:r>
              <a:rPr lang="en-US" noProof="0" dirty="0"/>
              <a:t>Instructions await their operands in reservation stations. </a:t>
            </a:r>
          </a:p>
        </p:txBody>
      </p:sp>
      <p:sp>
        <p:nvSpPr>
          <p:cNvPr id="186370"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2351584" y="3951232"/>
            <a:ext cx="8098930" cy="2263832"/>
            <a:chOff x="197" y="1438"/>
            <a:chExt cx="5871" cy="2355"/>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438"/>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pPr eaLnBrk="1" hangingPunct="1"/>
            <a:r>
              <a:rPr lang="en-US" noProof="0" dirty="0"/>
              <a:t>Dispatch</a:t>
            </a:r>
          </a:p>
        </p:txBody>
      </p:sp>
      <p:sp>
        <p:nvSpPr>
          <p:cNvPr id="187396" name="Rectangle 3"/>
          <p:cNvSpPr>
            <a:spLocks noGrp="1" noChangeArrowheads="1"/>
          </p:cNvSpPr>
          <p:nvPr>
            <p:ph idx="1"/>
          </p:nvPr>
        </p:nvSpPr>
        <p:spPr/>
        <p:txBody>
          <a:bodyPr/>
          <a:lstStyle/>
          <a:p>
            <a:pPr eaLnBrk="1" hangingPunct="1"/>
            <a:r>
              <a:rPr lang="en-US" noProof="0" dirty="0"/>
              <a:t>An instruction is said to be </a:t>
            </a:r>
            <a:r>
              <a:rPr lang="en-US" noProof="0" dirty="0">
                <a:solidFill>
                  <a:srgbClr val="C00000"/>
                </a:solidFill>
              </a:rPr>
              <a:t>dispatched</a:t>
            </a:r>
            <a:r>
              <a:rPr lang="en-US" noProof="0" dirty="0"/>
              <a:t> from a reservation station to the FU when all operands are available, and execution starts.</a:t>
            </a:r>
          </a:p>
          <a:p>
            <a:pPr eaLnBrk="1" hangingPunct="1"/>
            <a:endParaRPr lang="en-US" noProof="0" dirty="0"/>
          </a:p>
          <a:p>
            <a:pPr eaLnBrk="1" hangingPunct="1"/>
            <a:r>
              <a:rPr lang="en-US" noProof="0" dirty="0"/>
              <a:t>If all its operands are available during issue and the FU is not busy, an instruction is immediately dispatched, starting execution in the next cycle after the issue. </a:t>
            </a:r>
          </a:p>
          <a:p>
            <a:pPr eaLnBrk="1" hangingPunct="1"/>
            <a:endParaRPr lang="en-US" noProof="0" dirty="0"/>
          </a:p>
          <a:p>
            <a:pPr eaLnBrk="1" hangingPunct="1"/>
            <a:r>
              <a:rPr lang="en-US" noProof="0" dirty="0"/>
              <a:t>So, the dispatch is usually not a pipeline stage. </a:t>
            </a:r>
          </a:p>
          <a:p>
            <a:pPr eaLnBrk="1" hangingPunct="1"/>
            <a:endParaRPr lang="en-US" noProof="0" dirty="0"/>
          </a:p>
          <a:p>
            <a:pPr eaLnBrk="1" hangingPunct="1"/>
            <a:r>
              <a:rPr lang="en-US" noProof="0" dirty="0"/>
              <a:t>An issued instruction may stay in the reservation station for zero to several cycles.</a:t>
            </a:r>
          </a:p>
          <a:p>
            <a:pPr eaLnBrk="1" hangingPunct="1"/>
            <a:endParaRPr lang="en-US" noProof="0" dirty="0"/>
          </a:p>
          <a:p>
            <a:pPr eaLnBrk="1" hangingPunct="1"/>
            <a:r>
              <a:rPr lang="en-US" noProof="0" dirty="0"/>
              <a:t>Dispatch and execution is performed </a:t>
            </a:r>
            <a:r>
              <a:rPr lang="en-US" i="1" noProof="0" dirty="0"/>
              <a:t>out of program order</a:t>
            </a:r>
            <a:r>
              <a:rPr lang="en-US" noProof="0" dirty="0"/>
              <a:t>.</a:t>
            </a:r>
            <a:br>
              <a:rPr lang="en-US" noProof="0" dirty="0"/>
            </a:br>
            <a:endParaRPr lang="en-US" noProof="0" dirty="0"/>
          </a:p>
          <a:p>
            <a:pPr eaLnBrk="1" hangingPunct="1"/>
            <a:r>
              <a:rPr lang="en-US" noProof="0" dirty="0"/>
              <a:t>Other authors interchange the meaning of </a:t>
            </a:r>
            <a:r>
              <a:rPr lang="en-US" i="1" noProof="0" dirty="0"/>
              <a:t>issue</a:t>
            </a:r>
            <a:r>
              <a:rPr lang="en-US" noProof="0" dirty="0"/>
              <a:t> and </a:t>
            </a:r>
            <a:r>
              <a:rPr lang="en-US" i="1" noProof="0" dirty="0"/>
              <a:t>dispatch</a:t>
            </a:r>
            <a:r>
              <a:rPr lang="en-US" noProof="0" dirty="0"/>
              <a:t> or use different semantic.</a:t>
            </a:r>
          </a:p>
        </p:txBody>
      </p:sp>
      <p:sp>
        <p:nvSpPr>
          <p:cNvPr id="18739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p:txBody>
          <a:bodyPr/>
          <a:lstStyle/>
          <a:p>
            <a:pPr eaLnBrk="1" hangingPunct="1"/>
            <a:r>
              <a:rPr lang="en-US" noProof="0" dirty="0"/>
              <a:t>Completion</a:t>
            </a:r>
          </a:p>
        </p:txBody>
      </p:sp>
      <p:sp>
        <p:nvSpPr>
          <p:cNvPr id="188420" name="Rectangle 3"/>
          <p:cNvSpPr>
            <a:spLocks noGrp="1" noChangeArrowheads="1"/>
          </p:cNvSpPr>
          <p:nvPr>
            <p:ph idx="1"/>
          </p:nvPr>
        </p:nvSpPr>
        <p:spPr/>
        <p:txBody>
          <a:bodyPr/>
          <a:lstStyle/>
          <a:p>
            <a:pPr eaLnBrk="1" hangingPunct="1"/>
            <a:r>
              <a:rPr lang="en-US" noProof="0" dirty="0"/>
              <a:t>When the FU finishes the execution of an instruction and the result is ready for forwarding and buffering, the instruction is said </a:t>
            </a:r>
            <a:r>
              <a:rPr lang="en-US" dirty="0"/>
              <a:t>to</a:t>
            </a:r>
            <a:r>
              <a:rPr lang="en-US" b="1" noProof="0" dirty="0"/>
              <a:t> </a:t>
            </a:r>
            <a:r>
              <a:rPr lang="en-US" noProof="0" dirty="0">
                <a:solidFill>
                  <a:srgbClr val="C00000"/>
                </a:solidFill>
              </a:rPr>
              <a:t>complete</a:t>
            </a:r>
            <a:r>
              <a:rPr lang="en-US" noProof="0" dirty="0"/>
              <a:t>.  </a:t>
            </a:r>
          </a:p>
          <a:p>
            <a:pPr eaLnBrk="1" hangingPunct="1"/>
            <a:endParaRPr lang="en-US" noProof="0" dirty="0"/>
          </a:p>
          <a:p>
            <a:pPr eaLnBrk="1" hangingPunct="1"/>
            <a:r>
              <a:rPr lang="en-US" noProof="0" dirty="0"/>
              <a:t>Instruction completion is out of program order.</a:t>
            </a:r>
          </a:p>
          <a:p>
            <a:pPr eaLnBrk="1" hangingPunct="1"/>
            <a:endParaRPr lang="en-US" noProof="0" dirty="0"/>
          </a:p>
          <a:p>
            <a:pPr eaLnBrk="1" hangingPunct="1"/>
            <a:r>
              <a:rPr lang="en-US" noProof="0" dirty="0"/>
              <a:t>During completion the reservation station is freed and the state of the execution is noted in the </a:t>
            </a:r>
            <a:r>
              <a:rPr lang="en-US" noProof="0" dirty="0">
                <a:solidFill>
                  <a:srgbClr val="C00000"/>
                </a:solidFill>
              </a:rPr>
              <a:t>reorder buffer</a:t>
            </a:r>
            <a:r>
              <a:rPr lang="en-US" noProof="0" dirty="0"/>
              <a:t>. </a:t>
            </a:r>
          </a:p>
          <a:p>
            <a:pPr eaLnBrk="1" hangingPunct="1"/>
            <a:endParaRPr lang="en-US" noProof="0" dirty="0"/>
          </a:p>
          <a:p>
            <a:pPr eaLnBrk="1" hangingPunct="1"/>
            <a:r>
              <a:rPr lang="en-US" noProof="0" dirty="0"/>
              <a:t>The state of the reorder buffer entry can denote an interrupt occurrence. </a:t>
            </a:r>
          </a:p>
          <a:p>
            <a:pPr eaLnBrk="1" hangingPunct="1"/>
            <a:endParaRPr lang="en-US" noProof="0" dirty="0"/>
          </a:p>
          <a:p>
            <a:pPr eaLnBrk="1" hangingPunct="1"/>
            <a:r>
              <a:rPr lang="en-US" noProof="0" dirty="0"/>
              <a:t>The instruction can be completed and still be speculatively assigned, which is also monitored in the reorder buffer.</a:t>
            </a:r>
          </a:p>
        </p:txBody>
      </p:sp>
      <p:sp>
        <p:nvSpPr>
          <p:cNvPr id="188418"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2351584" y="4305251"/>
            <a:ext cx="8098930" cy="2263832"/>
            <a:chOff x="197" y="1438"/>
            <a:chExt cx="5871" cy="2355"/>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438"/>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pPr eaLnBrk="1" hangingPunct="1"/>
            <a:r>
              <a:rPr lang="en-US" noProof="0" dirty="0"/>
              <a:t>Commitment</a:t>
            </a:r>
          </a:p>
        </p:txBody>
      </p:sp>
      <p:sp>
        <p:nvSpPr>
          <p:cNvPr id="189444" name="Rectangle 3"/>
          <p:cNvSpPr>
            <a:spLocks noGrp="1" noChangeArrowheads="1"/>
          </p:cNvSpPr>
          <p:nvPr>
            <p:ph idx="1"/>
          </p:nvPr>
        </p:nvSpPr>
        <p:spPr/>
        <p:txBody>
          <a:bodyPr/>
          <a:lstStyle/>
          <a:p>
            <a:pPr eaLnBrk="1" hangingPunct="1"/>
            <a:r>
              <a:rPr lang="en-US" noProof="0" dirty="0"/>
              <a:t>After completion, operations are committed in-order. </a:t>
            </a:r>
          </a:p>
          <a:p>
            <a:pPr eaLnBrk="1" hangingPunct="1"/>
            <a:endParaRPr lang="en-US" noProof="0" dirty="0"/>
          </a:p>
          <a:p>
            <a:pPr eaLnBrk="1" hangingPunct="1"/>
            <a:r>
              <a:rPr lang="en-US" noProof="0" dirty="0"/>
              <a:t>An instruction can be </a:t>
            </a:r>
            <a:r>
              <a:rPr lang="en-US" noProof="0" dirty="0">
                <a:solidFill>
                  <a:srgbClr val="C00000"/>
                </a:solidFill>
              </a:rPr>
              <a:t>committed</a:t>
            </a:r>
            <a:r>
              <a:rPr lang="en-US" noProof="0" dirty="0"/>
              <a:t>:</a:t>
            </a:r>
          </a:p>
          <a:p>
            <a:pPr marL="422077" lvl="2" indent="-132160">
              <a:spcBef>
                <a:spcPts val="375"/>
              </a:spcBef>
            </a:pPr>
            <a:r>
              <a:rPr lang="en-US" dirty="0"/>
              <a:t>if all previous instructions due to the program order are already committed or can be committed in the same cycle,</a:t>
            </a:r>
          </a:p>
          <a:p>
            <a:pPr marL="422077" lvl="2" indent="-132160">
              <a:spcBef>
                <a:spcPts val="375"/>
              </a:spcBef>
            </a:pPr>
            <a:r>
              <a:rPr lang="en-US" dirty="0"/>
              <a:t>if no interrupt occurred before and during instruction execution, and</a:t>
            </a:r>
          </a:p>
          <a:p>
            <a:pPr marL="422077" lvl="2" indent="-132160">
              <a:spcBef>
                <a:spcPts val="375"/>
              </a:spcBef>
            </a:pPr>
            <a:r>
              <a:rPr lang="en-US" dirty="0"/>
              <a:t>if the instruction is no more on a speculative path. </a:t>
            </a:r>
          </a:p>
          <a:p>
            <a:pPr marL="422077" lvl="2" indent="-132160">
              <a:spcBef>
                <a:spcPts val="375"/>
              </a:spcBef>
            </a:pPr>
            <a:endParaRPr lang="en-US" dirty="0"/>
          </a:p>
          <a:p>
            <a:pPr eaLnBrk="1" hangingPunct="1"/>
            <a:r>
              <a:rPr lang="en-US" noProof="0" dirty="0"/>
              <a:t>By or after commitment, the result of an instruction is made permanent in the architectural register set, </a:t>
            </a:r>
          </a:p>
          <a:p>
            <a:pPr marL="422077" lvl="2" indent="-132160">
              <a:spcBef>
                <a:spcPts val="375"/>
              </a:spcBef>
            </a:pPr>
            <a:r>
              <a:rPr lang="en-US" noProof="0" dirty="0"/>
              <a:t> </a:t>
            </a:r>
            <a:r>
              <a:rPr lang="en-US" dirty="0"/>
              <a:t>usually by writing the result back from the rename register to the architectural register.</a:t>
            </a:r>
          </a:p>
        </p:txBody>
      </p:sp>
      <p:sp>
        <p:nvSpPr>
          <p:cNvPr id="189442"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2279576" y="4333520"/>
            <a:ext cx="8098930" cy="2263832"/>
            <a:chOff x="197" y="1438"/>
            <a:chExt cx="5871" cy="2355"/>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438"/>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lstStyle/>
          <a:p>
            <a:pPr eaLnBrk="1" hangingPunct="1"/>
            <a:r>
              <a:rPr lang="en-US" noProof="0" dirty="0"/>
              <a:t>Precise Interrupt / Precise Exception</a:t>
            </a:r>
          </a:p>
        </p:txBody>
      </p:sp>
      <p:sp>
        <p:nvSpPr>
          <p:cNvPr id="190468" name="Rectangle 3"/>
          <p:cNvSpPr>
            <a:spLocks noGrp="1" noChangeArrowheads="1"/>
          </p:cNvSpPr>
          <p:nvPr>
            <p:ph idx="1"/>
          </p:nvPr>
        </p:nvSpPr>
        <p:spPr/>
        <p:txBody>
          <a:bodyPr/>
          <a:lstStyle/>
          <a:p>
            <a:pPr eaLnBrk="1" hangingPunct="1"/>
            <a:r>
              <a:rPr lang="en-US" noProof="0" dirty="0"/>
              <a:t>If an interrupt occurred, all instructions that are in program order before the interrupt signaling instruction are committed, and all later instructions are removed. </a:t>
            </a:r>
          </a:p>
          <a:p>
            <a:pPr eaLnBrk="1" hangingPunct="1"/>
            <a:endParaRPr lang="en-US" b="1" noProof="0" dirty="0"/>
          </a:p>
          <a:p>
            <a:pPr eaLnBrk="1" hangingPunct="1"/>
            <a:r>
              <a:rPr lang="en-US" noProof="0" dirty="0">
                <a:solidFill>
                  <a:srgbClr val="C00000"/>
                </a:solidFill>
              </a:rPr>
              <a:t>Precise exception </a:t>
            </a:r>
            <a:r>
              <a:rPr lang="en-US" noProof="0" dirty="0"/>
              <a:t>means that all instructions before the faulting instruction are committed and those after it can be restarted from scratch. </a:t>
            </a:r>
          </a:p>
          <a:p>
            <a:pPr eaLnBrk="1" hangingPunct="1"/>
            <a:endParaRPr lang="en-US" noProof="0" dirty="0"/>
          </a:p>
          <a:p>
            <a:pPr eaLnBrk="1" hangingPunct="1"/>
            <a:r>
              <a:rPr lang="en-US" noProof="0" dirty="0"/>
              <a:t>Depending on the architecture and the type of exception, the faulting instruction should be committed or removed without any lasting effect.</a:t>
            </a:r>
          </a:p>
        </p:txBody>
      </p:sp>
      <p:sp>
        <p:nvSpPr>
          <p:cNvPr id="19046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Look at the internal architecture of a simple microprocessor. Where are potential performance bottlenecks?</a:t>
            </a:r>
          </a:p>
          <a:p>
            <a:pPr marL="268288" lvl="1" indent="-180975"/>
            <a:r>
              <a:rPr lang="en-US" dirty="0"/>
              <a:t>Who decides if data flows to an execution or control unit?</a:t>
            </a:r>
          </a:p>
          <a:p>
            <a:pPr marL="268288" lvl="1" indent="-180975"/>
            <a:r>
              <a:rPr lang="en-US" dirty="0"/>
              <a:t>What are advantages / disadvantages of micro programming?</a:t>
            </a:r>
          </a:p>
          <a:p>
            <a:pPr marL="268288" lvl="1" indent="-180975"/>
            <a:r>
              <a:rPr lang="en-US" dirty="0"/>
              <a:t>Name examples of control and status signals to / from the environment!</a:t>
            </a:r>
          </a:p>
          <a:p>
            <a:pPr marL="268288" lvl="1" indent="-180975"/>
            <a:r>
              <a:rPr lang="en-US" dirty="0"/>
              <a:t>Why do we need a reset?</a:t>
            </a:r>
          </a:p>
          <a:p>
            <a:pPr marL="268288" lvl="1" indent="-180975"/>
            <a:r>
              <a:rPr lang="en-US" dirty="0"/>
              <a:t>What limits the clock frequency (min/max)?</a:t>
            </a:r>
          </a:p>
          <a:p>
            <a:pPr marL="268288" lvl="1" indent="-180975"/>
            <a:endParaRPr lang="en-US" dirty="0"/>
          </a:p>
          <a:p>
            <a:pPr marL="268288" lvl="1" indent="-180975"/>
            <a:endParaRPr lang="en-US" dirty="0"/>
          </a:p>
          <a:p>
            <a:pPr marL="268288" lvl="1" indent="-180975"/>
            <a:endParaRPr lang="de-DE" dirty="0"/>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744119068"/>
      </p:ext>
    </p:extLst>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Retirement</a:t>
            </a:r>
          </a:p>
        </p:txBody>
      </p:sp>
      <p:sp>
        <p:nvSpPr>
          <p:cNvPr id="191492" name="Rectangle 3"/>
          <p:cNvSpPr>
            <a:spLocks noGrp="1" noChangeArrowheads="1"/>
          </p:cNvSpPr>
          <p:nvPr>
            <p:ph idx="1"/>
          </p:nvPr>
        </p:nvSpPr>
        <p:spPr/>
        <p:txBody>
          <a:bodyPr/>
          <a:lstStyle/>
          <a:p>
            <a:pPr eaLnBrk="1" hangingPunct="1"/>
            <a:r>
              <a:rPr lang="en-US" noProof="0" dirty="0"/>
              <a:t>An instruction </a:t>
            </a:r>
            <a:r>
              <a:rPr lang="en-US" noProof="0" dirty="0">
                <a:solidFill>
                  <a:srgbClr val="C00000"/>
                </a:solidFill>
              </a:rPr>
              <a:t>retires</a:t>
            </a:r>
            <a:r>
              <a:rPr lang="en-US" noProof="0" dirty="0"/>
              <a:t> when the reorder buffer slot of an instruction is freed either</a:t>
            </a:r>
          </a:p>
          <a:p>
            <a:pPr marL="422077" lvl="2" indent="-132160">
              <a:spcBef>
                <a:spcPts val="375"/>
              </a:spcBef>
            </a:pPr>
            <a:r>
              <a:rPr lang="en-US" dirty="0"/>
              <a:t>because the instruction commits (the result is made permanent) or</a:t>
            </a:r>
          </a:p>
          <a:p>
            <a:pPr marL="422077" lvl="2" indent="-132160">
              <a:spcBef>
                <a:spcPts val="375"/>
              </a:spcBef>
            </a:pPr>
            <a:r>
              <a:rPr lang="en-US" dirty="0"/>
              <a:t>because the instruction is removed (without making permanent changes).</a:t>
            </a:r>
            <a:br>
              <a:rPr lang="en-US" noProof="0" dirty="0"/>
            </a:br>
            <a:endParaRPr lang="en-US" noProof="0" dirty="0"/>
          </a:p>
          <a:p>
            <a:pPr eaLnBrk="1" hangingPunct="1"/>
            <a:r>
              <a:rPr lang="en-US" noProof="0" dirty="0"/>
              <a:t>A result is made permanent by copying the result value from the rename register to the architectural register. </a:t>
            </a:r>
          </a:p>
          <a:p>
            <a:pPr marL="422077" lvl="2" indent="-132160">
              <a:spcBef>
                <a:spcPts val="375"/>
              </a:spcBef>
            </a:pPr>
            <a:r>
              <a:rPr lang="en-US" dirty="0"/>
              <a:t>This is often done in an own stage after the commitment of the instruction with the effect that the rename register is freed one cycle after commitment.</a:t>
            </a:r>
          </a:p>
        </p:txBody>
      </p:sp>
      <p:sp>
        <p:nvSpPr>
          <p:cNvPr id="191490"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a:grpSpLocks/>
          </p:cNvGrpSpPr>
          <p:nvPr/>
        </p:nvGrpSpPr>
        <p:grpSpPr bwMode="auto">
          <a:xfrm>
            <a:off x="2351584" y="3893554"/>
            <a:ext cx="8098930" cy="2321509"/>
            <a:chOff x="197" y="1378"/>
            <a:chExt cx="5871" cy="2415"/>
          </a:xfrm>
        </p:grpSpPr>
        <p:pic>
          <p:nvPicPr>
            <p:cNvPr id="6" name="Picture 5" descr="Fig"/>
            <p:cNvPicPr>
              <a:picLocks noChangeAspect="1" noChangeArrowheads="1"/>
            </p:cNvPicPr>
            <p:nvPr/>
          </p:nvPicPr>
          <p:blipFill>
            <a:blip r:embed="rId3" cstate="print"/>
            <a:srcRect/>
            <a:stretch>
              <a:fillRect/>
            </a:stretch>
          </p:blipFill>
          <p:spPr bwMode="auto">
            <a:xfrm>
              <a:off x="197" y="1742"/>
              <a:ext cx="5871" cy="2051"/>
            </a:xfrm>
            <a:prstGeom prst="rect">
              <a:avLst/>
            </a:prstGeom>
            <a:noFill/>
            <a:ln w="9525">
              <a:noFill/>
              <a:miter lim="800000"/>
              <a:headEnd/>
              <a:tailEnd/>
            </a:ln>
          </p:spPr>
        </p:pic>
        <p:sp>
          <p:nvSpPr>
            <p:cNvPr id="7" name="Text Box 6"/>
            <p:cNvSpPr txBox="1">
              <a:spLocks noChangeArrowheads="1"/>
            </p:cNvSpPr>
            <p:nvPr/>
          </p:nvSpPr>
          <p:spPr bwMode="auto">
            <a:xfrm>
              <a:off x="3799" y="1378"/>
              <a:ext cx="1050" cy="212"/>
            </a:xfrm>
            <a:prstGeom prst="rect">
              <a:avLst/>
            </a:prstGeom>
            <a:noFill/>
            <a:ln w="9525">
              <a:noFill/>
              <a:miter lim="800000"/>
              <a:headEnd/>
              <a:tailEnd/>
            </a:ln>
          </p:spPr>
          <p:txBody>
            <a:bodyPr wrap="none">
              <a:spAutoFit/>
            </a:bodyPr>
            <a:lstStyle/>
            <a:p>
              <a:pPr algn="l" eaLnBrk="0" hangingPunct="0"/>
              <a:r>
                <a:rPr lang="en-GB" sz="1600" dirty="0">
                  <a:latin typeface="Arial" charset="0"/>
                </a:rPr>
                <a:t>functional units</a:t>
              </a:r>
            </a:p>
          </p:txBody>
        </p:sp>
        <p:sp>
          <p:nvSpPr>
            <p:cNvPr id="8" name="Text Box 7"/>
            <p:cNvSpPr txBox="1">
              <a:spLocks noChangeArrowheads="1"/>
            </p:cNvSpPr>
            <p:nvPr/>
          </p:nvSpPr>
          <p:spPr bwMode="auto">
            <a:xfrm>
              <a:off x="217" y="2568"/>
              <a:ext cx="765" cy="370"/>
            </a:xfrm>
            <a:prstGeom prst="rect">
              <a:avLst/>
            </a:prstGeom>
            <a:solidFill>
              <a:schemeClr val="bg1"/>
            </a:solidFill>
            <a:ln w="9525">
              <a:noFill/>
              <a:miter lim="800000"/>
              <a:headEnd/>
              <a:tailEnd/>
            </a:ln>
          </p:spPr>
          <p:txBody>
            <a:bodyPr/>
            <a:lstStyle/>
            <a:p>
              <a:pPr eaLnBrk="0" hangingPunct="0"/>
              <a:r>
                <a:rPr lang="en-GB" sz="1400" dirty="0">
                  <a:latin typeface="Arial" charset="0"/>
                </a:rPr>
                <a:t>Instruction</a:t>
              </a:r>
              <a:br>
                <a:rPr lang="en-GB" sz="1400" dirty="0">
                  <a:latin typeface="Arial" charset="0"/>
                </a:rPr>
              </a:br>
              <a:r>
                <a:rPr lang="en-GB" sz="1400" dirty="0">
                  <a:latin typeface="Arial" charset="0"/>
                </a:rPr>
                <a:t>Fetch</a:t>
              </a:r>
            </a:p>
          </p:txBody>
        </p:sp>
      </p:gr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Where do we have vector pipelines today?</a:t>
            </a:r>
          </a:p>
          <a:p>
            <a:pPr marL="268288" lvl="1" indent="-180975"/>
            <a:r>
              <a:rPr lang="en-US" dirty="0"/>
              <a:t>What makes vector pipelines so efficient?</a:t>
            </a:r>
          </a:p>
          <a:p>
            <a:pPr marL="268288" lvl="1" indent="-180975"/>
            <a:r>
              <a:rPr lang="en-US" dirty="0"/>
              <a:t>How do super scalar pipelines avoid WAR and WAW hazards?</a:t>
            </a:r>
          </a:p>
          <a:p>
            <a:pPr marL="268288" lvl="1" indent="-180975"/>
            <a:r>
              <a:rPr lang="en-US" dirty="0"/>
              <a:t>What does the programmer or compiler see from the super scalar pipeline or renaming registers? How is the ISA affected?</a:t>
            </a:r>
          </a:p>
          <a:p>
            <a:pPr marL="268288" lvl="1" indent="-180975"/>
            <a:r>
              <a:rPr lang="en-US" dirty="0"/>
              <a:t>Where does the vector pipeline fit into a super scalar pipeline?</a:t>
            </a:r>
          </a:p>
          <a:p>
            <a:pPr marL="87313" lvl="1" indent="0">
              <a:buNone/>
            </a:pPr>
            <a:endParaRPr lang="de-DE" dirty="0"/>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919628534"/>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an FP-Unit using </a:t>
            </a:r>
            <a:r>
              <a:rPr lang="en-US" noProof="0" dirty="0" err="1"/>
              <a:t>Tomasulo’s</a:t>
            </a:r>
            <a:r>
              <a:rPr lang="en-US" noProof="0" dirty="0"/>
              <a:t> Algorithm</a:t>
            </a:r>
          </a:p>
        </p:txBody>
      </p:sp>
      <p:sp>
        <p:nvSpPr>
          <p:cNvPr id="191492" name="Rectangle 3"/>
          <p:cNvSpPr>
            <a:spLocks noGrp="1" noChangeArrowheads="1"/>
          </p:cNvSpPr>
          <p:nvPr>
            <p:ph idx="1"/>
          </p:nvPr>
        </p:nvSpPr>
        <p:spPr/>
        <p:txBody>
          <a:bodyPr/>
          <a:lstStyle/>
          <a:p>
            <a:pPr eaLnBrk="1" hangingPunct="1"/>
            <a:r>
              <a:rPr lang="en-US" noProof="0" dirty="0"/>
              <a:t>Roberto </a:t>
            </a:r>
            <a:r>
              <a:rPr lang="en-US" noProof="0" dirty="0" err="1"/>
              <a:t>Tomasulo</a:t>
            </a:r>
            <a:r>
              <a:rPr lang="en-US" noProof="0" dirty="0"/>
              <a:t>, IBM, 1967 (</a:t>
            </a:r>
            <a:r>
              <a:rPr lang="en-US" noProof="0" dirty="0">
                <a:hlinkClick r:id="rId3"/>
              </a:rPr>
              <a:t>https://en.wikipedia.org/wiki/Tomasulo_algorithm</a:t>
            </a:r>
            <a:r>
              <a:rPr lang="en-US" noProof="0" dirty="0"/>
              <a:t>) </a:t>
            </a:r>
          </a:p>
          <a:p>
            <a:pPr eaLnBrk="1" hangingPunct="1"/>
            <a:endParaRPr lang="en-US" dirty="0"/>
          </a:p>
          <a:p>
            <a:pPr eaLnBrk="1" hangingPunct="1"/>
            <a:r>
              <a:rPr lang="en-US" dirty="0"/>
              <a:t>Key features: hardware support for register renaming, all EXE units have a reservation station, a common data bus (CDB) broadcasts results to all reservation stations</a:t>
            </a:r>
          </a:p>
          <a:p>
            <a:pPr eaLnBrk="1" hangingPunct="1"/>
            <a:endParaRPr lang="en-US" dirty="0"/>
          </a:p>
          <a:p>
            <a:pPr eaLnBrk="1" hangingPunct="1"/>
            <a:r>
              <a:rPr lang="en-US" dirty="0"/>
              <a:t>Common in many of today’s processors</a:t>
            </a:r>
          </a:p>
          <a:p>
            <a:pPr eaLnBrk="1" hangingPunct="1"/>
            <a:endParaRPr lang="en-US" dirty="0"/>
          </a:p>
          <a:p>
            <a:pPr eaLnBrk="1" hangingPunct="1"/>
            <a:r>
              <a:rPr lang="en-US" dirty="0"/>
              <a:t>S</a:t>
            </a:r>
            <a:r>
              <a:rPr lang="en-US" noProof="0" dirty="0" err="1"/>
              <a:t>implifications</a:t>
            </a:r>
            <a:r>
              <a:rPr lang="en-US" noProof="0" dirty="0"/>
              <a:t> in the following example:</a:t>
            </a:r>
          </a:p>
          <a:p>
            <a:pPr lvl="1" eaLnBrk="1" hangingPunct="1"/>
            <a:r>
              <a:rPr lang="en-US" noProof="0" dirty="0"/>
              <a:t> Single Issue Processor (in-order)</a:t>
            </a:r>
          </a:p>
          <a:p>
            <a:pPr lvl="1" eaLnBrk="1" hangingPunct="1"/>
            <a:r>
              <a:rPr lang="en-US" noProof="0" dirty="0"/>
              <a:t> Instruction Queue can hold 4 instructions from ID-Unit</a:t>
            </a:r>
          </a:p>
          <a:p>
            <a:pPr lvl="1" eaLnBrk="1" hangingPunct="1"/>
            <a:r>
              <a:rPr lang="en-US" noProof="0" dirty="0"/>
              <a:t> up to 3 instructions can be fetched and decoded in parallel</a:t>
            </a:r>
          </a:p>
          <a:p>
            <a:pPr lvl="1" eaLnBrk="1" hangingPunct="1"/>
            <a:r>
              <a:rPr lang="en-US" noProof="0" dirty="0"/>
              <a:t> 1 FP Adder with 3 Reservation Stations</a:t>
            </a:r>
          </a:p>
          <a:p>
            <a:pPr lvl="1" eaLnBrk="1" hangingPunct="1"/>
            <a:r>
              <a:rPr lang="en-US" noProof="0" dirty="0"/>
              <a:t> 1 FP Multiplier with 2 Reservation Stations</a:t>
            </a:r>
          </a:p>
          <a:p>
            <a:pPr lvl="1" eaLnBrk="1" hangingPunct="1"/>
            <a:r>
              <a:rPr lang="en-US" noProof="0" dirty="0">
                <a:solidFill>
                  <a:srgbClr val="C00000"/>
                </a:solidFill>
              </a:rPr>
              <a:t> no speculative execution (</a:t>
            </a:r>
            <a:r>
              <a:rPr lang="en-US" noProof="0" dirty="0">
                <a:solidFill>
                  <a:srgbClr val="C00000"/>
                </a:solidFill>
                <a:sym typeface="Wingdings" panose="05000000000000000000" pitchFamily="2" charset="2"/>
              </a:rPr>
              <a:t> no Reorder Buffer needed)</a:t>
            </a:r>
            <a:endParaRPr lang="en-US" noProof="0" dirty="0">
              <a:solidFill>
                <a:srgbClr val="C00000"/>
              </a:solidFill>
            </a:endParaRPr>
          </a:p>
          <a:p>
            <a:pPr lvl="1" eaLnBrk="1" hangingPunct="1"/>
            <a:endParaRPr lang="en-US" noProof="0" dirty="0"/>
          </a:p>
          <a:p>
            <a:pPr lvl="1" eaLnBrk="1" hangingPunct="1"/>
            <a:r>
              <a:rPr lang="en-US" noProof="0" dirty="0"/>
              <a:t> only 4 FP registers</a:t>
            </a:r>
          </a:p>
        </p:txBody>
      </p:sp>
      <p:sp>
        <p:nvSpPr>
          <p:cNvPr id="191490" name="Fußzeilenplatzhalter 3"/>
          <p:cNvSpPr>
            <a:spLocks noGrp="1"/>
          </p:cNvSpPr>
          <p:nvPr>
            <p:ph type="ftr" sz="quarter" idx="10"/>
          </p:nvPr>
        </p:nvSpPr>
        <p:spPr>
          <a:noFill/>
        </p:spPr>
        <p:txBody>
          <a:bodyPr/>
          <a:lstStyle/>
          <a:p>
            <a:r>
              <a:rPr lang="en-US"/>
              <a:t>TI II - Computer Architecture</a:t>
            </a:r>
          </a:p>
        </p:txBody>
      </p:sp>
    </p:spTree>
    <p:extLst>
      <p:ext uri="{BB962C8B-B14F-4D97-AF65-F5344CB8AC3E}">
        <p14:creationId xmlns:p14="http://schemas.microsoft.com/office/powerpoint/2010/main" val="2465248380"/>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464876385"/>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sp>
        <p:nvSpPr>
          <p:cNvPr id="27" name="TextBox 26"/>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28" name="TextBox 27"/>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31" name="TextBox 30"/>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32" name="TextBox 31"/>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33" name="Straight Arrow Connector 32"/>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4" name="Straight Arrow Connector 33"/>
          <p:cNvCxnSpPr>
            <a:endCxn id="32"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8" name="Rectangle 3"/>
          <p:cNvSpPr>
            <a:spLocks noGrp="1" noChangeArrowheads="1"/>
          </p:cNvSpPr>
          <p:nvPr>
            <p:ph idx="1"/>
          </p:nvPr>
        </p:nvSpPr>
        <p:spPr>
          <a:xfrm>
            <a:off x="334433" y="6392663"/>
            <a:ext cx="11523133" cy="223715"/>
          </a:xfrm>
        </p:spPr>
        <p:txBody>
          <a:bodyPr/>
          <a:lstStyle/>
          <a:p>
            <a:r>
              <a:rPr lang="en-US" sz="1100" noProof="0" dirty="0">
                <a:sym typeface="Wingdings" panose="05000000000000000000" pitchFamily="2" charset="2"/>
              </a:rPr>
              <a:t>Source: Ben </a:t>
            </a:r>
            <a:r>
              <a:rPr lang="en-US" sz="1100" noProof="0" dirty="0" err="1">
                <a:sym typeface="Wingdings" panose="05000000000000000000" pitchFamily="2" charset="2"/>
              </a:rPr>
              <a:t>Juurlink</a:t>
            </a:r>
            <a:r>
              <a:rPr lang="en-US" sz="1100" noProof="0" dirty="0">
                <a:sym typeface="Wingdings" panose="05000000000000000000" pitchFamily="2" charset="2"/>
              </a:rPr>
              <a:t>, TU Berlin, lecture slides for „Advanced Computer Architectures“, 2015</a:t>
            </a:r>
          </a:p>
        </p:txBody>
      </p:sp>
      <p:graphicFrame>
        <p:nvGraphicFramePr>
          <p:cNvPr id="19" name="Table 18"/>
          <p:cNvGraphicFramePr>
            <a:graphicFrameLocks noGrp="1"/>
          </p:cNvGraphicFramePr>
          <p:nvPr>
            <p:extLst>
              <p:ext uri="{D42A27DB-BD31-4B8C-83A1-F6EECF244321}">
                <p14:modId xmlns:p14="http://schemas.microsoft.com/office/powerpoint/2010/main" val="45515462"/>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12753303"/>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786850493"/>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spTree>
    <p:extLst>
      <p:ext uri="{BB962C8B-B14F-4D97-AF65-F5344CB8AC3E}">
        <p14:creationId xmlns:p14="http://schemas.microsoft.com/office/powerpoint/2010/main" val="517480805"/>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464876385"/>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sp>
        <p:nvSpPr>
          <p:cNvPr id="43" name="TextBox 42"/>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44" name="TextBox 43"/>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graphicFrame>
        <p:nvGraphicFramePr>
          <p:cNvPr id="23" name="Table 22"/>
          <p:cNvGraphicFramePr>
            <a:graphicFrameLocks noGrp="1"/>
          </p:cNvGraphicFramePr>
          <p:nvPr>
            <p:extLst>
              <p:ext uri="{D42A27DB-BD31-4B8C-83A1-F6EECF244321}">
                <p14:modId xmlns:p14="http://schemas.microsoft.com/office/powerpoint/2010/main" val="45515462"/>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812753303"/>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86850493"/>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spTree>
    <p:extLst>
      <p:ext uri="{BB962C8B-B14F-4D97-AF65-F5344CB8AC3E}">
        <p14:creationId xmlns:p14="http://schemas.microsoft.com/office/powerpoint/2010/main" val="4232977233"/>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464876385"/>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29" name="Straight Connector 28"/>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32" name="TextBox 31"/>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34" name="TextBox 33"/>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cxnSp>
        <p:nvCxnSpPr>
          <p:cNvPr id="38" name="Straight Arrow Connector 37"/>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43" name="TextBox 42"/>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graphicFrame>
        <p:nvGraphicFramePr>
          <p:cNvPr id="30" name="Table 29"/>
          <p:cNvGraphicFramePr>
            <a:graphicFrameLocks noGrp="1"/>
          </p:cNvGraphicFramePr>
          <p:nvPr>
            <p:extLst>
              <p:ext uri="{D42A27DB-BD31-4B8C-83A1-F6EECF244321}">
                <p14:modId xmlns:p14="http://schemas.microsoft.com/office/powerpoint/2010/main" val="45515462"/>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812753303"/>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786850493"/>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cxnSp>
        <p:nvCxnSpPr>
          <p:cNvPr id="44" name="Straight Arrow Connector 43"/>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5" name="Straight Connector 44"/>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006575601"/>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464876385"/>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4" name="Oval 43"/>
          <p:cNvSpPr/>
          <p:nvPr/>
        </p:nvSpPr>
        <p:spPr bwMode="auto">
          <a:xfrm>
            <a:off x="7353550" y="3696654"/>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5" name="Oval 44"/>
          <p:cNvSpPr/>
          <p:nvPr/>
        </p:nvSpPr>
        <p:spPr bwMode="auto">
          <a:xfrm>
            <a:off x="8261123" y="368421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67" name="Oval 66"/>
          <p:cNvSpPr/>
          <p:nvPr/>
        </p:nvSpPr>
        <p:spPr bwMode="auto">
          <a:xfrm>
            <a:off x="7351052" y="3698559"/>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68" name="Oval 67"/>
          <p:cNvSpPr/>
          <p:nvPr/>
        </p:nvSpPr>
        <p:spPr bwMode="auto">
          <a:xfrm>
            <a:off x="8258625" y="368612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953173346"/>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575280575"/>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459077774"/>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cxnSp>
        <p:nvCxnSpPr>
          <p:cNvPr id="60" name="Straight Connector 59"/>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61" name="Straight Arrow Connector 60"/>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62" name="TextBox 61"/>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69" name="Straight Arrow Connector 68"/>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70" name="Straight Connector 69"/>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4190123135"/>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464876385"/>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graphicFrame>
        <p:nvGraphicFramePr>
          <p:cNvPr id="47" name="Table 46"/>
          <p:cNvGraphicFramePr>
            <a:graphicFrameLocks noGrp="1"/>
          </p:cNvGraphicFramePr>
          <p:nvPr>
            <p:extLst>
              <p:ext uri="{D42A27DB-BD31-4B8C-83A1-F6EECF244321}">
                <p14:modId xmlns:p14="http://schemas.microsoft.com/office/powerpoint/2010/main" val="2755080545"/>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80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575280575"/>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3459077774"/>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cxnSp>
        <p:nvCxnSpPr>
          <p:cNvPr id="52" name="Straight Connector 51"/>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53" name="Straight Arrow Connector 52"/>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4" name="TextBox 53"/>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6" name="Straight Arrow Connector 55"/>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7" name="Straight Connector 56"/>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44" name="Oval 4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5" name="Oval 44"/>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26727848"/>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218171937"/>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1000" dirty="0"/>
                        <a:t>SUB.D F0,F1,F2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3593483314"/>
                  </a:ext>
                </a:extLst>
              </a:tr>
              <a:tr h="270030">
                <a:tc>
                  <a:txBody>
                    <a:bodyPr/>
                    <a:lstStyle/>
                    <a:p>
                      <a:r>
                        <a:rPr lang="de-DE" sz="1000" dirty="0"/>
                        <a:t>ADD.D F3,F0,F2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4080418257"/>
                  </a:ext>
                </a:extLst>
              </a:tr>
              <a:tr h="270030">
                <a:tc>
                  <a:txBody>
                    <a:bodyPr/>
                    <a:lstStyle/>
                    <a:p>
                      <a:r>
                        <a:rPr lang="de-DE" sz="1000" dirty="0"/>
                        <a:t>MUL.D F0,F1,F2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graphicFrame>
        <p:nvGraphicFramePr>
          <p:cNvPr id="47" name="Table 46"/>
          <p:cNvGraphicFramePr>
            <a:graphicFrameLocks noGrp="1"/>
          </p:cNvGraphicFramePr>
          <p:nvPr>
            <p:extLst>
              <p:ext uri="{D42A27DB-BD31-4B8C-83A1-F6EECF244321}">
                <p14:modId xmlns:p14="http://schemas.microsoft.com/office/powerpoint/2010/main" val="4231659642"/>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80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234482368"/>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3473196260"/>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cxnSp>
        <p:nvCxnSpPr>
          <p:cNvPr id="52" name="Straight Connector 51"/>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53" name="Straight Arrow Connector 52"/>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4" name="TextBox 53"/>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6" name="Straight Arrow Connector 55"/>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7" name="Straight Connector 56"/>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8" name="Oval 57"/>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9" name="Oval 58"/>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3015712"/>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1366521043"/>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483314"/>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de-DE" sz="1000" dirty="0"/>
                        <a:t>SUB.D F0,F1,F2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4080418257"/>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de-DE" sz="1000" dirty="0"/>
                        <a:t>ADD.D F3,F0,F2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graphicFrame>
        <p:nvGraphicFramePr>
          <p:cNvPr id="11" name="Table 10"/>
          <p:cNvGraphicFramePr>
            <a:graphicFrameLocks noGrp="1"/>
          </p:cNvGraphicFramePr>
          <p:nvPr>
            <p:extLst>
              <p:ext uri="{D42A27DB-BD31-4B8C-83A1-F6EECF244321}">
                <p14:modId xmlns:p14="http://schemas.microsoft.com/office/powerpoint/2010/main" val="1724576480"/>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r>
                        <a:rPr lang="de-DE" sz="80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graphicFrame>
        <p:nvGraphicFramePr>
          <p:cNvPr id="13" name="Table 12"/>
          <p:cNvGraphicFramePr>
            <a:graphicFrameLocks noGrp="1"/>
          </p:cNvGraphicFramePr>
          <p:nvPr>
            <p:extLst>
              <p:ext uri="{D42A27DB-BD31-4B8C-83A1-F6EECF244321}">
                <p14:modId xmlns:p14="http://schemas.microsoft.com/office/powerpoint/2010/main" val="3942754527"/>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16455221"/>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080418257"/>
                  </a:ext>
                </a:extLst>
              </a:tr>
            </a:tbl>
          </a:graphicData>
        </a:graphic>
      </p:graphicFrame>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cxnSp>
        <p:nvCxnSpPr>
          <p:cNvPr id="47" name="Straight Connector 46"/>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49" name="Straight Arrow Connector 48"/>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0" name="TextBox 49"/>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2" name="Straight Arrow Connector 51"/>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3" name="Straight Connector 52"/>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4" name="Oval 5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6" name="Oval 55"/>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702429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US" sz="3000" noProof="0" dirty="0"/>
              <a:t>Execution unit</a:t>
            </a:r>
          </a:p>
        </p:txBody>
      </p:sp>
      <p:sp>
        <p:nvSpPr>
          <p:cNvPr id="31747" name="Textplatzhalter 2"/>
          <p:cNvSpPr>
            <a:spLocks noGrp="1"/>
          </p:cNvSpPr>
          <p:nvPr>
            <p:ph type="body" idx="1"/>
          </p:nvPr>
        </p:nvSpPr>
        <p:spPr/>
        <p:txBody>
          <a:bodyPr/>
          <a:lstStyle/>
          <a:p>
            <a:endParaRPr lang="de-DE" dirty="0"/>
          </a:p>
        </p:txBody>
      </p:sp>
      <p:sp>
        <p:nvSpPr>
          <p:cNvPr id="31748" name="Fußzeilenplatzhalter 3"/>
          <p:cNvSpPr>
            <a:spLocks noGrp="1"/>
          </p:cNvSpPr>
          <p:nvPr>
            <p:ph type="ftr" sz="quarter" idx="10"/>
          </p:nvPr>
        </p:nvSpPr>
        <p:spPr>
          <a:noFill/>
        </p:spPr>
        <p:txBody>
          <a:bodyPr/>
          <a:lstStyle/>
          <a:p>
            <a:r>
              <a:rPr lang="en-US"/>
              <a:t>TI II - Computer Architecture</a:t>
            </a:r>
          </a:p>
        </p:txBody>
      </p:sp>
      <p:grpSp>
        <p:nvGrpSpPr>
          <p:cNvPr id="3" name="Group 2"/>
          <p:cNvGrpSpPr/>
          <p:nvPr/>
        </p:nvGrpSpPr>
        <p:grpSpPr>
          <a:xfrm>
            <a:off x="5211696" y="995351"/>
            <a:ext cx="3168354" cy="2009486"/>
            <a:chOff x="5211696" y="995351"/>
            <a:chExt cx="3168354" cy="2009486"/>
          </a:xfrm>
        </p:grpSpPr>
        <p:sp>
          <p:nvSpPr>
            <p:cNvPr id="5" name="Flowchart: Process 4"/>
            <p:cNvSpPr/>
            <p:nvPr/>
          </p:nvSpPr>
          <p:spPr bwMode="auto">
            <a:xfrm>
              <a:off x="5211696" y="995351"/>
              <a:ext cx="2520280" cy="2009486"/>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5611163" y="1901762"/>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5801619" y="257682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10" name="Rectangle 9"/>
            <p:cNvSpPr/>
            <p:nvPr/>
          </p:nvSpPr>
          <p:spPr bwMode="auto">
            <a:xfrm>
              <a:off x="5801619" y="1325698"/>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cxnSp>
          <p:nvCxnSpPr>
            <p:cNvPr id="11" name="Straight Arrow Connector 10"/>
            <p:cNvCxnSpPr>
              <a:endCxn id="10" idx="3"/>
            </p:cNvCxnSpPr>
            <p:nvPr/>
          </p:nvCxnSpPr>
          <p:spPr bwMode="auto">
            <a:xfrm flipH="1">
              <a:off x="7176729" y="1493197"/>
              <a:ext cx="791549" cy="1"/>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12" name="Straight Arrow Connector 11"/>
            <p:cNvCxnSpPr>
              <a:endCxn id="8" idx="3"/>
            </p:cNvCxnSpPr>
            <p:nvPr/>
          </p:nvCxnSpPr>
          <p:spPr bwMode="auto">
            <a:xfrm flipH="1">
              <a:off x="7367185" y="2161669"/>
              <a:ext cx="601094" cy="2"/>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3" name="Straight Arrow Connector 12"/>
            <p:cNvCxnSpPr/>
            <p:nvPr/>
          </p:nvCxnSpPr>
          <p:spPr bwMode="auto">
            <a:xfrm>
              <a:off x="6139292" y="1663736"/>
              <a:ext cx="2381" cy="24526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6822711" y="1661355"/>
              <a:ext cx="1030" cy="2448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5" name="Elbow Connector 14"/>
            <p:cNvCxnSpPr>
              <a:stCxn id="8" idx="1"/>
              <a:endCxn id="9" idx="1"/>
            </p:cNvCxnSpPr>
            <p:nvPr/>
          </p:nvCxnSpPr>
          <p:spPr bwMode="auto">
            <a:xfrm rot="10800000" flipH="1" flipV="1">
              <a:off x="5611163" y="2161670"/>
              <a:ext cx="190456" cy="582655"/>
            </a:xfrm>
            <a:prstGeom prst="bentConnector3">
              <a:avLst>
                <a:gd name="adj1" fmla="val -120028"/>
              </a:avLst>
            </a:prstGeom>
            <a:solidFill>
              <a:schemeClr val="accent1"/>
            </a:solidFill>
            <a:ln w="190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7170842" y="2759969"/>
              <a:ext cx="1209208" cy="22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7" name="Straight Arrow Connector 16"/>
            <p:cNvCxnSpPr/>
            <p:nvPr/>
          </p:nvCxnSpPr>
          <p:spPr bwMode="auto">
            <a:xfrm>
              <a:off x="7360966" y="1984292"/>
              <a:ext cx="1019084"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8" name="Straight Arrow Connector 17"/>
            <p:cNvCxnSpPr/>
            <p:nvPr/>
          </p:nvCxnSpPr>
          <p:spPr bwMode="auto">
            <a:xfrm>
              <a:off x="7170842" y="1397706"/>
              <a:ext cx="1209207"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pSp>
      <p:grpSp>
        <p:nvGrpSpPr>
          <p:cNvPr id="4" name="Group 3"/>
          <p:cNvGrpSpPr/>
          <p:nvPr/>
        </p:nvGrpSpPr>
        <p:grpSpPr>
          <a:xfrm>
            <a:off x="8390435" y="1225586"/>
            <a:ext cx="3373989" cy="2343987"/>
            <a:chOff x="8390435" y="1225586"/>
            <a:chExt cx="3373989" cy="2343987"/>
          </a:xfrm>
        </p:grpSpPr>
        <p:sp>
          <p:nvSpPr>
            <p:cNvPr id="6" name="Flowchart: Process 5"/>
            <p:cNvSpPr/>
            <p:nvPr/>
          </p:nvSpPr>
          <p:spPr bwMode="auto">
            <a:xfrm>
              <a:off x="8760296" y="1794398"/>
              <a:ext cx="3004128" cy="1224290"/>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9139734" y="2156327"/>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cxnSp>
          <p:nvCxnSpPr>
            <p:cNvPr id="19" name="Straight Arrow Connector 18"/>
            <p:cNvCxnSpPr>
              <a:stCxn id="7" idx="2"/>
            </p:cNvCxnSpPr>
            <p:nvPr/>
          </p:nvCxnSpPr>
          <p:spPr bwMode="auto">
            <a:xfrm>
              <a:off x="10284793" y="2911825"/>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8390435" y="2524551"/>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21" name="Straight Arrow Connector 20"/>
            <p:cNvCxnSpPr/>
            <p:nvPr/>
          </p:nvCxnSpPr>
          <p:spPr bwMode="auto">
            <a:xfrm flipH="1">
              <a:off x="11133248" y="1225586"/>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gr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1468125402"/>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483314"/>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de-DE" sz="1000" dirty="0"/>
                        <a:t>SUB.D F0,F1,F2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graphicFrame>
        <p:nvGraphicFramePr>
          <p:cNvPr id="11" name="Table 10"/>
          <p:cNvGraphicFramePr>
            <a:graphicFrameLocks noGrp="1"/>
          </p:cNvGraphicFramePr>
          <p:nvPr>
            <p:extLst>
              <p:ext uri="{D42A27DB-BD31-4B8C-83A1-F6EECF244321}">
                <p14:modId xmlns:p14="http://schemas.microsoft.com/office/powerpoint/2010/main" val="4046148011"/>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r>
                        <a:rPr lang="de-DE" sz="80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graphicFrame>
        <p:nvGraphicFramePr>
          <p:cNvPr id="13" name="Table 12"/>
          <p:cNvGraphicFramePr>
            <a:graphicFrameLocks noGrp="1"/>
          </p:cNvGraphicFramePr>
          <p:nvPr>
            <p:extLst>
              <p:ext uri="{D42A27DB-BD31-4B8C-83A1-F6EECF244321}">
                <p14:modId xmlns:p14="http://schemas.microsoft.com/office/powerpoint/2010/main" val="102950699"/>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02148002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16455221"/>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080418257"/>
                  </a:ext>
                </a:extLst>
              </a:tr>
            </a:tbl>
          </a:graphicData>
        </a:graphic>
      </p:graphicFrame>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cxnSp>
        <p:nvCxnSpPr>
          <p:cNvPr id="47" name="Straight Connector 46"/>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49" name="Straight Arrow Connector 48"/>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0" name="TextBox 49"/>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2" name="Straight Arrow Connector 51"/>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3" name="Straight Connector 52"/>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4" name="Oval 5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6" name="Oval 55"/>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9168468"/>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extLst>
              <p:ext uri="{D42A27DB-BD31-4B8C-83A1-F6EECF244321}">
                <p14:modId xmlns:p14="http://schemas.microsoft.com/office/powerpoint/2010/main" val="214738883"/>
              </p:ext>
            </p:extLst>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483314"/>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graphicFrame>
        <p:nvGraphicFramePr>
          <p:cNvPr id="11" name="Table 10"/>
          <p:cNvGraphicFramePr>
            <a:graphicFrameLocks noGrp="1"/>
          </p:cNvGraphicFramePr>
          <p:nvPr>
            <p:extLst>
              <p:ext uri="{D42A27DB-BD31-4B8C-83A1-F6EECF244321}">
                <p14:modId xmlns:p14="http://schemas.microsoft.com/office/powerpoint/2010/main" val="1039548137"/>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tc>
                  <a:txBody>
                    <a:bodyPr/>
                    <a:lstStyle/>
                    <a:p>
                      <a:r>
                        <a:rPr lang="de-DE" sz="80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graphicFrame>
        <p:nvGraphicFramePr>
          <p:cNvPr id="13" name="Table 12"/>
          <p:cNvGraphicFramePr>
            <a:graphicFrameLocks noGrp="1"/>
          </p:cNvGraphicFramePr>
          <p:nvPr>
            <p:extLst>
              <p:ext uri="{D42A27DB-BD31-4B8C-83A1-F6EECF244321}">
                <p14:modId xmlns:p14="http://schemas.microsoft.com/office/powerpoint/2010/main" val="1814797115"/>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tc>
                  <a:txBody>
                    <a:bodyPr/>
                    <a:lstStyle/>
                    <a:p>
                      <a:pPr algn="ctr"/>
                      <a:r>
                        <a:rPr lang="de-DE" sz="9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021480026"/>
                  </a:ext>
                </a:extLst>
              </a:tr>
            </a:tbl>
          </a:graphicData>
        </a:graphic>
      </p:graphicFrame>
      <p:graphicFrame>
        <p:nvGraphicFramePr>
          <p:cNvPr id="14" name="Table 13"/>
          <p:cNvGraphicFramePr>
            <a:graphicFrameLocks noGrp="1"/>
          </p:cNvGraphicFramePr>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080418257"/>
                  </a:ext>
                </a:extLst>
              </a:tr>
            </a:tbl>
          </a:graphicData>
        </a:graphic>
      </p:graphicFrame>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cxnSp>
        <p:nvCxnSpPr>
          <p:cNvPr id="47" name="Straight Connector 46"/>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49" name="Straight Arrow Connector 48"/>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0" name="TextBox 49"/>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2" name="Straight Arrow Connector 51"/>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3" name="Straight Connector 52"/>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4" name="Oval 5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6" name="Oval 55"/>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68767776"/>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483314"/>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graphicFrame>
        <p:nvGraphicFramePr>
          <p:cNvPr id="11" name="Table 10"/>
          <p:cNvGraphicFramePr>
            <a:graphicFrameLocks noGrp="1"/>
          </p:cNvGraphicFramePr>
          <p:nvPr>
            <p:extLst>
              <p:ext uri="{D42A27DB-BD31-4B8C-83A1-F6EECF244321}">
                <p14:modId xmlns:p14="http://schemas.microsoft.com/office/powerpoint/2010/main" val="793425820"/>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graphicFrame>
        <p:nvGraphicFramePr>
          <p:cNvPr id="13" name="Table 12"/>
          <p:cNvGraphicFramePr>
            <a:graphicFrameLocks noGrp="1"/>
          </p:cNvGraphicFramePr>
          <p:nvPr>
            <p:extLst>
              <p:ext uri="{D42A27DB-BD31-4B8C-83A1-F6EECF244321}">
                <p14:modId xmlns:p14="http://schemas.microsoft.com/office/powerpoint/2010/main" val="2920459022"/>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021480026"/>
                  </a:ext>
                </a:extLst>
              </a:tr>
            </a:tbl>
          </a:graphicData>
        </a:graphic>
      </p:graphicFrame>
      <p:graphicFrame>
        <p:nvGraphicFramePr>
          <p:cNvPr id="14" name="Table 13"/>
          <p:cNvGraphicFramePr>
            <a:graphicFrameLocks noGrp="1"/>
          </p:cNvGraphicFramePr>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080418257"/>
                  </a:ext>
                </a:extLst>
              </a:tr>
            </a:tbl>
          </a:graphicData>
        </a:graphic>
      </p:graphicFrame>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cxnSp>
        <p:nvCxnSpPr>
          <p:cNvPr id="47" name="Straight Connector 46"/>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49" name="Straight Arrow Connector 48"/>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0" name="TextBox 49"/>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2" name="Straight Arrow Connector 51"/>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3" name="Straight Connector 52"/>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4" name="Oval 5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6" name="Oval 55"/>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06492555"/>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483314"/>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graphicFrame>
        <p:nvGraphicFramePr>
          <p:cNvPr id="11" name="Table 10"/>
          <p:cNvGraphicFramePr>
            <a:graphicFrameLocks noGrp="1"/>
          </p:cNvGraphicFramePr>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r>
                        <a:rPr lang="de-DE"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4652235"/>
                  </a:ext>
                </a:extLst>
              </a:tr>
            </a:tbl>
          </a:graphicData>
        </a:graphic>
      </p:graphicFrame>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graphicFrame>
        <p:nvGraphicFramePr>
          <p:cNvPr id="13" name="Table 12"/>
          <p:cNvGraphicFramePr>
            <a:graphicFrameLocks noGrp="1"/>
          </p:cNvGraphicFramePr>
          <p:nvPr>
            <p:extLst>
              <p:ext uri="{D42A27DB-BD31-4B8C-83A1-F6EECF244321}">
                <p14:modId xmlns:p14="http://schemas.microsoft.com/office/powerpoint/2010/main" val="1716036413"/>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de-DE" sz="9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02148002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94276451"/>
              </p:ext>
            </p:extLst>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cxnSp>
        <p:nvCxnSpPr>
          <p:cNvPr id="47" name="Straight Connector 46"/>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49" name="Straight Arrow Connector 48"/>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0" name="TextBox 49"/>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2" name="Straight Arrow Connector 51"/>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3" name="Straight Connector 52"/>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4" name="Oval 5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6" name="Oval 55"/>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79795747"/>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0" name="Fußzeilenplatzhalter 3"/>
          <p:cNvSpPr>
            <a:spLocks noGrp="1"/>
          </p:cNvSpPr>
          <p:nvPr>
            <p:ph type="ftr" sz="quarter" idx="10"/>
          </p:nvPr>
        </p:nvSpPr>
        <p:spPr>
          <a:noFill/>
        </p:spPr>
        <p:txBody>
          <a:bodyPr/>
          <a:lstStyle/>
          <a:p>
            <a:r>
              <a:rPr lang="en-US"/>
              <a:t>TI II - Computer Architecture</a:t>
            </a:r>
          </a:p>
        </p:txBody>
      </p:sp>
      <p:graphicFrame>
        <p:nvGraphicFramePr>
          <p:cNvPr id="3" name="Table 2"/>
          <p:cNvGraphicFramePr>
            <a:graphicFrameLocks noGrp="1"/>
          </p:cNvGraphicFramePr>
          <p:nvPr/>
        </p:nvGraphicFramePr>
        <p:xfrm>
          <a:off x="1271464" y="1484784"/>
          <a:ext cx="1584176" cy="10801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6107915"/>
                    </a:ext>
                  </a:extLst>
                </a:gridCol>
              </a:tblGrid>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483314"/>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480026"/>
                  </a:ext>
                </a:extLst>
              </a:tr>
            </a:tbl>
          </a:graphicData>
        </a:graphic>
      </p:graphicFrame>
      <p:sp>
        <p:nvSpPr>
          <p:cNvPr id="4" name="TextBox 3"/>
          <p:cNvSpPr txBox="1"/>
          <p:nvPr/>
        </p:nvSpPr>
        <p:spPr>
          <a:xfrm>
            <a:off x="219682" y="1809400"/>
            <a:ext cx="1080120" cy="430887"/>
          </a:xfrm>
          <a:prstGeom prst="rect">
            <a:avLst/>
          </a:prstGeom>
          <a:noFill/>
        </p:spPr>
        <p:txBody>
          <a:bodyPr wrap="square" rtlCol="0">
            <a:spAutoFit/>
          </a:bodyPr>
          <a:lstStyle/>
          <a:p>
            <a:r>
              <a:rPr lang="de-DE" sz="1050" b="1" dirty="0" err="1"/>
              <a:t>Instruction</a:t>
            </a:r>
            <a:r>
              <a:rPr lang="de-DE" sz="1050" b="1" dirty="0"/>
              <a:t> Queue</a:t>
            </a:r>
          </a:p>
        </p:txBody>
      </p:sp>
      <p:cxnSp>
        <p:nvCxnSpPr>
          <p:cNvPr id="6" name="Straight Arrow Connector 5"/>
          <p:cNvCxnSpPr>
            <a:endCxn id="3" idx="0"/>
          </p:cNvCxnSpPr>
          <p:nvPr/>
        </p:nvCxnSpPr>
        <p:spPr bwMode="auto">
          <a:xfrm>
            <a:off x="2063552" y="1144119"/>
            <a:ext cx="0" cy="340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2063552" y="1169874"/>
            <a:ext cx="1080120" cy="253916"/>
          </a:xfrm>
          <a:prstGeom prst="rect">
            <a:avLst/>
          </a:prstGeom>
          <a:noFill/>
        </p:spPr>
        <p:txBody>
          <a:bodyPr wrap="square" rtlCol="0">
            <a:spAutoFit/>
          </a:bodyPr>
          <a:lstStyle/>
          <a:p>
            <a:r>
              <a:rPr lang="de-DE" sz="1050" dirty="0" err="1"/>
              <a:t>from</a:t>
            </a:r>
            <a:r>
              <a:rPr lang="de-DE" sz="1050" dirty="0"/>
              <a:t> ID Unit</a:t>
            </a:r>
          </a:p>
        </p:txBody>
      </p:sp>
      <p:graphicFrame>
        <p:nvGraphicFramePr>
          <p:cNvPr id="11" name="Table 10"/>
          <p:cNvGraphicFramePr>
            <a:graphicFrameLocks noGrp="1"/>
          </p:cNvGraphicFramePr>
          <p:nvPr>
            <p:extLst>
              <p:ext uri="{D42A27DB-BD31-4B8C-83A1-F6EECF244321}">
                <p14:modId xmlns:p14="http://schemas.microsoft.com/office/powerpoint/2010/main" val="3951812683"/>
              </p:ext>
            </p:extLst>
          </p:nvPr>
        </p:nvGraphicFramePr>
        <p:xfrm>
          <a:off x="7216173" y="1484784"/>
          <a:ext cx="1706823" cy="1350150"/>
        </p:xfrm>
        <a:graphic>
          <a:graphicData uri="http://schemas.openxmlformats.org/drawingml/2006/table">
            <a:tbl>
              <a:tblPr firstRow="1" bandRow="1">
                <a:tableStyleId>{5C22544A-7EE6-4342-B048-85BDC9FD1C3A}</a:tableStyleId>
              </a:tblPr>
              <a:tblGrid>
                <a:gridCol w="309471">
                  <a:extLst>
                    <a:ext uri="{9D8B030D-6E8A-4147-A177-3AD203B41FA5}">
                      <a16:colId xmlns:a16="http://schemas.microsoft.com/office/drawing/2014/main" val="3142870903"/>
                    </a:ext>
                  </a:extLst>
                </a:gridCol>
                <a:gridCol w="432118">
                  <a:extLst>
                    <a:ext uri="{9D8B030D-6E8A-4147-A177-3AD203B41FA5}">
                      <a16:colId xmlns:a16="http://schemas.microsoft.com/office/drawing/2014/main" val="4096107915"/>
                    </a:ext>
                  </a:extLst>
                </a:gridCol>
                <a:gridCol w="965234">
                  <a:extLst>
                    <a:ext uri="{9D8B030D-6E8A-4147-A177-3AD203B41FA5}">
                      <a16:colId xmlns:a16="http://schemas.microsoft.com/office/drawing/2014/main" val="1449585378"/>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800" dirty="0">
                          <a:solidFill>
                            <a:schemeClr val="tx1"/>
                          </a:solidFill>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79"/>
                    </a:solidFill>
                  </a:tcPr>
                </a:tc>
                <a:extLst>
                  <a:ext uri="{0D108BD9-81ED-4DB2-BD59-A6C34878D82A}">
                    <a16:rowId xmlns:a16="http://schemas.microsoft.com/office/drawing/2014/main" val="3593483314"/>
                  </a:ext>
                </a:extLst>
              </a:tr>
              <a:tr h="270030">
                <a:tc>
                  <a:txBody>
                    <a:bodyPr/>
                    <a:lstStyle/>
                    <a:p>
                      <a:r>
                        <a:rPr lang="de-DE" sz="800" dirty="0">
                          <a:solidFill>
                            <a:schemeClr val="tx1"/>
                          </a:solidFill>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418257"/>
                  </a:ext>
                </a:extLst>
              </a:tr>
              <a:tr h="270030">
                <a:tc>
                  <a:txBody>
                    <a:bodyPr/>
                    <a:lstStyle/>
                    <a:p>
                      <a:r>
                        <a:rPr lang="de-DE" sz="800" dirty="0">
                          <a:solidFill>
                            <a:schemeClr val="tx1"/>
                          </a:solidFill>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1480026"/>
                  </a:ext>
                </a:extLst>
              </a:tr>
              <a:tr h="270030">
                <a:tc>
                  <a:txBody>
                    <a:bodyPr/>
                    <a:lstStyle/>
                    <a:p>
                      <a:r>
                        <a:rPr lang="de-DE" sz="8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80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3274652235"/>
                  </a:ext>
                </a:extLst>
              </a:tr>
            </a:tbl>
          </a:graphicData>
        </a:graphic>
      </p:graphicFrame>
      <p:sp>
        <p:nvSpPr>
          <p:cNvPr id="12" name="TextBox 11"/>
          <p:cNvSpPr txBox="1"/>
          <p:nvPr/>
        </p:nvSpPr>
        <p:spPr>
          <a:xfrm>
            <a:off x="7428148" y="1213063"/>
            <a:ext cx="1224136" cy="253916"/>
          </a:xfrm>
          <a:prstGeom prst="rect">
            <a:avLst/>
          </a:prstGeom>
          <a:noFill/>
        </p:spPr>
        <p:txBody>
          <a:bodyPr wrap="square" rtlCol="0">
            <a:spAutoFit/>
          </a:bodyPr>
          <a:lstStyle/>
          <a:p>
            <a:r>
              <a:rPr lang="de-DE" sz="1050" b="1" dirty="0"/>
              <a:t>FP Registers</a:t>
            </a:r>
          </a:p>
        </p:txBody>
      </p:sp>
      <p:graphicFrame>
        <p:nvGraphicFramePr>
          <p:cNvPr id="13" name="Table 12"/>
          <p:cNvGraphicFramePr>
            <a:graphicFrameLocks noGrp="1"/>
          </p:cNvGraphicFramePr>
          <p:nvPr>
            <p:extLst>
              <p:ext uri="{D42A27DB-BD31-4B8C-83A1-F6EECF244321}">
                <p14:modId xmlns:p14="http://schemas.microsoft.com/office/powerpoint/2010/main" val="1141057891"/>
              </p:ext>
            </p:extLst>
          </p:nvPr>
        </p:nvGraphicFramePr>
        <p:xfrm>
          <a:off x="1199456" y="3925640"/>
          <a:ext cx="3271507" cy="108012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Add3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Add2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r h="270030">
                <a:tc>
                  <a:txBody>
                    <a:bodyPr/>
                    <a:lstStyle/>
                    <a:p>
                      <a:r>
                        <a:rPr lang="de-DE" sz="900" dirty="0">
                          <a:solidFill>
                            <a:schemeClr val="tx1"/>
                          </a:solidFill>
                        </a:rPr>
                        <a:t>Add1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480026"/>
                  </a:ext>
                </a:extLst>
              </a:tr>
            </a:tbl>
          </a:graphicData>
        </a:graphic>
      </p:graphicFrame>
      <p:graphicFrame>
        <p:nvGraphicFramePr>
          <p:cNvPr id="14" name="Table 13"/>
          <p:cNvGraphicFramePr>
            <a:graphicFrameLocks noGrp="1"/>
          </p:cNvGraphicFramePr>
          <p:nvPr/>
        </p:nvGraphicFramePr>
        <p:xfrm>
          <a:off x="5951984" y="3925640"/>
          <a:ext cx="3227057" cy="810090"/>
        </p:xfrm>
        <a:graphic>
          <a:graphicData uri="http://schemas.openxmlformats.org/drawingml/2006/table">
            <a:tbl>
              <a:tblPr firstRow="1" bandRow="1">
                <a:tableStyleId>{5C22544A-7EE6-4342-B048-85BDC9FD1C3A}</a:tableStyleId>
              </a:tblPr>
              <a:tblGrid>
                <a:gridCol w="436880">
                  <a:extLst>
                    <a:ext uri="{9D8B030D-6E8A-4147-A177-3AD203B41FA5}">
                      <a16:colId xmlns:a16="http://schemas.microsoft.com/office/drawing/2014/main" val="4096107915"/>
                    </a:ext>
                  </a:extLst>
                </a:gridCol>
                <a:gridCol w="354330">
                  <a:extLst>
                    <a:ext uri="{9D8B030D-6E8A-4147-A177-3AD203B41FA5}">
                      <a16:colId xmlns:a16="http://schemas.microsoft.com/office/drawing/2014/main" val="3874219939"/>
                    </a:ext>
                  </a:extLst>
                </a:gridCol>
                <a:gridCol w="436880">
                  <a:extLst>
                    <a:ext uri="{9D8B030D-6E8A-4147-A177-3AD203B41FA5}">
                      <a16:colId xmlns:a16="http://schemas.microsoft.com/office/drawing/2014/main" val="667850830"/>
                    </a:ext>
                  </a:extLst>
                </a:gridCol>
                <a:gridCol w="449580">
                  <a:extLst>
                    <a:ext uri="{9D8B030D-6E8A-4147-A177-3AD203B41FA5}">
                      <a16:colId xmlns:a16="http://schemas.microsoft.com/office/drawing/2014/main" val="1449585378"/>
                    </a:ext>
                  </a:extLst>
                </a:gridCol>
                <a:gridCol w="436880">
                  <a:extLst>
                    <a:ext uri="{9D8B030D-6E8A-4147-A177-3AD203B41FA5}">
                      <a16:colId xmlns:a16="http://schemas.microsoft.com/office/drawing/2014/main" val="4283291581"/>
                    </a:ext>
                  </a:extLst>
                </a:gridCol>
                <a:gridCol w="449580">
                  <a:extLst>
                    <a:ext uri="{9D8B030D-6E8A-4147-A177-3AD203B41FA5}">
                      <a16:colId xmlns:a16="http://schemas.microsoft.com/office/drawing/2014/main" val="736187890"/>
                    </a:ext>
                  </a:extLst>
                </a:gridCol>
                <a:gridCol w="662927">
                  <a:extLst>
                    <a:ext uri="{9D8B030D-6E8A-4147-A177-3AD203B41FA5}">
                      <a16:colId xmlns:a16="http://schemas.microsoft.com/office/drawing/2014/main" val="1180356087"/>
                    </a:ext>
                  </a:extLst>
                </a:gridCol>
              </a:tblGrid>
              <a:tr h="270030">
                <a:tc>
                  <a:txBody>
                    <a:bodyPr/>
                    <a:lstStyle/>
                    <a:p>
                      <a:r>
                        <a:rPr lang="de-DE" sz="900" b="1" dirty="0">
                          <a:solidFill>
                            <a:schemeClr val="tx1"/>
                          </a:solidFill>
                        </a:rPr>
                        <a: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op</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RS2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a:solidFill>
                            <a:schemeClr val="tx1"/>
                          </a:solidFill>
                        </a:rPr>
                        <a:t>Val2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900" b="1" dirty="0" err="1">
                          <a:solidFill>
                            <a:schemeClr val="tx1"/>
                          </a:solidFill>
                        </a:rPr>
                        <a:t>busy</a:t>
                      </a:r>
                      <a:endParaRPr lang="de-DE"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714116"/>
                  </a:ext>
                </a:extLst>
              </a:tr>
              <a:tr h="270030">
                <a:tc>
                  <a:txBody>
                    <a:bodyPr/>
                    <a:lstStyle/>
                    <a:p>
                      <a:r>
                        <a:rPr lang="de-DE" sz="900" dirty="0">
                          <a:solidFill>
                            <a:schemeClr val="tx1"/>
                          </a:solidFill>
                        </a:rPr>
                        <a:t>Mul2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483314"/>
                  </a:ext>
                </a:extLst>
              </a:tr>
              <a:tr h="270030">
                <a:tc>
                  <a:txBody>
                    <a:bodyPr/>
                    <a:lstStyle/>
                    <a:p>
                      <a:r>
                        <a:rPr lang="de-DE" sz="900" dirty="0">
                          <a:solidFill>
                            <a:schemeClr val="tx1"/>
                          </a:solidFill>
                        </a:rPr>
                        <a:t>Mul1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9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18257"/>
                  </a:ext>
                </a:extLst>
              </a:tr>
            </a:tbl>
          </a:graphicData>
        </a:graphic>
      </p:graphicFrame>
      <p:sp>
        <p:nvSpPr>
          <p:cNvPr id="15" name="TextBox 14"/>
          <p:cNvSpPr txBox="1"/>
          <p:nvPr/>
        </p:nvSpPr>
        <p:spPr>
          <a:xfrm>
            <a:off x="-28741" y="3216082"/>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a:t>
            </a:r>
            <a:r>
              <a:rPr lang="de-DE" sz="1050" b="1" dirty="0" err="1"/>
              <a:t>Adder</a:t>
            </a:r>
            <a:endParaRPr lang="de-DE" sz="1050" b="1" dirty="0"/>
          </a:p>
        </p:txBody>
      </p:sp>
      <p:sp>
        <p:nvSpPr>
          <p:cNvPr id="16" name="TextBox 15"/>
          <p:cNvSpPr txBox="1"/>
          <p:nvPr/>
        </p:nvSpPr>
        <p:spPr>
          <a:xfrm>
            <a:off x="8602141" y="3212976"/>
            <a:ext cx="1806852" cy="415498"/>
          </a:xfrm>
          <a:prstGeom prst="rect">
            <a:avLst/>
          </a:prstGeom>
          <a:noFill/>
        </p:spPr>
        <p:txBody>
          <a:bodyPr wrap="square" rtlCol="0">
            <a:spAutoFit/>
          </a:bodyPr>
          <a:lstStyle/>
          <a:p>
            <a:r>
              <a:rPr lang="de-DE" sz="1050" b="1" dirty="0"/>
              <a:t>Reservation </a:t>
            </a:r>
            <a:r>
              <a:rPr lang="de-DE" sz="1050" b="1" dirty="0" err="1"/>
              <a:t>Stations</a:t>
            </a:r>
            <a:r>
              <a:rPr lang="de-DE" sz="1050" b="1" dirty="0"/>
              <a:t> </a:t>
            </a:r>
            <a:r>
              <a:rPr lang="de-DE" sz="1050" b="1" dirty="0" err="1"/>
              <a:t>of</a:t>
            </a:r>
            <a:r>
              <a:rPr lang="de-DE" sz="1050" b="1" dirty="0"/>
              <a:t> FP Multiplier</a:t>
            </a:r>
          </a:p>
        </p:txBody>
      </p:sp>
      <p:sp>
        <p:nvSpPr>
          <p:cNvPr id="17" name="TextBox 16"/>
          <p:cNvSpPr txBox="1"/>
          <p:nvPr/>
        </p:nvSpPr>
        <p:spPr>
          <a:xfrm>
            <a:off x="1844202" y="5589240"/>
            <a:ext cx="1806852" cy="280928"/>
          </a:xfrm>
          <a:prstGeom prst="roundRect">
            <a:avLst/>
          </a:prstGeom>
          <a:solidFill>
            <a:srgbClr val="92D050"/>
          </a:solidFill>
          <a:ln>
            <a:solidFill>
              <a:schemeClr val="tx1"/>
            </a:solidFill>
          </a:ln>
        </p:spPr>
        <p:txBody>
          <a:bodyPr wrap="square" rtlCol="0">
            <a:spAutoFit/>
          </a:bodyPr>
          <a:lstStyle/>
          <a:p>
            <a:r>
              <a:rPr lang="de-DE" sz="1050" b="1" dirty="0"/>
              <a:t>FP </a:t>
            </a:r>
            <a:r>
              <a:rPr lang="de-DE" sz="1050" b="1" dirty="0" err="1"/>
              <a:t>Adder</a:t>
            </a:r>
            <a:endParaRPr lang="de-DE" sz="1050" b="1" dirty="0"/>
          </a:p>
        </p:txBody>
      </p:sp>
      <p:sp>
        <p:nvSpPr>
          <p:cNvPr id="18" name="TextBox 17"/>
          <p:cNvSpPr txBox="1"/>
          <p:nvPr/>
        </p:nvSpPr>
        <p:spPr>
          <a:xfrm>
            <a:off x="6662086" y="5601665"/>
            <a:ext cx="1806852" cy="280928"/>
          </a:xfrm>
          <a:prstGeom prst="roundRect">
            <a:avLst/>
          </a:prstGeom>
          <a:solidFill>
            <a:srgbClr val="92D050"/>
          </a:solidFill>
          <a:ln>
            <a:solidFill>
              <a:schemeClr val="tx1"/>
            </a:solidFill>
          </a:ln>
        </p:spPr>
        <p:txBody>
          <a:bodyPr wrap="square" rtlCol="0">
            <a:spAutoFit/>
          </a:bodyPr>
          <a:lstStyle/>
          <a:p>
            <a:r>
              <a:rPr lang="de-DE" sz="1050" b="1" dirty="0"/>
              <a:t>FP Multiplier</a:t>
            </a:r>
          </a:p>
        </p:txBody>
      </p:sp>
      <p:cxnSp>
        <p:nvCxnSpPr>
          <p:cNvPr id="19" name="Straight Arrow Connector 18"/>
          <p:cNvCxnSpPr/>
          <p:nvPr/>
        </p:nvCxnSpPr>
        <p:spPr bwMode="auto">
          <a:xfrm>
            <a:off x="2747628" y="5005760"/>
            <a:ext cx="0" cy="5671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p:cNvCxnSpPr>
            <a:endCxn id="18" idx="0"/>
          </p:cNvCxnSpPr>
          <p:nvPr/>
        </p:nvCxnSpPr>
        <p:spPr bwMode="auto">
          <a:xfrm>
            <a:off x="7565512" y="4735730"/>
            <a:ext cx="0" cy="8659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2063552" y="2564904"/>
            <a:ext cx="0" cy="504056"/>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27" name="Straight Connector 26"/>
          <p:cNvCxnSpPr/>
          <p:nvPr/>
        </p:nvCxnSpPr>
        <p:spPr bwMode="auto">
          <a:xfrm>
            <a:off x="1775520" y="3068960"/>
            <a:ext cx="4752528" cy="128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1" name="Straight Arrow Connector 30"/>
          <p:cNvCxnSpPr/>
          <p:nvPr/>
        </p:nvCxnSpPr>
        <p:spPr bwMode="auto">
          <a:xfrm>
            <a:off x="1775520" y="3068960"/>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3" name="Straight Arrow Connector 32"/>
          <p:cNvCxnSpPr/>
          <p:nvPr/>
        </p:nvCxnSpPr>
        <p:spPr bwMode="auto">
          <a:xfrm>
            <a:off x="6528048" y="3081802"/>
            <a:ext cx="0" cy="85668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35" name="TextBox 34"/>
          <p:cNvSpPr txBox="1"/>
          <p:nvPr/>
        </p:nvSpPr>
        <p:spPr>
          <a:xfrm>
            <a:off x="3202377" y="2821465"/>
            <a:ext cx="1450138" cy="253916"/>
          </a:xfrm>
          <a:prstGeom prst="rect">
            <a:avLst/>
          </a:prstGeom>
          <a:noFill/>
        </p:spPr>
        <p:txBody>
          <a:bodyPr wrap="square" rtlCol="0">
            <a:spAutoFit/>
          </a:bodyPr>
          <a:lstStyle/>
          <a:p>
            <a:r>
              <a:rPr lang="de-DE" sz="1050" dirty="0"/>
              <a:t>FP Operation Bus</a:t>
            </a:r>
          </a:p>
        </p:txBody>
      </p:sp>
      <p:cxnSp>
        <p:nvCxnSpPr>
          <p:cNvPr id="40" name="Straight Arrow Connector 39"/>
          <p:cNvCxnSpPr/>
          <p:nvPr/>
        </p:nvCxnSpPr>
        <p:spPr bwMode="auto">
          <a:xfrm>
            <a:off x="3566536" y="3560174"/>
            <a:ext cx="9184" cy="35262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2603612" y="3369834"/>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28" name="Straight Connector 27"/>
          <p:cNvCxnSpPr/>
          <p:nvPr/>
        </p:nvCxnSpPr>
        <p:spPr bwMode="auto">
          <a:xfrm>
            <a:off x="3566536" y="3560174"/>
            <a:ext cx="4752528" cy="128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47328" y="6440806"/>
            <a:ext cx="11089232" cy="12842"/>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4" name="Straight Connector 33"/>
          <p:cNvCxnSpPr/>
          <p:nvPr/>
        </p:nvCxnSpPr>
        <p:spPr bwMode="auto">
          <a:xfrm>
            <a:off x="11136560" y="1213063"/>
            <a:ext cx="0" cy="5234164"/>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6" name="Straight Connector 35"/>
          <p:cNvCxnSpPr/>
          <p:nvPr/>
        </p:nvCxnSpPr>
        <p:spPr bwMode="auto">
          <a:xfrm>
            <a:off x="2612156" y="3717223"/>
            <a:ext cx="8529175" cy="19263"/>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38" name="Straight Connector 37"/>
          <p:cNvCxnSpPr/>
          <p:nvPr/>
        </p:nvCxnSpPr>
        <p:spPr bwMode="auto">
          <a:xfrm>
            <a:off x="8652284" y="1219973"/>
            <a:ext cx="2474901" cy="9631"/>
          </a:xfrm>
          <a:prstGeom prst="line">
            <a:avLst/>
          </a:prstGeom>
          <a:solidFill>
            <a:schemeClr val="accent1"/>
          </a:solidFill>
          <a:ln w="28575" cap="flat" cmpd="sng" algn="ctr">
            <a:solidFill>
              <a:schemeClr val="accent6">
                <a:lumMod val="75000"/>
              </a:schemeClr>
            </a:solidFill>
            <a:prstDash val="solid"/>
            <a:round/>
            <a:headEnd type="none" w="med" len="med"/>
            <a:tailEnd type="none" w="med" len="med"/>
          </a:ln>
          <a:effectLst/>
        </p:spPr>
      </p:cxnSp>
      <p:cxnSp>
        <p:nvCxnSpPr>
          <p:cNvPr id="41" name="Straight Arrow Connector 40"/>
          <p:cNvCxnSpPr/>
          <p:nvPr/>
        </p:nvCxnSpPr>
        <p:spPr bwMode="auto">
          <a:xfrm flipH="1">
            <a:off x="8652284" y="1219973"/>
            <a:ext cx="6152" cy="264811"/>
          </a:xfrm>
          <a:prstGeom prst="straightConnector1">
            <a:avLst/>
          </a:prstGeom>
          <a:solidFill>
            <a:schemeClr val="accent1"/>
          </a:solidFill>
          <a:ln w="28575" cap="flat" cmpd="sng" algn="ctr">
            <a:solidFill>
              <a:schemeClr val="accent6">
                <a:lumMod val="75000"/>
              </a:schemeClr>
            </a:solidFill>
            <a:prstDash val="solid"/>
            <a:round/>
            <a:headEnd type="none" w="med" len="med"/>
            <a:tailEnd type="triangle"/>
          </a:ln>
          <a:effectLst/>
        </p:spPr>
      </p:cxnSp>
      <p:sp>
        <p:nvSpPr>
          <p:cNvPr id="24" name="Oval 23"/>
          <p:cNvSpPr/>
          <p:nvPr/>
        </p:nvSpPr>
        <p:spPr bwMode="auto">
          <a:xfrm>
            <a:off x="2568819" y="3677667"/>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Oval 42"/>
          <p:cNvSpPr/>
          <p:nvPr/>
        </p:nvSpPr>
        <p:spPr bwMode="auto">
          <a:xfrm>
            <a:off x="3534718" y="3684152"/>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48" name="Straight Arrow Connector 47"/>
          <p:cNvCxnSpPr/>
          <p:nvPr/>
        </p:nvCxnSpPr>
        <p:spPr bwMode="auto">
          <a:xfrm flipH="1">
            <a:off x="2747628" y="5857326"/>
            <a:ext cx="6623" cy="59632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flipH="1">
            <a:off x="7555578" y="5877272"/>
            <a:ext cx="9934" cy="5710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5" name="TextBox 54"/>
          <p:cNvSpPr txBox="1"/>
          <p:nvPr/>
        </p:nvSpPr>
        <p:spPr>
          <a:xfrm>
            <a:off x="9063366" y="6174149"/>
            <a:ext cx="2073194" cy="253916"/>
          </a:xfrm>
          <a:prstGeom prst="rect">
            <a:avLst/>
          </a:prstGeom>
          <a:noFill/>
        </p:spPr>
        <p:txBody>
          <a:bodyPr wrap="square" rtlCol="0">
            <a:spAutoFit/>
          </a:bodyPr>
          <a:lstStyle/>
          <a:p>
            <a:r>
              <a:rPr lang="de-DE" sz="1050" dirty="0"/>
              <a:t>Common Data Bus (CDB)</a:t>
            </a:r>
          </a:p>
        </p:txBody>
      </p:sp>
      <p:sp>
        <p:nvSpPr>
          <p:cNvPr id="46" name="TextBox 45"/>
          <p:cNvSpPr txBox="1"/>
          <p:nvPr/>
        </p:nvSpPr>
        <p:spPr>
          <a:xfrm>
            <a:off x="3729091" y="1484784"/>
            <a:ext cx="2300930" cy="1123712"/>
          </a:xfrm>
          <a:prstGeom prst="roundRect">
            <a:avLst/>
          </a:prstGeom>
          <a:solidFill>
            <a:schemeClr val="accent1">
              <a:lumMod val="75000"/>
            </a:schemeClr>
          </a:solidFill>
          <a:ln>
            <a:solidFill>
              <a:schemeClr val="tx1"/>
            </a:solidFill>
          </a:ln>
        </p:spPr>
        <p:txBody>
          <a:bodyPr wrap="square" rtlCol="0">
            <a:spAutoFit/>
          </a:bodyPr>
          <a:lstStyle/>
          <a:p>
            <a:r>
              <a:rPr lang="de-DE" sz="1000" b="1" dirty="0"/>
              <a:t>MUL.D	F0,F1,F2</a:t>
            </a:r>
          </a:p>
          <a:p>
            <a:r>
              <a:rPr lang="de-DE" sz="1000" b="1" dirty="0"/>
              <a:t>ADD.D	F3,F0,F2</a:t>
            </a:r>
          </a:p>
          <a:p>
            <a:r>
              <a:rPr lang="de-DE" sz="1000" b="1" dirty="0"/>
              <a:t>SUB.D	F0,F1,F2</a:t>
            </a:r>
          </a:p>
          <a:p>
            <a:endParaRPr lang="de-DE" sz="1000" b="1" dirty="0"/>
          </a:p>
          <a:p>
            <a:r>
              <a:rPr lang="de-DE" sz="1000" b="1" dirty="0" err="1"/>
              <a:t>with</a:t>
            </a:r>
            <a:r>
              <a:rPr lang="de-DE" sz="1000" b="1" dirty="0"/>
              <a:t> MUL.D F0,F1,F2 </a:t>
            </a:r>
            <a:br>
              <a:rPr lang="de-DE" sz="1000" b="1" dirty="0"/>
            </a:br>
            <a:r>
              <a:rPr lang="de-DE" sz="1000" b="1" dirty="0">
                <a:sym typeface="Wingdings" panose="05000000000000000000" pitchFamily="2" charset="2"/>
              </a:rPr>
              <a:t> F0=F1*F2</a:t>
            </a:r>
            <a:endParaRPr lang="de-DE" sz="1000" b="1" dirty="0"/>
          </a:p>
        </p:txBody>
      </p:sp>
      <p:cxnSp>
        <p:nvCxnSpPr>
          <p:cNvPr id="47" name="Straight Connector 46"/>
          <p:cNvCxnSpPr/>
          <p:nvPr/>
        </p:nvCxnSpPr>
        <p:spPr bwMode="auto">
          <a:xfrm>
            <a:off x="2626716" y="3376360"/>
            <a:ext cx="5456054" cy="744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49" name="Straight Arrow Connector 48"/>
          <p:cNvCxnSpPr/>
          <p:nvPr/>
        </p:nvCxnSpPr>
        <p:spPr bwMode="auto">
          <a:xfrm flipH="1">
            <a:off x="8325657" y="2837428"/>
            <a:ext cx="8218" cy="1077864"/>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sp>
        <p:nvSpPr>
          <p:cNvPr id="50" name="TextBox 49"/>
          <p:cNvSpPr txBox="1"/>
          <p:nvPr/>
        </p:nvSpPr>
        <p:spPr>
          <a:xfrm>
            <a:off x="6941803" y="2936565"/>
            <a:ext cx="1450138" cy="415498"/>
          </a:xfrm>
          <a:prstGeom prst="rect">
            <a:avLst/>
          </a:prstGeom>
          <a:noFill/>
        </p:spPr>
        <p:txBody>
          <a:bodyPr wrap="square" rtlCol="0">
            <a:spAutoFit/>
          </a:bodyPr>
          <a:lstStyle/>
          <a:p>
            <a:r>
              <a:rPr lang="de-DE" sz="1050" dirty="0"/>
              <a:t>Operand </a:t>
            </a:r>
          </a:p>
          <a:p>
            <a:r>
              <a:rPr lang="de-DE" sz="1050" dirty="0"/>
              <a:t>Busses</a:t>
            </a:r>
          </a:p>
        </p:txBody>
      </p:sp>
      <p:cxnSp>
        <p:nvCxnSpPr>
          <p:cNvPr id="52" name="Straight Arrow Connector 51"/>
          <p:cNvCxnSpPr/>
          <p:nvPr/>
        </p:nvCxnSpPr>
        <p:spPr bwMode="auto">
          <a:xfrm>
            <a:off x="7379244" y="3376360"/>
            <a:ext cx="0" cy="555806"/>
          </a:xfrm>
          <a:prstGeom prst="straightConnector1">
            <a:avLst/>
          </a:prstGeom>
          <a:solidFill>
            <a:schemeClr val="accent1"/>
          </a:solidFill>
          <a:ln w="19050" cap="flat" cmpd="sng" algn="ctr">
            <a:solidFill>
              <a:srgbClr val="0070C0"/>
            </a:solidFill>
            <a:prstDash val="solid"/>
            <a:round/>
            <a:headEnd type="none" w="med" len="med"/>
            <a:tailEnd type="triangle"/>
          </a:ln>
          <a:effectLst/>
        </p:spPr>
      </p:cxnSp>
      <p:cxnSp>
        <p:nvCxnSpPr>
          <p:cNvPr id="53" name="Straight Connector 52"/>
          <p:cNvCxnSpPr/>
          <p:nvPr/>
        </p:nvCxnSpPr>
        <p:spPr bwMode="auto">
          <a:xfrm>
            <a:off x="8074100" y="2841288"/>
            <a:ext cx="2077" cy="542514"/>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54" name="Oval 53"/>
          <p:cNvSpPr/>
          <p:nvPr/>
        </p:nvSpPr>
        <p:spPr bwMode="auto">
          <a:xfrm>
            <a:off x="7344902" y="3696930"/>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6" name="Oval 55"/>
          <p:cNvSpPr/>
          <p:nvPr/>
        </p:nvSpPr>
        <p:spPr bwMode="auto">
          <a:xfrm>
            <a:off x="8291315" y="3690435"/>
            <a:ext cx="68683" cy="79112"/>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45532150"/>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pPr eaLnBrk="1" hangingPunct="1"/>
            <a:r>
              <a:rPr lang="en-US" noProof="0" dirty="0"/>
              <a:t>Example: Dynamic Scheduling for a FP-Unit using </a:t>
            </a:r>
            <a:r>
              <a:rPr lang="en-US" noProof="0" dirty="0" err="1"/>
              <a:t>Tomasulo’s</a:t>
            </a:r>
            <a:r>
              <a:rPr lang="en-US" noProof="0" dirty="0"/>
              <a:t> Algorithm</a:t>
            </a:r>
          </a:p>
        </p:txBody>
      </p:sp>
      <p:sp>
        <p:nvSpPr>
          <p:cNvPr id="191492" name="Rectangle 3"/>
          <p:cNvSpPr>
            <a:spLocks noGrp="1" noChangeArrowheads="1"/>
          </p:cNvSpPr>
          <p:nvPr>
            <p:ph idx="1"/>
          </p:nvPr>
        </p:nvSpPr>
        <p:spPr/>
        <p:txBody>
          <a:bodyPr/>
          <a:lstStyle/>
          <a:p>
            <a:pPr eaLnBrk="1" hangingPunct="1"/>
            <a:r>
              <a:rPr lang="en-US" noProof="0" dirty="0"/>
              <a:t>Possible Extensions:</a:t>
            </a:r>
          </a:p>
          <a:p>
            <a:pPr lvl="1" eaLnBrk="1" hangingPunct="1"/>
            <a:r>
              <a:rPr lang="en-US" noProof="0" dirty="0"/>
              <a:t> out-of-order Issuing</a:t>
            </a:r>
          </a:p>
          <a:p>
            <a:pPr lvl="1" eaLnBrk="1" hangingPunct="1"/>
            <a:r>
              <a:rPr lang="en-US" noProof="0" dirty="0"/>
              <a:t> Multiple-Issue</a:t>
            </a:r>
          </a:p>
          <a:p>
            <a:pPr lvl="1" eaLnBrk="1" hangingPunct="1"/>
            <a:r>
              <a:rPr lang="en-US" noProof="0" dirty="0"/>
              <a:t> Speculative Execution using the Reorder Buffer</a:t>
            </a:r>
          </a:p>
          <a:p>
            <a:pPr lvl="1" eaLnBrk="1" hangingPunct="1"/>
            <a:endParaRPr lang="en-US" noProof="0" dirty="0"/>
          </a:p>
          <a:p>
            <a:pPr marL="75679" lvl="1" indent="0" eaLnBrk="1" hangingPunct="1">
              <a:buNone/>
            </a:pPr>
            <a:r>
              <a:rPr lang="en-US" noProof="0" dirty="0">
                <a:sym typeface="Wingdings" panose="05000000000000000000" pitchFamily="2" charset="2"/>
              </a:rPr>
              <a:t> Out of scope for this Bachelor’s module</a:t>
            </a:r>
            <a:endParaRPr lang="en-US" noProof="0" dirty="0"/>
          </a:p>
        </p:txBody>
      </p:sp>
      <p:sp>
        <p:nvSpPr>
          <p:cNvPr id="191490" name="Fußzeilenplatzhalter 3"/>
          <p:cNvSpPr>
            <a:spLocks noGrp="1"/>
          </p:cNvSpPr>
          <p:nvPr>
            <p:ph type="ftr" sz="quarter" idx="10"/>
          </p:nvPr>
        </p:nvSpPr>
        <p:spPr>
          <a:noFill/>
        </p:spPr>
        <p:txBody>
          <a:bodyPr/>
          <a:lstStyle/>
          <a:p>
            <a:r>
              <a:rPr lang="en-US"/>
              <a:t>TI II - Computer Architecture</a:t>
            </a:r>
          </a:p>
        </p:txBody>
      </p:sp>
    </p:spTree>
    <p:extLst>
      <p:ext uri="{BB962C8B-B14F-4D97-AF65-F5344CB8AC3E}">
        <p14:creationId xmlns:p14="http://schemas.microsoft.com/office/powerpoint/2010/main" val="3477063794"/>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lstStyle/>
          <a:p>
            <a:pPr eaLnBrk="1" hangingPunct="1"/>
            <a:r>
              <a:rPr lang="en-US" noProof="0" dirty="0"/>
              <a:t>Example Components of a Superscalar Processor</a:t>
            </a:r>
          </a:p>
        </p:txBody>
      </p:sp>
      <p:sp>
        <p:nvSpPr>
          <p:cNvPr id="192514" name="Fußzeilenplatzhalter 2"/>
          <p:cNvSpPr>
            <a:spLocks noGrp="1"/>
          </p:cNvSpPr>
          <p:nvPr>
            <p:ph type="ftr" sz="quarter" idx="10"/>
          </p:nvPr>
        </p:nvSpPr>
        <p:spPr>
          <a:noFill/>
        </p:spPr>
        <p:txBody>
          <a:bodyPr/>
          <a:lstStyle/>
          <a:p>
            <a:r>
              <a:rPr lang="en-US"/>
              <a:t>TI II - Computer Architecture</a:t>
            </a:r>
          </a:p>
        </p:txBody>
      </p:sp>
      <p:grpSp>
        <p:nvGrpSpPr>
          <p:cNvPr id="192516" name="Group 3"/>
          <p:cNvGrpSpPr>
            <a:grpSpLocks/>
          </p:cNvGrpSpPr>
          <p:nvPr/>
        </p:nvGrpSpPr>
        <p:grpSpPr bwMode="auto">
          <a:xfrm>
            <a:off x="2640014" y="1368003"/>
            <a:ext cx="6542087" cy="5013325"/>
            <a:chOff x="624" y="624"/>
            <a:chExt cx="5088" cy="3600"/>
          </a:xfrm>
        </p:grpSpPr>
        <p:sp>
          <p:nvSpPr>
            <p:cNvPr id="192518" name="Rectangle 4"/>
            <p:cNvSpPr>
              <a:spLocks noChangeArrowheads="1"/>
            </p:cNvSpPr>
            <p:nvPr/>
          </p:nvSpPr>
          <p:spPr bwMode="auto">
            <a:xfrm>
              <a:off x="624" y="1842"/>
              <a:ext cx="3821" cy="722"/>
            </a:xfrm>
            <a:prstGeom prst="rect">
              <a:avLst/>
            </a:prstGeom>
            <a:solidFill>
              <a:srgbClr val="FFFFFF"/>
            </a:solidFill>
            <a:ln w="15875">
              <a:solidFill>
                <a:srgbClr val="000000"/>
              </a:solidFill>
              <a:miter lim="800000"/>
              <a:headEnd/>
              <a:tailEnd/>
            </a:ln>
          </p:spPr>
          <p:txBody>
            <a:bodyPr/>
            <a:lstStyle/>
            <a:p>
              <a:endParaRPr lang="de-DE"/>
            </a:p>
          </p:txBody>
        </p:sp>
        <p:sp>
          <p:nvSpPr>
            <p:cNvPr id="192519" name="Rectangle 5"/>
            <p:cNvSpPr>
              <a:spLocks noChangeArrowheads="1"/>
            </p:cNvSpPr>
            <p:nvPr/>
          </p:nvSpPr>
          <p:spPr bwMode="auto">
            <a:xfrm>
              <a:off x="624" y="624"/>
              <a:ext cx="3821" cy="431"/>
            </a:xfrm>
            <a:prstGeom prst="rect">
              <a:avLst/>
            </a:prstGeom>
            <a:solidFill>
              <a:srgbClr val="FFFFFF"/>
            </a:solidFill>
            <a:ln w="15875">
              <a:solidFill>
                <a:srgbClr val="000000"/>
              </a:solidFill>
              <a:miter lim="800000"/>
              <a:headEnd/>
              <a:tailEnd/>
            </a:ln>
          </p:spPr>
          <p:txBody>
            <a:bodyPr/>
            <a:lstStyle/>
            <a:p>
              <a:endParaRPr lang="de-DE"/>
            </a:p>
          </p:txBody>
        </p:sp>
        <p:sp>
          <p:nvSpPr>
            <p:cNvPr id="192520" name="Rectangle 6"/>
            <p:cNvSpPr>
              <a:spLocks noChangeArrowheads="1"/>
            </p:cNvSpPr>
            <p:nvPr/>
          </p:nvSpPr>
          <p:spPr bwMode="auto">
            <a:xfrm>
              <a:off x="2219" y="769"/>
              <a:ext cx="456"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I-cache</a:t>
              </a:r>
              <a:endParaRPr lang="de-DE" sz="1400" b="1">
                <a:latin typeface="Arial" charset="0"/>
              </a:endParaRPr>
            </a:p>
          </p:txBody>
        </p:sp>
        <p:sp>
          <p:nvSpPr>
            <p:cNvPr id="192521" name="Rectangle 7"/>
            <p:cNvSpPr>
              <a:spLocks noChangeArrowheads="1"/>
            </p:cNvSpPr>
            <p:nvPr/>
          </p:nvSpPr>
          <p:spPr bwMode="auto">
            <a:xfrm>
              <a:off x="624" y="3781"/>
              <a:ext cx="3821" cy="443"/>
            </a:xfrm>
            <a:prstGeom prst="rect">
              <a:avLst/>
            </a:prstGeom>
            <a:solidFill>
              <a:srgbClr val="FFFFFF"/>
            </a:solidFill>
            <a:ln w="15875">
              <a:solidFill>
                <a:srgbClr val="000000"/>
              </a:solidFill>
              <a:miter lim="800000"/>
              <a:headEnd/>
              <a:tailEnd/>
            </a:ln>
          </p:spPr>
          <p:txBody>
            <a:bodyPr/>
            <a:lstStyle/>
            <a:p>
              <a:endParaRPr lang="de-DE"/>
            </a:p>
          </p:txBody>
        </p:sp>
        <p:sp>
          <p:nvSpPr>
            <p:cNvPr id="192522" name="Rectangle 8"/>
            <p:cNvSpPr>
              <a:spLocks noChangeArrowheads="1"/>
            </p:cNvSpPr>
            <p:nvPr/>
          </p:nvSpPr>
          <p:spPr bwMode="auto">
            <a:xfrm>
              <a:off x="2190" y="3926"/>
              <a:ext cx="519"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D-cache</a:t>
              </a:r>
              <a:endParaRPr lang="de-DE" sz="1400" b="1">
                <a:latin typeface="Arial" charset="0"/>
              </a:endParaRPr>
            </a:p>
          </p:txBody>
        </p:sp>
        <p:sp>
          <p:nvSpPr>
            <p:cNvPr id="192523" name="Rectangle 9"/>
            <p:cNvSpPr>
              <a:spLocks noChangeArrowheads="1"/>
            </p:cNvSpPr>
            <p:nvPr/>
          </p:nvSpPr>
          <p:spPr bwMode="auto">
            <a:xfrm>
              <a:off x="4445" y="624"/>
              <a:ext cx="510" cy="3600"/>
            </a:xfrm>
            <a:prstGeom prst="rect">
              <a:avLst/>
            </a:prstGeom>
            <a:solidFill>
              <a:srgbClr val="FFFFFF"/>
            </a:solidFill>
            <a:ln w="15875">
              <a:solidFill>
                <a:srgbClr val="000000"/>
              </a:solidFill>
              <a:miter lim="800000"/>
              <a:headEnd/>
              <a:tailEnd/>
            </a:ln>
          </p:spPr>
          <p:txBody>
            <a:bodyPr/>
            <a:lstStyle/>
            <a:p>
              <a:endParaRPr lang="de-DE"/>
            </a:p>
          </p:txBody>
        </p:sp>
        <p:sp>
          <p:nvSpPr>
            <p:cNvPr id="192524" name="Rectangle 10"/>
            <p:cNvSpPr>
              <a:spLocks noChangeArrowheads="1"/>
            </p:cNvSpPr>
            <p:nvPr/>
          </p:nvSpPr>
          <p:spPr bwMode="auto">
            <a:xfrm>
              <a:off x="4511" y="1961"/>
              <a:ext cx="324" cy="61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Bus</a:t>
              </a:r>
            </a:p>
            <a:p>
              <a:pPr algn="l" eaLnBrk="0" hangingPunct="0"/>
              <a:r>
                <a:rPr lang="de-DE" sz="1400">
                  <a:solidFill>
                    <a:srgbClr val="000000"/>
                  </a:solidFill>
                  <a:latin typeface="Arial" charset="0"/>
                </a:rPr>
                <a:t>Inter-</a:t>
              </a:r>
            </a:p>
            <a:p>
              <a:pPr algn="l" eaLnBrk="0" hangingPunct="0"/>
              <a:r>
                <a:rPr lang="de-DE" sz="1400">
                  <a:solidFill>
                    <a:srgbClr val="000000"/>
                  </a:solidFill>
                  <a:latin typeface="Arial" charset="0"/>
                </a:rPr>
                <a:t>face</a:t>
              </a:r>
            </a:p>
            <a:p>
              <a:pPr algn="l" eaLnBrk="0" hangingPunct="0"/>
              <a:r>
                <a:rPr lang="de-DE" sz="1400">
                  <a:solidFill>
                    <a:srgbClr val="000000"/>
                  </a:solidFill>
                  <a:latin typeface="Arial" charset="0"/>
                </a:rPr>
                <a:t>Unit </a:t>
              </a:r>
            </a:p>
          </p:txBody>
        </p:sp>
        <p:sp>
          <p:nvSpPr>
            <p:cNvPr id="192525" name="Rectangle 11"/>
            <p:cNvSpPr>
              <a:spLocks noChangeArrowheads="1"/>
            </p:cNvSpPr>
            <p:nvPr/>
          </p:nvSpPr>
          <p:spPr bwMode="auto">
            <a:xfrm>
              <a:off x="4558" y="2718"/>
              <a:ext cx="39"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 </a:t>
              </a:r>
              <a:endParaRPr lang="de-DE" sz="1400" b="1">
                <a:latin typeface="Arial" charset="0"/>
              </a:endParaRPr>
            </a:p>
          </p:txBody>
        </p:sp>
        <p:sp>
          <p:nvSpPr>
            <p:cNvPr id="192526" name="Rectangle 12"/>
            <p:cNvSpPr>
              <a:spLocks noChangeArrowheads="1"/>
            </p:cNvSpPr>
            <p:nvPr/>
          </p:nvSpPr>
          <p:spPr bwMode="auto">
            <a:xfrm>
              <a:off x="624" y="1055"/>
              <a:ext cx="1963" cy="787"/>
            </a:xfrm>
            <a:prstGeom prst="rect">
              <a:avLst/>
            </a:prstGeom>
            <a:solidFill>
              <a:srgbClr val="FFFFFF"/>
            </a:solidFill>
            <a:ln w="15875">
              <a:solidFill>
                <a:srgbClr val="000000"/>
              </a:solidFill>
              <a:miter lim="800000"/>
              <a:headEnd/>
              <a:tailEnd/>
            </a:ln>
          </p:spPr>
          <p:txBody>
            <a:bodyPr/>
            <a:lstStyle/>
            <a:p>
              <a:endParaRPr lang="de-DE"/>
            </a:p>
          </p:txBody>
        </p:sp>
        <p:sp>
          <p:nvSpPr>
            <p:cNvPr id="192527" name="Rectangle 13"/>
            <p:cNvSpPr>
              <a:spLocks noChangeArrowheads="1"/>
            </p:cNvSpPr>
            <p:nvPr/>
          </p:nvSpPr>
          <p:spPr bwMode="auto">
            <a:xfrm>
              <a:off x="2497" y="1055"/>
              <a:ext cx="1948" cy="787"/>
            </a:xfrm>
            <a:prstGeom prst="rect">
              <a:avLst/>
            </a:prstGeom>
            <a:solidFill>
              <a:srgbClr val="FFFFFF"/>
            </a:solidFill>
            <a:ln w="15875">
              <a:solidFill>
                <a:srgbClr val="000000"/>
              </a:solidFill>
              <a:miter lim="800000"/>
              <a:headEnd/>
              <a:tailEnd/>
            </a:ln>
          </p:spPr>
          <p:txBody>
            <a:bodyPr/>
            <a:lstStyle/>
            <a:p>
              <a:endParaRPr lang="de-DE"/>
            </a:p>
          </p:txBody>
        </p:sp>
        <p:sp>
          <p:nvSpPr>
            <p:cNvPr id="192528" name="Rectangle 14"/>
            <p:cNvSpPr>
              <a:spLocks noChangeArrowheads="1"/>
            </p:cNvSpPr>
            <p:nvPr/>
          </p:nvSpPr>
          <p:spPr bwMode="auto">
            <a:xfrm>
              <a:off x="989" y="1327"/>
              <a:ext cx="441" cy="30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Branch</a:t>
              </a:r>
            </a:p>
            <a:p>
              <a:pPr algn="l" eaLnBrk="0" hangingPunct="0"/>
              <a:r>
                <a:rPr lang="de-DE" sz="1400">
                  <a:solidFill>
                    <a:srgbClr val="000000"/>
                  </a:solidFill>
                  <a:latin typeface="Arial" charset="0"/>
                </a:rPr>
                <a:t>Unit </a:t>
              </a:r>
            </a:p>
          </p:txBody>
        </p:sp>
        <p:sp>
          <p:nvSpPr>
            <p:cNvPr id="192529" name="Rectangle 15"/>
            <p:cNvSpPr>
              <a:spLocks noChangeArrowheads="1"/>
            </p:cNvSpPr>
            <p:nvPr/>
          </p:nvSpPr>
          <p:spPr bwMode="auto">
            <a:xfrm>
              <a:off x="2744" y="1378"/>
              <a:ext cx="1315"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Instruction Fetch Unit</a:t>
              </a:r>
              <a:endParaRPr lang="de-DE" sz="1400" b="1">
                <a:latin typeface="Arial" charset="0"/>
              </a:endParaRPr>
            </a:p>
          </p:txBody>
        </p:sp>
        <p:sp>
          <p:nvSpPr>
            <p:cNvPr id="192530" name="Rectangle 16"/>
            <p:cNvSpPr>
              <a:spLocks noChangeArrowheads="1"/>
            </p:cNvSpPr>
            <p:nvPr/>
          </p:nvSpPr>
          <p:spPr bwMode="auto">
            <a:xfrm>
              <a:off x="3171" y="2273"/>
              <a:ext cx="1274" cy="291"/>
            </a:xfrm>
            <a:prstGeom prst="rect">
              <a:avLst/>
            </a:prstGeom>
            <a:solidFill>
              <a:srgbClr val="FFFFFF"/>
            </a:solidFill>
            <a:ln w="15875">
              <a:solidFill>
                <a:srgbClr val="000000"/>
              </a:solidFill>
              <a:miter lim="800000"/>
              <a:headEnd/>
              <a:tailEnd/>
            </a:ln>
          </p:spPr>
          <p:txBody>
            <a:bodyPr/>
            <a:lstStyle/>
            <a:p>
              <a:endParaRPr lang="de-DE"/>
            </a:p>
          </p:txBody>
        </p:sp>
        <p:sp>
          <p:nvSpPr>
            <p:cNvPr id="192531" name="Rectangle 17"/>
            <p:cNvSpPr>
              <a:spLocks noChangeArrowheads="1"/>
            </p:cNvSpPr>
            <p:nvPr/>
          </p:nvSpPr>
          <p:spPr bwMode="auto">
            <a:xfrm>
              <a:off x="3344" y="2341"/>
              <a:ext cx="910"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Reorder Buffer</a:t>
              </a:r>
              <a:endParaRPr lang="de-DE" sz="1400" b="1">
                <a:latin typeface="Arial" charset="0"/>
              </a:endParaRPr>
            </a:p>
          </p:txBody>
        </p:sp>
        <p:sp>
          <p:nvSpPr>
            <p:cNvPr id="192532" name="Rectangle 18"/>
            <p:cNvSpPr>
              <a:spLocks noChangeArrowheads="1"/>
            </p:cNvSpPr>
            <p:nvPr/>
          </p:nvSpPr>
          <p:spPr bwMode="auto">
            <a:xfrm>
              <a:off x="1606" y="2100"/>
              <a:ext cx="658" cy="30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Instruction</a:t>
              </a:r>
            </a:p>
            <a:p>
              <a:pPr algn="l" eaLnBrk="0" hangingPunct="0"/>
              <a:r>
                <a:rPr lang="de-DE" sz="1400">
                  <a:solidFill>
                    <a:srgbClr val="000000"/>
                  </a:solidFill>
                  <a:latin typeface="Arial" charset="0"/>
                </a:rPr>
                <a:t>Issue Unit </a:t>
              </a:r>
            </a:p>
          </p:txBody>
        </p:sp>
        <p:sp>
          <p:nvSpPr>
            <p:cNvPr id="192533" name="Rectangle 19"/>
            <p:cNvSpPr>
              <a:spLocks noChangeArrowheads="1"/>
            </p:cNvSpPr>
            <p:nvPr/>
          </p:nvSpPr>
          <p:spPr bwMode="auto">
            <a:xfrm>
              <a:off x="3171" y="2564"/>
              <a:ext cx="1274" cy="723"/>
            </a:xfrm>
            <a:prstGeom prst="rect">
              <a:avLst/>
            </a:prstGeom>
            <a:solidFill>
              <a:srgbClr val="FFFFFF"/>
            </a:solidFill>
            <a:ln w="15875">
              <a:solidFill>
                <a:srgbClr val="000000"/>
              </a:solidFill>
              <a:miter lim="800000"/>
              <a:headEnd/>
              <a:tailEnd/>
            </a:ln>
          </p:spPr>
          <p:txBody>
            <a:bodyPr/>
            <a:lstStyle/>
            <a:p>
              <a:endParaRPr lang="de-DE"/>
            </a:p>
          </p:txBody>
        </p:sp>
        <p:sp>
          <p:nvSpPr>
            <p:cNvPr id="192534" name="Rectangle 20"/>
            <p:cNvSpPr>
              <a:spLocks noChangeArrowheads="1"/>
            </p:cNvSpPr>
            <p:nvPr/>
          </p:nvSpPr>
          <p:spPr bwMode="auto">
            <a:xfrm>
              <a:off x="2332" y="2564"/>
              <a:ext cx="839" cy="723"/>
            </a:xfrm>
            <a:prstGeom prst="rect">
              <a:avLst/>
            </a:prstGeom>
            <a:solidFill>
              <a:srgbClr val="FFFFFF"/>
            </a:solidFill>
            <a:ln w="15875">
              <a:solidFill>
                <a:srgbClr val="000000"/>
              </a:solidFill>
              <a:miter lim="800000"/>
              <a:headEnd/>
              <a:tailEnd/>
            </a:ln>
          </p:spPr>
          <p:txBody>
            <a:bodyPr/>
            <a:lstStyle/>
            <a:p>
              <a:endParaRPr lang="de-DE"/>
            </a:p>
          </p:txBody>
        </p:sp>
        <p:sp>
          <p:nvSpPr>
            <p:cNvPr id="192535" name="Rectangle 21"/>
            <p:cNvSpPr>
              <a:spLocks noChangeArrowheads="1"/>
            </p:cNvSpPr>
            <p:nvPr/>
          </p:nvSpPr>
          <p:spPr bwMode="auto">
            <a:xfrm>
              <a:off x="1479" y="2564"/>
              <a:ext cx="853" cy="723"/>
            </a:xfrm>
            <a:prstGeom prst="rect">
              <a:avLst/>
            </a:prstGeom>
            <a:solidFill>
              <a:srgbClr val="FFFFFF"/>
            </a:solidFill>
            <a:ln w="15875">
              <a:solidFill>
                <a:srgbClr val="000000"/>
              </a:solidFill>
              <a:miter lim="800000"/>
              <a:headEnd/>
              <a:tailEnd/>
            </a:ln>
          </p:spPr>
          <p:txBody>
            <a:bodyPr/>
            <a:lstStyle/>
            <a:p>
              <a:endParaRPr lang="de-DE"/>
            </a:p>
          </p:txBody>
        </p:sp>
        <p:sp>
          <p:nvSpPr>
            <p:cNvPr id="192536" name="Rectangle 22"/>
            <p:cNvSpPr>
              <a:spLocks noChangeArrowheads="1"/>
            </p:cNvSpPr>
            <p:nvPr/>
          </p:nvSpPr>
          <p:spPr bwMode="auto">
            <a:xfrm>
              <a:off x="624" y="2564"/>
              <a:ext cx="855" cy="1217"/>
            </a:xfrm>
            <a:prstGeom prst="rect">
              <a:avLst/>
            </a:prstGeom>
            <a:solidFill>
              <a:srgbClr val="FFFFFF"/>
            </a:solidFill>
            <a:ln w="15875">
              <a:solidFill>
                <a:srgbClr val="000000"/>
              </a:solidFill>
              <a:miter lim="800000"/>
              <a:headEnd/>
              <a:tailEnd/>
            </a:ln>
          </p:spPr>
          <p:txBody>
            <a:bodyPr/>
            <a:lstStyle/>
            <a:p>
              <a:endParaRPr lang="de-DE"/>
            </a:p>
          </p:txBody>
        </p:sp>
        <p:sp>
          <p:nvSpPr>
            <p:cNvPr id="192537" name="Rectangle 23"/>
            <p:cNvSpPr>
              <a:spLocks noChangeArrowheads="1"/>
            </p:cNvSpPr>
            <p:nvPr/>
          </p:nvSpPr>
          <p:spPr bwMode="auto">
            <a:xfrm>
              <a:off x="3643" y="2759"/>
              <a:ext cx="372" cy="30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Retire</a:t>
              </a:r>
            </a:p>
            <a:p>
              <a:pPr algn="l" eaLnBrk="0" hangingPunct="0"/>
              <a:r>
                <a:rPr lang="de-DE" sz="1400">
                  <a:solidFill>
                    <a:srgbClr val="000000"/>
                  </a:solidFill>
                  <a:latin typeface="Arial" charset="0"/>
                </a:rPr>
                <a:t>Unit </a:t>
              </a:r>
            </a:p>
          </p:txBody>
        </p:sp>
        <p:sp>
          <p:nvSpPr>
            <p:cNvPr id="192538" name="Rectangle 24"/>
            <p:cNvSpPr>
              <a:spLocks noChangeArrowheads="1"/>
            </p:cNvSpPr>
            <p:nvPr/>
          </p:nvSpPr>
          <p:spPr bwMode="auto">
            <a:xfrm>
              <a:off x="857" y="2683"/>
              <a:ext cx="386" cy="464"/>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Load/ </a:t>
              </a:r>
            </a:p>
            <a:p>
              <a:pPr algn="l" eaLnBrk="0" hangingPunct="0"/>
              <a:r>
                <a:rPr lang="de-DE" sz="1400">
                  <a:solidFill>
                    <a:srgbClr val="000000"/>
                  </a:solidFill>
                  <a:latin typeface="Arial" charset="0"/>
                </a:rPr>
                <a:t>Store</a:t>
              </a:r>
            </a:p>
            <a:p>
              <a:pPr algn="l" eaLnBrk="0" hangingPunct="0"/>
              <a:r>
                <a:rPr lang="de-DE" sz="1400">
                  <a:solidFill>
                    <a:srgbClr val="000000"/>
                  </a:solidFill>
                  <a:latin typeface="Arial" charset="0"/>
                </a:rPr>
                <a:t>Unit</a:t>
              </a:r>
            </a:p>
          </p:txBody>
        </p:sp>
        <p:sp>
          <p:nvSpPr>
            <p:cNvPr id="192539" name="Rectangle 25"/>
            <p:cNvSpPr>
              <a:spLocks noChangeArrowheads="1"/>
            </p:cNvSpPr>
            <p:nvPr/>
          </p:nvSpPr>
          <p:spPr bwMode="auto">
            <a:xfrm>
              <a:off x="872" y="2824"/>
              <a:ext cx="39"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 </a:t>
              </a:r>
              <a:endParaRPr lang="de-DE" sz="1400" b="1">
                <a:latin typeface="Arial" charset="0"/>
              </a:endParaRPr>
            </a:p>
          </p:txBody>
        </p:sp>
        <p:sp>
          <p:nvSpPr>
            <p:cNvPr id="192540" name="Rectangle 26"/>
            <p:cNvSpPr>
              <a:spLocks noChangeArrowheads="1"/>
            </p:cNvSpPr>
            <p:nvPr/>
          </p:nvSpPr>
          <p:spPr bwMode="auto">
            <a:xfrm>
              <a:off x="2549" y="2759"/>
              <a:ext cx="449" cy="30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Integer</a:t>
              </a:r>
            </a:p>
            <a:p>
              <a:pPr algn="l" eaLnBrk="0" hangingPunct="0"/>
              <a:r>
                <a:rPr lang="de-DE" sz="1400">
                  <a:solidFill>
                    <a:srgbClr val="000000"/>
                  </a:solidFill>
                  <a:latin typeface="Arial" charset="0"/>
                </a:rPr>
                <a:t>Unit(s) </a:t>
              </a:r>
            </a:p>
          </p:txBody>
        </p:sp>
        <p:sp>
          <p:nvSpPr>
            <p:cNvPr id="192541" name="Rectangle 27"/>
            <p:cNvSpPr>
              <a:spLocks noChangeArrowheads="1"/>
            </p:cNvSpPr>
            <p:nvPr/>
          </p:nvSpPr>
          <p:spPr bwMode="auto">
            <a:xfrm>
              <a:off x="1620" y="2683"/>
              <a:ext cx="541" cy="464"/>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Floating-</a:t>
              </a:r>
            </a:p>
            <a:p>
              <a:pPr algn="l" eaLnBrk="0" hangingPunct="0"/>
              <a:r>
                <a:rPr lang="de-DE" sz="1400">
                  <a:solidFill>
                    <a:srgbClr val="000000"/>
                  </a:solidFill>
                  <a:latin typeface="Arial" charset="0"/>
                </a:rPr>
                <a:t>Point</a:t>
              </a:r>
            </a:p>
            <a:p>
              <a:pPr algn="l" eaLnBrk="0" hangingPunct="0"/>
              <a:r>
                <a:rPr lang="de-DE" sz="1400">
                  <a:solidFill>
                    <a:srgbClr val="000000"/>
                  </a:solidFill>
                  <a:latin typeface="Arial" charset="0"/>
                </a:rPr>
                <a:t>Unit(s) </a:t>
              </a:r>
            </a:p>
          </p:txBody>
        </p:sp>
        <p:sp>
          <p:nvSpPr>
            <p:cNvPr id="192542" name="Rectangle 28"/>
            <p:cNvSpPr>
              <a:spLocks noChangeArrowheads="1"/>
            </p:cNvSpPr>
            <p:nvPr/>
          </p:nvSpPr>
          <p:spPr bwMode="auto">
            <a:xfrm>
              <a:off x="1479" y="3287"/>
              <a:ext cx="853" cy="494"/>
            </a:xfrm>
            <a:prstGeom prst="rect">
              <a:avLst/>
            </a:prstGeom>
            <a:solidFill>
              <a:srgbClr val="FFFFFF"/>
            </a:solidFill>
            <a:ln w="15875">
              <a:solidFill>
                <a:srgbClr val="000000"/>
              </a:solidFill>
              <a:miter lim="800000"/>
              <a:headEnd/>
              <a:tailEnd/>
            </a:ln>
          </p:spPr>
          <p:txBody>
            <a:bodyPr/>
            <a:lstStyle/>
            <a:p>
              <a:endParaRPr lang="de-DE"/>
            </a:p>
          </p:txBody>
        </p:sp>
        <p:sp>
          <p:nvSpPr>
            <p:cNvPr id="192543" name="Rectangle 29"/>
            <p:cNvSpPr>
              <a:spLocks noChangeArrowheads="1"/>
            </p:cNvSpPr>
            <p:nvPr/>
          </p:nvSpPr>
          <p:spPr bwMode="auto">
            <a:xfrm>
              <a:off x="2332" y="3287"/>
              <a:ext cx="839" cy="494"/>
            </a:xfrm>
            <a:prstGeom prst="rect">
              <a:avLst/>
            </a:prstGeom>
            <a:solidFill>
              <a:srgbClr val="FFFFFF"/>
            </a:solidFill>
            <a:ln w="15875">
              <a:solidFill>
                <a:srgbClr val="000000"/>
              </a:solidFill>
              <a:miter lim="800000"/>
              <a:headEnd/>
              <a:tailEnd/>
            </a:ln>
          </p:spPr>
          <p:txBody>
            <a:bodyPr/>
            <a:lstStyle/>
            <a:p>
              <a:endParaRPr lang="de-DE"/>
            </a:p>
          </p:txBody>
        </p:sp>
        <p:sp>
          <p:nvSpPr>
            <p:cNvPr id="192544" name="Rectangle 30"/>
            <p:cNvSpPr>
              <a:spLocks noChangeArrowheads="1"/>
            </p:cNvSpPr>
            <p:nvPr/>
          </p:nvSpPr>
          <p:spPr bwMode="auto">
            <a:xfrm>
              <a:off x="3171" y="3287"/>
              <a:ext cx="1274" cy="494"/>
            </a:xfrm>
            <a:prstGeom prst="rect">
              <a:avLst/>
            </a:prstGeom>
            <a:solidFill>
              <a:srgbClr val="FFFFFF"/>
            </a:solidFill>
            <a:ln w="15875">
              <a:solidFill>
                <a:srgbClr val="000000"/>
              </a:solidFill>
              <a:miter lim="800000"/>
              <a:headEnd/>
              <a:tailEnd/>
            </a:ln>
          </p:spPr>
          <p:txBody>
            <a:bodyPr/>
            <a:lstStyle/>
            <a:p>
              <a:endParaRPr lang="de-DE"/>
            </a:p>
          </p:txBody>
        </p:sp>
        <p:sp>
          <p:nvSpPr>
            <p:cNvPr id="192545" name="Rectangle 31"/>
            <p:cNvSpPr>
              <a:spLocks noChangeArrowheads="1"/>
            </p:cNvSpPr>
            <p:nvPr/>
          </p:nvSpPr>
          <p:spPr bwMode="auto">
            <a:xfrm>
              <a:off x="3524" y="3368"/>
              <a:ext cx="627" cy="30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Rename</a:t>
              </a:r>
            </a:p>
            <a:p>
              <a:pPr algn="l" eaLnBrk="0" hangingPunct="0"/>
              <a:r>
                <a:rPr lang="de-DE" sz="1400">
                  <a:solidFill>
                    <a:srgbClr val="000000"/>
                  </a:solidFill>
                  <a:latin typeface="Arial" charset="0"/>
                </a:rPr>
                <a:t>Registers </a:t>
              </a:r>
            </a:p>
          </p:txBody>
        </p:sp>
        <p:sp>
          <p:nvSpPr>
            <p:cNvPr id="192546" name="Rectangle 32"/>
            <p:cNvSpPr>
              <a:spLocks noChangeArrowheads="1"/>
            </p:cNvSpPr>
            <p:nvPr/>
          </p:nvSpPr>
          <p:spPr bwMode="auto">
            <a:xfrm>
              <a:off x="2496" y="3312"/>
              <a:ext cx="588" cy="325"/>
            </a:xfrm>
            <a:prstGeom prst="rect">
              <a:avLst/>
            </a:prstGeom>
            <a:noFill/>
            <a:ln w="9525">
              <a:noFill/>
              <a:miter lim="800000"/>
              <a:headEnd/>
              <a:tailEnd/>
            </a:ln>
          </p:spPr>
          <p:txBody>
            <a:bodyPr wrap="none" lIns="0" tIns="0" rIns="0" bIns="0">
              <a:spAutoFit/>
            </a:bodyPr>
            <a:lstStyle/>
            <a:p>
              <a:pPr algn="l" eaLnBrk="0" hangingPunct="0">
                <a:lnSpc>
                  <a:spcPct val="70000"/>
                </a:lnSpc>
              </a:pPr>
              <a:r>
                <a:rPr lang="de-DE" sz="1400">
                  <a:solidFill>
                    <a:srgbClr val="000000"/>
                  </a:solidFill>
                  <a:latin typeface="Arial" charset="0"/>
                </a:rPr>
                <a:t>General </a:t>
              </a:r>
            </a:p>
            <a:p>
              <a:pPr algn="l" eaLnBrk="0" hangingPunct="0">
                <a:lnSpc>
                  <a:spcPct val="70000"/>
                </a:lnSpc>
              </a:pPr>
              <a:r>
                <a:rPr lang="de-DE" sz="1400">
                  <a:solidFill>
                    <a:srgbClr val="000000"/>
                  </a:solidFill>
                  <a:latin typeface="Arial" charset="0"/>
                </a:rPr>
                <a:t>Purpose</a:t>
              </a:r>
            </a:p>
            <a:p>
              <a:pPr algn="l" eaLnBrk="0" hangingPunct="0">
                <a:lnSpc>
                  <a:spcPct val="70000"/>
                </a:lnSpc>
              </a:pPr>
              <a:r>
                <a:rPr lang="de-DE" sz="1400">
                  <a:solidFill>
                    <a:srgbClr val="000000"/>
                  </a:solidFill>
                  <a:latin typeface="Arial" charset="0"/>
                </a:rPr>
                <a:t>Registers</a:t>
              </a:r>
            </a:p>
          </p:txBody>
        </p:sp>
        <p:sp>
          <p:nvSpPr>
            <p:cNvPr id="192547" name="Rectangle 33"/>
            <p:cNvSpPr>
              <a:spLocks noChangeArrowheads="1"/>
            </p:cNvSpPr>
            <p:nvPr/>
          </p:nvSpPr>
          <p:spPr bwMode="auto">
            <a:xfrm>
              <a:off x="1631" y="3312"/>
              <a:ext cx="588" cy="325"/>
            </a:xfrm>
            <a:prstGeom prst="rect">
              <a:avLst/>
            </a:prstGeom>
            <a:noFill/>
            <a:ln w="9525">
              <a:noFill/>
              <a:miter lim="800000"/>
              <a:headEnd/>
              <a:tailEnd/>
            </a:ln>
          </p:spPr>
          <p:txBody>
            <a:bodyPr wrap="none" lIns="0" tIns="0" rIns="0" bIns="0">
              <a:spAutoFit/>
            </a:bodyPr>
            <a:lstStyle/>
            <a:p>
              <a:pPr algn="l" eaLnBrk="0" hangingPunct="0">
                <a:lnSpc>
                  <a:spcPct val="70000"/>
                </a:lnSpc>
              </a:pPr>
              <a:r>
                <a:rPr lang="de-DE" sz="1400">
                  <a:solidFill>
                    <a:srgbClr val="000000"/>
                  </a:solidFill>
                  <a:latin typeface="Arial" charset="0"/>
                </a:rPr>
                <a:t>Floating- </a:t>
              </a:r>
            </a:p>
            <a:p>
              <a:pPr algn="l" eaLnBrk="0" hangingPunct="0">
                <a:lnSpc>
                  <a:spcPct val="70000"/>
                </a:lnSpc>
              </a:pPr>
              <a:r>
                <a:rPr lang="de-DE" sz="1400">
                  <a:solidFill>
                    <a:srgbClr val="000000"/>
                  </a:solidFill>
                  <a:latin typeface="Arial" charset="0"/>
                </a:rPr>
                <a:t>Point</a:t>
              </a:r>
            </a:p>
            <a:p>
              <a:pPr algn="l" eaLnBrk="0" hangingPunct="0">
                <a:lnSpc>
                  <a:spcPct val="70000"/>
                </a:lnSpc>
              </a:pPr>
              <a:r>
                <a:rPr lang="de-DE" sz="1400">
                  <a:solidFill>
                    <a:srgbClr val="000000"/>
                  </a:solidFill>
                  <a:latin typeface="Arial" charset="0"/>
                </a:rPr>
                <a:t>Registers</a:t>
              </a:r>
            </a:p>
          </p:txBody>
        </p:sp>
        <p:sp>
          <p:nvSpPr>
            <p:cNvPr id="192548" name="Rectangle 34"/>
            <p:cNvSpPr>
              <a:spLocks noChangeArrowheads="1"/>
            </p:cNvSpPr>
            <p:nvPr/>
          </p:nvSpPr>
          <p:spPr bwMode="auto">
            <a:xfrm>
              <a:off x="2497" y="1055"/>
              <a:ext cx="510" cy="215"/>
            </a:xfrm>
            <a:prstGeom prst="rect">
              <a:avLst/>
            </a:prstGeom>
            <a:solidFill>
              <a:srgbClr val="FFFFFF"/>
            </a:solidFill>
            <a:ln w="15875">
              <a:solidFill>
                <a:srgbClr val="000000"/>
              </a:solidFill>
              <a:miter lim="800000"/>
              <a:headEnd/>
              <a:tailEnd/>
            </a:ln>
          </p:spPr>
          <p:txBody>
            <a:bodyPr/>
            <a:lstStyle/>
            <a:p>
              <a:endParaRPr lang="de-DE"/>
            </a:p>
          </p:txBody>
        </p:sp>
        <p:sp>
          <p:nvSpPr>
            <p:cNvPr id="192549" name="Rectangle 35"/>
            <p:cNvSpPr>
              <a:spLocks noChangeArrowheads="1"/>
            </p:cNvSpPr>
            <p:nvPr/>
          </p:nvSpPr>
          <p:spPr bwMode="auto">
            <a:xfrm>
              <a:off x="1988" y="1055"/>
              <a:ext cx="509" cy="215"/>
            </a:xfrm>
            <a:prstGeom prst="rect">
              <a:avLst/>
            </a:prstGeom>
            <a:solidFill>
              <a:srgbClr val="FFFFFF"/>
            </a:solidFill>
            <a:ln w="15875">
              <a:solidFill>
                <a:srgbClr val="000000"/>
              </a:solidFill>
              <a:miter lim="800000"/>
              <a:headEnd/>
              <a:tailEnd/>
            </a:ln>
          </p:spPr>
          <p:txBody>
            <a:bodyPr/>
            <a:lstStyle/>
            <a:p>
              <a:endParaRPr lang="de-DE"/>
            </a:p>
          </p:txBody>
        </p:sp>
        <p:sp>
          <p:nvSpPr>
            <p:cNvPr id="192550" name="Rectangle 36"/>
            <p:cNvSpPr>
              <a:spLocks noChangeArrowheads="1"/>
            </p:cNvSpPr>
            <p:nvPr/>
          </p:nvSpPr>
          <p:spPr bwMode="auto">
            <a:xfrm>
              <a:off x="2549" y="1086"/>
              <a:ext cx="362"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BTAC</a:t>
              </a:r>
              <a:endParaRPr lang="de-DE" sz="1400" b="1">
                <a:latin typeface="Arial" charset="0"/>
              </a:endParaRPr>
            </a:p>
          </p:txBody>
        </p:sp>
        <p:sp>
          <p:nvSpPr>
            <p:cNvPr id="192551" name="Rectangle 37"/>
            <p:cNvSpPr>
              <a:spLocks noChangeArrowheads="1"/>
            </p:cNvSpPr>
            <p:nvPr/>
          </p:nvSpPr>
          <p:spPr bwMode="auto">
            <a:xfrm>
              <a:off x="2070" y="1086"/>
              <a:ext cx="279"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BHT</a:t>
              </a:r>
              <a:endParaRPr lang="de-DE" sz="1400" b="1">
                <a:latin typeface="Arial" charset="0"/>
              </a:endParaRPr>
            </a:p>
          </p:txBody>
        </p:sp>
        <p:sp>
          <p:nvSpPr>
            <p:cNvPr id="192552" name="Rectangle 38"/>
            <p:cNvSpPr>
              <a:spLocks noChangeArrowheads="1"/>
            </p:cNvSpPr>
            <p:nvPr/>
          </p:nvSpPr>
          <p:spPr bwMode="auto">
            <a:xfrm>
              <a:off x="624" y="3591"/>
              <a:ext cx="554" cy="355"/>
            </a:xfrm>
            <a:prstGeom prst="rect">
              <a:avLst/>
            </a:prstGeom>
            <a:solidFill>
              <a:srgbClr val="FFFFFF"/>
            </a:solidFill>
            <a:ln w="15875">
              <a:solidFill>
                <a:srgbClr val="000000"/>
              </a:solidFill>
              <a:miter lim="800000"/>
              <a:headEnd/>
              <a:tailEnd/>
            </a:ln>
          </p:spPr>
          <p:txBody>
            <a:bodyPr/>
            <a:lstStyle/>
            <a:p>
              <a:endParaRPr lang="de-DE"/>
            </a:p>
          </p:txBody>
        </p:sp>
        <p:sp>
          <p:nvSpPr>
            <p:cNvPr id="192553" name="Rectangle 39"/>
            <p:cNvSpPr>
              <a:spLocks noChangeArrowheads="1"/>
            </p:cNvSpPr>
            <p:nvPr/>
          </p:nvSpPr>
          <p:spPr bwMode="auto">
            <a:xfrm>
              <a:off x="705" y="3685"/>
              <a:ext cx="333"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MMU</a:t>
              </a:r>
              <a:endParaRPr lang="de-DE" sz="1400" b="1">
                <a:latin typeface="Arial" charset="0"/>
              </a:endParaRPr>
            </a:p>
          </p:txBody>
        </p:sp>
        <p:sp>
          <p:nvSpPr>
            <p:cNvPr id="192554" name="Rectangle 40"/>
            <p:cNvSpPr>
              <a:spLocks noChangeArrowheads="1"/>
            </p:cNvSpPr>
            <p:nvPr/>
          </p:nvSpPr>
          <p:spPr bwMode="auto">
            <a:xfrm>
              <a:off x="3591" y="916"/>
              <a:ext cx="854" cy="291"/>
            </a:xfrm>
            <a:prstGeom prst="rect">
              <a:avLst/>
            </a:prstGeom>
            <a:solidFill>
              <a:srgbClr val="FFFFFF"/>
            </a:solidFill>
            <a:ln w="15875">
              <a:solidFill>
                <a:srgbClr val="000000"/>
              </a:solidFill>
              <a:miter lim="800000"/>
              <a:headEnd/>
              <a:tailEnd/>
            </a:ln>
          </p:spPr>
          <p:txBody>
            <a:bodyPr/>
            <a:lstStyle/>
            <a:p>
              <a:endParaRPr lang="de-DE"/>
            </a:p>
          </p:txBody>
        </p:sp>
        <p:sp>
          <p:nvSpPr>
            <p:cNvPr id="192555" name="Rectangle 41"/>
            <p:cNvSpPr>
              <a:spLocks noChangeArrowheads="1"/>
            </p:cNvSpPr>
            <p:nvPr/>
          </p:nvSpPr>
          <p:spPr bwMode="auto">
            <a:xfrm>
              <a:off x="3840" y="959"/>
              <a:ext cx="333"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MMU</a:t>
              </a:r>
              <a:endParaRPr lang="de-DE" sz="1400" b="1">
                <a:latin typeface="Arial" charset="0"/>
              </a:endParaRPr>
            </a:p>
          </p:txBody>
        </p:sp>
        <p:grpSp>
          <p:nvGrpSpPr>
            <p:cNvPr id="192556" name="Group 42"/>
            <p:cNvGrpSpPr>
              <a:grpSpLocks/>
            </p:cNvGrpSpPr>
            <p:nvPr/>
          </p:nvGrpSpPr>
          <p:grpSpPr bwMode="auto">
            <a:xfrm>
              <a:off x="4947" y="1226"/>
              <a:ext cx="765" cy="89"/>
              <a:chOff x="3712" y="1433"/>
              <a:chExt cx="503" cy="69"/>
            </a:xfrm>
          </p:grpSpPr>
          <p:sp>
            <p:nvSpPr>
              <p:cNvPr id="192573" name="Freeform 43"/>
              <p:cNvSpPr>
                <a:spLocks/>
              </p:cNvSpPr>
              <p:nvPr/>
            </p:nvSpPr>
            <p:spPr bwMode="auto">
              <a:xfrm>
                <a:off x="3712" y="1433"/>
                <a:ext cx="148" cy="69"/>
              </a:xfrm>
              <a:custGeom>
                <a:avLst/>
                <a:gdLst>
                  <a:gd name="T0" fmla="*/ 0 w 148"/>
                  <a:gd name="T1" fmla="*/ 29 h 69"/>
                  <a:gd name="T2" fmla="*/ 148 w 148"/>
                  <a:gd name="T3" fmla="*/ 0 h 69"/>
                  <a:gd name="T4" fmla="*/ 148 w 148"/>
                  <a:gd name="T5" fmla="*/ 29 h 69"/>
                  <a:gd name="T6" fmla="*/ 148 w 148"/>
                  <a:gd name="T7" fmla="*/ 69 h 69"/>
                  <a:gd name="T8" fmla="*/ 0 w 148"/>
                  <a:gd name="T9" fmla="*/ 29 h 69"/>
                  <a:gd name="T10" fmla="*/ 0 60000 65536"/>
                  <a:gd name="T11" fmla="*/ 0 60000 65536"/>
                  <a:gd name="T12" fmla="*/ 0 60000 65536"/>
                  <a:gd name="T13" fmla="*/ 0 60000 65536"/>
                  <a:gd name="T14" fmla="*/ 0 60000 65536"/>
                  <a:gd name="T15" fmla="*/ 0 w 148"/>
                  <a:gd name="T16" fmla="*/ 0 h 69"/>
                  <a:gd name="T17" fmla="*/ 148 w 148"/>
                  <a:gd name="T18" fmla="*/ 69 h 69"/>
                </a:gdLst>
                <a:ahLst/>
                <a:cxnLst>
                  <a:cxn ang="T10">
                    <a:pos x="T0" y="T1"/>
                  </a:cxn>
                  <a:cxn ang="T11">
                    <a:pos x="T2" y="T3"/>
                  </a:cxn>
                  <a:cxn ang="T12">
                    <a:pos x="T4" y="T5"/>
                  </a:cxn>
                  <a:cxn ang="T13">
                    <a:pos x="T6" y="T7"/>
                  </a:cxn>
                  <a:cxn ang="T14">
                    <a:pos x="T8" y="T9"/>
                  </a:cxn>
                </a:cxnLst>
                <a:rect l="T15" t="T16" r="T17" b="T18"/>
                <a:pathLst>
                  <a:path w="148" h="69">
                    <a:moveTo>
                      <a:pt x="0" y="29"/>
                    </a:moveTo>
                    <a:lnTo>
                      <a:pt x="148" y="0"/>
                    </a:lnTo>
                    <a:lnTo>
                      <a:pt x="148" y="29"/>
                    </a:lnTo>
                    <a:lnTo>
                      <a:pt x="148" y="69"/>
                    </a:lnTo>
                    <a:lnTo>
                      <a:pt x="0" y="29"/>
                    </a:lnTo>
                    <a:close/>
                  </a:path>
                </a:pathLst>
              </a:custGeom>
              <a:solidFill>
                <a:srgbClr val="000000"/>
              </a:solidFill>
              <a:ln w="9525">
                <a:noFill/>
                <a:round/>
                <a:headEnd/>
                <a:tailEnd/>
              </a:ln>
            </p:spPr>
            <p:txBody>
              <a:bodyPr/>
              <a:lstStyle/>
              <a:p>
                <a:endParaRPr lang="de-DE"/>
              </a:p>
            </p:txBody>
          </p:sp>
          <p:sp>
            <p:nvSpPr>
              <p:cNvPr id="192574" name="Freeform 44"/>
              <p:cNvSpPr>
                <a:spLocks/>
              </p:cNvSpPr>
              <p:nvPr/>
            </p:nvSpPr>
            <p:spPr bwMode="auto">
              <a:xfrm>
                <a:off x="4077" y="1433"/>
                <a:ext cx="138" cy="69"/>
              </a:xfrm>
              <a:custGeom>
                <a:avLst/>
                <a:gdLst>
                  <a:gd name="T0" fmla="*/ 138 w 138"/>
                  <a:gd name="T1" fmla="*/ 29 h 69"/>
                  <a:gd name="T2" fmla="*/ 0 w 138"/>
                  <a:gd name="T3" fmla="*/ 69 h 69"/>
                  <a:gd name="T4" fmla="*/ 0 w 138"/>
                  <a:gd name="T5" fmla="*/ 29 h 69"/>
                  <a:gd name="T6" fmla="*/ 0 w 138"/>
                  <a:gd name="T7" fmla="*/ 0 h 69"/>
                  <a:gd name="T8" fmla="*/ 138 w 138"/>
                  <a:gd name="T9" fmla="*/ 29 h 69"/>
                  <a:gd name="T10" fmla="*/ 0 60000 65536"/>
                  <a:gd name="T11" fmla="*/ 0 60000 65536"/>
                  <a:gd name="T12" fmla="*/ 0 60000 65536"/>
                  <a:gd name="T13" fmla="*/ 0 60000 65536"/>
                  <a:gd name="T14" fmla="*/ 0 60000 65536"/>
                  <a:gd name="T15" fmla="*/ 0 w 138"/>
                  <a:gd name="T16" fmla="*/ 0 h 69"/>
                  <a:gd name="T17" fmla="*/ 138 w 138"/>
                  <a:gd name="T18" fmla="*/ 69 h 69"/>
                </a:gdLst>
                <a:ahLst/>
                <a:cxnLst>
                  <a:cxn ang="T10">
                    <a:pos x="T0" y="T1"/>
                  </a:cxn>
                  <a:cxn ang="T11">
                    <a:pos x="T2" y="T3"/>
                  </a:cxn>
                  <a:cxn ang="T12">
                    <a:pos x="T4" y="T5"/>
                  </a:cxn>
                  <a:cxn ang="T13">
                    <a:pos x="T6" y="T7"/>
                  </a:cxn>
                  <a:cxn ang="T14">
                    <a:pos x="T8" y="T9"/>
                  </a:cxn>
                </a:cxnLst>
                <a:rect l="T15" t="T16" r="T17" b="T18"/>
                <a:pathLst>
                  <a:path w="138" h="69">
                    <a:moveTo>
                      <a:pt x="138" y="29"/>
                    </a:moveTo>
                    <a:lnTo>
                      <a:pt x="0" y="69"/>
                    </a:lnTo>
                    <a:lnTo>
                      <a:pt x="0" y="29"/>
                    </a:lnTo>
                    <a:lnTo>
                      <a:pt x="0" y="0"/>
                    </a:lnTo>
                    <a:lnTo>
                      <a:pt x="138" y="29"/>
                    </a:lnTo>
                    <a:close/>
                  </a:path>
                </a:pathLst>
              </a:custGeom>
              <a:solidFill>
                <a:srgbClr val="000000"/>
              </a:solidFill>
              <a:ln w="9525">
                <a:noFill/>
                <a:round/>
                <a:headEnd/>
                <a:tailEnd/>
              </a:ln>
            </p:spPr>
            <p:txBody>
              <a:bodyPr/>
              <a:lstStyle/>
              <a:p>
                <a:endParaRPr lang="de-DE"/>
              </a:p>
            </p:txBody>
          </p:sp>
          <p:sp>
            <p:nvSpPr>
              <p:cNvPr id="192575" name="Line 45"/>
              <p:cNvSpPr>
                <a:spLocks noChangeShapeType="1"/>
              </p:cNvSpPr>
              <p:nvPr/>
            </p:nvSpPr>
            <p:spPr bwMode="auto">
              <a:xfrm>
                <a:off x="3860" y="1462"/>
                <a:ext cx="217" cy="1"/>
              </a:xfrm>
              <a:prstGeom prst="line">
                <a:avLst/>
              </a:prstGeom>
              <a:noFill/>
              <a:ln w="15875">
                <a:solidFill>
                  <a:srgbClr val="000000"/>
                </a:solidFill>
                <a:round/>
                <a:headEnd/>
                <a:tailEnd/>
              </a:ln>
            </p:spPr>
            <p:txBody>
              <a:bodyPr/>
              <a:lstStyle/>
              <a:p>
                <a:endParaRPr lang="de-DE"/>
              </a:p>
            </p:txBody>
          </p:sp>
        </p:grpSp>
        <p:grpSp>
          <p:nvGrpSpPr>
            <p:cNvPr id="192557" name="Group 46"/>
            <p:cNvGrpSpPr>
              <a:grpSpLocks/>
            </p:cNvGrpSpPr>
            <p:nvPr/>
          </p:nvGrpSpPr>
          <p:grpSpPr bwMode="auto">
            <a:xfrm>
              <a:off x="4947" y="2013"/>
              <a:ext cx="765" cy="89"/>
              <a:chOff x="3712" y="2044"/>
              <a:chExt cx="503" cy="69"/>
            </a:xfrm>
          </p:grpSpPr>
          <p:sp>
            <p:nvSpPr>
              <p:cNvPr id="192571" name="Freeform 47"/>
              <p:cNvSpPr>
                <a:spLocks/>
              </p:cNvSpPr>
              <p:nvPr/>
            </p:nvSpPr>
            <p:spPr bwMode="auto">
              <a:xfrm>
                <a:off x="4077" y="2044"/>
                <a:ext cx="138" cy="69"/>
              </a:xfrm>
              <a:custGeom>
                <a:avLst/>
                <a:gdLst>
                  <a:gd name="T0" fmla="*/ 138 w 138"/>
                  <a:gd name="T1" fmla="*/ 29 h 69"/>
                  <a:gd name="T2" fmla="*/ 0 w 138"/>
                  <a:gd name="T3" fmla="*/ 69 h 69"/>
                  <a:gd name="T4" fmla="*/ 0 w 138"/>
                  <a:gd name="T5" fmla="*/ 29 h 69"/>
                  <a:gd name="T6" fmla="*/ 0 w 138"/>
                  <a:gd name="T7" fmla="*/ 0 h 69"/>
                  <a:gd name="T8" fmla="*/ 138 w 138"/>
                  <a:gd name="T9" fmla="*/ 29 h 69"/>
                  <a:gd name="T10" fmla="*/ 0 60000 65536"/>
                  <a:gd name="T11" fmla="*/ 0 60000 65536"/>
                  <a:gd name="T12" fmla="*/ 0 60000 65536"/>
                  <a:gd name="T13" fmla="*/ 0 60000 65536"/>
                  <a:gd name="T14" fmla="*/ 0 60000 65536"/>
                  <a:gd name="T15" fmla="*/ 0 w 138"/>
                  <a:gd name="T16" fmla="*/ 0 h 69"/>
                  <a:gd name="T17" fmla="*/ 138 w 138"/>
                  <a:gd name="T18" fmla="*/ 69 h 69"/>
                </a:gdLst>
                <a:ahLst/>
                <a:cxnLst>
                  <a:cxn ang="T10">
                    <a:pos x="T0" y="T1"/>
                  </a:cxn>
                  <a:cxn ang="T11">
                    <a:pos x="T2" y="T3"/>
                  </a:cxn>
                  <a:cxn ang="T12">
                    <a:pos x="T4" y="T5"/>
                  </a:cxn>
                  <a:cxn ang="T13">
                    <a:pos x="T6" y="T7"/>
                  </a:cxn>
                  <a:cxn ang="T14">
                    <a:pos x="T8" y="T9"/>
                  </a:cxn>
                </a:cxnLst>
                <a:rect l="T15" t="T16" r="T17" b="T18"/>
                <a:pathLst>
                  <a:path w="138" h="69">
                    <a:moveTo>
                      <a:pt x="138" y="29"/>
                    </a:moveTo>
                    <a:lnTo>
                      <a:pt x="0" y="69"/>
                    </a:lnTo>
                    <a:lnTo>
                      <a:pt x="0" y="29"/>
                    </a:lnTo>
                    <a:lnTo>
                      <a:pt x="0" y="0"/>
                    </a:lnTo>
                    <a:lnTo>
                      <a:pt x="138" y="29"/>
                    </a:lnTo>
                    <a:close/>
                  </a:path>
                </a:pathLst>
              </a:custGeom>
              <a:solidFill>
                <a:srgbClr val="000000"/>
              </a:solidFill>
              <a:ln w="9525">
                <a:noFill/>
                <a:round/>
                <a:headEnd/>
                <a:tailEnd/>
              </a:ln>
            </p:spPr>
            <p:txBody>
              <a:bodyPr/>
              <a:lstStyle/>
              <a:p>
                <a:endParaRPr lang="de-DE"/>
              </a:p>
            </p:txBody>
          </p:sp>
          <p:sp>
            <p:nvSpPr>
              <p:cNvPr id="192572" name="Line 48"/>
              <p:cNvSpPr>
                <a:spLocks noChangeShapeType="1"/>
              </p:cNvSpPr>
              <p:nvPr/>
            </p:nvSpPr>
            <p:spPr bwMode="auto">
              <a:xfrm>
                <a:off x="3712" y="2073"/>
                <a:ext cx="365" cy="1"/>
              </a:xfrm>
              <a:prstGeom prst="line">
                <a:avLst/>
              </a:prstGeom>
              <a:noFill/>
              <a:ln w="15875">
                <a:solidFill>
                  <a:srgbClr val="000000"/>
                </a:solidFill>
                <a:round/>
                <a:headEnd/>
                <a:tailEnd/>
              </a:ln>
            </p:spPr>
            <p:txBody>
              <a:bodyPr/>
              <a:lstStyle/>
              <a:p>
                <a:endParaRPr lang="de-DE"/>
              </a:p>
            </p:txBody>
          </p:sp>
        </p:grpSp>
        <p:grpSp>
          <p:nvGrpSpPr>
            <p:cNvPr id="192558" name="Group 49"/>
            <p:cNvGrpSpPr>
              <a:grpSpLocks/>
            </p:cNvGrpSpPr>
            <p:nvPr/>
          </p:nvGrpSpPr>
          <p:grpSpPr bwMode="auto">
            <a:xfrm>
              <a:off x="4947" y="2874"/>
              <a:ext cx="765" cy="89"/>
              <a:chOff x="3712" y="2713"/>
              <a:chExt cx="503" cy="69"/>
            </a:xfrm>
          </p:grpSpPr>
          <p:sp>
            <p:nvSpPr>
              <p:cNvPr id="192568" name="Freeform 50"/>
              <p:cNvSpPr>
                <a:spLocks/>
              </p:cNvSpPr>
              <p:nvPr/>
            </p:nvSpPr>
            <p:spPr bwMode="auto">
              <a:xfrm>
                <a:off x="3712" y="2713"/>
                <a:ext cx="148" cy="69"/>
              </a:xfrm>
              <a:custGeom>
                <a:avLst/>
                <a:gdLst>
                  <a:gd name="T0" fmla="*/ 0 w 148"/>
                  <a:gd name="T1" fmla="*/ 30 h 69"/>
                  <a:gd name="T2" fmla="*/ 148 w 148"/>
                  <a:gd name="T3" fmla="*/ 0 h 69"/>
                  <a:gd name="T4" fmla="*/ 148 w 148"/>
                  <a:gd name="T5" fmla="*/ 30 h 69"/>
                  <a:gd name="T6" fmla="*/ 148 w 148"/>
                  <a:gd name="T7" fmla="*/ 69 h 69"/>
                  <a:gd name="T8" fmla="*/ 0 w 148"/>
                  <a:gd name="T9" fmla="*/ 30 h 69"/>
                  <a:gd name="T10" fmla="*/ 0 60000 65536"/>
                  <a:gd name="T11" fmla="*/ 0 60000 65536"/>
                  <a:gd name="T12" fmla="*/ 0 60000 65536"/>
                  <a:gd name="T13" fmla="*/ 0 60000 65536"/>
                  <a:gd name="T14" fmla="*/ 0 60000 65536"/>
                  <a:gd name="T15" fmla="*/ 0 w 148"/>
                  <a:gd name="T16" fmla="*/ 0 h 69"/>
                  <a:gd name="T17" fmla="*/ 148 w 148"/>
                  <a:gd name="T18" fmla="*/ 69 h 69"/>
                </a:gdLst>
                <a:ahLst/>
                <a:cxnLst>
                  <a:cxn ang="T10">
                    <a:pos x="T0" y="T1"/>
                  </a:cxn>
                  <a:cxn ang="T11">
                    <a:pos x="T2" y="T3"/>
                  </a:cxn>
                  <a:cxn ang="T12">
                    <a:pos x="T4" y="T5"/>
                  </a:cxn>
                  <a:cxn ang="T13">
                    <a:pos x="T6" y="T7"/>
                  </a:cxn>
                  <a:cxn ang="T14">
                    <a:pos x="T8" y="T9"/>
                  </a:cxn>
                </a:cxnLst>
                <a:rect l="T15" t="T16" r="T17" b="T18"/>
                <a:pathLst>
                  <a:path w="148" h="69">
                    <a:moveTo>
                      <a:pt x="0" y="30"/>
                    </a:moveTo>
                    <a:lnTo>
                      <a:pt x="148" y="0"/>
                    </a:lnTo>
                    <a:lnTo>
                      <a:pt x="148" y="30"/>
                    </a:lnTo>
                    <a:lnTo>
                      <a:pt x="148" y="69"/>
                    </a:lnTo>
                    <a:lnTo>
                      <a:pt x="0" y="30"/>
                    </a:lnTo>
                    <a:close/>
                  </a:path>
                </a:pathLst>
              </a:custGeom>
              <a:solidFill>
                <a:srgbClr val="000000"/>
              </a:solidFill>
              <a:ln w="9525">
                <a:noFill/>
                <a:round/>
                <a:headEnd/>
                <a:tailEnd/>
              </a:ln>
            </p:spPr>
            <p:txBody>
              <a:bodyPr/>
              <a:lstStyle/>
              <a:p>
                <a:endParaRPr lang="de-DE"/>
              </a:p>
            </p:txBody>
          </p:sp>
          <p:sp>
            <p:nvSpPr>
              <p:cNvPr id="192569" name="Freeform 51"/>
              <p:cNvSpPr>
                <a:spLocks/>
              </p:cNvSpPr>
              <p:nvPr/>
            </p:nvSpPr>
            <p:spPr bwMode="auto">
              <a:xfrm>
                <a:off x="4077" y="2713"/>
                <a:ext cx="138" cy="69"/>
              </a:xfrm>
              <a:custGeom>
                <a:avLst/>
                <a:gdLst>
                  <a:gd name="T0" fmla="*/ 138 w 138"/>
                  <a:gd name="T1" fmla="*/ 30 h 69"/>
                  <a:gd name="T2" fmla="*/ 0 w 138"/>
                  <a:gd name="T3" fmla="*/ 69 h 69"/>
                  <a:gd name="T4" fmla="*/ 0 w 138"/>
                  <a:gd name="T5" fmla="*/ 30 h 69"/>
                  <a:gd name="T6" fmla="*/ 0 w 138"/>
                  <a:gd name="T7" fmla="*/ 0 h 69"/>
                  <a:gd name="T8" fmla="*/ 138 w 138"/>
                  <a:gd name="T9" fmla="*/ 30 h 69"/>
                  <a:gd name="T10" fmla="*/ 0 60000 65536"/>
                  <a:gd name="T11" fmla="*/ 0 60000 65536"/>
                  <a:gd name="T12" fmla="*/ 0 60000 65536"/>
                  <a:gd name="T13" fmla="*/ 0 60000 65536"/>
                  <a:gd name="T14" fmla="*/ 0 60000 65536"/>
                  <a:gd name="T15" fmla="*/ 0 w 138"/>
                  <a:gd name="T16" fmla="*/ 0 h 69"/>
                  <a:gd name="T17" fmla="*/ 138 w 138"/>
                  <a:gd name="T18" fmla="*/ 69 h 69"/>
                </a:gdLst>
                <a:ahLst/>
                <a:cxnLst>
                  <a:cxn ang="T10">
                    <a:pos x="T0" y="T1"/>
                  </a:cxn>
                  <a:cxn ang="T11">
                    <a:pos x="T2" y="T3"/>
                  </a:cxn>
                  <a:cxn ang="T12">
                    <a:pos x="T4" y="T5"/>
                  </a:cxn>
                  <a:cxn ang="T13">
                    <a:pos x="T6" y="T7"/>
                  </a:cxn>
                  <a:cxn ang="T14">
                    <a:pos x="T8" y="T9"/>
                  </a:cxn>
                </a:cxnLst>
                <a:rect l="T15" t="T16" r="T17" b="T18"/>
                <a:pathLst>
                  <a:path w="138" h="69">
                    <a:moveTo>
                      <a:pt x="138" y="30"/>
                    </a:moveTo>
                    <a:lnTo>
                      <a:pt x="0" y="69"/>
                    </a:lnTo>
                    <a:lnTo>
                      <a:pt x="0" y="30"/>
                    </a:lnTo>
                    <a:lnTo>
                      <a:pt x="0" y="0"/>
                    </a:lnTo>
                    <a:lnTo>
                      <a:pt x="138" y="30"/>
                    </a:lnTo>
                    <a:close/>
                  </a:path>
                </a:pathLst>
              </a:custGeom>
              <a:solidFill>
                <a:srgbClr val="000000"/>
              </a:solidFill>
              <a:ln w="9525">
                <a:noFill/>
                <a:round/>
                <a:headEnd/>
                <a:tailEnd/>
              </a:ln>
            </p:spPr>
            <p:txBody>
              <a:bodyPr/>
              <a:lstStyle/>
              <a:p>
                <a:endParaRPr lang="de-DE"/>
              </a:p>
            </p:txBody>
          </p:sp>
          <p:sp>
            <p:nvSpPr>
              <p:cNvPr id="192570" name="Line 52"/>
              <p:cNvSpPr>
                <a:spLocks noChangeShapeType="1"/>
              </p:cNvSpPr>
              <p:nvPr/>
            </p:nvSpPr>
            <p:spPr bwMode="auto">
              <a:xfrm>
                <a:off x="3860" y="2743"/>
                <a:ext cx="217" cy="1"/>
              </a:xfrm>
              <a:prstGeom prst="line">
                <a:avLst/>
              </a:prstGeom>
              <a:noFill/>
              <a:ln w="15875">
                <a:solidFill>
                  <a:srgbClr val="000000"/>
                </a:solidFill>
                <a:round/>
                <a:headEnd/>
                <a:tailEnd/>
              </a:ln>
            </p:spPr>
            <p:txBody>
              <a:bodyPr/>
              <a:lstStyle/>
              <a:p>
                <a:endParaRPr lang="de-DE"/>
              </a:p>
            </p:txBody>
          </p:sp>
        </p:grpSp>
        <p:sp>
          <p:nvSpPr>
            <p:cNvPr id="192559" name="Rectangle 53"/>
            <p:cNvSpPr>
              <a:spLocks noChangeArrowheads="1"/>
            </p:cNvSpPr>
            <p:nvPr/>
          </p:nvSpPr>
          <p:spPr bwMode="auto">
            <a:xfrm>
              <a:off x="5156" y="1056"/>
              <a:ext cx="440"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32 (64)</a:t>
              </a:r>
              <a:endParaRPr lang="de-DE" sz="1400" b="1">
                <a:latin typeface="Arial" charset="0"/>
              </a:endParaRPr>
            </a:p>
          </p:txBody>
        </p:sp>
        <p:sp>
          <p:nvSpPr>
            <p:cNvPr id="192560" name="Rectangle 54"/>
            <p:cNvSpPr>
              <a:spLocks noChangeArrowheads="1"/>
            </p:cNvSpPr>
            <p:nvPr/>
          </p:nvSpPr>
          <p:spPr bwMode="auto">
            <a:xfrm>
              <a:off x="5156" y="1314"/>
              <a:ext cx="294" cy="309"/>
            </a:xfrm>
            <a:prstGeom prst="rect">
              <a:avLst/>
            </a:prstGeom>
            <a:noFill/>
            <a:ln w="9525">
              <a:noFill/>
              <a:miter lim="800000"/>
              <a:headEnd/>
              <a:tailEnd/>
            </a:ln>
          </p:spPr>
          <p:txBody>
            <a:bodyPr wrap="none" lIns="0" tIns="0" rIns="0" bIns="0">
              <a:spAutoFit/>
            </a:bodyPr>
            <a:lstStyle/>
            <a:p>
              <a:pPr eaLnBrk="0" hangingPunct="0"/>
              <a:r>
                <a:rPr lang="de-DE" sz="1400">
                  <a:solidFill>
                    <a:srgbClr val="000000"/>
                  </a:solidFill>
                  <a:latin typeface="Arial" charset="0"/>
                </a:rPr>
                <a:t>Data</a:t>
              </a:r>
            </a:p>
            <a:p>
              <a:pPr eaLnBrk="0" hangingPunct="0"/>
              <a:r>
                <a:rPr lang="de-DE" sz="1400">
                  <a:solidFill>
                    <a:srgbClr val="000000"/>
                  </a:solidFill>
                  <a:latin typeface="Arial" charset="0"/>
                </a:rPr>
                <a:t>Bus </a:t>
              </a:r>
            </a:p>
          </p:txBody>
        </p:sp>
        <p:sp>
          <p:nvSpPr>
            <p:cNvPr id="192561" name="Rectangle 55"/>
            <p:cNvSpPr>
              <a:spLocks noChangeArrowheads="1"/>
            </p:cNvSpPr>
            <p:nvPr/>
          </p:nvSpPr>
          <p:spPr bwMode="auto">
            <a:xfrm>
              <a:off x="5068" y="1872"/>
              <a:ext cx="440"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32 (64)</a:t>
              </a:r>
              <a:endParaRPr lang="de-DE" sz="1400" b="1">
                <a:latin typeface="Arial" charset="0"/>
              </a:endParaRPr>
            </a:p>
          </p:txBody>
        </p:sp>
        <p:sp>
          <p:nvSpPr>
            <p:cNvPr id="192562" name="Rectangle 56"/>
            <p:cNvSpPr>
              <a:spLocks noChangeArrowheads="1"/>
            </p:cNvSpPr>
            <p:nvPr/>
          </p:nvSpPr>
          <p:spPr bwMode="auto">
            <a:xfrm>
              <a:off x="5076" y="2100"/>
              <a:ext cx="511" cy="309"/>
            </a:xfrm>
            <a:prstGeom prst="rect">
              <a:avLst/>
            </a:prstGeom>
            <a:noFill/>
            <a:ln w="9525">
              <a:noFill/>
              <a:miter lim="800000"/>
              <a:headEnd/>
              <a:tailEnd/>
            </a:ln>
          </p:spPr>
          <p:txBody>
            <a:bodyPr wrap="none" lIns="0" tIns="0" rIns="0" bIns="0">
              <a:spAutoFit/>
            </a:bodyPr>
            <a:lstStyle/>
            <a:p>
              <a:pPr eaLnBrk="0" hangingPunct="0"/>
              <a:r>
                <a:rPr lang="de-DE" sz="1400">
                  <a:solidFill>
                    <a:srgbClr val="000000"/>
                  </a:solidFill>
                  <a:latin typeface="Arial" charset="0"/>
                </a:rPr>
                <a:t>Address</a:t>
              </a:r>
            </a:p>
            <a:p>
              <a:pPr eaLnBrk="0" hangingPunct="0"/>
              <a:r>
                <a:rPr lang="de-DE" sz="1400">
                  <a:solidFill>
                    <a:srgbClr val="000000"/>
                  </a:solidFill>
                  <a:latin typeface="Arial" charset="0"/>
                </a:rPr>
                <a:t>Bus</a:t>
              </a:r>
            </a:p>
          </p:txBody>
        </p:sp>
        <p:sp>
          <p:nvSpPr>
            <p:cNvPr id="192563" name="Rectangle 57"/>
            <p:cNvSpPr>
              <a:spLocks noChangeArrowheads="1"/>
            </p:cNvSpPr>
            <p:nvPr/>
          </p:nvSpPr>
          <p:spPr bwMode="auto">
            <a:xfrm>
              <a:off x="5103" y="2963"/>
              <a:ext cx="449" cy="309"/>
            </a:xfrm>
            <a:prstGeom prst="rect">
              <a:avLst/>
            </a:prstGeom>
            <a:noFill/>
            <a:ln w="9525">
              <a:noFill/>
              <a:miter lim="800000"/>
              <a:headEnd/>
              <a:tailEnd/>
            </a:ln>
          </p:spPr>
          <p:txBody>
            <a:bodyPr wrap="none" lIns="0" tIns="0" rIns="0" bIns="0">
              <a:spAutoFit/>
            </a:bodyPr>
            <a:lstStyle/>
            <a:p>
              <a:pPr eaLnBrk="0" hangingPunct="0"/>
              <a:r>
                <a:rPr lang="de-DE" sz="1400">
                  <a:solidFill>
                    <a:srgbClr val="000000"/>
                  </a:solidFill>
                  <a:latin typeface="Arial" charset="0"/>
                </a:rPr>
                <a:t>Control</a:t>
              </a:r>
            </a:p>
            <a:p>
              <a:pPr eaLnBrk="0" hangingPunct="0"/>
              <a:r>
                <a:rPr lang="de-DE" sz="1400">
                  <a:solidFill>
                    <a:srgbClr val="000000"/>
                  </a:solidFill>
                  <a:latin typeface="Arial" charset="0"/>
                </a:rPr>
                <a:t>Bus </a:t>
              </a:r>
            </a:p>
          </p:txBody>
        </p:sp>
        <p:sp>
          <p:nvSpPr>
            <p:cNvPr id="192564" name="Rectangle 58"/>
            <p:cNvSpPr>
              <a:spLocks noChangeArrowheads="1"/>
            </p:cNvSpPr>
            <p:nvPr/>
          </p:nvSpPr>
          <p:spPr bwMode="auto">
            <a:xfrm>
              <a:off x="2497" y="1612"/>
              <a:ext cx="1948" cy="356"/>
            </a:xfrm>
            <a:prstGeom prst="rect">
              <a:avLst/>
            </a:prstGeom>
            <a:solidFill>
              <a:srgbClr val="FFFFFF"/>
            </a:solidFill>
            <a:ln w="15875">
              <a:solidFill>
                <a:srgbClr val="000000"/>
              </a:solidFill>
              <a:miter lim="800000"/>
              <a:headEnd/>
              <a:tailEnd/>
            </a:ln>
          </p:spPr>
          <p:txBody>
            <a:bodyPr/>
            <a:lstStyle/>
            <a:p>
              <a:endParaRPr lang="de-DE"/>
            </a:p>
          </p:txBody>
        </p:sp>
        <p:sp>
          <p:nvSpPr>
            <p:cNvPr id="192565" name="Rectangle 59"/>
            <p:cNvSpPr>
              <a:spLocks noChangeArrowheads="1"/>
            </p:cNvSpPr>
            <p:nvPr/>
          </p:nvSpPr>
          <p:spPr bwMode="auto">
            <a:xfrm>
              <a:off x="3214" y="2057"/>
              <a:ext cx="1050" cy="155"/>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Instruction Buffer</a:t>
              </a:r>
              <a:endParaRPr lang="de-DE" sz="1400" b="1">
                <a:latin typeface="Arial" charset="0"/>
              </a:endParaRPr>
            </a:p>
          </p:txBody>
        </p:sp>
        <p:sp>
          <p:nvSpPr>
            <p:cNvPr id="192566" name="Rectangle 60"/>
            <p:cNvSpPr>
              <a:spLocks noChangeArrowheads="1"/>
            </p:cNvSpPr>
            <p:nvPr/>
          </p:nvSpPr>
          <p:spPr bwMode="auto">
            <a:xfrm>
              <a:off x="2736" y="1584"/>
              <a:ext cx="1431" cy="309"/>
            </a:xfrm>
            <a:prstGeom prst="rect">
              <a:avLst/>
            </a:prstGeom>
            <a:noFill/>
            <a:ln w="9525">
              <a:noFill/>
              <a:miter lim="800000"/>
              <a:headEnd/>
              <a:tailEnd/>
            </a:ln>
          </p:spPr>
          <p:txBody>
            <a:bodyPr wrap="none" lIns="0" tIns="0" rIns="0" bIns="0">
              <a:spAutoFit/>
            </a:bodyPr>
            <a:lstStyle/>
            <a:p>
              <a:pPr algn="l" eaLnBrk="0" hangingPunct="0"/>
              <a:r>
                <a:rPr lang="de-DE" sz="1400">
                  <a:solidFill>
                    <a:srgbClr val="000000"/>
                  </a:solidFill>
                  <a:latin typeface="Arial" charset="0"/>
                </a:rPr>
                <a:t>Instruction Decode and</a:t>
              </a:r>
            </a:p>
            <a:p>
              <a:pPr algn="l" eaLnBrk="0" hangingPunct="0"/>
              <a:r>
                <a:rPr lang="de-DE" sz="1400">
                  <a:solidFill>
                    <a:srgbClr val="000000"/>
                  </a:solidFill>
                  <a:latin typeface="Arial" charset="0"/>
                </a:rPr>
                <a:t>Register Rename Unit </a:t>
              </a:r>
            </a:p>
          </p:txBody>
        </p:sp>
        <p:sp>
          <p:nvSpPr>
            <p:cNvPr id="192567" name="Line 61"/>
            <p:cNvSpPr>
              <a:spLocks noChangeShapeType="1"/>
            </p:cNvSpPr>
            <p:nvPr/>
          </p:nvSpPr>
          <p:spPr bwMode="auto">
            <a:xfrm>
              <a:off x="3170" y="1961"/>
              <a:ext cx="1" cy="305"/>
            </a:xfrm>
            <a:prstGeom prst="line">
              <a:avLst/>
            </a:prstGeom>
            <a:noFill/>
            <a:ln w="15875">
              <a:solidFill>
                <a:srgbClr val="000000"/>
              </a:solidFill>
              <a:round/>
              <a:headEnd/>
              <a:tailEnd/>
            </a:ln>
          </p:spPr>
          <p:txBody>
            <a:bodyPr/>
            <a:lstStyle/>
            <a:p>
              <a:endParaRPr lang="de-DE"/>
            </a:p>
          </p:txBody>
        </p:sp>
      </p:grpSp>
      <p:sp>
        <p:nvSpPr>
          <p:cNvPr id="192517" name="Rectangle 62"/>
          <p:cNvSpPr>
            <a:spLocks noChangeArrowheads="1"/>
          </p:cNvSpPr>
          <p:nvPr/>
        </p:nvSpPr>
        <p:spPr bwMode="auto">
          <a:xfrm>
            <a:off x="2960688" y="381000"/>
            <a:ext cx="7315200" cy="457200"/>
          </a:xfrm>
          <a:prstGeom prst="rect">
            <a:avLst/>
          </a:prstGeom>
          <a:noFill/>
          <a:ln w="9525">
            <a:noFill/>
            <a:miter lim="800000"/>
            <a:headEnd/>
            <a:tailEnd/>
          </a:ln>
        </p:spPr>
        <p:txBody>
          <a:bodyPr anchor="ctr"/>
          <a:lstStyle/>
          <a:p>
            <a:pPr algn="l" eaLnBrk="0" hangingPunct="0"/>
            <a:endParaRPr lang="en-US" sz="2400">
              <a:solidFill>
                <a:schemeClr val="tx2"/>
              </a:solidFill>
              <a:latin typeface="Arial" charset="0"/>
            </a:endParaRPr>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n-US" noProof="0" dirty="0"/>
              <a:t>Floor plan of the PowerPC 604</a:t>
            </a:r>
          </a:p>
        </p:txBody>
      </p:sp>
      <p:sp>
        <p:nvSpPr>
          <p:cNvPr id="193538" name="Fußzeilenplatzhalter 2"/>
          <p:cNvSpPr>
            <a:spLocks noGrp="1"/>
          </p:cNvSpPr>
          <p:nvPr>
            <p:ph type="ftr" sz="quarter" idx="10"/>
          </p:nvPr>
        </p:nvSpPr>
        <p:spPr>
          <a:noFill/>
        </p:spPr>
        <p:txBody>
          <a:bodyPr/>
          <a:lstStyle/>
          <a:p>
            <a:r>
              <a:rPr lang="en-US"/>
              <a:t>TI II - Computer Architecture</a:t>
            </a:r>
          </a:p>
        </p:txBody>
      </p:sp>
      <p:pic>
        <p:nvPicPr>
          <p:cNvPr id="193540" name="Picture 3" descr="604overlay_grey"/>
          <p:cNvPicPr>
            <a:picLocks noChangeAspect="1" noChangeArrowheads="1"/>
          </p:cNvPicPr>
          <p:nvPr/>
        </p:nvPicPr>
        <p:blipFill>
          <a:blip r:embed="rId3" cstate="print"/>
          <a:srcRect/>
          <a:stretch>
            <a:fillRect/>
          </a:stretch>
        </p:blipFill>
        <p:spPr bwMode="auto">
          <a:xfrm>
            <a:off x="4111627" y="1268760"/>
            <a:ext cx="3968750" cy="5181600"/>
          </a:xfrm>
          <a:prstGeom prst="rect">
            <a:avLst/>
          </a:prstGeom>
          <a:noFill/>
          <a:ln w="9525">
            <a:noFill/>
            <a:miter lim="800000"/>
            <a:headEnd/>
            <a:tailEnd/>
          </a:ln>
        </p:spPr>
      </p:pic>
      <p:sp>
        <p:nvSpPr>
          <p:cNvPr id="193541" name="Text Box 4"/>
          <p:cNvSpPr txBox="1">
            <a:spLocks noChangeArrowheads="1"/>
          </p:cNvSpPr>
          <p:nvPr/>
        </p:nvSpPr>
        <p:spPr bwMode="auto">
          <a:xfrm>
            <a:off x="7100888" y="1830735"/>
            <a:ext cx="723900" cy="457200"/>
          </a:xfrm>
          <a:prstGeom prst="rect">
            <a:avLst/>
          </a:prstGeom>
          <a:solidFill>
            <a:schemeClr val="bg1"/>
          </a:solidFill>
          <a:ln w="9525">
            <a:noFill/>
            <a:miter lim="800000"/>
            <a:headEnd/>
            <a:tailEnd/>
          </a:ln>
        </p:spPr>
        <p:txBody>
          <a:bodyPr wrap="none">
            <a:spAutoFit/>
          </a:bodyPr>
          <a:lstStyle/>
          <a:p>
            <a:pPr eaLnBrk="0" hangingPunct="0"/>
            <a:r>
              <a:rPr lang="en-GB" sz="1200" b="1">
                <a:latin typeface="Arial" charset="0"/>
              </a:rPr>
              <a:t>Data </a:t>
            </a:r>
            <a:br>
              <a:rPr lang="en-GB" sz="1200" b="1">
                <a:latin typeface="Arial" charset="0"/>
              </a:rPr>
            </a:br>
            <a:r>
              <a:rPr lang="en-GB" sz="1200" b="1">
                <a:latin typeface="Arial" charset="0"/>
              </a:rPr>
              <a:t>Caches</a:t>
            </a:r>
          </a:p>
        </p:txBody>
      </p:sp>
      <p:sp>
        <p:nvSpPr>
          <p:cNvPr id="193542" name="Text Box 5"/>
          <p:cNvSpPr txBox="1">
            <a:spLocks noChangeArrowheads="1"/>
          </p:cNvSpPr>
          <p:nvPr/>
        </p:nvSpPr>
        <p:spPr bwMode="auto">
          <a:xfrm>
            <a:off x="6908801" y="3630960"/>
            <a:ext cx="981075" cy="457200"/>
          </a:xfrm>
          <a:prstGeom prst="rect">
            <a:avLst/>
          </a:prstGeom>
          <a:solidFill>
            <a:schemeClr val="bg1"/>
          </a:solidFill>
          <a:ln w="9525">
            <a:noFill/>
            <a:miter lim="800000"/>
            <a:headEnd/>
            <a:tailEnd/>
          </a:ln>
        </p:spPr>
        <p:txBody>
          <a:bodyPr wrap="none">
            <a:spAutoFit/>
          </a:bodyPr>
          <a:lstStyle/>
          <a:p>
            <a:pPr eaLnBrk="0" hangingPunct="0"/>
            <a:r>
              <a:rPr lang="en-GB" sz="1200" b="1">
                <a:latin typeface="Arial" charset="0"/>
              </a:rPr>
              <a:t>Load/Store</a:t>
            </a:r>
            <a:br>
              <a:rPr lang="en-GB" sz="1200" b="1">
                <a:latin typeface="Arial" charset="0"/>
              </a:rPr>
            </a:br>
            <a:r>
              <a:rPr lang="en-GB" sz="1200" b="1">
                <a:latin typeface="Arial" charset="0"/>
              </a:rPr>
              <a:t>Unit</a:t>
            </a:r>
          </a:p>
        </p:txBody>
      </p:sp>
      <p:sp>
        <p:nvSpPr>
          <p:cNvPr id="193543" name="Text Box 6"/>
          <p:cNvSpPr txBox="1">
            <a:spLocks noChangeArrowheads="1"/>
          </p:cNvSpPr>
          <p:nvPr/>
        </p:nvSpPr>
        <p:spPr bwMode="auto">
          <a:xfrm>
            <a:off x="6443663" y="5381973"/>
            <a:ext cx="830262" cy="5492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General</a:t>
            </a:r>
            <a:br>
              <a:rPr lang="en-GB" sz="1000" b="1">
                <a:latin typeface="Arial" charset="0"/>
              </a:rPr>
            </a:br>
            <a:r>
              <a:rPr lang="en-GB" sz="1000" b="1">
                <a:latin typeface="Arial" charset="0"/>
              </a:rPr>
              <a:t>Purpose</a:t>
            </a:r>
            <a:br>
              <a:rPr lang="en-GB" sz="1000" b="1">
                <a:latin typeface="Arial" charset="0"/>
              </a:rPr>
            </a:br>
            <a:r>
              <a:rPr lang="en-GB" sz="1000" b="1">
                <a:latin typeface="Arial" charset="0"/>
              </a:rPr>
              <a:t>Register</a:t>
            </a:r>
          </a:p>
        </p:txBody>
      </p:sp>
      <p:sp>
        <p:nvSpPr>
          <p:cNvPr id="193544" name="Text Box 7"/>
          <p:cNvSpPr txBox="1">
            <a:spLocks noChangeArrowheads="1"/>
          </p:cNvSpPr>
          <p:nvPr/>
        </p:nvSpPr>
        <p:spPr bwMode="auto">
          <a:xfrm>
            <a:off x="7362826" y="4300886"/>
            <a:ext cx="665163" cy="3968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Integer</a:t>
            </a:r>
          </a:p>
          <a:p>
            <a:pPr eaLnBrk="0" hangingPunct="0"/>
            <a:r>
              <a:rPr lang="en-GB" sz="1000" b="1">
                <a:latin typeface="Arial" charset="0"/>
              </a:rPr>
              <a:t>Unit</a:t>
            </a:r>
          </a:p>
        </p:txBody>
      </p:sp>
      <p:sp>
        <p:nvSpPr>
          <p:cNvPr id="193545" name="Text Box 8"/>
          <p:cNvSpPr txBox="1">
            <a:spLocks noChangeArrowheads="1"/>
          </p:cNvSpPr>
          <p:nvPr/>
        </p:nvSpPr>
        <p:spPr bwMode="auto">
          <a:xfrm>
            <a:off x="7361238" y="5453411"/>
            <a:ext cx="665162" cy="3968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Integer</a:t>
            </a:r>
          </a:p>
          <a:p>
            <a:pPr eaLnBrk="0" hangingPunct="0"/>
            <a:r>
              <a:rPr lang="en-GB" sz="1000" b="1">
                <a:latin typeface="Arial" charset="0"/>
              </a:rPr>
              <a:t>Unit</a:t>
            </a:r>
          </a:p>
        </p:txBody>
      </p:sp>
      <p:sp>
        <p:nvSpPr>
          <p:cNvPr id="193546" name="Text Box 9"/>
          <p:cNvSpPr txBox="1">
            <a:spLocks noChangeArrowheads="1"/>
          </p:cNvSpPr>
          <p:nvPr/>
        </p:nvSpPr>
        <p:spPr bwMode="auto">
          <a:xfrm>
            <a:off x="4387851" y="5237511"/>
            <a:ext cx="798513" cy="5492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Floating</a:t>
            </a:r>
          </a:p>
          <a:p>
            <a:pPr eaLnBrk="0" hangingPunct="0"/>
            <a:r>
              <a:rPr lang="en-GB" sz="1000" b="1">
                <a:latin typeface="Arial" charset="0"/>
              </a:rPr>
              <a:t>Point</a:t>
            </a:r>
          </a:p>
          <a:p>
            <a:pPr eaLnBrk="0" hangingPunct="0"/>
            <a:r>
              <a:rPr lang="en-GB" sz="1000" b="1">
                <a:latin typeface="Arial" charset="0"/>
              </a:rPr>
              <a:t>Unit</a:t>
            </a:r>
          </a:p>
        </p:txBody>
      </p:sp>
      <p:sp>
        <p:nvSpPr>
          <p:cNvPr id="193547" name="Text Box 10"/>
          <p:cNvSpPr txBox="1">
            <a:spLocks noChangeArrowheads="1"/>
          </p:cNvSpPr>
          <p:nvPr/>
        </p:nvSpPr>
        <p:spPr bwMode="auto">
          <a:xfrm>
            <a:off x="4254500" y="1781523"/>
            <a:ext cx="996950" cy="3968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Instruction</a:t>
            </a:r>
            <a:br>
              <a:rPr lang="en-GB" sz="1000" b="1">
                <a:latin typeface="Arial" charset="0"/>
              </a:rPr>
            </a:br>
            <a:r>
              <a:rPr lang="en-GB" sz="1000" b="1">
                <a:latin typeface="Arial" charset="0"/>
              </a:rPr>
              <a:t>Cache</a:t>
            </a:r>
          </a:p>
        </p:txBody>
      </p:sp>
      <p:sp>
        <p:nvSpPr>
          <p:cNvPr id="193548" name="Text Box 11"/>
          <p:cNvSpPr txBox="1">
            <a:spLocks noChangeArrowheads="1"/>
          </p:cNvSpPr>
          <p:nvPr/>
        </p:nvSpPr>
        <p:spPr bwMode="auto">
          <a:xfrm>
            <a:off x="4254500" y="3148361"/>
            <a:ext cx="996950" cy="3968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Fetch and Branch Unit</a:t>
            </a:r>
          </a:p>
        </p:txBody>
      </p:sp>
      <p:sp>
        <p:nvSpPr>
          <p:cNvPr id="193549" name="Text Box 12"/>
          <p:cNvSpPr txBox="1">
            <a:spLocks noChangeArrowheads="1"/>
          </p:cNvSpPr>
          <p:nvPr/>
        </p:nvSpPr>
        <p:spPr bwMode="auto">
          <a:xfrm>
            <a:off x="4189413" y="3791298"/>
            <a:ext cx="995362" cy="5492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Floating Point Registers</a:t>
            </a:r>
          </a:p>
        </p:txBody>
      </p:sp>
      <p:sp>
        <p:nvSpPr>
          <p:cNvPr id="193550" name="Text Box 13"/>
          <p:cNvSpPr txBox="1">
            <a:spLocks noChangeArrowheads="1"/>
          </p:cNvSpPr>
          <p:nvPr/>
        </p:nvSpPr>
        <p:spPr bwMode="auto">
          <a:xfrm>
            <a:off x="5632451" y="2861023"/>
            <a:ext cx="931863" cy="5492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Bus Interface</a:t>
            </a:r>
          </a:p>
          <a:p>
            <a:pPr eaLnBrk="0" hangingPunct="0"/>
            <a:r>
              <a:rPr lang="en-GB" sz="1000" b="1">
                <a:latin typeface="Arial" charset="0"/>
              </a:rPr>
              <a:t>Unit</a:t>
            </a:r>
          </a:p>
        </p:txBody>
      </p:sp>
      <p:sp>
        <p:nvSpPr>
          <p:cNvPr id="193551" name="Text Box 14"/>
          <p:cNvSpPr txBox="1">
            <a:spLocks noChangeArrowheads="1"/>
          </p:cNvSpPr>
          <p:nvPr/>
        </p:nvSpPr>
        <p:spPr bwMode="auto">
          <a:xfrm>
            <a:off x="5518150" y="4229448"/>
            <a:ext cx="996950" cy="5492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Dispatch and Completion</a:t>
            </a:r>
          </a:p>
          <a:p>
            <a:pPr eaLnBrk="0" hangingPunct="0"/>
            <a:r>
              <a:rPr lang="en-GB" sz="1000" b="1">
                <a:latin typeface="Arial" charset="0"/>
              </a:rPr>
              <a:t>Unit</a:t>
            </a:r>
          </a:p>
        </p:txBody>
      </p:sp>
      <p:sp>
        <p:nvSpPr>
          <p:cNvPr id="193552" name="Text Box 15"/>
          <p:cNvSpPr txBox="1">
            <a:spLocks noChangeArrowheads="1"/>
          </p:cNvSpPr>
          <p:nvPr/>
        </p:nvSpPr>
        <p:spPr bwMode="auto">
          <a:xfrm>
            <a:off x="6618289" y="4311998"/>
            <a:ext cx="663575" cy="3968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Integer</a:t>
            </a:r>
          </a:p>
          <a:p>
            <a:pPr eaLnBrk="0" hangingPunct="0"/>
            <a:r>
              <a:rPr lang="en-GB" sz="1000" b="1">
                <a:latin typeface="Arial" charset="0"/>
              </a:rPr>
              <a:t>Unit</a:t>
            </a:r>
          </a:p>
        </p:txBody>
      </p:sp>
      <p:sp>
        <p:nvSpPr>
          <p:cNvPr id="193553" name="Text Box 16"/>
          <p:cNvSpPr txBox="1">
            <a:spLocks noChangeArrowheads="1"/>
          </p:cNvSpPr>
          <p:nvPr/>
        </p:nvSpPr>
        <p:spPr bwMode="auto">
          <a:xfrm rot="-5400000">
            <a:off x="6232526" y="1908523"/>
            <a:ext cx="1079500" cy="244475"/>
          </a:xfrm>
          <a:prstGeom prst="rect">
            <a:avLst/>
          </a:prstGeom>
          <a:solidFill>
            <a:schemeClr val="bg1"/>
          </a:solidFill>
          <a:ln w="9525">
            <a:noFill/>
            <a:miter lim="800000"/>
            <a:headEnd/>
            <a:tailEnd/>
          </a:ln>
        </p:spPr>
        <p:txBody>
          <a:bodyPr>
            <a:spAutoFit/>
          </a:bodyPr>
          <a:lstStyle/>
          <a:p>
            <a:pPr eaLnBrk="0" hangingPunct="0"/>
            <a:r>
              <a:rPr lang="en-GB" sz="1000" b="1">
                <a:latin typeface="Arial" charset="0"/>
              </a:rPr>
              <a:t>Data Tags</a:t>
            </a:r>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Example: Intel Core 2 Architecture</a:t>
            </a:r>
          </a:p>
        </p:txBody>
      </p:sp>
      <p:sp>
        <p:nvSpPr>
          <p:cNvPr id="4" name="Footer Placeholder 3"/>
          <p:cNvSpPr>
            <a:spLocks noGrp="1"/>
          </p:cNvSpPr>
          <p:nvPr>
            <p:ph type="ftr" sz="quarter" idx="10"/>
          </p:nvPr>
        </p:nvSpPr>
        <p:spPr/>
        <p:txBody>
          <a:bodyPr/>
          <a:lstStyle/>
          <a:p>
            <a:pPr>
              <a:defRPr/>
            </a:pPr>
            <a:r>
              <a:rPr lang="en-US"/>
              <a:t>TI II - Computer Architecture</a:t>
            </a:r>
          </a:p>
        </p:txBody>
      </p:sp>
      <p:pic>
        <p:nvPicPr>
          <p:cNvPr id="477190" name="Picture 6" descr="http://upload.wikimedia.org/wikipedia/commons/thumb/6/60/Intel_Core2_arch.svg/1000px-Intel_Core2_arch.svg.png"/>
          <p:cNvPicPr>
            <a:picLocks noChangeAspect="1" noChangeArrowheads="1"/>
          </p:cNvPicPr>
          <p:nvPr/>
        </p:nvPicPr>
        <p:blipFill>
          <a:blip r:embed="rId2" cstate="print"/>
          <a:srcRect b="4470"/>
          <a:stretch>
            <a:fillRect/>
          </a:stretch>
        </p:blipFill>
        <p:spPr bwMode="auto">
          <a:xfrm>
            <a:off x="3215680" y="1134486"/>
            <a:ext cx="4948949" cy="5472608"/>
          </a:xfrm>
          <a:prstGeom prst="rect">
            <a:avLst/>
          </a:prstGeom>
          <a:noFill/>
        </p:spPr>
      </p:pic>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
          <p:cNvSpPr>
            <a:spLocks noGrp="1" noChangeArrowheads="1"/>
          </p:cNvSpPr>
          <p:nvPr>
            <p:ph type="title"/>
          </p:nvPr>
        </p:nvSpPr>
        <p:spPr/>
        <p:txBody>
          <a:bodyPr/>
          <a:lstStyle/>
          <a:p>
            <a:pPr eaLnBrk="1" hangingPunct="1"/>
            <a:r>
              <a:rPr lang="en-US" noProof="0" dirty="0"/>
              <a:t>(Future) Processor Architecture Principles</a:t>
            </a:r>
          </a:p>
        </p:txBody>
      </p:sp>
      <p:sp>
        <p:nvSpPr>
          <p:cNvPr id="217092" name="Rectangle 3"/>
          <p:cNvSpPr>
            <a:spLocks noGrp="1" noChangeArrowheads="1"/>
          </p:cNvSpPr>
          <p:nvPr>
            <p:ph idx="1"/>
          </p:nvPr>
        </p:nvSpPr>
        <p:spPr/>
        <p:txBody>
          <a:bodyPr/>
          <a:lstStyle/>
          <a:p>
            <a:pPr eaLnBrk="1" hangingPunct="1"/>
            <a:r>
              <a:rPr lang="en-US" noProof="0" dirty="0"/>
              <a:t>Speed-up of a single-threaded application</a:t>
            </a:r>
          </a:p>
          <a:p>
            <a:pPr lvl="1" eaLnBrk="1" hangingPunct="1"/>
            <a:r>
              <a:rPr lang="en-US" noProof="0" dirty="0"/>
              <a:t> Simultaneous Multithreading</a:t>
            </a:r>
          </a:p>
          <a:p>
            <a:pPr lvl="1" eaLnBrk="1" hangingPunct="1"/>
            <a:r>
              <a:rPr lang="en-US" noProof="0" dirty="0"/>
              <a:t> Advanced superscalar </a:t>
            </a:r>
          </a:p>
          <a:p>
            <a:pPr lvl="1" eaLnBrk="1" hangingPunct="1"/>
            <a:r>
              <a:rPr lang="en-US" noProof="0" dirty="0"/>
              <a:t> </a:t>
            </a:r>
            <a:r>
              <a:rPr lang="en-US" noProof="0" dirty="0" err="1"/>
              <a:t>Superspeculative</a:t>
            </a:r>
            <a:endParaRPr lang="en-US" noProof="0" dirty="0"/>
          </a:p>
          <a:p>
            <a:pPr lvl="1" eaLnBrk="1" hangingPunct="1"/>
            <a:r>
              <a:rPr lang="en-US" noProof="0" dirty="0"/>
              <a:t> </a:t>
            </a:r>
            <a:r>
              <a:rPr lang="en-US" noProof="0" dirty="0" err="1"/>
              <a:t>Multiscalar</a:t>
            </a:r>
            <a:r>
              <a:rPr lang="en-US" noProof="0" dirty="0"/>
              <a:t> processors</a:t>
            </a:r>
          </a:p>
          <a:p>
            <a:pPr eaLnBrk="1" hangingPunct="1"/>
            <a:endParaRPr lang="en-US" noProof="0" dirty="0"/>
          </a:p>
          <a:p>
            <a:pPr eaLnBrk="1" hangingPunct="1"/>
            <a:r>
              <a:rPr lang="en-US" noProof="0" dirty="0"/>
              <a:t>Speed-up of multi-threaded applications</a:t>
            </a:r>
          </a:p>
          <a:p>
            <a:pPr lvl="1" eaLnBrk="1" hangingPunct="1"/>
            <a:r>
              <a:rPr lang="en-US" noProof="0" dirty="0"/>
              <a:t> Chip multiprocessors (CMPs)</a:t>
            </a:r>
          </a:p>
          <a:p>
            <a:pPr lvl="1" eaLnBrk="1" hangingPunct="1"/>
            <a:r>
              <a:rPr lang="en-US" noProof="0" dirty="0"/>
              <a:t> Simultaneous multithreading</a:t>
            </a:r>
          </a:p>
        </p:txBody>
      </p:sp>
      <p:sp>
        <p:nvSpPr>
          <p:cNvPr id="21709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noProof="0" dirty="0"/>
              <a:t>Overview</a:t>
            </a:r>
          </a:p>
        </p:txBody>
      </p:sp>
      <p:sp>
        <p:nvSpPr>
          <p:cNvPr id="32772" name="Rectangle 5"/>
          <p:cNvSpPr>
            <a:spLocks noGrp="1" noChangeArrowheads="1"/>
          </p:cNvSpPr>
          <p:nvPr>
            <p:ph idx="1"/>
          </p:nvPr>
        </p:nvSpPr>
        <p:spPr/>
        <p:txBody>
          <a:bodyPr/>
          <a:lstStyle/>
          <a:p>
            <a:pPr eaLnBrk="1" hangingPunct="1"/>
            <a:r>
              <a:rPr lang="en-US" noProof="0" dirty="0"/>
              <a:t>The </a:t>
            </a:r>
            <a:r>
              <a:rPr lang="en-US" noProof="0" dirty="0">
                <a:solidFill>
                  <a:srgbClr val="C00000"/>
                </a:solidFill>
              </a:rPr>
              <a:t>execution unit </a:t>
            </a:r>
            <a:r>
              <a:rPr lang="en-US" noProof="0" dirty="0"/>
              <a:t>executes all logic and arithmetic</a:t>
            </a:r>
            <a:br>
              <a:rPr lang="en-US" noProof="0" dirty="0"/>
            </a:br>
            <a:r>
              <a:rPr lang="en-US" noProof="0" dirty="0"/>
              <a:t>operations controlled by the control unit.</a:t>
            </a:r>
          </a:p>
          <a:p>
            <a:endParaRPr lang="en-US" dirty="0"/>
          </a:p>
          <a:p>
            <a:r>
              <a:rPr lang="en-US" dirty="0"/>
              <a:t>Examples:</a:t>
            </a:r>
          </a:p>
          <a:p>
            <a:pPr marL="422077" lvl="2" indent="-132160">
              <a:spcBef>
                <a:spcPts val="375"/>
              </a:spcBef>
            </a:pPr>
            <a:r>
              <a:rPr lang="en-US" dirty="0"/>
              <a:t>Integer and float arithmetic operations</a:t>
            </a:r>
          </a:p>
          <a:p>
            <a:pPr marL="422077" lvl="2" indent="-132160">
              <a:spcBef>
                <a:spcPts val="375"/>
              </a:spcBef>
            </a:pPr>
            <a:r>
              <a:rPr lang="en-US" dirty="0"/>
              <a:t>Logic operations, shifting, comparisons</a:t>
            </a:r>
          </a:p>
          <a:p>
            <a:pPr marL="422077" lvl="2" indent="-132160">
              <a:spcBef>
                <a:spcPts val="375"/>
              </a:spcBef>
            </a:pPr>
            <a:r>
              <a:rPr lang="en-US" dirty="0"/>
              <a:t>All address related operations</a:t>
            </a:r>
          </a:p>
          <a:p>
            <a:pPr marL="422077" lvl="2" indent="-132160">
              <a:spcBef>
                <a:spcPts val="375"/>
              </a:spcBef>
            </a:pPr>
            <a:r>
              <a:rPr lang="en-US" dirty="0"/>
              <a:t>Speculative operations (covered later)</a:t>
            </a:r>
          </a:p>
          <a:p>
            <a:pPr marL="422077" lvl="2" indent="-132160">
              <a:spcBef>
                <a:spcPts val="375"/>
              </a:spcBef>
            </a:pPr>
            <a:r>
              <a:rPr lang="en-US" dirty="0"/>
              <a:t>Complex memory management, memory protection</a:t>
            </a:r>
          </a:p>
          <a:p>
            <a:pPr marL="422077" lvl="2" indent="-132160">
              <a:spcBef>
                <a:spcPts val="375"/>
              </a:spcBef>
            </a:pPr>
            <a:r>
              <a:rPr lang="en-US" dirty="0"/>
              <a:t>…</a:t>
            </a:r>
          </a:p>
          <a:p>
            <a:pPr marL="422077" lvl="2" indent="-132160">
              <a:spcBef>
                <a:spcPts val="375"/>
              </a:spcBef>
            </a:pPr>
            <a:endParaRPr lang="en-US" dirty="0"/>
          </a:p>
          <a:p>
            <a:pPr eaLnBrk="1" hangingPunct="1"/>
            <a:r>
              <a:rPr lang="en-US" noProof="0" dirty="0">
                <a:solidFill>
                  <a:srgbClr val="C00000"/>
                </a:solidFill>
              </a:rPr>
              <a:t>Status register</a:t>
            </a:r>
            <a:r>
              <a:rPr lang="en-US" noProof="0" dirty="0"/>
              <a:t> informs the control unit about the state of the processor after an operation</a:t>
            </a:r>
          </a:p>
          <a:p>
            <a:pPr marL="422077" lvl="2" indent="-132160">
              <a:spcBef>
                <a:spcPts val="375"/>
              </a:spcBef>
            </a:pPr>
            <a:r>
              <a:rPr lang="en-US" dirty="0"/>
              <a:t>Examples: carry, overflow, zero, sign</a:t>
            </a:r>
          </a:p>
          <a:p>
            <a:pPr eaLnBrk="1" hangingPunct="1"/>
            <a:endParaRPr lang="en-US" noProof="0" dirty="0"/>
          </a:p>
          <a:p>
            <a:pPr eaLnBrk="1" hangingPunct="1"/>
            <a:r>
              <a:rPr lang="en-US" noProof="0" dirty="0">
                <a:solidFill>
                  <a:srgbClr val="C00000"/>
                </a:solidFill>
              </a:rPr>
              <a:t>Operand registers</a:t>
            </a:r>
            <a:r>
              <a:rPr lang="en-US" noProof="0" dirty="0"/>
              <a:t>, </a:t>
            </a:r>
            <a:r>
              <a:rPr lang="en-US" noProof="0" dirty="0">
                <a:solidFill>
                  <a:srgbClr val="C00000"/>
                </a:solidFill>
              </a:rPr>
              <a:t>accumulators</a:t>
            </a:r>
            <a:r>
              <a:rPr lang="en-US" noProof="0" dirty="0"/>
              <a:t> etc.: additional registers for temporary results, fetched operators etc.</a:t>
            </a:r>
          </a:p>
        </p:txBody>
      </p:sp>
      <p:sp>
        <p:nvSpPr>
          <p:cNvPr id="32770" name="Fußzeilenplatzhalter 3"/>
          <p:cNvSpPr>
            <a:spLocks noGrp="1"/>
          </p:cNvSpPr>
          <p:nvPr>
            <p:ph type="ftr" sz="quarter" idx="10"/>
          </p:nvPr>
        </p:nvSpPr>
        <p:spPr>
          <a:noFill/>
        </p:spPr>
        <p:txBody>
          <a:bodyPr/>
          <a:lstStyle/>
          <a:p>
            <a:r>
              <a:rPr lang="en-US"/>
              <a:t>TI II - Computer Architecture</a:t>
            </a:r>
          </a:p>
        </p:txBody>
      </p:sp>
      <p:grpSp>
        <p:nvGrpSpPr>
          <p:cNvPr id="6" name="Group 5"/>
          <p:cNvGrpSpPr/>
          <p:nvPr/>
        </p:nvGrpSpPr>
        <p:grpSpPr>
          <a:xfrm>
            <a:off x="7752184" y="1028796"/>
            <a:ext cx="3168354" cy="2009486"/>
            <a:chOff x="5211696" y="995351"/>
            <a:chExt cx="3168354" cy="2009486"/>
          </a:xfrm>
        </p:grpSpPr>
        <p:sp>
          <p:nvSpPr>
            <p:cNvPr id="7" name="Flowchart: Process 6"/>
            <p:cNvSpPr/>
            <p:nvPr/>
          </p:nvSpPr>
          <p:spPr bwMode="auto">
            <a:xfrm>
              <a:off x="5211696" y="995351"/>
              <a:ext cx="2520280" cy="2009486"/>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5611163" y="1901762"/>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5801619" y="257682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10" name="Rectangle 9"/>
            <p:cNvSpPr/>
            <p:nvPr/>
          </p:nvSpPr>
          <p:spPr bwMode="auto">
            <a:xfrm>
              <a:off x="5801619" y="1325698"/>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cxnSp>
          <p:nvCxnSpPr>
            <p:cNvPr id="11" name="Straight Arrow Connector 10"/>
            <p:cNvCxnSpPr>
              <a:endCxn id="10" idx="3"/>
            </p:cNvCxnSpPr>
            <p:nvPr/>
          </p:nvCxnSpPr>
          <p:spPr bwMode="auto">
            <a:xfrm flipH="1">
              <a:off x="7176729" y="1493197"/>
              <a:ext cx="791549" cy="1"/>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12" name="Straight Arrow Connector 11"/>
            <p:cNvCxnSpPr>
              <a:endCxn id="8" idx="3"/>
            </p:cNvCxnSpPr>
            <p:nvPr/>
          </p:nvCxnSpPr>
          <p:spPr bwMode="auto">
            <a:xfrm flipH="1">
              <a:off x="7367185" y="2161669"/>
              <a:ext cx="601094" cy="2"/>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3" name="Straight Arrow Connector 12"/>
            <p:cNvCxnSpPr/>
            <p:nvPr/>
          </p:nvCxnSpPr>
          <p:spPr bwMode="auto">
            <a:xfrm>
              <a:off x="6139292" y="1663736"/>
              <a:ext cx="2381" cy="24526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6822711" y="1661355"/>
              <a:ext cx="1030" cy="2448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5" name="Elbow Connector 14"/>
            <p:cNvCxnSpPr>
              <a:stCxn id="8" idx="1"/>
              <a:endCxn id="9" idx="1"/>
            </p:cNvCxnSpPr>
            <p:nvPr/>
          </p:nvCxnSpPr>
          <p:spPr bwMode="auto">
            <a:xfrm rot="10800000" flipH="1" flipV="1">
              <a:off x="5611163" y="2161670"/>
              <a:ext cx="190456" cy="582655"/>
            </a:xfrm>
            <a:prstGeom prst="bentConnector3">
              <a:avLst>
                <a:gd name="adj1" fmla="val -120028"/>
              </a:avLst>
            </a:prstGeom>
            <a:solidFill>
              <a:schemeClr val="accent1"/>
            </a:solidFill>
            <a:ln w="190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7170842" y="2759969"/>
              <a:ext cx="1209208" cy="22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7" name="Straight Arrow Connector 16"/>
            <p:cNvCxnSpPr/>
            <p:nvPr/>
          </p:nvCxnSpPr>
          <p:spPr bwMode="auto">
            <a:xfrm>
              <a:off x="7360966" y="1984292"/>
              <a:ext cx="1019084"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8" name="Straight Arrow Connector 17"/>
            <p:cNvCxnSpPr/>
            <p:nvPr/>
          </p:nvCxnSpPr>
          <p:spPr bwMode="auto">
            <a:xfrm>
              <a:off x="7170842" y="1397706"/>
              <a:ext cx="1209207"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pSp>
      <p:grpSp>
        <p:nvGrpSpPr>
          <p:cNvPr id="19" name="Group 18"/>
          <p:cNvGrpSpPr/>
          <p:nvPr/>
        </p:nvGrpSpPr>
        <p:grpSpPr>
          <a:xfrm>
            <a:off x="8674036" y="2644448"/>
            <a:ext cx="3373989" cy="2343987"/>
            <a:chOff x="8390435" y="1225586"/>
            <a:chExt cx="3373989" cy="2343987"/>
          </a:xfrm>
        </p:grpSpPr>
        <p:sp>
          <p:nvSpPr>
            <p:cNvPr id="20" name="Flowchart: Process 19"/>
            <p:cNvSpPr/>
            <p:nvPr/>
          </p:nvSpPr>
          <p:spPr bwMode="auto">
            <a:xfrm>
              <a:off x="8760296" y="1794398"/>
              <a:ext cx="3004128" cy="1224290"/>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21" name="Rectangle 20"/>
            <p:cNvSpPr/>
            <p:nvPr/>
          </p:nvSpPr>
          <p:spPr bwMode="auto">
            <a:xfrm>
              <a:off x="9139734" y="2156327"/>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cxnSp>
          <p:nvCxnSpPr>
            <p:cNvPr id="22" name="Straight Arrow Connector 21"/>
            <p:cNvCxnSpPr>
              <a:stCxn id="21" idx="2"/>
            </p:cNvCxnSpPr>
            <p:nvPr/>
          </p:nvCxnSpPr>
          <p:spPr bwMode="auto">
            <a:xfrm>
              <a:off x="10284793" y="2911825"/>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8390435" y="2524551"/>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24" name="Straight Arrow Connector 23"/>
            <p:cNvCxnSpPr/>
            <p:nvPr/>
          </p:nvCxnSpPr>
          <p:spPr bwMode="auto">
            <a:xfrm flipH="1">
              <a:off x="11133248" y="1225586"/>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gr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t>Example: Intel Sandy Bridge</a:t>
            </a:r>
          </a:p>
        </p:txBody>
      </p:sp>
      <p:sp>
        <p:nvSpPr>
          <p:cNvPr id="4" name="Footer Placeholder 3"/>
          <p:cNvSpPr>
            <a:spLocks noGrp="1"/>
          </p:cNvSpPr>
          <p:nvPr>
            <p:ph type="ftr" sz="quarter" idx="10"/>
          </p:nvPr>
        </p:nvSpPr>
        <p:spPr/>
        <p:txBody>
          <a:bodyPr/>
          <a:lstStyle/>
          <a:p>
            <a:pPr>
              <a:defRPr/>
            </a:pPr>
            <a:r>
              <a:rPr lang="en-US"/>
              <a:t>TI II - Computer Architecture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700" b="2351"/>
          <a:stretch/>
        </p:blipFill>
        <p:spPr>
          <a:xfrm>
            <a:off x="1409841" y="1144118"/>
            <a:ext cx="9372322" cy="5512279"/>
          </a:xfrm>
          <a:prstGeom prst="rect">
            <a:avLst/>
          </a:prstGeom>
        </p:spPr>
      </p:pic>
    </p:spTree>
    <p:extLst>
      <p:ext uri="{BB962C8B-B14F-4D97-AF65-F5344CB8AC3E}">
        <p14:creationId xmlns:p14="http://schemas.microsoft.com/office/powerpoint/2010/main" val="1711030140"/>
      </p:ext>
    </p:extLst>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Example: Power8</a:t>
            </a:r>
          </a:p>
        </p:txBody>
      </p:sp>
      <p:sp>
        <p:nvSpPr>
          <p:cNvPr id="3" name="Footer Placeholder 2"/>
          <p:cNvSpPr>
            <a:spLocks noGrp="1"/>
          </p:cNvSpPr>
          <p:nvPr>
            <p:ph type="ftr" sz="quarter" idx="10"/>
          </p:nvPr>
        </p:nvSpPr>
        <p:spPr/>
        <p:txBody>
          <a:bodyPr/>
          <a:lstStyle/>
          <a:p>
            <a:pPr>
              <a:defRPr/>
            </a:pPr>
            <a:r>
              <a:rPr lang="en-US"/>
              <a:t>TI II - Computer Architecture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788" y="1072437"/>
            <a:ext cx="8599065" cy="5524915"/>
          </a:xfrm>
          <a:prstGeom prst="rect">
            <a:avLst/>
          </a:prstGeom>
        </p:spPr>
      </p:pic>
    </p:spTree>
    <p:extLst>
      <p:ext uri="{BB962C8B-B14F-4D97-AF65-F5344CB8AC3E}">
        <p14:creationId xmlns:p14="http://schemas.microsoft.com/office/powerpoint/2010/main" val="1963030177"/>
      </p:ext>
    </p:extLst>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Check the architecture of your favorite CPU and try to find the different stages of the pipeline!</a:t>
            </a:r>
          </a:p>
          <a:p>
            <a:pPr marL="268288" lvl="1" indent="-180975"/>
            <a:r>
              <a:rPr lang="en-US" dirty="0"/>
              <a:t>What are the key features of </a:t>
            </a:r>
            <a:r>
              <a:rPr lang="en-US" dirty="0" err="1"/>
              <a:t>Tomasulo’s</a:t>
            </a:r>
            <a:r>
              <a:rPr lang="en-US" dirty="0"/>
              <a:t> algorithm?</a:t>
            </a:r>
          </a:p>
          <a:p>
            <a:pPr marL="268288" lvl="1" indent="-180975"/>
            <a:r>
              <a:rPr lang="en-US" dirty="0"/>
              <a:t>What is the role of the Common Data Bus?</a:t>
            </a:r>
            <a:endParaRPr lang="de-DE" dirty="0"/>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993132978"/>
      </p:ext>
    </p:extLst>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el 1"/>
          <p:cNvSpPr>
            <a:spLocks noGrp="1"/>
          </p:cNvSpPr>
          <p:nvPr>
            <p:ph type="title"/>
          </p:nvPr>
        </p:nvSpPr>
        <p:spPr/>
        <p:txBody>
          <a:bodyPr/>
          <a:lstStyle/>
          <a:p>
            <a:r>
              <a:rPr lang="en-US" noProof="0"/>
              <a:t>Summary</a:t>
            </a:r>
            <a:endParaRPr lang="en-US" noProof="0" dirty="0"/>
          </a:p>
        </p:txBody>
      </p:sp>
      <p:sp>
        <p:nvSpPr>
          <p:cNvPr id="232451" name="Inhaltsplatzhalter 2"/>
          <p:cNvSpPr>
            <a:spLocks noGrp="1"/>
          </p:cNvSpPr>
          <p:nvPr>
            <p:ph idx="1"/>
          </p:nvPr>
        </p:nvSpPr>
        <p:spPr/>
        <p:txBody>
          <a:bodyPr/>
          <a:lstStyle/>
          <a:p>
            <a:r>
              <a:rPr lang="en-US" noProof="0" dirty="0"/>
              <a:t>Architecture of a microprocessor</a:t>
            </a:r>
          </a:p>
          <a:p>
            <a:pPr marL="422077" lvl="2" indent="-132160">
              <a:spcBef>
                <a:spcPts val="375"/>
              </a:spcBef>
            </a:pPr>
            <a:r>
              <a:rPr lang="en-US" dirty="0"/>
              <a:t>Control unit, execution unit, registers, interfaces, busses</a:t>
            </a:r>
          </a:p>
          <a:p>
            <a:endParaRPr lang="en-US" noProof="0" dirty="0"/>
          </a:p>
          <a:p>
            <a:r>
              <a:rPr lang="en-US" noProof="0" dirty="0"/>
              <a:t>Performance enhancement of computers</a:t>
            </a:r>
          </a:p>
          <a:p>
            <a:pPr marL="422077" lvl="2" indent="-132160">
              <a:spcBef>
                <a:spcPts val="375"/>
              </a:spcBef>
            </a:pPr>
            <a:r>
              <a:rPr lang="en-US" dirty="0"/>
              <a:t>Technology</a:t>
            </a:r>
          </a:p>
          <a:p>
            <a:pPr marL="422077" lvl="2" indent="-132160">
              <a:spcBef>
                <a:spcPts val="375"/>
              </a:spcBef>
            </a:pPr>
            <a:r>
              <a:rPr lang="en-US" dirty="0"/>
              <a:t>Structures</a:t>
            </a:r>
          </a:p>
          <a:p>
            <a:pPr marL="422077" lvl="2" indent="-132160">
              <a:spcBef>
                <a:spcPts val="375"/>
              </a:spcBef>
            </a:pPr>
            <a:endParaRPr lang="en-US" dirty="0"/>
          </a:p>
          <a:p>
            <a:r>
              <a:rPr lang="en-US" noProof="0" dirty="0"/>
              <a:t>Pipelining</a:t>
            </a:r>
          </a:p>
          <a:p>
            <a:pPr marL="422077" lvl="2" indent="-132160">
              <a:spcBef>
                <a:spcPts val="375"/>
              </a:spcBef>
            </a:pPr>
            <a:r>
              <a:rPr lang="en-US" dirty="0"/>
              <a:t>Methods</a:t>
            </a:r>
          </a:p>
          <a:p>
            <a:pPr marL="422077" lvl="2" indent="-132160">
              <a:spcBef>
                <a:spcPts val="375"/>
              </a:spcBef>
            </a:pPr>
            <a:r>
              <a:rPr lang="en-US" dirty="0"/>
              <a:t>Hazards</a:t>
            </a:r>
          </a:p>
          <a:p>
            <a:pPr marL="422077" lvl="2" indent="-132160">
              <a:spcBef>
                <a:spcPts val="375"/>
              </a:spcBef>
            </a:pPr>
            <a:r>
              <a:rPr lang="en-US" dirty="0"/>
              <a:t>Branch prediction</a:t>
            </a:r>
          </a:p>
          <a:p>
            <a:pPr marL="422077" lvl="2" indent="-132160">
              <a:spcBef>
                <a:spcPts val="375"/>
              </a:spcBef>
            </a:pPr>
            <a:r>
              <a:rPr lang="en-US" dirty="0"/>
              <a:t>Vector pipelining</a:t>
            </a:r>
          </a:p>
          <a:p>
            <a:pPr marL="422077" lvl="2" indent="-132160">
              <a:spcBef>
                <a:spcPts val="375"/>
              </a:spcBef>
            </a:pPr>
            <a:endParaRPr lang="en-US" dirty="0"/>
          </a:p>
          <a:p>
            <a:r>
              <a:rPr lang="en-US" noProof="0" dirty="0"/>
              <a:t>Superscalar processors</a:t>
            </a:r>
          </a:p>
          <a:p>
            <a:pPr marL="422077" lvl="2" indent="-132160">
              <a:spcBef>
                <a:spcPts val="375"/>
              </a:spcBef>
            </a:pPr>
            <a:r>
              <a:rPr lang="en-US" dirty="0" err="1"/>
              <a:t>Tomasulo</a:t>
            </a:r>
            <a:endParaRPr lang="en-US" dirty="0"/>
          </a:p>
          <a:p>
            <a:endParaRPr lang="en-US" noProof="0" dirty="0"/>
          </a:p>
          <a:p>
            <a:pPr lvl="1"/>
            <a:endParaRPr lang="en-US" noProof="0" dirty="0"/>
          </a:p>
          <a:p>
            <a:pPr lvl="1"/>
            <a:endParaRPr lang="en-US" noProof="0" dirty="0"/>
          </a:p>
          <a:p>
            <a:pPr lvl="1"/>
            <a:endParaRPr lang="en-US" noProof="0" dirty="0"/>
          </a:p>
        </p:txBody>
      </p:sp>
      <p:sp>
        <p:nvSpPr>
          <p:cNvPr id="232452"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noProof="0" dirty="0"/>
              <a:t>Connection to the control unit</a:t>
            </a:r>
          </a:p>
        </p:txBody>
      </p:sp>
      <p:sp>
        <p:nvSpPr>
          <p:cNvPr id="2" name="Content Placeholder 1"/>
          <p:cNvSpPr>
            <a:spLocks noGrp="1"/>
          </p:cNvSpPr>
          <p:nvPr>
            <p:ph idx="1"/>
          </p:nvPr>
        </p:nvSpPr>
        <p:spPr/>
        <p:txBody>
          <a:bodyPr/>
          <a:lstStyle/>
          <a:p>
            <a:r>
              <a:rPr lang="en-US" dirty="0"/>
              <a:t>Single bits of a micro instruction directly control e.g. ALU and operand register</a:t>
            </a:r>
          </a:p>
        </p:txBody>
      </p:sp>
      <p:sp>
        <p:nvSpPr>
          <p:cNvPr id="33794" name="Fußzeilenplatzhalter 2"/>
          <p:cNvSpPr>
            <a:spLocks noGrp="1"/>
          </p:cNvSpPr>
          <p:nvPr>
            <p:ph type="ftr" sz="quarter" idx="10"/>
          </p:nvPr>
        </p:nvSpPr>
        <p:spPr>
          <a:noFill/>
        </p:spPr>
        <p:txBody>
          <a:bodyPr/>
          <a:lstStyle/>
          <a:p>
            <a:r>
              <a:rPr lang="en-US"/>
              <a:t>TI II - Computer Architecture</a:t>
            </a:r>
          </a:p>
        </p:txBody>
      </p:sp>
      <p:sp>
        <p:nvSpPr>
          <p:cNvPr id="32" name="Flowchart: Process 31"/>
          <p:cNvSpPr/>
          <p:nvPr/>
        </p:nvSpPr>
        <p:spPr bwMode="auto">
          <a:xfrm>
            <a:off x="1150704" y="3871501"/>
            <a:ext cx="2520280" cy="2009486"/>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33" name="Rectangle 32"/>
          <p:cNvSpPr/>
          <p:nvPr/>
        </p:nvSpPr>
        <p:spPr bwMode="auto">
          <a:xfrm>
            <a:off x="1550171" y="4777912"/>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34" name="Rectangle 33"/>
          <p:cNvSpPr/>
          <p:nvPr/>
        </p:nvSpPr>
        <p:spPr bwMode="auto">
          <a:xfrm>
            <a:off x="1740627" y="545297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35" name="Rectangle 34"/>
          <p:cNvSpPr/>
          <p:nvPr/>
        </p:nvSpPr>
        <p:spPr bwMode="auto">
          <a:xfrm>
            <a:off x="1740627" y="4201848"/>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cxnSp>
        <p:nvCxnSpPr>
          <p:cNvPr id="36" name="Straight Arrow Connector 35"/>
          <p:cNvCxnSpPr>
            <a:endCxn id="35" idx="3"/>
          </p:cNvCxnSpPr>
          <p:nvPr/>
        </p:nvCxnSpPr>
        <p:spPr bwMode="auto">
          <a:xfrm flipH="1">
            <a:off x="3115737" y="4369347"/>
            <a:ext cx="791549" cy="1"/>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37" name="Straight Arrow Connector 36"/>
          <p:cNvCxnSpPr>
            <a:endCxn id="33" idx="3"/>
          </p:cNvCxnSpPr>
          <p:nvPr/>
        </p:nvCxnSpPr>
        <p:spPr bwMode="auto">
          <a:xfrm flipH="1">
            <a:off x="3306193" y="5037819"/>
            <a:ext cx="601094" cy="2"/>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38" name="Straight Arrow Connector 37"/>
          <p:cNvCxnSpPr/>
          <p:nvPr/>
        </p:nvCxnSpPr>
        <p:spPr bwMode="auto">
          <a:xfrm>
            <a:off x="2078300" y="4539886"/>
            <a:ext cx="2381" cy="24526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a:off x="2761719" y="4537505"/>
            <a:ext cx="1030" cy="2448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40" name="Elbow Connector 39"/>
          <p:cNvCxnSpPr>
            <a:stCxn id="33" idx="1"/>
            <a:endCxn id="34" idx="1"/>
          </p:cNvCxnSpPr>
          <p:nvPr/>
        </p:nvCxnSpPr>
        <p:spPr bwMode="auto">
          <a:xfrm rot="10800000" flipH="1" flipV="1">
            <a:off x="1550171" y="5037820"/>
            <a:ext cx="190456" cy="582655"/>
          </a:xfrm>
          <a:prstGeom prst="bentConnector3">
            <a:avLst>
              <a:gd name="adj1" fmla="val -120028"/>
            </a:avLst>
          </a:prstGeom>
          <a:solidFill>
            <a:schemeClr val="accent1"/>
          </a:solidFill>
          <a:ln w="19050" cap="flat" cmpd="sng" algn="ctr">
            <a:solidFill>
              <a:schemeClr val="tx1"/>
            </a:solidFill>
            <a:prstDash val="solid"/>
            <a:round/>
            <a:headEnd type="none" w="med" len="med"/>
            <a:tailEnd type="triangle"/>
          </a:ln>
          <a:effectLst/>
        </p:spPr>
      </p:cxnSp>
      <p:cxnSp>
        <p:nvCxnSpPr>
          <p:cNvPr id="41" name="Straight Arrow Connector 40"/>
          <p:cNvCxnSpPr/>
          <p:nvPr/>
        </p:nvCxnSpPr>
        <p:spPr bwMode="auto">
          <a:xfrm>
            <a:off x="3109850" y="5636119"/>
            <a:ext cx="1209208" cy="22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
        <p:nvSpPr>
          <p:cNvPr id="44" name="Rectangle 43"/>
          <p:cNvSpPr/>
          <p:nvPr/>
        </p:nvSpPr>
        <p:spPr bwMode="auto">
          <a:xfrm>
            <a:off x="747818" y="1933788"/>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next address</a:t>
            </a:r>
          </a:p>
        </p:txBody>
      </p:sp>
      <p:sp>
        <p:nvSpPr>
          <p:cNvPr id="45" name="Rectangle 44"/>
          <p:cNvSpPr/>
          <p:nvPr/>
        </p:nvSpPr>
        <p:spPr bwMode="auto">
          <a:xfrm>
            <a:off x="2259985" y="1933788"/>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46" name="Rectangle 45"/>
          <p:cNvSpPr/>
          <p:nvPr/>
        </p:nvSpPr>
        <p:spPr bwMode="auto">
          <a:xfrm>
            <a:off x="3772152" y="1933788"/>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ALU operation</a:t>
            </a:r>
          </a:p>
        </p:txBody>
      </p:sp>
      <p:sp>
        <p:nvSpPr>
          <p:cNvPr id="47" name="Rectangle 46"/>
          <p:cNvSpPr/>
          <p:nvPr/>
        </p:nvSpPr>
        <p:spPr bwMode="auto">
          <a:xfrm>
            <a:off x="5284319" y="1933788"/>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ALU operands</a:t>
            </a:r>
          </a:p>
        </p:txBody>
      </p:sp>
      <p:sp>
        <p:nvSpPr>
          <p:cNvPr id="48" name="Rectangle 47"/>
          <p:cNvSpPr/>
          <p:nvPr/>
        </p:nvSpPr>
        <p:spPr bwMode="auto">
          <a:xfrm>
            <a:off x="6796486" y="1933787"/>
            <a:ext cx="1512167"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interface control</a:t>
            </a:r>
          </a:p>
        </p:txBody>
      </p:sp>
      <p:sp>
        <p:nvSpPr>
          <p:cNvPr id="49" name="Rectangle 48"/>
          <p:cNvSpPr/>
          <p:nvPr/>
        </p:nvSpPr>
        <p:spPr bwMode="auto">
          <a:xfrm>
            <a:off x="8303684" y="1933787"/>
            <a:ext cx="1631194"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a:t>
            </a:r>
          </a:p>
        </p:txBody>
      </p:sp>
      <p:sp>
        <p:nvSpPr>
          <p:cNvPr id="50" name="Rectangle 49"/>
          <p:cNvSpPr/>
          <p:nvPr/>
        </p:nvSpPr>
        <p:spPr bwMode="auto">
          <a:xfrm>
            <a:off x="9934878" y="1933787"/>
            <a:ext cx="1933714" cy="4459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external control signals</a:t>
            </a:r>
          </a:p>
        </p:txBody>
      </p:sp>
      <p:cxnSp>
        <p:nvCxnSpPr>
          <p:cNvPr id="4" name="Elbow Connector 3"/>
          <p:cNvCxnSpPr>
            <a:stCxn id="47" idx="2"/>
          </p:cNvCxnSpPr>
          <p:nvPr/>
        </p:nvCxnSpPr>
        <p:spPr bwMode="auto">
          <a:xfrm rot="5400000">
            <a:off x="3635410" y="1855860"/>
            <a:ext cx="1881084" cy="2928903"/>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58" name="Elbow Connector 57"/>
          <p:cNvCxnSpPr>
            <a:stCxn id="46" idx="2"/>
          </p:cNvCxnSpPr>
          <p:nvPr/>
        </p:nvCxnSpPr>
        <p:spPr bwMode="auto">
          <a:xfrm rot="5400000">
            <a:off x="2657107" y="3028856"/>
            <a:ext cx="2520216" cy="1222043"/>
          </a:xfrm>
          <a:prstGeom prst="bentConnector3">
            <a:avLst>
              <a:gd name="adj1" fmla="val 99889"/>
            </a:avLst>
          </a:prstGeom>
          <a:solidFill>
            <a:schemeClr val="accent1"/>
          </a:solidFill>
          <a:ln w="19050" cap="flat" cmpd="sng" algn="ctr">
            <a:solidFill>
              <a:schemeClr val="tx1"/>
            </a:solidFill>
            <a:prstDash val="solid"/>
            <a:round/>
            <a:headEnd type="none" w="med" len="med"/>
            <a:tailEnd type="triangle"/>
          </a:ln>
          <a:effectLst/>
        </p:spPr>
      </p:cxnSp>
      <p:sp>
        <p:nvSpPr>
          <p:cNvPr id="64" name="Rectangle 5"/>
          <p:cNvSpPr>
            <a:spLocks noChangeArrowheads="1"/>
          </p:cNvSpPr>
          <p:nvPr/>
        </p:nvSpPr>
        <p:spPr bwMode="auto">
          <a:xfrm>
            <a:off x="11165743" y="5224716"/>
            <a:ext cx="371801" cy="825500"/>
          </a:xfrm>
          <a:prstGeom prst="rect">
            <a:avLst/>
          </a:prstGeom>
          <a:solidFill>
            <a:srgbClr val="00B050"/>
          </a:solidFill>
          <a:ln w="12700">
            <a:noFill/>
            <a:miter lim="800000"/>
            <a:headEnd/>
            <a:tailEnd/>
          </a:ln>
        </p:spPr>
        <p:txBody>
          <a:bodyPr wrap="none" anchor="ctr"/>
          <a:lstStyle/>
          <a:p>
            <a:endParaRPr lang="de-DE"/>
          </a:p>
        </p:txBody>
      </p:sp>
      <p:sp>
        <p:nvSpPr>
          <p:cNvPr id="65" name="Rectangle 9"/>
          <p:cNvSpPr>
            <a:spLocks noChangeArrowheads="1"/>
          </p:cNvSpPr>
          <p:nvPr/>
        </p:nvSpPr>
        <p:spPr bwMode="auto">
          <a:xfrm>
            <a:off x="7953384" y="5058029"/>
            <a:ext cx="2799660" cy="1119188"/>
          </a:xfrm>
          <a:prstGeom prst="rect">
            <a:avLst/>
          </a:prstGeom>
          <a:solidFill>
            <a:srgbClr val="FFFFFF"/>
          </a:solidFill>
          <a:ln w="15875">
            <a:solidFill>
              <a:srgbClr val="000000"/>
            </a:solidFill>
            <a:miter lim="800000"/>
            <a:headEnd/>
            <a:tailEnd/>
          </a:ln>
        </p:spPr>
        <p:txBody>
          <a:bodyPr/>
          <a:lstStyle/>
          <a:p>
            <a:endParaRPr lang="de-DE"/>
          </a:p>
        </p:txBody>
      </p:sp>
      <p:sp>
        <p:nvSpPr>
          <p:cNvPr id="66" name="Line 13"/>
          <p:cNvSpPr>
            <a:spLocks noChangeShapeType="1"/>
          </p:cNvSpPr>
          <p:nvPr/>
        </p:nvSpPr>
        <p:spPr bwMode="auto">
          <a:xfrm flipH="1">
            <a:off x="10743749" y="5353304"/>
            <a:ext cx="392250" cy="11113"/>
          </a:xfrm>
          <a:prstGeom prst="line">
            <a:avLst/>
          </a:prstGeom>
          <a:noFill/>
          <a:ln w="15875">
            <a:solidFill>
              <a:srgbClr val="000000"/>
            </a:solidFill>
            <a:round/>
            <a:headEnd/>
            <a:tailEnd type="triangle" w="med" len="med"/>
          </a:ln>
        </p:spPr>
        <p:txBody>
          <a:bodyPr/>
          <a:lstStyle/>
          <a:p>
            <a:endParaRPr lang="de-DE"/>
          </a:p>
        </p:txBody>
      </p:sp>
      <p:sp>
        <p:nvSpPr>
          <p:cNvPr id="67" name="Line 14"/>
          <p:cNvSpPr>
            <a:spLocks noChangeShapeType="1"/>
          </p:cNvSpPr>
          <p:nvPr/>
        </p:nvSpPr>
        <p:spPr bwMode="auto">
          <a:xfrm flipH="1">
            <a:off x="10743749" y="5616829"/>
            <a:ext cx="392250" cy="11113"/>
          </a:xfrm>
          <a:prstGeom prst="line">
            <a:avLst/>
          </a:prstGeom>
          <a:noFill/>
          <a:ln w="15875">
            <a:solidFill>
              <a:srgbClr val="000000"/>
            </a:solidFill>
            <a:round/>
            <a:headEnd/>
            <a:tailEnd type="triangle" w="med" len="med"/>
          </a:ln>
        </p:spPr>
        <p:txBody>
          <a:bodyPr/>
          <a:lstStyle/>
          <a:p>
            <a:endParaRPr lang="de-DE"/>
          </a:p>
        </p:txBody>
      </p:sp>
      <p:sp>
        <p:nvSpPr>
          <p:cNvPr id="68" name="Line 15"/>
          <p:cNvSpPr>
            <a:spLocks noChangeShapeType="1"/>
          </p:cNvSpPr>
          <p:nvPr/>
        </p:nvSpPr>
        <p:spPr bwMode="auto">
          <a:xfrm flipH="1">
            <a:off x="10732595" y="5881941"/>
            <a:ext cx="403404" cy="11113"/>
          </a:xfrm>
          <a:prstGeom prst="line">
            <a:avLst/>
          </a:prstGeom>
          <a:noFill/>
          <a:ln w="15875">
            <a:solidFill>
              <a:srgbClr val="000000"/>
            </a:solidFill>
            <a:round/>
            <a:headEnd/>
            <a:tailEnd type="triangle" w="med" len="med"/>
          </a:ln>
        </p:spPr>
        <p:txBody>
          <a:bodyPr/>
          <a:lstStyle/>
          <a:p>
            <a:endParaRPr lang="de-DE"/>
          </a:p>
        </p:txBody>
      </p:sp>
      <p:sp>
        <p:nvSpPr>
          <p:cNvPr id="69" name="Rectangle 22"/>
          <p:cNvSpPr>
            <a:spLocks noChangeArrowheads="1"/>
          </p:cNvSpPr>
          <p:nvPr/>
        </p:nvSpPr>
        <p:spPr bwMode="auto">
          <a:xfrm>
            <a:off x="8183901" y="5065966"/>
            <a:ext cx="511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ALU1</a:t>
            </a:r>
            <a:endParaRPr lang="de-DE" sz="1600">
              <a:latin typeface="Arial" charset="0"/>
            </a:endParaRPr>
          </a:p>
        </p:txBody>
      </p:sp>
      <p:sp>
        <p:nvSpPr>
          <p:cNvPr id="70" name="Rectangle 23"/>
          <p:cNvSpPr>
            <a:spLocks noChangeArrowheads="1"/>
          </p:cNvSpPr>
          <p:nvPr/>
        </p:nvSpPr>
        <p:spPr bwMode="auto">
          <a:xfrm>
            <a:off x="9931365" y="5081841"/>
            <a:ext cx="511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ALU2</a:t>
            </a:r>
            <a:endParaRPr lang="de-DE" sz="1600">
              <a:latin typeface="Arial" charset="0"/>
            </a:endParaRPr>
          </a:p>
        </p:txBody>
      </p:sp>
      <p:sp>
        <p:nvSpPr>
          <p:cNvPr id="71" name="Rectangle 24"/>
          <p:cNvSpPr>
            <a:spLocks noChangeArrowheads="1"/>
          </p:cNvSpPr>
          <p:nvPr/>
        </p:nvSpPr>
        <p:spPr bwMode="auto">
          <a:xfrm>
            <a:off x="8626344" y="5350129"/>
            <a:ext cx="1368227" cy="246063"/>
          </a:xfrm>
          <a:prstGeom prst="rect">
            <a:avLst/>
          </a:prstGeom>
          <a:noFill/>
          <a:ln w="9525">
            <a:noFill/>
            <a:miter lim="800000"/>
            <a:headEnd/>
            <a:tailEnd/>
          </a:ln>
        </p:spPr>
        <p:txBody>
          <a:bodyPr wrap="none" lIns="0" tIns="0" rIns="0" bIns="0">
            <a:spAutoFit/>
          </a:bodyPr>
          <a:lstStyle/>
          <a:p>
            <a:pPr algn="l" eaLnBrk="0" hangingPunct="0"/>
            <a:r>
              <a:rPr lang="de-DE" sz="1600" dirty="0" err="1">
                <a:solidFill>
                  <a:srgbClr val="000000"/>
                </a:solidFill>
                <a:latin typeface="Arial" charset="0"/>
              </a:rPr>
              <a:t>arithmetic</a:t>
            </a:r>
            <a:r>
              <a:rPr lang="de-DE" sz="1600" dirty="0">
                <a:solidFill>
                  <a:srgbClr val="000000"/>
                </a:solidFill>
                <a:latin typeface="Arial" charset="0"/>
              </a:rPr>
              <a:t> </a:t>
            </a:r>
            <a:r>
              <a:rPr lang="de-DE" sz="1600" dirty="0" err="1">
                <a:solidFill>
                  <a:srgbClr val="000000"/>
                </a:solidFill>
                <a:latin typeface="Arial" charset="0"/>
              </a:rPr>
              <a:t>logic</a:t>
            </a:r>
            <a:endParaRPr lang="de-DE" sz="1600" dirty="0">
              <a:latin typeface="Arial" charset="0"/>
            </a:endParaRPr>
          </a:p>
        </p:txBody>
      </p:sp>
      <p:sp>
        <p:nvSpPr>
          <p:cNvPr id="72" name="Rectangle 25"/>
          <p:cNvSpPr>
            <a:spLocks noChangeArrowheads="1"/>
          </p:cNvSpPr>
          <p:nvPr/>
        </p:nvSpPr>
        <p:spPr bwMode="auto">
          <a:xfrm>
            <a:off x="9092954" y="5651754"/>
            <a:ext cx="535393" cy="246063"/>
          </a:xfrm>
          <a:prstGeom prst="rect">
            <a:avLst/>
          </a:prstGeom>
          <a:noFill/>
          <a:ln w="9525">
            <a:noFill/>
            <a:miter lim="800000"/>
            <a:headEnd/>
            <a:tailEnd/>
          </a:ln>
        </p:spPr>
        <p:txBody>
          <a:bodyPr wrap="none" lIns="0" tIns="0" rIns="0" bIns="0">
            <a:spAutoFit/>
          </a:bodyPr>
          <a:lstStyle/>
          <a:p>
            <a:pPr algn="l" eaLnBrk="0" hangingPunct="0"/>
            <a:r>
              <a:rPr lang="de-DE" sz="1600" dirty="0" err="1">
                <a:solidFill>
                  <a:srgbClr val="000000"/>
                </a:solidFill>
                <a:latin typeface="Arial" charset="0"/>
              </a:rPr>
              <a:t>circuit</a:t>
            </a:r>
            <a:endParaRPr lang="de-DE" sz="1600" dirty="0">
              <a:latin typeface="Arial" charset="0"/>
            </a:endParaRPr>
          </a:p>
        </p:txBody>
      </p:sp>
      <p:sp>
        <p:nvSpPr>
          <p:cNvPr id="73" name="Rectangle 26"/>
          <p:cNvSpPr>
            <a:spLocks noChangeArrowheads="1"/>
          </p:cNvSpPr>
          <p:nvPr/>
        </p:nvSpPr>
        <p:spPr bwMode="auto">
          <a:xfrm>
            <a:off x="9148724" y="5951791"/>
            <a:ext cx="511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ALU3</a:t>
            </a:r>
            <a:endParaRPr lang="de-DE" sz="1600">
              <a:latin typeface="Arial" charset="0"/>
            </a:endParaRPr>
          </a:p>
        </p:txBody>
      </p:sp>
      <p:graphicFrame>
        <p:nvGraphicFramePr>
          <p:cNvPr id="74" name="Tabelle 127"/>
          <p:cNvGraphicFramePr>
            <a:graphicFrameLocks noGrp="1"/>
          </p:cNvGraphicFramePr>
          <p:nvPr>
            <p:extLst>
              <p:ext uri="{D42A27DB-BD31-4B8C-83A1-F6EECF244321}">
                <p14:modId xmlns:p14="http://schemas.microsoft.com/office/powerpoint/2010/main" val="2068781849"/>
              </p:ext>
            </p:extLst>
          </p:nvPr>
        </p:nvGraphicFramePr>
        <p:xfrm>
          <a:off x="8695127" y="3380835"/>
          <a:ext cx="2904886" cy="1371600"/>
        </p:xfrm>
        <a:graphic>
          <a:graphicData uri="http://schemas.openxmlformats.org/drawingml/2006/table">
            <a:tbl>
              <a:tblPr firstRow="1" bandRow="1">
                <a:tableStyleId>{5C22544A-7EE6-4342-B048-85BDC9FD1C3A}</a:tableStyleId>
              </a:tblPr>
              <a:tblGrid>
                <a:gridCol w="475365">
                  <a:extLst>
                    <a:ext uri="{9D8B030D-6E8A-4147-A177-3AD203B41FA5}">
                      <a16:colId xmlns:a16="http://schemas.microsoft.com/office/drawing/2014/main" val="20000"/>
                    </a:ext>
                  </a:extLst>
                </a:gridCol>
                <a:gridCol w="475341">
                  <a:extLst>
                    <a:ext uri="{9D8B030D-6E8A-4147-A177-3AD203B41FA5}">
                      <a16:colId xmlns:a16="http://schemas.microsoft.com/office/drawing/2014/main" val="20001"/>
                    </a:ext>
                  </a:extLst>
                </a:gridCol>
                <a:gridCol w="422526">
                  <a:extLst>
                    <a:ext uri="{9D8B030D-6E8A-4147-A177-3AD203B41FA5}">
                      <a16:colId xmlns:a16="http://schemas.microsoft.com/office/drawing/2014/main" val="20002"/>
                    </a:ext>
                  </a:extLst>
                </a:gridCol>
                <a:gridCol w="1531654">
                  <a:extLst>
                    <a:ext uri="{9D8B030D-6E8A-4147-A177-3AD203B41FA5}">
                      <a16:colId xmlns:a16="http://schemas.microsoft.com/office/drawing/2014/main" val="20003"/>
                    </a:ext>
                  </a:extLst>
                </a:gridCol>
              </a:tblGrid>
              <a:tr h="125933">
                <a:tc>
                  <a:txBody>
                    <a:bodyPr/>
                    <a:lstStyle/>
                    <a:p>
                      <a:pPr algn="ctr"/>
                      <a:r>
                        <a:rPr lang="de-DE" sz="1000" b="1" dirty="0">
                          <a:solidFill>
                            <a:schemeClr val="tx1"/>
                          </a:solidFill>
                          <a:latin typeface="Times New Roman" pitchFamily="18" charset="0"/>
                          <a:cs typeface="Times New Roman" pitchFamily="18" charset="0"/>
                        </a:rPr>
                        <a:t>s</a:t>
                      </a:r>
                      <a:r>
                        <a:rPr lang="de-DE" sz="1000" b="1" baseline="-25000" dirty="0">
                          <a:solidFill>
                            <a:schemeClr val="tx1"/>
                          </a:solidFill>
                          <a:latin typeface="Times New Roman" pitchFamily="18" charset="0"/>
                          <a:cs typeface="Times New Roman" pitchFamily="18" charset="0"/>
                        </a:rPr>
                        <a:t>3</a:t>
                      </a:r>
                      <a:endParaRPr lang="de-DE" sz="1000" b="1"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b="1" dirty="0">
                          <a:solidFill>
                            <a:schemeClr val="tx1"/>
                          </a:solidFill>
                          <a:latin typeface="Times New Roman" pitchFamily="18" charset="0"/>
                          <a:cs typeface="Times New Roman" pitchFamily="18" charset="0"/>
                        </a:rPr>
                        <a:t>s</a:t>
                      </a:r>
                      <a:r>
                        <a:rPr lang="de-DE" sz="1000" b="1" baseline="-25000" dirty="0">
                          <a:solidFill>
                            <a:schemeClr val="tx1"/>
                          </a:solidFill>
                          <a:latin typeface="Times New Roman" pitchFamily="18" charset="0"/>
                          <a:cs typeface="Times New Roman" pitchFamily="18" charset="0"/>
                        </a:rPr>
                        <a:t>4</a:t>
                      </a:r>
                      <a:endParaRPr lang="de-DE" sz="1000" b="1"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b="1" dirty="0">
                          <a:solidFill>
                            <a:schemeClr val="tx1"/>
                          </a:solidFill>
                          <a:latin typeface="Times New Roman" pitchFamily="18" charset="0"/>
                          <a:cs typeface="Times New Roman" pitchFamily="18" charset="0"/>
                        </a:rPr>
                        <a:t>s</a:t>
                      </a:r>
                      <a:r>
                        <a:rPr lang="de-DE" sz="1000" b="1" baseline="-25000" dirty="0">
                          <a:solidFill>
                            <a:schemeClr val="tx1"/>
                          </a:solidFill>
                          <a:latin typeface="Times New Roman" pitchFamily="18" charset="0"/>
                          <a:cs typeface="Times New Roman" pitchFamily="18" charset="0"/>
                        </a:rPr>
                        <a:t>5</a:t>
                      </a:r>
                      <a:endParaRPr lang="de-DE" sz="1000" b="1"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b="1" dirty="0">
                          <a:solidFill>
                            <a:schemeClr val="tx1"/>
                          </a:solidFill>
                          <a:latin typeface="Times New Roman" pitchFamily="18" charset="0"/>
                          <a:cs typeface="Times New Roman" pitchFamily="18" charset="0"/>
                        </a:rPr>
                        <a:t>ALU3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25933">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ALU1 + ALU2 +</a:t>
                      </a:r>
                      <a:r>
                        <a:rPr lang="de-DE" sz="1000" dirty="0" err="1">
                          <a:solidFill>
                            <a:schemeClr val="tx1"/>
                          </a:solidFill>
                          <a:latin typeface="Times New Roman" pitchFamily="18" charset="0"/>
                          <a:cs typeface="Times New Roman" pitchFamily="18" charset="0"/>
                        </a:rPr>
                        <a:t>c</a:t>
                      </a:r>
                      <a:r>
                        <a:rPr lang="de-DE" sz="1000" baseline="-25000" dirty="0" err="1">
                          <a:solidFill>
                            <a:schemeClr val="tx1"/>
                          </a:solidFill>
                          <a:latin typeface="Times New Roman" pitchFamily="18" charset="0"/>
                          <a:cs typeface="Times New Roman" pitchFamily="18" charset="0"/>
                        </a:rPr>
                        <a:t>in</a:t>
                      </a:r>
                      <a:endParaRPr lang="de-DE" sz="1000" baseline="-25000"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25933">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ALU1 – ALU2 – Not(</a:t>
                      </a:r>
                      <a:r>
                        <a:rPr lang="de-DE" sz="1000" dirty="0" err="1">
                          <a:solidFill>
                            <a:schemeClr val="tx1"/>
                          </a:solidFill>
                          <a:latin typeface="Times New Roman" pitchFamily="18" charset="0"/>
                          <a:cs typeface="Times New Roman" pitchFamily="18" charset="0"/>
                        </a:rPr>
                        <a:t>c</a:t>
                      </a:r>
                      <a:r>
                        <a:rPr lang="de-DE" sz="1000" baseline="-25000" dirty="0" err="1">
                          <a:solidFill>
                            <a:schemeClr val="tx1"/>
                          </a:solidFill>
                          <a:latin typeface="Times New Roman" pitchFamily="18" charset="0"/>
                          <a:cs typeface="Times New Roman" pitchFamily="18" charset="0"/>
                        </a:rPr>
                        <a:t>in</a:t>
                      </a:r>
                      <a:r>
                        <a:rPr lang="de-DE" sz="1000" baseline="0" dirty="0">
                          <a:solidFill>
                            <a:schemeClr val="tx1"/>
                          </a:solidFill>
                          <a:latin typeface="Times New Roman" pitchFamily="18" charset="0"/>
                          <a:cs typeface="Times New Roman" pitchFamily="18" charset="0"/>
                        </a:rPr>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125933">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ALU2 – ALU1 – Not(</a:t>
                      </a:r>
                      <a:r>
                        <a:rPr lang="de-DE" sz="1000" dirty="0" err="1">
                          <a:solidFill>
                            <a:schemeClr val="tx1"/>
                          </a:solidFill>
                          <a:latin typeface="Times New Roman" pitchFamily="18" charset="0"/>
                          <a:cs typeface="Times New Roman" pitchFamily="18" charset="0"/>
                        </a:rPr>
                        <a:t>c</a:t>
                      </a:r>
                      <a:r>
                        <a:rPr lang="de-DE" sz="1000" baseline="-25000" dirty="0" err="1">
                          <a:solidFill>
                            <a:schemeClr val="tx1"/>
                          </a:solidFill>
                          <a:latin typeface="Times New Roman" pitchFamily="18" charset="0"/>
                          <a:cs typeface="Times New Roman" pitchFamily="18" charset="0"/>
                        </a:rPr>
                        <a:t>in</a:t>
                      </a:r>
                      <a:r>
                        <a:rPr lang="de-DE" sz="1000" baseline="0" dirty="0">
                          <a:solidFill>
                            <a:schemeClr val="tx1"/>
                          </a:solidFill>
                          <a:latin typeface="Times New Roman" pitchFamily="18" charset="0"/>
                          <a:cs typeface="Times New Roman" pitchFamily="18" charset="0"/>
                        </a:rPr>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25933">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ALU1 </a:t>
                      </a:r>
                      <a:r>
                        <a:rPr lang="de-DE" sz="1000" dirty="0">
                          <a:solidFill>
                            <a:schemeClr val="tx1"/>
                          </a:solidFill>
                          <a:latin typeface="Times New Roman" pitchFamily="18" charset="0"/>
                          <a:cs typeface="Times New Roman" pitchFamily="18" charset="0"/>
                          <a:sym typeface="Symbol" charset="2"/>
                        </a:rPr>
                        <a:t> ALU2</a:t>
                      </a:r>
                      <a:endParaRPr lang="de-DE" sz="1000"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125933">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ALU1 </a:t>
                      </a:r>
                      <a:r>
                        <a:rPr lang="de-DE" sz="10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125933">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Not(ALU1) </a:t>
                      </a:r>
                      <a:r>
                        <a:rPr lang="de-DE" sz="10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125933">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ALU1 </a:t>
                      </a:r>
                      <a:r>
                        <a:rPr lang="de-DE" sz="1000" dirty="0">
                          <a:solidFill>
                            <a:schemeClr val="tx1"/>
                          </a:solidFill>
                          <a:latin typeface="Times New Roman" pitchFamily="18" charset="0"/>
                          <a:cs typeface="Times New Roman" pitchFamily="18" charset="0"/>
                          <a:sym typeface="Symbol"/>
                        </a:rPr>
                        <a:t></a:t>
                      </a:r>
                      <a:r>
                        <a:rPr lang="de-DE" sz="10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125933">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0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chemeClr val="tx1"/>
                          </a:solidFill>
                          <a:latin typeface="Times New Roman" pitchFamily="18" charset="0"/>
                          <a:cs typeface="Times New Roman" pitchFamily="18" charset="0"/>
                        </a:rPr>
                        <a:t>ALU1 </a:t>
                      </a:r>
                      <a:r>
                        <a:rPr lang="de-DE" sz="10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bl>
          </a:graphicData>
        </a:graphic>
      </p:graphicFrame>
      <p:sp>
        <p:nvSpPr>
          <p:cNvPr id="60" name="TextBox 59"/>
          <p:cNvSpPr txBox="1"/>
          <p:nvPr/>
        </p:nvSpPr>
        <p:spPr>
          <a:xfrm>
            <a:off x="11193379" y="5286790"/>
            <a:ext cx="341760" cy="738664"/>
          </a:xfrm>
          <a:prstGeom prst="rect">
            <a:avLst/>
          </a:prstGeom>
          <a:noFill/>
        </p:spPr>
        <p:txBody>
          <a:bodyPr wrap="none" rtlCol="0">
            <a:spAutoFit/>
          </a:bodyPr>
          <a:lstStyle/>
          <a:p>
            <a:r>
              <a:rPr lang="en-US" sz="1400" dirty="0">
                <a:latin typeface="+mj-lt"/>
              </a:rPr>
              <a:t>s</a:t>
            </a:r>
            <a:r>
              <a:rPr lang="en-US" sz="1400" baseline="-25000" dirty="0">
                <a:latin typeface="+mj-lt"/>
              </a:rPr>
              <a:t>3</a:t>
            </a:r>
          </a:p>
          <a:p>
            <a:r>
              <a:rPr lang="en-US" sz="1400" dirty="0">
                <a:latin typeface="+mj-lt"/>
              </a:rPr>
              <a:t>s</a:t>
            </a:r>
            <a:r>
              <a:rPr lang="en-US" sz="1400" baseline="-25000" dirty="0">
                <a:latin typeface="+mj-lt"/>
              </a:rPr>
              <a:t>4</a:t>
            </a:r>
          </a:p>
          <a:p>
            <a:r>
              <a:rPr lang="en-US" sz="1400" dirty="0">
                <a:latin typeface="+mj-lt"/>
              </a:rPr>
              <a:t>s</a:t>
            </a:r>
            <a:r>
              <a:rPr lang="en-US" sz="1400" baseline="-25000" dirty="0">
                <a:latin typeface="+mj-lt"/>
              </a:rPr>
              <a:t>5</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noProof="0" dirty="0"/>
              <a:t>Status register (flag register, Condition Code Register CCR)</a:t>
            </a:r>
          </a:p>
        </p:txBody>
      </p:sp>
      <p:sp>
        <p:nvSpPr>
          <p:cNvPr id="36868" name="Rectangle 9"/>
          <p:cNvSpPr>
            <a:spLocks noGrp="1" noChangeArrowheads="1"/>
          </p:cNvSpPr>
          <p:nvPr>
            <p:ph idx="1"/>
          </p:nvPr>
        </p:nvSpPr>
        <p:spPr/>
        <p:txBody>
          <a:bodyPr/>
          <a:lstStyle/>
          <a:p>
            <a:pPr eaLnBrk="1" hangingPunct="1">
              <a:lnSpc>
                <a:spcPct val="90000"/>
              </a:lnSpc>
            </a:pPr>
            <a:r>
              <a:rPr lang="en-US" noProof="0" dirty="0"/>
              <a:t>Single bits representing the state of the processor after an operation are stored in the status register. </a:t>
            </a:r>
          </a:p>
          <a:p>
            <a:pPr eaLnBrk="1" hangingPunct="1">
              <a:lnSpc>
                <a:spcPct val="90000"/>
              </a:lnSpc>
            </a:pPr>
            <a:endParaRPr lang="en-US" noProof="0" dirty="0"/>
          </a:p>
          <a:p>
            <a:pPr eaLnBrk="1" hangingPunct="1">
              <a:lnSpc>
                <a:spcPct val="90000"/>
              </a:lnSpc>
            </a:pPr>
            <a:endParaRPr lang="en-US" noProof="0" dirty="0"/>
          </a:p>
          <a:p>
            <a:pPr eaLnBrk="1" hangingPunct="1">
              <a:lnSpc>
                <a:spcPct val="90000"/>
              </a:lnSpc>
            </a:pPr>
            <a:r>
              <a:rPr lang="en-US" noProof="0" dirty="0"/>
              <a:t>Common bits in the status register (often called </a:t>
            </a:r>
            <a:r>
              <a:rPr lang="en-US" noProof="0" dirty="0">
                <a:solidFill>
                  <a:srgbClr val="C00000"/>
                </a:solidFill>
              </a:rPr>
              <a:t>flags</a:t>
            </a:r>
            <a:r>
              <a:rPr lang="en-US" noProof="0" dirty="0"/>
              <a:t>):</a:t>
            </a:r>
          </a:p>
          <a:p>
            <a:pPr marL="422077" lvl="2" indent="-132160">
              <a:spcBef>
                <a:spcPts val="375"/>
              </a:spcBef>
            </a:pPr>
            <a:r>
              <a:rPr lang="en-US" dirty="0"/>
              <a:t>Auxiliary Carry, AF</a:t>
            </a:r>
          </a:p>
          <a:p>
            <a:pPr marL="422077" lvl="2" indent="-132160">
              <a:spcBef>
                <a:spcPts val="375"/>
              </a:spcBef>
            </a:pPr>
            <a:r>
              <a:rPr lang="en-US" dirty="0"/>
              <a:t>Carry Flag, CF</a:t>
            </a:r>
          </a:p>
          <a:p>
            <a:pPr marL="422077" lvl="2" indent="-132160">
              <a:spcBef>
                <a:spcPts val="375"/>
              </a:spcBef>
            </a:pPr>
            <a:r>
              <a:rPr lang="en-US" dirty="0"/>
              <a:t>Zero Flag, ZF</a:t>
            </a:r>
          </a:p>
          <a:p>
            <a:pPr marL="422077" lvl="2" indent="-132160">
              <a:spcBef>
                <a:spcPts val="375"/>
              </a:spcBef>
            </a:pPr>
            <a:r>
              <a:rPr lang="en-US" dirty="0"/>
              <a:t>Even Flag, EF</a:t>
            </a:r>
          </a:p>
          <a:p>
            <a:pPr marL="422077" lvl="2" indent="-132160">
              <a:spcBef>
                <a:spcPts val="375"/>
              </a:spcBef>
            </a:pPr>
            <a:r>
              <a:rPr lang="en-US" dirty="0"/>
              <a:t>Sign Flag, SF</a:t>
            </a:r>
          </a:p>
          <a:p>
            <a:pPr marL="422077" lvl="2" indent="-132160">
              <a:spcBef>
                <a:spcPts val="375"/>
              </a:spcBef>
            </a:pPr>
            <a:r>
              <a:rPr lang="en-US" dirty="0"/>
              <a:t>Parity Flag, PF</a:t>
            </a:r>
          </a:p>
          <a:p>
            <a:pPr marL="422077" lvl="2" indent="-132160">
              <a:spcBef>
                <a:spcPts val="375"/>
              </a:spcBef>
            </a:pPr>
            <a:r>
              <a:rPr lang="en-US" dirty="0"/>
              <a:t>Overflow Flag, OF</a:t>
            </a:r>
          </a:p>
          <a:p>
            <a:pPr marL="422077" lvl="2" indent="-132160">
              <a:spcBef>
                <a:spcPts val="375"/>
              </a:spcBef>
            </a:pPr>
            <a:r>
              <a:rPr lang="en-US" dirty="0"/>
              <a:t>…</a:t>
            </a:r>
          </a:p>
          <a:p>
            <a:pPr lvl="1" eaLnBrk="1" hangingPunct="1">
              <a:lnSpc>
                <a:spcPct val="90000"/>
              </a:lnSpc>
            </a:pPr>
            <a:endParaRPr lang="en-US" noProof="0" dirty="0"/>
          </a:p>
        </p:txBody>
      </p:sp>
      <p:sp>
        <p:nvSpPr>
          <p:cNvPr id="36866" name="Fußzeilenplatzhalter 3"/>
          <p:cNvSpPr>
            <a:spLocks noGrp="1"/>
          </p:cNvSpPr>
          <p:nvPr>
            <p:ph type="ftr" sz="quarter" idx="10"/>
          </p:nvPr>
        </p:nvSpPr>
        <p:spPr>
          <a:noFill/>
        </p:spPr>
        <p:txBody>
          <a:bodyPr/>
          <a:lstStyle/>
          <a:p>
            <a:r>
              <a:rPr lang="en-US"/>
              <a:t>TI II - Computer Architecture</a:t>
            </a:r>
          </a:p>
        </p:txBody>
      </p:sp>
      <p:grpSp>
        <p:nvGrpSpPr>
          <p:cNvPr id="8" name="Group 7"/>
          <p:cNvGrpSpPr/>
          <p:nvPr/>
        </p:nvGrpSpPr>
        <p:grpSpPr>
          <a:xfrm>
            <a:off x="7589429" y="1847575"/>
            <a:ext cx="3168354" cy="2009486"/>
            <a:chOff x="5211696" y="995351"/>
            <a:chExt cx="3168354" cy="2009486"/>
          </a:xfrm>
        </p:grpSpPr>
        <p:sp>
          <p:nvSpPr>
            <p:cNvPr id="9" name="Flowchart: Process 8"/>
            <p:cNvSpPr/>
            <p:nvPr/>
          </p:nvSpPr>
          <p:spPr bwMode="auto">
            <a:xfrm>
              <a:off x="5211696" y="995351"/>
              <a:ext cx="2520280" cy="2009486"/>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5611163" y="1901762"/>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11" name="Rectangle 10"/>
            <p:cNvSpPr/>
            <p:nvPr/>
          </p:nvSpPr>
          <p:spPr bwMode="auto">
            <a:xfrm>
              <a:off x="5801619" y="257682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12" name="Rectangle 11"/>
            <p:cNvSpPr/>
            <p:nvPr/>
          </p:nvSpPr>
          <p:spPr bwMode="auto">
            <a:xfrm>
              <a:off x="5801619" y="1325698"/>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cxnSp>
          <p:nvCxnSpPr>
            <p:cNvPr id="13" name="Straight Arrow Connector 12"/>
            <p:cNvCxnSpPr>
              <a:endCxn id="12" idx="3"/>
            </p:cNvCxnSpPr>
            <p:nvPr/>
          </p:nvCxnSpPr>
          <p:spPr bwMode="auto">
            <a:xfrm flipH="1">
              <a:off x="7176729" y="1493197"/>
              <a:ext cx="791549" cy="1"/>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14" name="Straight Arrow Connector 13"/>
            <p:cNvCxnSpPr>
              <a:endCxn id="10" idx="3"/>
            </p:cNvCxnSpPr>
            <p:nvPr/>
          </p:nvCxnSpPr>
          <p:spPr bwMode="auto">
            <a:xfrm flipH="1">
              <a:off x="7367185" y="2161669"/>
              <a:ext cx="601094" cy="2"/>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5" name="Straight Arrow Connector 14"/>
            <p:cNvCxnSpPr/>
            <p:nvPr/>
          </p:nvCxnSpPr>
          <p:spPr bwMode="auto">
            <a:xfrm>
              <a:off x="6139292" y="1663736"/>
              <a:ext cx="2381" cy="24526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6822711" y="1661355"/>
              <a:ext cx="1030" cy="2448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7" name="Elbow Connector 16"/>
            <p:cNvCxnSpPr>
              <a:stCxn id="10" idx="1"/>
              <a:endCxn id="11" idx="1"/>
            </p:cNvCxnSpPr>
            <p:nvPr/>
          </p:nvCxnSpPr>
          <p:spPr bwMode="auto">
            <a:xfrm rot="10800000" flipH="1" flipV="1">
              <a:off x="5611163" y="2161670"/>
              <a:ext cx="190456" cy="582655"/>
            </a:xfrm>
            <a:prstGeom prst="bentConnector3">
              <a:avLst>
                <a:gd name="adj1" fmla="val -120028"/>
              </a:avLst>
            </a:prstGeom>
            <a:solidFill>
              <a:schemeClr val="accent1"/>
            </a:solidFill>
            <a:ln w="1905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7170842" y="2759969"/>
              <a:ext cx="1209208" cy="22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9" name="Straight Arrow Connector 18"/>
            <p:cNvCxnSpPr/>
            <p:nvPr/>
          </p:nvCxnSpPr>
          <p:spPr bwMode="auto">
            <a:xfrm>
              <a:off x="7360966" y="1984292"/>
              <a:ext cx="1019084"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20" name="Straight Arrow Connector 19"/>
            <p:cNvCxnSpPr/>
            <p:nvPr/>
          </p:nvCxnSpPr>
          <p:spPr bwMode="auto">
            <a:xfrm>
              <a:off x="7170842" y="1397706"/>
              <a:ext cx="1209207"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pSp>
      <p:cxnSp>
        <p:nvCxnSpPr>
          <p:cNvPr id="36871" name="Gerade Verbindung mit Pfeil 10"/>
          <p:cNvCxnSpPr>
            <a:cxnSpLocks noChangeShapeType="1"/>
            <a:stCxn id="11" idx="2"/>
          </p:cNvCxnSpPr>
          <p:nvPr/>
        </p:nvCxnSpPr>
        <p:spPr bwMode="auto">
          <a:xfrm>
            <a:off x="8866907" y="3764049"/>
            <a:ext cx="0" cy="1868908"/>
          </a:xfrm>
          <a:prstGeom prst="straightConnector1">
            <a:avLst/>
          </a:prstGeom>
          <a:noFill/>
          <a:ln w="57150" algn="ctr">
            <a:solidFill>
              <a:srgbClr val="C00000"/>
            </a:solidFill>
            <a:round/>
            <a:headEnd/>
            <a:tailEnd type="arrow" w="med" len="med"/>
          </a:ln>
        </p:spPr>
      </p:cxnSp>
      <p:grpSp>
        <p:nvGrpSpPr>
          <p:cNvPr id="4" name="Group 3"/>
          <p:cNvGrpSpPr/>
          <p:nvPr/>
        </p:nvGrpSpPr>
        <p:grpSpPr>
          <a:xfrm>
            <a:off x="7138715" y="5661248"/>
            <a:ext cx="3456384" cy="406947"/>
            <a:chOff x="3287688" y="5542333"/>
            <a:chExt cx="3456384" cy="406947"/>
          </a:xfrm>
        </p:grpSpPr>
        <p:sp>
          <p:nvSpPr>
            <p:cNvPr id="3" name="Rectangle 2"/>
            <p:cNvSpPr/>
            <p:nvPr/>
          </p:nvSpPr>
          <p:spPr bwMode="auto">
            <a:xfrm>
              <a:off x="3287688"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AF</a:t>
              </a:r>
            </a:p>
          </p:txBody>
        </p:sp>
        <p:sp>
          <p:nvSpPr>
            <p:cNvPr id="23" name="Rectangle 22"/>
            <p:cNvSpPr/>
            <p:nvPr/>
          </p:nvSpPr>
          <p:spPr bwMode="auto">
            <a:xfrm>
              <a:off x="3719736"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CF</a:t>
              </a:r>
            </a:p>
          </p:txBody>
        </p:sp>
        <p:sp>
          <p:nvSpPr>
            <p:cNvPr id="24" name="Rectangle 23"/>
            <p:cNvSpPr/>
            <p:nvPr/>
          </p:nvSpPr>
          <p:spPr bwMode="auto">
            <a:xfrm>
              <a:off x="4151784"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ZF</a:t>
              </a:r>
            </a:p>
          </p:txBody>
        </p:sp>
        <p:sp>
          <p:nvSpPr>
            <p:cNvPr id="25" name="Rectangle 24"/>
            <p:cNvSpPr/>
            <p:nvPr/>
          </p:nvSpPr>
          <p:spPr bwMode="auto">
            <a:xfrm>
              <a:off x="4583832"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EF</a:t>
              </a:r>
            </a:p>
          </p:txBody>
        </p:sp>
        <p:sp>
          <p:nvSpPr>
            <p:cNvPr id="26" name="Rectangle 25"/>
            <p:cNvSpPr/>
            <p:nvPr/>
          </p:nvSpPr>
          <p:spPr bwMode="auto">
            <a:xfrm>
              <a:off x="5015880"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SF</a:t>
              </a:r>
            </a:p>
          </p:txBody>
        </p:sp>
        <p:sp>
          <p:nvSpPr>
            <p:cNvPr id="27" name="Rectangle 26"/>
            <p:cNvSpPr/>
            <p:nvPr/>
          </p:nvSpPr>
          <p:spPr bwMode="auto">
            <a:xfrm>
              <a:off x="5447928"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PF</a:t>
              </a:r>
            </a:p>
          </p:txBody>
        </p:sp>
        <p:sp>
          <p:nvSpPr>
            <p:cNvPr id="28" name="Rectangle 27"/>
            <p:cNvSpPr/>
            <p:nvPr/>
          </p:nvSpPr>
          <p:spPr bwMode="auto">
            <a:xfrm>
              <a:off x="5879976"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OF</a:t>
              </a:r>
            </a:p>
          </p:txBody>
        </p:sp>
        <p:sp>
          <p:nvSpPr>
            <p:cNvPr id="29" name="Rectangle 28"/>
            <p:cNvSpPr/>
            <p:nvPr/>
          </p:nvSpPr>
          <p:spPr bwMode="auto">
            <a:xfrm>
              <a:off x="6312024" y="5542333"/>
              <a:ext cx="432048" cy="40694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US" noProof="0" dirty="0"/>
              <a:t>Content</a:t>
            </a:r>
          </a:p>
        </p:txBody>
      </p:sp>
      <p:sp>
        <p:nvSpPr>
          <p:cNvPr id="9219" name="Rectangle 7"/>
          <p:cNvSpPr>
            <a:spLocks noGrp="1" noChangeArrowheads="1"/>
          </p:cNvSpPr>
          <p:nvPr>
            <p:ph sz="half" idx="1"/>
          </p:nvPr>
        </p:nvSpPr>
        <p:spPr>
          <a:noFill/>
          <a:ln w="9525">
            <a:noFill/>
            <a:miter lim="800000"/>
            <a:headEnd/>
            <a:tailEnd/>
          </a:ln>
        </p:spPr>
        <p:txBody>
          <a:bodyPr vert="horz" wrap="square" lIns="0" tIns="0" rIns="0" bIns="0" numCol="1" anchor="t" anchorCtr="0" compatLnSpc="1">
            <a:prstTxWarp prst="textNoShape">
              <a:avLst/>
            </a:prstTxWarp>
          </a:bodyPr>
          <a:lstStyle/>
          <a:p>
            <a:pPr marL="419100" indent="-419100">
              <a:lnSpc>
                <a:spcPct val="90000"/>
              </a:lnSpc>
              <a:buFontTx/>
              <a:buAutoNum type="arabicPeriod"/>
            </a:pPr>
            <a:r>
              <a:rPr lang="en-US" sz="1800" noProof="0" dirty="0"/>
              <a:t>Introduction</a:t>
            </a:r>
          </a:p>
          <a:p>
            <a:pPr marL="838200" lvl="1" indent="-381000">
              <a:lnSpc>
                <a:spcPct val="90000"/>
              </a:lnSpc>
            </a:pPr>
            <a:r>
              <a:rPr lang="en-US" sz="1600" noProof="0" dirty="0"/>
              <a:t>Single Processor Systems</a:t>
            </a:r>
          </a:p>
          <a:p>
            <a:pPr marL="838200" lvl="1" indent="-381000">
              <a:lnSpc>
                <a:spcPct val="90000"/>
              </a:lnSpc>
            </a:pPr>
            <a:r>
              <a:rPr lang="en-US" sz="1600" noProof="0" dirty="0"/>
              <a:t>Historical overview</a:t>
            </a:r>
          </a:p>
          <a:p>
            <a:pPr marL="838200" lvl="1" indent="-381000">
              <a:lnSpc>
                <a:spcPct val="90000"/>
              </a:lnSpc>
            </a:pPr>
            <a:r>
              <a:rPr lang="en-US" sz="1600" noProof="0" dirty="0"/>
              <a:t>Six-level computer architecture</a:t>
            </a:r>
          </a:p>
          <a:p>
            <a:pPr marL="838200" lvl="1" indent="-381000">
              <a:lnSpc>
                <a:spcPct val="90000"/>
              </a:lnSpc>
            </a:pPr>
            <a:endParaRPr lang="en-US" sz="1600" noProof="0" dirty="0"/>
          </a:p>
          <a:p>
            <a:pPr marL="419100" indent="-419100">
              <a:lnSpc>
                <a:spcPct val="90000"/>
              </a:lnSpc>
              <a:buFontTx/>
              <a:buAutoNum type="arabicPeriod"/>
            </a:pPr>
            <a:r>
              <a:rPr lang="en-US" sz="1800" noProof="0" dirty="0"/>
              <a:t>Data representation and Computer arithmetic</a:t>
            </a:r>
          </a:p>
          <a:p>
            <a:pPr marL="838200" lvl="1" indent="-381000">
              <a:lnSpc>
                <a:spcPct val="90000"/>
              </a:lnSpc>
            </a:pPr>
            <a:r>
              <a:rPr lang="en-US" sz="1600" noProof="0" dirty="0"/>
              <a:t>Data and number representation</a:t>
            </a:r>
          </a:p>
          <a:p>
            <a:pPr marL="838200" lvl="1" indent="-381000">
              <a:lnSpc>
                <a:spcPct val="90000"/>
              </a:lnSpc>
            </a:pPr>
            <a:r>
              <a:rPr lang="en-US" sz="1600" noProof="0" dirty="0"/>
              <a:t>Basic arithmetic</a:t>
            </a:r>
          </a:p>
          <a:p>
            <a:pPr marL="838200" lvl="1" indent="-381000">
              <a:lnSpc>
                <a:spcPct val="90000"/>
              </a:lnSpc>
            </a:pPr>
            <a:endParaRPr lang="en-US" sz="1600" noProof="0" dirty="0"/>
          </a:p>
          <a:p>
            <a:pPr marL="419100" indent="-419100">
              <a:lnSpc>
                <a:spcPct val="90000"/>
              </a:lnSpc>
              <a:buFontTx/>
              <a:buAutoNum type="arabicPeriod"/>
            </a:pPr>
            <a:r>
              <a:rPr lang="en-US" sz="1800" b="1" noProof="0" dirty="0"/>
              <a:t>Microarchitecture</a:t>
            </a:r>
          </a:p>
          <a:p>
            <a:pPr marL="838200" lvl="1" indent="-381000">
              <a:lnSpc>
                <a:spcPct val="90000"/>
              </a:lnSpc>
            </a:pPr>
            <a:r>
              <a:rPr lang="en-US" sz="1600" b="1" noProof="0" dirty="0"/>
              <a:t>Microprocessor architecture</a:t>
            </a:r>
          </a:p>
          <a:p>
            <a:pPr marL="838200" lvl="1" indent="-381000">
              <a:lnSpc>
                <a:spcPct val="90000"/>
              </a:lnSpc>
            </a:pPr>
            <a:r>
              <a:rPr lang="en-US" sz="1600" b="1" noProof="0" dirty="0"/>
              <a:t>Microprogramming</a:t>
            </a:r>
          </a:p>
          <a:p>
            <a:pPr marL="838200" lvl="1" indent="-381000">
              <a:lnSpc>
                <a:spcPct val="90000"/>
              </a:lnSpc>
            </a:pPr>
            <a:r>
              <a:rPr lang="en-US" sz="1600" b="1" noProof="0" dirty="0"/>
              <a:t>Pipelining</a:t>
            </a:r>
          </a:p>
          <a:p>
            <a:pPr lvl="2"/>
            <a:endParaRPr lang="en-US" noProof="0" dirty="0"/>
          </a:p>
        </p:txBody>
      </p:sp>
      <p:sp>
        <p:nvSpPr>
          <p:cNvPr id="5" name="Inhaltsplatzhalter 4"/>
          <p:cNvSpPr>
            <a:spLocks noGrp="1"/>
          </p:cNvSpPr>
          <p:nvPr>
            <p:ph sz="half" idx="2"/>
          </p:nvPr>
        </p:nvSpPr>
        <p:spPr>
          <a:noFill/>
          <a:ln w="9525">
            <a:noFill/>
            <a:miter lim="800000"/>
            <a:headEnd/>
            <a:tailEnd/>
          </a:ln>
        </p:spPr>
        <p:txBody>
          <a:bodyPr vert="horz" wrap="square" lIns="0" tIns="0" rIns="0" bIns="0" numCol="1" anchor="t" anchorCtr="0" compatLnSpc="1">
            <a:prstTxWarp prst="textNoShape">
              <a:avLst/>
            </a:prstTxWarp>
          </a:bodyPr>
          <a:lstStyle/>
          <a:p>
            <a:pPr marL="419100" indent="-419100">
              <a:lnSpc>
                <a:spcPct val="90000"/>
              </a:lnSpc>
              <a:buFont typeface="+mj-lt"/>
              <a:buAutoNum type="arabicPeriod" startAt="4"/>
            </a:pPr>
            <a:r>
              <a:rPr lang="en-US" sz="1800" noProof="0" dirty="0"/>
              <a:t>Instruction Set Architecture</a:t>
            </a:r>
          </a:p>
          <a:p>
            <a:pPr marL="838200" lvl="1" indent="-381000">
              <a:lnSpc>
                <a:spcPct val="90000"/>
              </a:lnSpc>
            </a:pPr>
            <a:r>
              <a:rPr lang="en-US" sz="1600" noProof="0" dirty="0"/>
              <a:t>CISC vs. RISC</a:t>
            </a:r>
          </a:p>
          <a:p>
            <a:pPr marL="838200" lvl="1" indent="-381000">
              <a:lnSpc>
                <a:spcPct val="90000"/>
              </a:lnSpc>
            </a:pPr>
            <a:r>
              <a:rPr lang="en-US" sz="1600" noProof="0" dirty="0"/>
              <a:t>Data types, Addressing, Instructions</a:t>
            </a:r>
          </a:p>
          <a:p>
            <a:pPr marL="838200" lvl="1" indent="-381000">
              <a:lnSpc>
                <a:spcPct val="90000"/>
              </a:lnSpc>
            </a:pPr>
            <a:r>
              <a:rPr lang="en-US" sz="1600" noProof="0" dirty="0"/>
              <a:t>Assembler</a:t>
            </a:r>
          </a:p>
          <a:p>
            <a:pPr marL="838200" lvl="1" indent="-381000">
              <a:lnSpc>
                <a:spcPct val="90000"/>
              </a:lnSpc>
            </a:pPr>
            <a:endParaRPr lang="en-US" sz="1600" noProof="0" dirty="0"/>
          </a:p>
          <a:p>
            <a:pPr marL="419100" indent="-419100">
              <a:lnSpc>
                <a:spcPct val="90000"/>
              </a:lnSpc>
              <a:buFontTx/>
              <a:buAutoNum type="arabicPeriod" startAt="4"/>
            </a:pPr>
            <a:r>
              <a:rPr lang="en-US" sz="1800" noProof="0" dirty="0"/>
              <a:t>Memories</a:t>
            </a:r>
          </a:p>
          <a:p>
            <a:pPr marL="838200" lvl="1" indent="-381000">
              <a:lnSpc>
                <a:spcPct val="90000"/>
              </a:lnSpc>
            </a:pPr>
            <a:r>
              <a:rPr lang="en-US" sz="1600" noProof="0" dirty="0"/>
              <a:t>Hierarchy, Types</a:t>
            </a:r>
          </a:p>
          <a:p>
            <a:pPr marL="838200" lvl="1" indent="-381000">
              <a:lnSpc>
                <a:spcPct val="90000"/>
              </a:lnSpc>
            </a:pPr>
            <a:r>
              <a:rPr lang="en-US" sz="1600" noProof="0" dirty="0"/>
              <a:t>Physical &amp; Virtual Memory</a:t>
            </a:r>
          </a:p>
          <a:p>
            <a:pPr marL="838200" lvl="1" indent="-381000">
              <a:lnSpc>
                <a:spcPct val="90000"/>
              </a:lnSpc>
            </a:pPr>
            <a:r>
              <a:rPr lang="en-US" sz="1600" noProof="0" dirty="0"/>
              <a:t>Segmentation &amp; Paging</a:t>
            </a:r>
          </a:p>
          <a:p>
            <a:pPr marL="838200" lvl="1" indent="-381000">
              <a:lnSpc>
                <a:spcPct val="90000"/>
              </a:lnSpc>
            </a:pPr>
            <a:r>
              <a:rPr lang="en-US" sz="1600" noProof="0" dirty="0"/>
              <a:t>Caches</a:t>
            </a:r>
          </a:p>
          <a:p>
            <a:pPr marL="838200" lvl="1" indent="-381000">
              <a:lnSpc>
                <a:spcPct val="90000"/>
              </a:lnSpc>
            </a:pPr>
            <a:endParaRPr lang="en-US" sz="1600" noProof="0" dirty="0"/>
          </a:p>
          <a:p>
            <a:pPr marL="419100" indent="-419100">
              <a:lnSpc>
                <a:spcPct val="90000"/>
              </a:lnSpc>
              <a:buFontTx/>
              <a:buAutoNum type="arabicPeriod" startAt="4"/>
            </a:pPr>
            <a:endParaRPr lang="en-US" sz="1800" noProof="0" dirty="0"/>
          </a:p>
        </p:txBody>
      </p:sp>
      <p:sp>
        <p:nvSpPr>
          <p:cNvPr id="12293" name="Fußzeilenplatzhalter 3"/>
          <p:cNvSpPr>
            <a:spLocks noGrp="1"/>
          </p:cNvSpPr>
          <p:nvPr>
            <p:ph type="ftr" sz="quarter" idx="10"/>
          </p:nvPr>
        </p:nvSpPr>
        <p:spPr/>
        <p:txBody>
          <a:bodyPr/>
          <a:lstStyle/>
          <a:p>
            <a:r>
              <a:rPr lang="en-US"/>
              <a:t>TI II - Computer Architecture</a:t>
            </a:r>
          </a:p>
        </p:txBody>
      </p:sp>
    </p:spTree>
    <p:custDataLst>
      <p:tags r:id="rId1"/>
    </p:custDataLst>
    <p:extLst>
      <p:ext uri="{BB962C8B-B14F-4D97-AF65-F5344CB8AC3E}">
        <p14:creationId xmlns:p14="http://schemas.microsoft.com/office/powerpoint/2010/main" val="26021328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noProof="0" dirty="0"/>
              <a:t>Description of the status flags 1</a:t>
            </a:r>
          </a:p>
        </p:txBody>
      </p:sp>
      <p:sp>
        <p:nvSpPr>
          <p:cNvPr id="37892" name="Rectangle 6"/>
          <p:cNvSpPr>
            <a:spLocks noGrp="1" noChangeArrowheads="1"/>
          </p:cNvSpPr>
          <p:nvPr>
            <p:ph idx="1"/>
          </p:nvPr>
        </p:nvSpPr>
        <p:spPr/>
        <p:txBody>
          <a:bodyPr/>
          <a:lstStyle/>
          <a:p>
            <a:r>
              <a:rPr lang="en-US" dirty="0"/>
              <a:t>Auxiliary Carry (AF)</a:t>
            </a:r>
          </a:p>
          <a:p>
            <a:pPr marL="422077" lvl="2" indent="-132160">
              <a:spcBef>
                <a:spcPts val="375"/>
              </a:spcBef>
            </a:pPr>
            <a:r>
              <a:rPr lang="en-US" dirty="0"/>
              <a:t>Indicates a carry between the nibbles (4 bit halves of a byte)</a:t>
            </a:r>
          </a:p>
          <a:p>
            <a:pPr marL="422077" lvl="2" indent="-132160">
              <a:spcBef>
                <a:spcPts val="375"/>
              </a:spcBef>
            </a:pPr>
            <a:r>
              <a:rPr lang="en-US" dirty="0"/>
              <a:t>Used for </a:t>
            </a:r>
            <a:r>
              <a:rPr lang="en-US" dirty="0">
                <a:solidFill>
                  <a:srgbClr val="C00000"/>
                </a:solidFill>
              </a:rPr>
              <a:t>BCD</a:t>
            </a:r>
            <a:r>
              <a:rPr lang="en-US" dirty="0"/>
              <a:t> (binary coded digit) arithmetic</a:t>
            </a:r>
          </a:p>
          <a:p>
            <a:pPr marL="422077" lvl="2" indent="-132160">
              <a:spcBef>
                <a:spcPts val="375"/>
              </a:spcBef>
            </a:pPr>
            <a:r>
              <a:rPr lang="en-US" dirty="0"/>
              <a:t>Also called half-carry flag, digit carry, decimal adjust flag</a:t>
            </a:r>
          </a:p>
          <a:p>
            <a:pPr eaLnBrk="1" hangingPunct="1"/>
            <a:endParaRPr lang="en-US" noProof="0" dirty="0"/>
          </a:p>
          <a:p>
            <a:pPr eaLnBrk="1" hangingPunct="1"/>
            <a:endParaRPr lang="en-US" dirty="0"/>
          </a:p>
          <a:p>
            <a:pPr eaLnBrk="1" hangingPunct="1"/>
            <a:r>
              <a:rPr lang="en-US" noProof="0" dirty="0"/>
              <a:t>Carry Flag (CF)</a:t>
            </a:r>
          </a:p>
          <a:p>
            <a:pPr marL="422077" lvl="2" indent="-132160">
              <a:spcBef>
                <a:spcPts val="375"/>
              </a:spcBef>
            </a:pPr>
            <a:r>
              <a:rPr lang="en-US" dirty="0"/>
              <a:t>Indicates a carry produced by the MSBs</a:t>
            </a:r>
          </a:p>
          <a:p>
            <a:pPr marL="422077" lvl="2" indent="-132160">
              <a:spcBef>
                <a:spcPts val="375"/>
              </a:spcBef>
            </a:pPr>
            <a:r>
              <a:rPr lang="en-US" dirty="0"/>
              <a:t>Allows for addition/subtraction of </a:t>
            </a:r>
            <a:r>
              <a:rPr lang="en-US" dirty="0">
                <a:solidFill>
                  <a:srgbClr val="C00000"/>
                </a:solidFill>
              </a:rPr>
              <a:t>numbers larger than a single word </a:t>
            </a:r>
            <a:r>
              <a:rPr lang="en-US" dirty="0"/>
              <a:t>by sequential additions/subtractions taking the carry into account</a:t>
            </a:r>
          </a:p>
          <a:p>
            <a:pPr marL="422077" lvl="2" indent="-132160">
              <a:spcBef>
                <a:spcPts val="375"/>
              </a:spcBef>
            </a:pPr>
            <a:endParaRPr lang="en-US" noProof="0" dirty="0"/>
          </a:p>
          <a:p>
            <a:pPr eaLnBrk="1" hangingPunct="1"/>
            <a:endParaRPr lang="en-US" noProof="0" dirty="0"/>
          </a:p>
          <a:p>
            <a:pPr eaLnBrk="1" hangingPunct="1"/>
            <a:r>
              <a:rPr lang="en-US" noProof="0" dirty="0"/>
              <a:t>Zero Flag (ZF)</a:t>
            </a:r>
          </a:p>
          <a:p>
            <a:pPr marL="422077" lvl="2" indent="-132160">
              <a:spcBef>
                <a:spcPts val="375"/>
              </a:spcBef>
            </a:pPr>
            <a:r>
              <a:rPr lang="en-US" dirty="0"/>
              <a:t>Indicates that the result of an operation was zero</a:t>
            </a:r>
          </a:p>
          <a:p>
            <a:pPr marL="422077" lvl="2" indent="-132160">
              <a:spcBef>
                <a:spcPts val="375"/>
              </a:spcBef>
            </a:pPr>
            <a:r>
              <a:rPr lang="en-US" dirty="0"/>
              <a:t>Used for </a:t>
            </a:r>
            <a:r>
              <a:rPr lang="en-US" dirty="0">
                <a:solidFill>
                  <a:srgbClr val="C00000"/>
                </a:solidFill>
              </a:rPr>
              <a:t>conditional branches </a:t>
            </a:r>
            <a:r>
              <a:rPr lang="en-US" dirty="0"/>
              <a:t>or loops (e.g. </a:t>
            </a:r>
            <a:r>
              <a:rPr lang="en-US" dirty="0">
                <a:latin typeface="Consolas" panose="020B0609020204030204" pitchFamily="49" charset="0"/>
              </a:rPr>
              <a:t>if x=y then… </a:t>
            </a:r>
            <a:r>
              <a:rPr lang="en-US" dirty="0"/>
              <a:t>is translated into </a:t>
            </a:r>
            <a:r>
              <a:rPr lang="en-US" dirty="0">
                <a:latin typeface="Consolas" panose="020B0609020204030204" pitchFamily="49" charset="0"/>
              </a:rPr>
              <a:t>SUB </a:t>
            </a:r>
            <a:r>
              <a:rPr lang="en-US" dirty="0" err="1">
                <a:latin typeface="Consolas" panose="020B0609020204030204" pitchFamily="49" charset="0"/>
              </a:rPr>
              <a:t>x,y,z</a:t>
            </a:r>
            <a:r>
              <a:rPr lang="en-US" dirty="0">
                <a:latin typeface="Consolas" panose="020B0609020204030204" pitchFamily="49" charset="0"/>
              </a:rPr>
              <a:t>; BZ…</a:t>
            </a:r>
            <a:r>
              <a:rPr lang="en-US" dirty="0"/>
              <a:t>)</a:t>
            </a:r>
          </a:p>
        </p:txBody>
      </p:sp>
      <p:sp>
        <p:nvSpPr>
          <p:cNvPr id="3789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title"/>
          </p:nvPr>
        </p:nvSpPr>
        <p:spPr/>
        <p:txBody>
          <a:bodyPr/>
          <a:lstStyle/>
          <a:p>
            <a:r>
              <a:rPr lang="en-US" dirty="0"/>
              <a:t>Description of the status flags 2</a:t>
            </a:r>
            <a:endParaRPr lang="en-US" noProof="0" dirty="0"/>
          </a:p>
        </p:txBody>
      </p:sp>
      <p:sp>
        <p:nvSpPr>
          <p:cNvPr id="38916" name="Rectangle 6"/>
          <p:cNvSpPr>
            <a:spLocks noGrp="1" noChangeArrowheads="1"/>
          </p:cNvSpPr>
          <p:nvPr>
            <p:ph idx="1"/>
          </p:nvPr>
        </p:nvSpPr>
        <p:spPr/>
        <p:txBody>
          <a:bodyPr/>
          <a:lstStyle/>
          <a:p>
            <a:r>
              <a:rPr lang="en-US" dirty="0"/>
              <a:t>Even Flag (EV) </a:t>
            </a:r>
          </a:p>
          <a:p>
            <a:pPr marL="422077" lvl="2" indent="-132160">
              <a:spcBef>
                <a:spcPts val="375"/>
              </a:spcBef>
            </a:pPr>
            <a:r>
              <a:rPr lang="en-US" dirty="0"/>
              <a:t>Indicates if the result is </a:t>
            </a:r>
            <a:r>
              <a:rPr lang="en-US" dirty="0">
                <a:solidFill>
                  <a:srgbClr val="C00000"/>
                </a:solidFill>
              </a:rPr>
              <a:t>even</a:t>
            </a:r>
            <a:r>
              <a:rPr lang="en-US" dirty="0"/>
              <a:t> or </a:t>
            </a:r>
            <a:r>
              <a:rPr lang="en-US" dirty="0">
                <a:solidFill>
                  <a:srgbClr val="C00000"/>
                </a:solidFill>
              </a:rPr>
              <a:t>odd</a:t>
            </a:r>
            <a:r>
              <a:rPr lang="en-US" dirty="0"/>
              <a:t> (LSB)</a:t>
            </a:r>
          </a:p>
          <a:p>
            <a:pPr marL="422077" lvl="2" indent="-132160">
              <a:spcBef>
                <a:spcPts val="375"/>
              </a:spcBef>
            </a:pPr>
            <a:endParaRPr lang="en-US" noProof="0" dirty="0"/>
          </a:p>
          <a:p>
            <a:pPr eaLnBrk="1" hangingPunct="1"/>
            <a:r>
              <a:rPr lang="en-US" noProof="0" dirty="0"/>
              <a:t>Sign Flag (SF)</a:t>
            </a:r>
          </a:p>
          <a:p>
            <a:pPr marL="422077" lvl="2" indent="-132160">
              <a:spcBef>
                <a:spcPts val="375"/>
              </a:spcBef>
            </a:pPr>
            <a:r>
              <a:rPr lang="en-US" dirty="0"/>
              <a:t>Indicates if the result is negative (MSB = 1) in two’s complement </a:t>
            </a:r>
          </a:p>
          <a:p>
            <a:pPr marL="422077" lvl="2" indent="-132160">
              <a:spcBef>
                <a:spcPts val="375"/>
              </a:spcBef>
            </a:pPr>
            <a:r>
              <a:rPr lang="en-US" dirty="0"/>
              <a:t>Used e.g. for </a:t>
            </a:r>
            <a:r>
              <a:rPr lang="en-US" dirty="0">
                <a:solidFill>
                  <a:srgbClr val="C00000"/>
                </a:solidFill>
              </a:rPr>
              <a:t>conditional branches </a:t>
            </a:r>
            <a:r>
              <a:rPr lang="en-US" dirty="0"/>
              <a:t>(if </a:t>
            </a:r>
            <a:r>
              <a:rPr lang="en-US" dirty="0">
                <a:latin typeface="Consolas" panose="020B0609020204030204" pitchFamily="49" charset="0"/>
              </a:rPr>
              <a:t>x &gt; y then … </a:t>
            </a:r>
            <a:r>
              <a:rPr lang="en-US" dirty="0"/>
              <a:t>is translated into </a:t>
            </a:r>
            <a:r>
              <a:rPr lang="en-US" dirty="0">
                <a:latin typeface="Consolas" panose="020B0609020204030204" pitchFamily="49" charset="0"/>
              </a:rPr>
              <a:t>SUB </a:t>
            </a:r>
            <a:r>
              <a:rPr lang="en-US" dirty="0" err="1">
                <a:latin typeface="Consolas" panose="020B0609020204030204" pitchFamily="49" charset="0"/>
              </a:rPr>
              <a:t>y,x,z</a:t>
            </a:r>
            <a:r>
              <a:rPr lang="en-US" dirty="0">
                <a:latin typeface="Consolas" panose="020B0609020204030204" pitchFamily="49" charset="0"/>
              </a:rPr>
              <a:t>; BNP…</a:t>
            </a:r>
            <a:r>
              <a:rPr lang="en-US" dirty="0"/>
              <a:t>)</a:t>
            </a:r>
          </a:p>
          <a:p>
            <a:pPr lvl="1"/>
            <a:endParaRPr lang="en-US" dirty="0"/>
          </a:p>
          <a:p>
            <a:r>
              <a:rPr lang="en-US" dirty="0"/>
              <a:t>Parity Flag (PF)</a:t>
            </a:r>
          </a:p>
          <a:p>
            <a:pPr marL="422077" lvl="2" indent="-132160">
              <a:spcBef>
                <a:spcPts val="375"/>
              </a:spcBef>
            </a:pPr>
            <a:r>
              <a:rPr lang="en-US" dirty="0"/>
              <a:t>Indicates if the number of set bits is even or odd</a:t>
            </a:r>
          </a:p>
          <a:p>
            <a:pPr marL="422077" lvl="2" indent="-132160">
              <a:spcBef>
                <a:spcPts val="375"/>
              </a:spcBef>
            </a:pPr>
            <a:r>
              <a:rPr lang="en-US" dirty="0"/>
              <a:t>Used e.g. for </a:t>
            </a:r>
            <a:r>
              <a:rPr lang="en-US" dirty="0">
                <a:solidFill>
                  <a:srgbClr val="C00000"/>
                </a:solidFill>
              </a:rPr>
              <a:t>error detection</a:t>
            </a:r>
          </a:p>
          <a:p>
            <a:pPr eaLnBrk="1" hangingPunct="1"/>
            <a:endParaRPr lang="en-US" dirty="0"/>
          </a:p>
          <a:p>
            <a:pPr eaLnBrk="1" hangingPunct="1"/>
            <a:r>
              <a:rPr lang="en-US" noProof="0" dirty="0"/>
              <a:t>Overflow Flag (OF)</a:t>
            </a:r>
          </a:p>
          <a:p>
            <a:pPr marL="422077" lvl="2" indent="-132160">
              <a:spcBef>
                <a:spcPts val="375"/>
              </a:spcBef>
            </a:pPr>
            <a:r>
              <a:rPr lang="en-US" dirty="0"/>
              <a:t>Indicates that the </a:t>
            </a:r>
            <a:r>
              <a:rPr lang="en-US" dirty="0">
                <a:solidFill>
                  <a:srgbClr val="C00000"/>
                </a:solidFill>
              </a:rPr>
              <a:t>result</a:t>
            </a:r>
            <a:r>
              <a:rPr lang="en-US" dirty="0"/>
              <a:t> of an operation is </a:t>
            </a:r>
            <a:r>
              <a:rPr lang="en-US" dirty="0">
                <a:solidFill>
                  <a:srgbClr val="C00000"/>
                </a:solidFill>
              </a:rPr>
              <a:t>too large </a:t>
            </a:r>
            <a:r>
              <a:rPr lang="en-US" dirty="0"/>
              <a:t>to be represented (e.g. during addition or subtraction)</a:t>
            </a:r>
          </a:p>
          <a:p>
            <a:pPr lvl="1" eaLnBrk="1" hangingPunct="1"/>
            <a:endParaRPr lang="en-US" noProof="0" dirty="0"/>
          </a:p>
          <a:p>
            <a:pPr eaLnBrk="1" hangingPunct="1"/>
            <a:endParaRPr lang="en-US" noProof="0" dirty="0"/>
          </a:p>
        </p:txBody>
      </p:sp>
      <p:sp>
        <p:nvSpPr>
          <p:cNvPr id="3891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title"/>
          </p:nvPr>
        </p:nvSpPr>
        <p:spPr/>
        <p:txBody>
          <a:bodyPr/>
          <a:lstStyle/>
          <a:p>
            <a:pPr eaLnBrk="1" hangingPunct="1"/>
            <a:r>
              <a:rPr lang="en-US" noProof="0" dirty="0"/>
              <a:t>Program Status Word (PSW)</a:t>
            </a:r>
          </a:p>
        </p:txBody>
      </p:sp>
      <p:sp>
        <p:nvSpPr>
          <p:cNvPr id="39940" name="Rectangle 6"/>
          <p:cNvSpPr>
            <a:spLocks noGrp="1" noChangeArrowheads="1"/>
          </p:cNvSpPr>
          <p:nvPr>
            <p:ph idx="1"/>
          </p:nvPr>
        </p:nvSpPr>
        <p:spPr/>
        <p:txBody>
          <a:bodyPr/>
          <a:lstStyle/>
          <a:p>
            <a:pPr eaLnBrk="1" hangingPunct="1"/>
            <a:r>
              <a:rPr lang="en-US" noProof="0" dirty="0"/>
              <a:t>Status register plus control register determine the current </a:t>
            </a:r>
            <a:r>
              <a:rPr lang="en-US" noProof="0" dirty="0">
                <a:solidFill>
                  <a:srgbClr val="C00000"/>
                </a:solidFill>
              </a:rPr>
              <a:t>state of a processor</a:t>
            </a:r>
          </a:p>
          <a:p>
            <a:pPr marL="422077" lvl="2" indent="-132160">
              <a:spcBef>
                <a:spcPts val="375"/>
              </a:spcBef>
            </a:pPr>
            <a:r>
              <a:rPr lang="en-US" dirty="0"/>
              <a:t>Result of an operation</a:t>
            </a:r>
          </a:p>
          <a:p>
            <a:pPr marL="422077" lvl="2" indent="-132160">
              <a:spcBef>
                <a:spcPts val="375"/>
              </a:spcBef>
            </a:pPr>
            <a:r>
              <a:rPr lang="en-US" dirty="0"/>
              <a:t>Privilege level</a:t>
            </a:r>
          </a:p>
          <a:p>
            <a:pPr marL="422077" lvl="2" indent="-132160">
              <a:spcBef>
                <a:spcPts val="375"/>
              </a:spcBef>
            </a:pPr>
            <a:r>
              <a:rPr lang="en-US" dirty="0"/>
              <a:t>…</a:t>
            </a:r>
          </a:p>
          <a:p>
            <a:pPr eaLnBrk="1" hangingPunct="1"/>
            <a:endParaRPr lang="en-US" dirty="0"/>
          </a:p>
          <a:p>
            <a:pPr eaLnBrk="1" hangingPunct="1"/>
            <a:r>
              <a:rPr lang="en-US" noProof="0" dirty="0"/>
              <a:t>Together with the </a:t>
            </a:r>
            <a:r>
              <a:rPr lang="en-US" noProof="0" dirty="0">
                <a:solidFill>
                  <a:srgbClr val="C00000"/>
                </a:solidFill>
              </a:rPr>
              <a:t>program counter </a:t>
            </a:r>
            <a:r>
              <a:rPr lang="en-US" noProof="0" dirty="0"/>
              <a:t>(address of the current or next instruction) these registers determine the state of the processor at a certain instruction of a program (or process, task, …).</a:t>
            </a:r>
          </a:p>
          <a:p>
            <a:pPr eaLnBrk="1" hangingPunct="1"/>
            <a:endParaRPr lang="en-US" dirty="0"/>
          </a:p>
          <a:p>
            <a:pPr eaLnBrk="1" hangingPunct="1"/>
            <a:r>
              <a:rPr lang="en-US" noProof="0" dirty="0"/>
              <a:t>The </a:t>
            </a:r>
            <a:r>
              <a:rPr lang="en-US" noProof="0" dirty="0">
                <a:solidFill>
                  <a:srgbClr val="C00000"/>
                </a:solidFill>
              </a:rPr>
              <a:t>PSW</a:t>
            </a:r>
            <a:r>
              <a:rPr lang="en-US" noProof="0" dirty="0"/>
              <a:t> combines the registers and program counter for simpler manipulation.</a:t>
            </a:r>
          </a:p>
          <a:p>
            <a:pPr marL="422077" lvl="2" indent="-132160">
              <a:spcBef>
                <a:spcPts val="375"/>
              </a:spcBef>
            </a:pPr>
            <a:r>
              <a:rPr lang="en-US" dirty="0"/>
              <a:t>Pushed to stack before context switch (e.g. switch to another process)</a:t>
            </a:r>
          </a:p>
          <a:p>
            <a:pPr marL="422077" lvl="2" indent="-132160">
              <a:spcBef>
                <a:spcPts val="375"/>
              </a:spcBef>
            </a:pPr>
            <a:r>
              <a:rPr lang="en-US" dirty="0"/>
              <a:t>Pulled from stack to continue execution of an interrupted process</a:t>
            </a:r>
          </a:p>
          <a:p>
            <a:pPr marL="422077" lvl="2" indent="-132160">
              <a:spcBef>
                <a:spcPts val="375"/>
              </a:spcBef>
            </a:pPr>
            <a:endParaRPr lang="en-US" dirty="0"/>
          </a:p>
          <a:p>
            <a:pPr marL="116681" indent="-132160">
              <a:spcBef>
                <a:spcPts val="375"/>
              </a:spcBef>
            </a:pPr>
            <a:r>
              <a:rPr lang="en-US" dirty="0"/>
              <a:t>Different names and semantics depending on processor architecture…</a:t>
            </a:r>
          </a:p>
          <a:p>
            <a:pPr eaLnBrk="1" hangingPunct="1"/>
            <a:endParaRPr lang="en-US" noProof="0" dirty="0"/>
          </a:p>
          <a:p>
            <a:pPr lvl="2" eaLnBrk="1" hangingPunct="1"/>
            <a:endParaRPr lang="en-US" noProof="0" dirty="0"/>
          </a:p>
          <a:p>
            <a:pPr lvl="2" eaLnBrk="1" hangingPunct="1"/>
            <a:endParaRPr lang="en-US" noProof="0" dirty="0"/>
          </a:p>
          <a:p>
            <a:pPr eaLnBrk="1" hangingPunct="1"/>
            <a:endParaRPr lang="en-US" noProof="0" dirty="0"/>
          </a:p>
          <a:p>
            <a:pPr eaLnBrk="1" hangingPunct="1"/>
            <a:endParaRPr lang="en-US" noProof="0" dirty="0"/>
          </a:p>
        </p:txBody>
      </p:sp>
      <p:sp>
        <p:nvSpPr>
          <p:cNvPr id="39938"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noProof="0" dirty="0"/>
              <a:t>Typical (simple) operations of an ALU</a:t>
            </a:r>
          </a:p>
        </p:txBody>
      </p:sp>
      <p:sp>
        <p:nvSpPr>
          <p:cNvPr id="40964" name="Rectangle 4"/>
          <p:cNvSpPr>
            <a:spLocks noGrp="1" noChangeArrowheads="1"/>
          </p:cNvSpPr>
          <p:nvPr>
            <p:ph sz="half" idx="1"/>
          </p:nvPr>
        </p:nvSpPr>
        <p:spPr/>
        <p:txBody>
          <a:bodyPr/>
          <a:lstStyle/>
          <a:p>
            <a:r>
              <a:rPr lang="en-US" sz="2000" noProof="0" dirty="0"/>
              <a:t> Arithmetic</a:t>
            </a:r>
          </a:p>
          <a:p>
            <a:pPr marL="422077" lvl="2" indent="-132160">
              <a:spcBef>
                <a:spcPts val="375"/>
              </a:spcBef>
            </a:pPr>
            <a:r>
              <a:rPr lang="en-US" sz="1600" dirty="0">
                <a:latin typeface="+mj-lt"/>
              </a:rPr>
              <a:t>Addition with/without carry</a:t>
            </a:r>
          </a:p>
          <a:p>
            <a:pPr marL="422077" lvl="2" indent="-132160">
              <a:spcBef>
                <a:spcPts val="375"/>
              </a:spcBef>
            </a:pPr>
            <a:r>
              <a:rPr lang="en-US" sz="1600" dirty="0">
                <a:latin typeface="+mj-lt"/>
              </a:rPr>
              <a:t>Subtraction </a:t>
            </a:r>
            <a:r>
              <a:rPr lang="en-US" sz="1600" dirty="0"/>
              <a:t>with/without carry</a:t>
            </a:r>
          </a:p>
          <a:p>
            <a:pPr marL="422077" lvl="2" indent="-132160">
              <a:spcBef>
                <a:spcPts val="375"/>
              </a:spcBef>
            </a:pPr>
            <a:r>
              <a:rPr lang="en-US" sz="1600" dirty="0">
                <a:latin typeface="+mj-lt"/>
              </a:rPr>
              <a:t>Increment/decrement</a:t>
            </a:r>
          </a:p>
          <a:p>
            <a:pPr marL="422077" lvl="2" indent="-132160">
              <a:spcBef>
                <a:spcPts val="375"/>
              </a:spcBef>
            </a:pPr>
            <a:r>
              <a:rPr lang="en-US" sz="1600" dirty="0">
                <a:latin typeface="+mj-lt"/>
              </a:rPr>
              <a:t>Multiplication with/without sign</a:t>
            </a:r>
          </a:p>
          <a:p>
            <a:pPr marL="422077" lvl="2" indent="-132160">
              <a:spcBef>
                <a:spcPts val="375"/>
              </a:spcBef>
            </a:pPr>
            <a:r>
              <a:rPr lang="en-US" sz="1600" dirty="0">
                <a:latin typeface="+mj-lt"/>
              </a:rPr>
              <a:t>Division </a:t>
            </a:r>
            <a:r>
              <a:rPr lang="en-US" sz="1600" dirty="0"/>
              <a:t>with/without sign </a:t>
            </a:r>
          </a:p>
          <a:p>
            <a:pPr marL="422077" lvl="2" indent="-132160">
              <a:spcBef>
                <a:spcPts val="375"/>
              </a:spcBef>
            </a:pPr>
            <a:r>
              <a:rPr lang="en-US" sz="1600" dirty="0">
                <a:latin typeface="+mj-lt"/>
              </a:rPr>
              <a:t>Two’s complement</a:t>
            </a:r>
          </a:p>
          <a:p>
            <a:pPr lvl="1"/>
            <a:endParaRPr lang="en-US" sz="1600" noProof="0" dirty="0"/>
          </a:p>
          <a:p>
            <a:r>
              <a:rPr lang="en-US" sz="2000" noProof="0" dirty="0"/>
              <a:t> Logical</a:t>
            </a:r>
          </a:p>
          <a:p>
            <a:pPr marL="422077" lvl="2" indent="-132160">
              <a:spcBef>
                <a:spcPts val="375"/>
              </a:spcBef>
            </a:pPr>
            <a:r>
              <a:rPr lang="en-US" sz="1600" dirty="0">
                <a:latin typeface="+mj-lt"/>
              </a:rPr>
              <a:t>NOT</a:t>
            </a:r>
          </a:p>
          <a:p>
            <a:pPr marL="422077" lvl="2" indent="-132160">
              <a:spcBef>
                <a:spcPts val="375"/>
              </a:spcBef>
            </a:pPr>
            <a:r>
              <a:rPr lang="en-US" sz="1600" dirty="0">
                <a:latin typeface="+mj-lt"/>
              </a:rPr>
              <a:t>AND</a:t>
            </a:r>
          </a:p>
          <a:p>
            <a:pPr marL="422077" lvl="2" indent="-132160">
              <a:spcBef>
                <a:spcPts val="375"/>
              </a:spcBef>
            </a:pPr>
            <a:r>
              <a:rPr lang="en-US" sz="1600" dirty="0">
                <a:latin typeface="+mj-lt"/>
              </a:rPr>
              <a:t>OR</a:t>
            </a:r>
          </a:p>
          <a:p>
            <a:pPr marL="422077" lvl="2" indent="-132160">
              <a:spcBef>
                <a:spcPts val="375"/>
              </a:spcBef>
            </a:pPr>
            <a:r>
              <a:rPr lang="en-US" sz="1600" dirty="0">
                <a:latin typeface="+mj-lt"/>
              </a:rPr>
              <a:t>XOR</a:t>
            </a:r>
          </a:p>
          <a:p>
            <a:endParaRPr lang="en-US" sz="2000" noProof="0" dirty="0"/>
          </a:p>
        </p:txBody>
      </p:sp>
      <p:sp>
        <p:nvSpPr>
          <p:cNvPr id="9" name="Content Placeholder 8"/>
          <p:cNvSpPr>
            <a:spLocks noGrp="1"/>
          </p:cNvSpPr>
          <p:nvPr>
            <p:ph sz="half" idx="2"/>
          </p:nvPr>
        </p:nvSpPr>
        <p:spPr/>
        <p:txBody>
          <a:bodyPr/>
          <a:lstStyle/>
          <a:p>
            <a:r>
              <a:rPr lang="en-US" sz="2000" dirty="0"/>
              <a:t> Shift and rotation</a:t>
            </a:r>
          </a:p>
          <a:p>
            <a:pPr marL="422077" lvl="2" indent="-132160">
              <a:spcBef>
                <a:spcPts val="375"/>
              </a:spcBef>
            </a:pPr>
            <a:r>
              <a:rPr lang="en-US" sz="1600" dirty="0">
                <a:latin typeface="+mj-lt"/>
              </a:rPr>
              <a:t>Shift left</a:t>
            </a:r>
          </a:p>
          <a:p>
            <a:pPr marL="422077" lvl="2" indent="-132160">
              <a:spcBef>
                <a:spcPts val="375"/>
              </a:spcBef>
            </a:pPr>
            <a:r>
              <a:rPr lang="en-US" sz="1600" dirty="0">
                <a:latin typeface="+mj-lt"/>
              </a:rPr>
              <a:t>Shift right</a:t>
            </a:r>
          </a:p>
          <a:p>
            <a:pPr marL="422077" lvl="2" indent="-132160">
              <a:spcBef>
                <a:spcPts val="375"/>
              </a:spcBef>
            </a:pPr>
            <a:r>
              <a:rPr lang="en-US" sz="1600" dirty="0">
                <a:latin typeface="+mj-lt"/>
              </a:rPr>
              <a:t>Rotate right without carry</a:t>
            </a:r>
          </a:p>
          <a:p>
            <a:pPr marL="422077" lvl="2" indent="-132160">
              <a:spcBef>
                <a:spcPts val="375"/>
              </a:spcBef>
            </a:pPr>
            <a:r>
              <a:rPr lang="en-US" sz="1600" dirty="0">
                <a:latin typeface="+mj-lt"/>
              </a:rPr>
              <a:t>Rotate right with carry</a:t>
            </a:r>
          </a:p>
          <a:p>
            <a:pPr marL="422077" lvl="2" indent="-132160">
              <a:spcBef>
                <a:spcPts val="375"/>
              </a:spcBef>
            </a:pPr>
            <a:r>
              <a:rPr lang="en-US" sz="1600" dirty="0">
                <a:latin typeface="+mj-lt"/>
              </a:rPr>
              <a:t>Rotate left without carry</a:t>
            </a:r>
          </a:p>
          <a:p>
            <a:pPr marL="422077" lvl="2" indent="-132160">
              <a:spcBef>
                <a:spcPts val="375"/>
              </a:spcBef>
            </a:pPr>
            <a:r>
              <a:rPr lang="en-US" sz="1600" dirty="0">
                <a:latin typeface="+mj-lt"/>
              </a:rPr>
              <a:t>Rotate left with carry</a:t>
            </a:r>
          </a:p>
          <a:p>
            <a:pPr lvl="1"/>
            <a:endParaRPr lang="en-US" sz="1600" dirty="0"/>
          </a:p>
          <a:p>
            <a:r>
              <a:rPr lang="en-US" sz="2000" dirty="0"/>
              <a:t> Memory</a:t>
            </a:r>
          </a:p>
          <a:p>
            <a:pPr marL="422077" lvl="2" indent="-132160">
              <a:spcBef>
                <a:spcPts val="375"/>
              </a:spcBef>
            </a:pPr>
            <a:r>
              <a:rPr lang="en-US" sz="1600" dirty="0">
                <a:latin typeface="+mj-lt"/>
              </a:rPr>
              <a:t>Transfer</a:t>
            </a:r>
          </a:p>
          <a:p>
            <a:pPr marL="422077" lvl="2" indent="-132160">
              <a:spcBef>
                <a:spcPts val="375"/>
              </a:spcBef>
            </a:pPr>
            <a:r>
              <a:rPr lang="en-US" sz="1600" dirty="0">
                <a:latin typeface="+mj-lt"/>
              </a:rPr>
              <a:t>Load, store </a:t>
            </a:r>
          </a:p>
          <a:p>
            <a:endParaRPr lang="en-US" sz="2000" dirty="0"/>
          </a:p>
        </p:txBody>
      </p:sp>
      <p:sp>
        <p:nvSpPr>
          <p:cNvPr id="40962"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What do we need a status register for?</a:t>
            </a:r>
          </a:p>
          <a:p>
            <a:pPr marL="268288" lvl="1" indent="-180975"/>
            <a:r>
              <a:rPr lang="en-US" dirty="0"/>
              <a:t>What is the idea behind the PSW? When and why do we have to save it?</a:t>
            </a:r>
          </a:p>
          <a:p>
            <a:pPr marL="268288" lvl="1" indent="-180975"/>
            <a:r>
              <a:rPr lang="en-US" dirty="0"/>
              <a:t>How can we add very, very long integers (that do not fit into the operand registers of the ALU)?</a:t>
            </a:r>
          </a:p>
          <a:p>
            <a:pPr marL="268288" lvl="1" indent="-180975"/>
            <a:r>
              <a:rPr lang="en-US" dirty="0"/>
              <a:t>When do we typically use the flags?</a:t>
            </a:r>
          </a:p>
          <a:p>
            <a:pPr marL="268288" lvl="1" indent="-180975"/>
            <a:r>
              <a:rPr lang="en-US" dirty="0"/>
              <a:t>How do we know when the ALU finished its calculations?</a:t>
            </a:r>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406548371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en-US" sz="3000" noProof="0" dirty="0"/>
              <a:t>Registers</a:t>
            </a:r>
          </a:p>
        </p:txBody>
      </p:sp>
      <p:sp>
        <p:nvSpPr>
          <p:cNvPr id="46083" name="Textplatzhalter 2"/>
          <p:cNvSpPr>
            <a:spLocks noGrp="1"/>
          </p:cNvSpPr>
          <p:nvPr>
            <p:ph type="body" idx="1"/>
          </p:nvPr>
        </p:nvSpPr>
        <p:spPr/>
        <p:txBody>
          <a:bodyPr/>
          <a:lstStyle/>
          <a:p>
            <a:endParaRPr lang="de-DE" dirty="0"/>
          </a:p>
        </p:txBody>
      </p:sp>
      <p:sp>
        <p:nvSpPr>
          <p:cNvPr id="4608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noProof="0" dirty="0"/>
              <a:t>Registers</a:t>
            </a:r>
          </a:p>
        </p:txBody>
      </p:sp>
      <p:sp>
        <p:nvSpPr>
          <p:cNvPr id="2" name="Content Placeholder 1"/>
          <p:cNvSpPr>
            <a:spLocks noGrp="1"/>
          </p:cNvSpPr>
          <p:nvPr>
            <p:ph idx="1"/>
          </p:nvPr>
        </p:nvSpPr>
        <p:spPr>
          <a:xfrm>
            <a:off x="334437" y="1232355"/>
            <a:ext cx="2975356" cy="5249412"/>
          </a:xfrm>
        </p:spPr>
        <p:txBody>
          <a:bodyPr/>
          <a:lstStyle/>
          <a:p>
            <a:r>
              <a:rPr lang="en-US" dirty="0"/>
              <a:t>Extend the registers of the execution unit</a:t>
            </a:r>
          </a:p>
          <a:p>
            <a:endParaRPr lang="en-US" dirty="0"/>
          </a:p>
          <a:p>
            <a:r>
              <a:rPr lang="en-US" dirty="0"/>
              <a:t>Storage of frequently used operands</a:t>
            </a:r>
          </a:p>
          <a:p>
            <a:endParaRPr lang="en-US" dirty="0"/>
          </a:p>
          <a:p>
            <a:r>
              <a:rPr lang="en-US" dirty="0"/>
              <a:t>Much faster than the main storage</a:t>
            </a:r>
          </a:p>
        </p:txBody>
      </p:sp>
      <p:sp>
        <p:nvSpPr>
          <p:cNvPr id="47106" name="Fußzeilenplatzhalter 2"/>
          <p:cNvSpPr>
            <a:spLocks noGrp="1"/>
          </p:cNvSpPr>
          <p:nvPr>
            <p:ph type="ftr" sz="quarter" idx="10"/>
          </p:nvPr>
        </p:nvSpPr>
        <p:spPr>
          <a:noFill/>
        </p:spPr>
        <p:txBody>
          <a:bodyPr/>
          <a:lstStyle/>
          <a:p>
            <a:r>
              <a:rPr lang="en-US"/>
              <a:t>TI II - Computer Architecture</a:t>
            </a:r>
          </a:p>
        </p:txBody>
      </p:sp>
      <p:sp>
        <p:nvSpPr>
          <p:cNvPr id="6" name="Flowchart: Process 5"/>
          <p:cNvSpPr/>
          <p:nvPr/>
        </p:nvSpPr>
        <p:spPr bwMode="auto">
          <a:xfrm>
            <a:off x="3453864" y="1250550"/>
            <a:ext cx="6933408" cy="4680520"/>
          </a:xfrm>
          <a:prstGeom prst="flowChartProcess">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Flowchart: Process 6"/>
          <p:cNvSpPr/>
          <p:nvPr/>
        </p:nvSpPr>
        <p:spPr bwMode="auto">
          <a:xfrm>
            <a:off x="3597880" y="1450747"/>
            <a:ext cx="2520280" cy="953705"/>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Flowchart: Multidocument 7"/>
          <p:cNvSpPr/>
          <p:nvPr/>
        </p:nvSpPr>
        <p:spPr bwMode="auto">
          <a:xfrm>
            <a:off x="3901440" y="162268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registers</a:t>
            </a:r>
          </a:p>
        </p:txBody>
      </p:sp>
      <p:sp>
        <p:nvSpPr>
          <p:cNvPr id="9" name="Flowchart: Process 8"/>
          <p:cNvSpPr/>
          <p:nvPr/>
        </p:nvSpPr>
        <p:spPr bwMode="auto">
          <a:xfrm>
            <a:off x="3597880" y="2576387"/>
            <a:ext cx="2520280" cy="2009486"/>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10" name="Flowchart: Process 9"/>
          <p:cNvSpPr/>
          <p:nvPr/>
        </p:nvSpPr>
        <p:spPr bwMode="auto">
          <a:xfrm>
            <a:off x="7162276" y="1450747"/>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11" name="Rectangle 10"/>
          <p:cNvSpPr/>
          <p:nvPr/>
        </p:nvSpPr>
        <p:spPr bwMode="auto">
          <a:xfrm>
            <a:off x="3597880" y="4797345"/>
            <a:ext cx="6552728" cy="936104"/>
          </a:xfrm>
          <a:prstGeom prst="rect">
            <a:avLst/>
          </a:prstGeom>
          <a:solidFill>
            <a:srgbClr val="33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system</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interface</a:t>
            </a:r>
          </a:p>
        </p:txBody>
      </p:sp>
      <p:sp>
        <p:nvSpPr>
          <p:cNvPr id="12" name="Flowchart: Process 11"/>
          <p:cNvSpPr/>
          <p:nvPr/>
        </p:nvSpPr>
        <p:spPr bwMode="auto">
          <a:xfrm>
            <a:off x="7146480" y="3375434"/>
            <a:ext cx="3004128" cy="1224290"/>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13" name="Rectangle 12"/>
          <p:cNvSpPr/>
          <p:nvPr/>
        </p:nvSpPr>
        <p:spPr bwMode="auto">
          <a:xfrm>
            <a:off x="7525918" y="3737363"/>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sp>
        <p:nvSpPr>
          <p:cNvPr id="14" name="Rectangle 13"/>
          <p:cNvSpPr/>
          <p:nvPr/>
        </p:nvSpPr>
        <p:spPr bwMode="auto">
          <a:xfrm>
            <a:off x="3997347" y="3482798"/>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15" name="Rectangle 14"/>
          <p:cNvSpPr/>
          <p:nvPr/>
        </p:nvSpPr>
        <p:spPr bwMode="auto">
          <a:xfrm>
            <a:off x="5138303" y="5140799"/>
            <a:ext cx="138206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 buffer</a:t>
            </a:r>
          </a:p>
        </p:txBody>
      </p:sp>
      <p:sp>
        <p:nvSpPr>
          <p:cNvPr id="16" name="Rectangle 15"/>
          <p:cNvSpPr/>
          <p:nvPr/>
        </p:nvSpPr>
        <p:spPr bwMode="auto">
          <a:xfrm>
            <a:off x="7865973" y="5150609"/>
            <a:ext cx="162262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bus buffer</a:t>
            </a:r>
          </a:p>
        </p:txBody>
      </p:sp>
      <p:sp>
        <p:nvSpPr>
          <p:cNvPr id="17" name="Rectangle 16"/>
          <p:cNvSpPr/>
          <p:nvPr/>
        </p:nvSpPr>
        <p:spPr bwMode="auto">
          <a:xfrm>
            <a:off x="7525918" y="1857392"/>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7273434" y="2563103"/>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9" name="Rectangle 18"/>
          <p:cNvSpPr/>
          <p:nvPr/>
        </p:nvSpPr>
        <p:spPr bwMode="auto">
          <a:xfrm>
            <a:off x="4187803" y="4157862"/>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20" name="Rectangle 19"/>
          <p:cNvSpPr/>
          <p:nvPr/>
        </p:nvSpPr>
        <p:spPr bwMode="auto">
          <a:xfrm>
            <a:off x="4187803" y="2906734"/>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sp>
        <p:nvSpPr>
          <p:cNvPr id="21" name="Flowchart: Multidocument 20"/>
          <p:cNvSpPr/>
          <p:nvPr/>
        </p:nvSpPr>
        <p:spPr bwMode="auto">
          <a:xfrm>
            <a:off x="8854464" y="2297649"/>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22" name="Flowchart: Process 21"/>
          <p:cNvSpPr/>
          <p:nvPr/>
        </p:nvSpPr>
        <p:spPr bwMode="auto">
          <a:xfrm>
            <a:off x="6910248" y="1359364"/>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23" name="Straight Arrow Connector 22"/>
          <p:cNvCxnSpPr>
            <a:stCxn id="16" idx="2"/>
          </p:cNvCxnSpPr>
          <p:nvPr/>
        </p:nvCxnSpPr>
        <p:spPr bwMode="auto">
          <a:xfrm>
            <a:off x="8677287" y="5455398"/>
            <a:ext cx="13938" cy="83816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24" name="Straight Arrow Connector 23"/>
          <p:cNvCxnSpPr>
            <a:stCxn id="15" idx="2"/>
          </p:cNvCxnSpPr>
          <p:nvPr/>
        </p:nvCxnSpPr>
        <p:spPr bwMode="auto">
          <a:xfrm>
            <a:off x="5829337" y="5445588"/>
            <a:ext cx="6968" cy="822803"/>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25" name="Straight Arrow Connector 24"/>
          <p:cNvCxnSpPr/>
          <p:nvPr/>
        </p:nvCxnSpPr>
        <p:spPr bwMode="auto">
          <a:xfrm>
            <a:off x="6354461" y="1445990"/>
            <a:ext cx="0" cy="3704619"/>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26" name="Straight Arrow Connector 25"/>
          <p:cNvCxnSpPr/>
          <p:nvPr/>
        </p:nvCxnSpPr>
        <p:spPr bwMode="auto">
          <a:xfrm flipH="1">
            <a:off x="5110048" y="1783995"/>
            <a:ext cx="1244413" cy="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27" name="Straight Arrow Connector 26"/>
          <p:cNvCxnSpPr>
            <a:endCxn id="20" idx="3"/>
          </p:cNvCxnSpPr>
          <p:nvPr/>
        </p:nvCxnSpPr>
        <p:spPr bwMode="auto">
          <a:xfrm flipH="1">
            <a:off x="5562913" y="3074233"/>
            <a:ext cx="791549" cy="1"/>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28" name="Straight Arrow Connector 27"/>
          <p:cNvCxnSpPr>
            <a:endCxn id="14" idx="3"/>
          </p:cNvCxnSpPr>
          <p:nvPr/>
        </p:nvCxnSpPr>
        <p:spPr bwMode="auto">
          <a:xfrm flipH="1">
            <a:off x="5753369" y="3742705"/>
            <a:ext cx="601094" cy="2"/>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9" name="Straight Arrow Connector 28"/>
          <p:cNvCxnSpPr/>
          <p:nvPr/>
        </p:nvCxnSpPr>
        <p:spPr bwMode="auto">
          <a:xfrm>
            <a:off x="4525476" y="3244772"/>
            <a:ext cx="2381" cy="24526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a:off x="5208895" y="3242391"/>
            <a:ext cx="1030" cy="2448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1" name="Elbow Connector 30"/>
          <p:cNvCxnSpPr>
            <a:stCxn id="14" idx="1"/>
            <a:endCxn id="19" idx="1"/>
          </p:cNvCxnSpPr>
          <p:nvPr/>
        </p:nvCxnSpPr>
        <p:spPr bwMode="auto">
          <a:xfrm rot="10800000" flipH="1" flipV="1">
            <a:off x="3997347" y="3742706"/>
            <a:ext cx="190456" cy="582655"/>
          </a:xfrm>
          <a:prstGeom prst="bentConnector3">
            <a:avLst>
              <a:gd name="adj1" fmla="val -120028"/>
            </a:avLst>
          </a:prstGeom>
          <a:solidFill>
            <a:schemeClr val="accent1"/>
          </a:solidFill>
          <a:ln w="1905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a:off x="6766234" y="1450747"/>
            <a:ext cx="0" cy="4829228"/>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33" name="Straight Arrow Connector 32"/>
          <p:cNvCxnSpPr/>
          <p:nvPr/>
        </p:nvCxnSpPr>
        <p:spPr bwMode="auto">
          <a:xfrm>
            <a:off x="5557026" y="4341005"/>
            <a:ext cx="1209208" cy="22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34" name="Straight Arrow Connector 33"/>
          <p:cNvCxnSpPr/>
          <p:nvPr/>
        </p:nvCxnSpPr>
        <p:spPr bwMode="auto">
          <a:xfrm>
            <a:off x="5747150" y="3565328"/>
            <a:ext cx="1019084"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35" name="Straight Arrow Connector 34"/>
          <p:cNvCxnSpPr/>
          <p:nvPr/>
        </p:nvCxnSpPr>
        <p:spPr bwMode="auto">
          <a:xfrm>
            <a:off x="6112674" y="2169900"/>
            <a:ext cx="653560"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36" name="Straight Arrow Connector 35"/>
          <p:cNvCxnSpPr/>
          <p:nvPr/>
        </p:nvCxnSpPr>
        <p:spPr bwMode="auto">
          <a:xfrm>
            <a:off x="6766233" y="2051766"/>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37" name="Straight Arrow Connector 36"/>
          <p:cNvCxnSpPr/>
          <p:nvPr/>
        </p:nvCxnSpPr>
        <p:spPr bwMode="auto">
          <a:xfrm>
            <a:off x="5557026" y="2978742"/>
            <a:ext cx="1209207"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38" name="Straight Arrow Connector 37"/>
          <p:cNvCxnSpPr>
            <a:endCxn id="18" idx="0"/>
          </p:cNvCxnSpPr>
          <p:nvPr/>
        </p:nvCxnSpPr>
        <p:spPr bwMode="auto">
          <a:xfrm>
            <a:off x="7960989" y="2169900"/>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39" name="Straight Arrow Connector 38"/>
          <p:cNvCxnSpPr>
            <a:stCxn id="13" idx="2"/>
            <a:endCxn id="16" idx="0"/>
          </p:cNvCxnSpPr>
          <p:nvPr/>
        </p:nvCxnSpPr>
        <p:spPr bwMode="auto">
          <a:xfrm>
            <a:off x="8670977" y="4492861"/>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a:off x="6776619" y="4105587"/>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41" name="Straight Arrow Connector 40"/>
          <p:cNvCxnSpPr/>
          <p:nvPr/>
        </p:nvCxnSpPr>
        <p:spPr bwMode="auto">
          <a:xfrm flipH="1" flipV="1">
            <a:off x="6369286" y="3240662"/>
            <a:ext cx="3124271" cy="17604"/>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42" name="Straight Arrow Connector 41"/>
          <p:cNvCxnSpPr/>
          <p:nvPr/>
        </p:nvCxnSpPr>
        <p:spPr bwMode="auto">
          <a:xfrm flipH="1">
            <a:off x="9519432" y="2806622"/>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43" name="Elbow Connector 42"/>
          <p:cNvCxnSpPr>
            <a:stCxn id="22" idx="3"/>
          </p:cNvCxnSpPr>
          <p:nvPr/>
        </p:nvCxnSpPr>
        <p:spPr bwMode="auto">
          <a:xfrm>
            <a:off x="7594324" y="1557787"/>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44" name="Elbow Connector 43"/>
          <p:cNvCxnSpPr>
            <a:stCxn id="21" idx="0"/>
            <a:endCxn id="17" idx="3"/>
          </p:cNvCxnSpPr>
          <p:nvPr/>
        </p:nvCxnSpPr>
        <p:spPr bwMode="auto">
          <a:xfrm rot="16200000" flipV="1">
            <a:off x="9267386" y="2014286"/>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sp>
        <p:nvSpPr>
          <p:cNvPr id="45" name="TextBox 44"/>
          <p:cNvSpPr txBox="1"/>
          <p:nvPr/>
        </p:nvSpPr>
        <p:spPr>
          <a:xfrm>
            <a:off x="8775292" y="5975874"/>
            <a:ext cx="1159292" cy="307777"/>
          </a:xfrm>
          <a:prstGeom prst="rect">
            <a:avLst/>
          </a:prstGeom>
          <a:noFill/>
        </p:spPr>
        <p:txBody>
          <a:bodyPr wrap="none" rtlCol="0">
            <a:spAutoFit/>
          </a:bodyPr>
          <a:lstStyle/>
          <a:p>
            <a:r>
              <a:rPr lang="en-US" sz="1400" dirty="0">
                <a:latin typeface="+mj-lt"/>
              </a:rPr>
              <a:t>address bus</a:t>
            </a:r>
          </a:p>
        </p:txBody>
      </p:sp>
      <p:sp>
        <p:nvSpPr>
          <p:cNvPr id="46" name="TextBox 45"/>
          <p:cNvSpPr txBox="1"/>
          <p:nvPr/>
        </p:nvSpPr>
        <p:spPr>
          <a:xfrm>
            <a:off x="4894024" y="5981242"/>
            <a:ext cx="870752" cy="307777"/>
          </a:xfrm>
          <a:prstGeom prst="rect">
            <a:avLst/>
          </a:prstGeom>
          <a:noFill/>
        </p:spPr>
        <p:txBody>
          <a:bodyPr wrap="none" rtlCol="0">
            <a:spAutoFit/>
          </a:bodyPr>
          <a:lstStyle/>
          <a:p>
            <a:r>
              <a:rPr lang="en-US" sz="1400" dirty="0">
                <a:latin typeface="+mj-lt"/>
              </a:rPr>
              <a:t>data bus</a:t>
            </a:r>
          </a:p>
        </p:txBody>
      </p:sp>
      <p:sp>
        <p:nvSpPr>
          <p:cNvPr id="47" name="TextBox 46"/>
          <p:cNvSpPr txBox="1"/>
          <p:nvPr/>
        </p:nvSpPr>
        <p:spPr>
          <a:xfrm>
            <a:off x="6776619" y="5981242"/>
            <a:ext cx="1059907" cy="307777"/>
          </a:xfrm>
          <a:prstGeom prst="rect">
            <a:avLst/>
          </a:prstGeom>
          <a:noFill/>
        </p:spPr>
        <p:txBody>
          <a:bodyPr wrap="none" rtlCol="0">
            <a:spAutoFit/>
          </a:bodyPr>
          <a:lstStyle/>
          <a:p>
            <a:r>
              <a:rPr lang="en-US" sz="1400" dirty="0">
                <a:latin typeface="+mj-lt"/>
              </a:rPr>
              <a:t>control bus</a:t>
            </a:r>
          </a:p>
        </p:txBody>
      </p:sp>
      <p:cxnSp>
        <p:nvCxnSpPr>
          <p:cNvPr id="48" name="Straight Arrow Connector 47"/>
          <p:cNvCxnSpPr/>
          <p:nvPr/>
        </p:nvCxnSpPr>
        <p:spPr bwMode="auto">
          <a:xfrm>
            <a:off x="10150608" y="1610590"/>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49" name="Straight Arrow Connector 48"/>
          <p:cNvCxnSpPr/>
          <p:nvPr/>
        </p:nvCxnSpPr>
        <p:spPr bwMode="auto">
          <a:xfrm>
            <a:off x="10150608" y="2032219"/>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50" name="Straight Arrow Connector 49"/>
          <p:cNvCxnSpPr/>
          <p:nvPr/>
        </p:nvCxnSpPr>
        <p:spPr bwMode="auto">
          <a:xfrm>
            <a:off x="10150608" y="2464267"/>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51" name="Straight Arrow Connector 50"/>
          <p:cNvCxnSpPr/>
          <p:nvPr/>
        </p:nvCxnSpPr>
        <p:spPr bwMode="auto">
          <a:xfrm>
            <a:off x="10150608" y="2834726"/>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52" name="TextBox 51"/>
          <p:cNvSpPr txBox="1"/>
          <p:nvPr/>
        </p:nvSpPr>
        <p:spPr>
          <a:xfrm>
            <a:off x="10853913" y="1420574"/>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cxnSp>
        <p:nvCxnSpPr>
          <p:cNvPr id="53" name="Straight Arrow Connector 52"/>
          <p:cNvCxnSpPr/>
          <p:nvPr/>
        </p:nvCxnSpPr>
        <p:spPr bwMode="auto">
          <a:xfrm>
            <a:off x="10376145" y="5455398"/>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sp>
        <p:nvSpPr>
          <p:cNvPr id="54" name="TextBox 53"/>
          <p:cNvSpPr txBox="1"/>
          <p:nvPr/>
        </p:nvSpPr>
        <p:spPr>
          <a:xfrm>
            <a:off x="11112990" y="5290784"/>
            <a:ext cx="583814" cy="523220"/>
          </a:xfrm>
          <a:prstGeom prst="rect">
            <a:avLst/>
          </a:prstGeom>
          <a:noFill/>
        </p:spPr>
        <p:txBody>
          <a:bodyPr wrap="none" rtlCol="0">
            <a:spAutoFit/>
          </a:bodyPr>
          <a:lstStyle/>
          <a:p>
            <a:pPr algn="l"/>
            <a:r>
              <a:rPr lang="en-US" sz="1400" dirty="0">
                <a:latin typeface="+mj-lt"/>
              </a:rPr>
              <a:t>V</a:t>
            </a:r>
            <a:r>
              <a:rPr lang="en-US" sz="1400" baseline="-25000" dirty="0">
                <a:latin typeface="+mj-lt"/>
              </a:rPr>
              <a:t>CC</a:t>
            </a:r>
          </a:p>
          <a:p>
            <a:pPr algn="l"/>
            <a:r>
              <a:rPr lang="en-US" sz="1400" dirty="0">
                <a:latin typeface="+mj-lt"/>
              </a:rPr>
              <a:t>GND</a:t>
            </a:r>
          </a:p>
        </p:txBody>
      </p:sp>
      <p:cxnSp>
        <p:nvCxnSpPr>
          <p:cNvPr id="55" name="Straight Arrow Connector 54"/>
          <p:cNvCxnSpPr/>
          <p:nvPr/>
        </p:nvCxnSpPr>
        <p:spPr bwMode="auto">
          <a:xfrm>
            <a:off x="10405431" y="5632619"/>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Arrow Connector 55"/>
          <p:cNvCxnSpPr>
            <a:endCxn id="16" idx="1"/>
          </p:cNvCxnSpPr>
          <p:nvPr/>
        </p:nvCxnSpPr>
        <p:spPr bwMode="auto">
          <a:xfrm>
            <a:off x="6766233" y="5298099"/>
            <a:ext cx="1099740"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57" name="Straight Arrow Connector 56"/>
          <p:cNvCxnSpPr>
            <a:stCxn id="15" idx="3"/>
          </p:cNvCxnSpPr>
          <p:nvPr/>
        </p:nvCxnSpPr>
        <p:spPr bwMode="auto">
          <a:xfrm>
            <a:off x="6520370" y="5293194"/>
            <a:ext cx="256249"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noProof="0" dirty="0"/>
              <a:t>Registers</a:t>
            </a:r>
          </a:p>
        </p:txBody>
      </p:sp>
      <p:sp>
        <p:nvSpPr>
          <p:cNvPr id="48132" name="Rectangle 4"/>
          <p:cNvSpPr>
            <a:spLocks noGrp="1" noChangeArrowheads="1"/>
          </p:cNvSpPr>
          <p:nvPr>
            <p:ph idx="1"/>
          </p:nvPr>
        </p:nvSpPr>
        <p:spPr/>
        <p:txBody>
          <a:bodyPr/>
          <a:lstStyle/>
          <a:p>
            <a:pPr eaLnBrk="1" hangingPunct="1"/>
            <a:r>
              <a:rPr lang="en-US" noProof="0" dirty="0"/>
              <a:t>Very </a:t>
            </a:r>
            <a:r>
              <a:rPr lang="en-US" noProof="0" dirty="0">
                <a:solidFill>
                  <a:srgbClr val="C00000"/>
                </a:solidFill>
              </a:rPr>
              <a:t>fast memory </a:t>
            </a:r>
            <a:r>
              <a:rPr lang="en-US" noProof="0" dirty="0"/>
              <a:t>with very low access time (&lt; 1 ns)</a:t>
            </a:r>
          </a:p>
          <a:p>
            <a:pPr eaLnBrk="1" hangingPunct="1"/>
            <a:endParaRPr lang="en-US" dirty="0"/>
          </a:p>
          <a:p>
            <a:pPr eaLnBrk="1" hangingPunct="1"/>
            <a:r>
              <a:rPr lang="en-US" noProof="0" dirty="0">
                <a:solidFill>
                  <a:srgbClr val="C00000"/>
                </a:solidFill>
              </a:rPr>
              <a:t>Direct selection </a:t>
            </a:r>
            <a:r>
              <a:rPr lang="en-US" noProof="0" dirty="0"/>
              <a:t>of single registers via dedicated control lines</a:t>
            </a:r>
          </a:p>
          <a:p>
            <a:pPr marL="422077" lvl="2" indent="-132160">
              <a:spcBef>
                <a:spcPts val="375"/>
              </a:spcBef>
            </a:pPr>
            <a:r>
              <a:rPr lang="en-US" dirty="0"/>
              <a:t>No address decoder / decoding necessary</a:t>
            </a:r>
          </a:p>
          <a:p>
            <a:pPr eaLnBrk="1" hangingPunct="1"/>
            <a:endParaRPr lang="en-US" noProof="0" dirty="0"/>
          </a:p>
          <a:p>
            <a:pPr eaLnBrk="1" hangingPunct="1"/>
            <a:r>
              <a:rPr lang="en-US" dirty="0"/>
              <a:t>All registers are </a:t>
            </a:r>
            <a:r>
              <a:rPr lang="en-US" dirty="0">
                <a:solidFill>
                  <a:srgbClr val="C00000"/>
                </a:solidFill>
              </a:rPr>
              <a:t>on-chip</a:t>
            </a:r>
          </a:p>
          <a:p>
            <a:pPr marL="422077" lvl="2" indent="-132160">
              <a:spcBef>
                <a:spcPts val="375"/>
              </a:spcBef>
            </a:pPr>
            <a:r>
              <a:rPr lang="en-US" dirty="0"/>
              <a:t>No external access necessary with delays due to run-time, multiplexing, buffering etc.</a:t>
            </a:r>
          </a:p>
          <a:p>
            <a:pPr indent="-74340"/>
            <a:endParaRPr lang="en-US" noProof="0" dirty="0"/>
          </a:p>
          <a:p>
            <a:pPr indent="-74340"/>
            <a:r>
              <a:rPr lang="en-US" dirty="0"/>
              <a:t>Can offer </a:t>
            </a:r>
            <a:r>
              <a:rPr lang="en-US" dirty="0">
                <a:solidFill>
                  <a:srgbClr val="C00000"/>
                </a:solidFill>
              </a:rPr>
              <a:t>additional functions</a:t>
            </a:r>
          </a:p>
          <a:p>
            <a:pPr marL="422077" lvl="2" indent="-132160">
              <a:spcBef>
                <a:spcPts val="375"/>
              </a:spcBef>
            </a:pPr>
            <a:r>
              <a:rPr lang="en-US" dirty="0"/>
              <a:t>Increment/decrement</a:t>
            </a:r>
          </a:p>
          <a:p>
            <a:pPr marL="422077" lvl="2" indent="-132160">
              <a:spcBef>
                <a:spcPts val="375"/>
              </a:spcBef>
            </a:pPr>
            <a:r>
              <a:rPr lang="en-US" dirty="0"/>
              <a:t>Shift</a:t>
            </a:r>
          </a:p>
          <a:p>
            <a:pPr marL="422077" lvl="2" indent="-132160">
              <a:spcBef>
                <a:spcPts val="375"/>
              </a:spcBef>
            </a:pPr>
            <a:r>
              <a:rPr lang="en-US" dirty="0"/>
              <a:t>Set to zero, hardwired to zero</a:t>
            </a:r>
          </a:p>
          <a:p>
            <a:pPr indent="-74340"/>
            <a:endParaRPr lang="en-US" dirty="0"/>
          </a:p>
          <a:p>
            <a:r>
              <a:rPr lang="en-US" dirty="0">
                <a:solidFill>
                  <a:srgbClr val="C00000"/>
                </a:solidFill>
              </a:rPr>
              <a:t>Several independent input/output port</a:t>
            </a:r>
          </a:p>
          <a:p>
            <a:pPr marL="422077" lvl="2" indent="-132160">
              <a:spcBef>
                <a:spcPts val="375"/>
              </a:spcBef>
            </a:pPr>
            <a:r>
              <a:rPr lang="en-US" dirty="0"/>
              <a:t>Simultaneous writing and reading of several (different) registers possible</a:t>
            </a:r>
          </a:p>
          <a:p>
            <a:pPr marL="422077" lvl="2" indent="-132160">
              <a:spcBef>
                <a:spcPts val="375"/>
              </a:spcBef>
            </a:pPr>
            <a:r>
              <a:rPr lang="en-US" dirty="0"/>
              <a:t>Today’s superscalar processors are able to write 4 registers and read 8 registers in one clock cycle</a:t>
            </a:r>
          </a:p>
          <a:p>
            <a:endParaRPr lang="en-US" dirty="0"/>
          </a:p>
          <a:p>
            <a:pPr indent="-74340"/>
            <a:endParaRPr lang="en-US" noProof="0" dirty="0"/>
          </a:p>
          <a:p>
            <a:pPr lvl="3" eaLnBrk="1" hangingPunct="1"/>
            <a:endParaRPr lang="en-US" noProof="0" dirty="0"/>
          </a:p>
          <a:p>
            <a:pPr eaLnBrk="1" hangingPunct="1"/>
            <a:endParaRPr lang="en-US" noProof="0" dirty="0"/>
          </a:p>
        </p:txBody>
      </p:sp>
      <p:sp>
        <p:nvSpPr>
          <p:cNvPr id="48130" name="Fußzeilenplatzhalter 3"/>
          <p:cNvSpPr>
            <a:spLocks noGrp="1"/>
          </p:cNvSpPr>
          <p:nvPr>
            <p:ph type="ftr" sz="quarter" idx="10"/>
          </p:nvPr>
        </p:nvSpPr>
        <p:spPr>
          <a:noFill/>
        </p:spPr>
        <p:txBody>
          <a:bodyPr/>
          <a:lstStyle/>
          <a:p>
            <a:r>
              <a:rPr lang="en-US" dirty="0"/>
              <a:t>TI II - Computer Architecture</a:t>
            </a:r>
          </a:p>
        </p:txBody>
      </p:sp>
      <p:sp>
        <p:nvSpPr>
          <p:cNvPr id="5" name="Flowchart: Process 4"/>
          <p:cNvSpPr/>
          <p:nvPr/>
        </p:nvSpPr>
        <p:spPr bwMode="auto">
          <a:xfrm>
            <a:off x="8832304" y="1144119"/>
            <a:ext cx="2520280" cy="953705"/>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Flowchart: Multidocument 5"/>
          <p:cNvSpPr/>
          <p:nvPr/>
        </p:nvSpPr>
        <p:spPr bwMode="auto">
          <a:xfrm>
            <a:off x="9135864" y="1316054"/>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registers</a:t>
            </a:r>
          </a:p>
        </p:txBody>
      </p:sp>
      <p:cxnSp>
        <p:nvCxnSpPr>
          <p:cNvPr id="7" name="Straight Arrow Connector 6"/>
          <p:cNvCxnSpPr/>
          <p:nvPr/>
        </p:nvCxnSpPr>
        <p:spPr bwMode="auto">
          <a:xfrm flipH="1">
            <a:off x="10344472" y="1477367"/>
            <a:ext cx="1244413" cy="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8" name="Straight Arrow Connector 7"/>
          <p:cNvCxnSpPr/>
          <p:nvPr/>
        </p:nvCxnSpPr>
        <p:spPr bwMode="auto">
          <a:xfrm>
            <a:off x="11347098" y="1863272"/>
            <a:ext cx="653560"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grpSp>
        <p:nvGrpSpPr>
          <p:cNvPr id="21" name="Group 20"/>
          <p:cNvGrpSpPr/>
          <p:nvPr/>
        </p:nvGrpSpPr>
        <p:grpSpPr>
          <a:xfrm>
            <a:off x="5931707" y="3789040"/>
            <a:ext cx="5003620" cy="1265640"/>
            <a:chOff x="5931707" y="3789040"/>
            <a:chExt cx="5003620" cy="1265640"/>
          </a:xfrm>
        </p:grpSpPr>
        <p:sp>
          <p:nvSpPr>
            <p:cNvPr id="9" name="Flowchart: Process 8"/>
            <p:cNvSpPr/>
            <p:nvPr/>
          </p:nvSpPr>
          <p:spPr bwMode="auto">
            <a:xfrm>
              <a:off x="7176120" y="4100975"/>
              <a:ext cx="2520280" cy="953705"/>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Flowchart: Multidocument 9"/>
            <p:cNvSpPr/>
            <p:nvPr/>
          </p:nvSpPr>
          <p:spPr bwMode="auto">
            <a:xfrm>
              <a:off x="7479680" y="4272910"/>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registers</a:t>
              </a:r>
            </a:p>
          </p:txBody>
        </p:sp>
        <p:cxnSp>
          <p:nvCxnSpPr>
            <p:cNvPr id="13" name="Straight Arrow Connector 12"/>
            <p:cNvCxnSpPr/>
            <p:nvPr/>
          </p:nvCxnSpPr>
          <p:spPr bwMode="auto">
            <a:xfrm flipH="1">
              <a:off x="9690914" y="4221088"/>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4" name="Straight Arrow Connector 13"/>
            <p:cNvCxnSpPr/>
            <p:nvPr/>
          </p:nvCxnSpPr>
          <p:spPr bwMode="auto">
            <a:xfrm flipH="1">
              <a:off x="5931707" y="4965071"/>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5" name="Straight Arrow Connector 14"/>
            <p:cNvCxnSpPr/>
            <p:nvPr/>
          </p:nvCxnSpPr>
          <p:spPr bwMode="auto">
            <a:xfrm flipH="1">
              <a:off x="5931707" y="4732674"/>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5931707" y="4500278"/>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7" name="Straight Arrow Connector 16"/>
            <p:cNvCxnSpPr/>
            <p:nvPr/>
          </p:nvCxnSpPr>
          <p:spPr bwMode="auto">
            <a:xfrm flipH="1">
              <a:off x="5931707" y="4267882"/>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8" name="Straight Arrow Connector 17"/>
            <p:cNvCxnSpPr/>
            <p:nvPr/>
          </p:nvCxnSpPr>
          <p:spPr bwMode="auto">
            <a:xfrm flipH="1">
              <a:off x="9690914" y="4978143"/>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2" name="Straight Arrow Connector 21"/>
            <p:cNvCxnSpPr/>
            <p:nvPr/>
          </p:nvCxnSpPr>
          <p:spPr bwMode="auto">
            <a:xfrm flipH="1">
              <a:off x="9690914" y="4329239"/>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9690914" y="4437390"/>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4" name="Straight Arrow Connector 23"/>
            <p:cNvCxnSpPr/>
            <p:nvPr/>
          </p:nvCxnSpPr>
          <p:spPr bwMode="auto">
            <a:xfrm flipH="1">
              <a:off x="9690914" y="4545541"/>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9690914" y="4653692"/>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6" name="Straight Arrow Connector 25"/>
            <p:cNvCxnSpPr/>
            <p:nvPr/>
          </p:nvCxnSpPr>
          <p:spPr bwMode="auto">
            <a:xfrm flipH="1">
              <a:off x="9690914" y="4761843"/>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7" name="Straight Arrow Connector 26"/>
            <p:cNvCxnSpPr/>
            <p:nvPr/>
          </p:nvCxnSpPr>
          <p:spPr bwMode="auto">
            <a:xfrm flipH="1">
              <a:off x="9690914" y="4869994"/>
              <a:ext cx="1244413" cy="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20" name="Elbow Connector 19"/>
            <p:cNvCxnSpPr>
              <a:stCxn id="9" idx="0"/>
            </p:cNvCxnSpPr>
            <p:nvPr/>
          </p:nvCxnSpPr>
          <p:spPr bwMode="auto">
            <a:xfrm rot="5400000" flipH="1" flipV="1">
              <a:off x="9486427" y="2738874"/>
              <a:ext cx="311935" cy="2412268"/>
            </a:xfrm>
            <a:prstGeom prst="bentConnector2">
              <a:avLst/>
            </a:prstGeom>
            <a:solidFill>
              <a:schemeClr val="accent1"/>
            </a:solidFill>
            <a:ln w="19050" cap="flat" cmpd="sng" algn="ctr">
              <a:solidFill>
                <a:schemeClr val="tx1"/>
              </a:solidFill>
              <a:prstDash val="solid"/>
              <a:round/>
              <a:headEnd type="triangle"/>
              <a:tailEnd type="triangle"/>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3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3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13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32">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32">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title"/>
          </p:nvPr>
        </p:nvSpPr>
        <p:spPr/>
        <p:txBody>
          <a:bodyPr/>
          <a:lstStyle/>
          <a:p>
            <a:pPr eaLnBrk="1" hangingPunct="1"/>
            <a:r>
              <a:rPr lang="en-US" noProof="0" dirty="0"/>
              <a:t>Register file – </a:t>
            </a:r>
            <a:r>
              <a:rPr lang="en-US" dirty="0"/>
              <a:t>example </a:t>
            </a:r>
            <a:endParaRPr lang="en-US" noProof="0" dirty="0"/>
          </a:p>
        </p:txBody>
      </p:sp>
      <p:sp>
        <p:nvSpPr>
          <p:cNvPr id="50178" name="Fußzeilenplatzhalter 2"/>
          <p:cNvSpPr>
            <a:spLocks noGrp="1"/>
          </p:cNvSpPr>
          <p:nvPr>
            <p:ph type="ftr" sz="quarter" idx="10"/>
          </p:nvPr>
        </p:nvSpPr>
        <p:spPr>
          <a:noFill/>
        </p:spPr>
        <p:txBody>
          <a:bodyPr/>
          <a:lstStyle/>
          <a:p>
            <a:r>
              <a:rPr lang="en-US"/>
              <a:t>TI II - Computer Architecture</a:t>
            </a:r>
          </a:p>
        </p:txBody>
      </p:sp>
      <p:sp>
        <p:nvSpPr>
          <p:cNvPr id="50179" name="Rectangle 2"/>
          <p:cNvSpPr>
            <a:spLocks noChangeArrowheads="1"/>
          </p:cNvSpPr>
          <p:nvPr/>
        </p:nvSpPr>
        <p:spPr bwMode="auto">
          <a:xfrm>
            <a:off x="2351584" y="1772816"/>
            <a:ext cx="1828800" cy="1485900"/>
          </a:xfrm>
          <a:prstGeom prst="rect">
            <a:avLst/>
          </a:prstGeom>
          <a:solidFill>
            <a:srgbClr val="FF9900"/>
          </a:solidFill>
          <a:ln w="12700">
            <a:noFill/>
            <a:miter lim="800000"/>
            <a:headEnd/>
            <a:tailEnd/>
          </a:ln>
        </p:spPr>
        <p:txBody>
          <a:bodyPr wrap="none" anchor="ctr"/>
          <a:lstStyle/>
          <a:p>
            <a:endParaRPr lang="de-DE"/>
          </a:p>
        </p:txBody>
      </p:sp>
      <p:sp>
        <p:nvSpPr>
          <p:cNvPr id="50181" name="Rectangle 4"/>
          <p:cNvSpPr>
            <a:spLocks noChangeArrowheads="1"/>
          </p:cNvSpPr>
          <p:nvPr/>
        </p:nvSpPr>
        <p:spPr bwMode="auto">
          <a:xfrm>
            <a:off x="2351584" y="1772817"/>
            <a:ext cx="1828800" cy="219075"/>
          </a:xfrm>
          <a:prstGeom prst="rect">
            <a:avLst/>
          </a:prstGeom>
          <a:solidFill>
            <a:srgbClr val="FF9900"/>
          </a:solidFill>
          <a:ln w="12700">
            <a:solidFill>
              <a:schemeClr val="tx1"/>
            </a:solidFill>
            <a:miter lim="800000"/>
            <a:headEnd/>
            <a:tailEnd/>
          </a:ln>
        </p:spPr>
        <p:txBody>
          <a:bodyPr wrap="none" anchor="ctr"/>
          <a:lstStyle/>
          <a:p>
            <a:endParaRPr lang="de-DE"/>
          </a:p>
        </p:txBody>
      </p:sp>
      <p:sp>
        <p:nvSpPr>
          <p:cNvPr id="50182" name="Rectangle 5"/>
          <p:cNvSpPr>
            <a:spLocks noChangeArrowheads="1"/>
          </p:cNvSpPr>
          <p:nvPr/>
        </p:nvSpPr>
        <p:spPr bwMode="auto">
          <a:xfrm>
            <a:off x="2351584" y="1991892"/>
            <a:ext cx="1828800" cy="219075"/>
          </a:xfrm>
          <a:prstGeom prst="rect">
            <a:avLst/>
          </a:prstGeom>
          <a:solidFill>
            <a:srgbClr val="FF9900"/>
          </a:solidFill>
          <a:ln w="12700">
            <a:solidFill>
              <a:schemeClr val="tx1"/>
            </a:solidFill>
            <a:miter lim="800000"/>
            <a:headEnd/>
            <a:tailEnd/>
          </a:ln>
        </p:spPr>
        <p:txBody>
          <a:bodyPr wrap="none" anchor="ctr"/>
          <a:lstStyle/>
          <a:p>
            <a:endParaRPr lang="de-DE"/>
          </a:p>
        </p:txBody>
      </p:sp>
      <p:sp>
        <p:nvSpPr>
          <p:cNvPr id="50183" name="Rectangle 6"/>
          <p:cNvSpPr>
            <a:spLocks noChangeArrowheads="1"/>
          </p:cNvSpPr>
          <p:nvPr/>
        </p:nvSpPr>
        <p:spPr bwMode="auto">
          <a:xfrm>
            <a:off x="2351584" y="3039642"/>
            <a:ext cx="1828800" cy="219075"/>
          </a:xfrm>
          <a:prstGeom prst="rect">
            <a:avLst/>
          </a:prstGeom>
          <a:solidFill>
            <a:srgbClr val="FF9900"/>
          </a:solidFill>
          <a:ln w="12700">
            <a:solidFill>
              <a:schemeClr val="tx1"/>
            </a:solidFill>
            <a:miter lim="800000"/>
            <a:headEnd/>
            <a:tailEnd/>
          </a:ln>
        </p:spPr>
        <p:txBody>
          <a:bodyPr wrap="none" anchor="ctr"/>
          <a:lstStyle/>
          <a:p>
            <a:endParaRPr lang="de-DE"/>
          </a:p>
        </p:txBody>
      </p:sp>
      <p:sp>
        <p:nvSpPr>
          <p:cNvPr id="50184" name="AutoShape 7"/>
          <p:cNvSpPr>
            <a:spLocks/>
          </p:cNvSpPr>
          <p:nvPr/>
        </p:nvSpPr>
        <p:spPr bwMode="auto">
          <a:xfrm>
            <a:off x="7971334" y="1829966"/>
            <a:ext cx="381000" cy="3409950"/>
          </a:xfrm>
          <a:prstGeom prst="rightBrace">
            <a:avLst>
              <a:gd name="adj1" fmla="val 74583"/>
              <a:gd name="adj2" fmla="val 50000"/>
            </a:avLst>
          </a:prstGeom>
          <a:noFill/>
          <a:ln w="19050">
            <a:solidFill>
              <a:schemeClr val="tx1"/>
            </a:solidFill>
            <a:round/>
            <a:headEnd/>
            <a:tailEnd/>
          </a:ln>
        </p:spPr>
        <p:txBody>
          <a:bodyPr wrap="none" anchor="ctr"/>
          <a:lstStyle/>
          <a:p>
            <a:endParaRPr lang="de-DE"/>
          </a:p>
        </p:txBody>
      </p:sp>
      <p:sp>
        <p:nvSpPr>
          <p:cNvPr id="50185" name="Rectangle 8"/>
          <p:cNvSpPr>
            <a:spLocks noChangeArrowheads="1"/>
          </p:cNvSpPr>
          <p:nvPr/>
        </p:nvSpPr>
        <p:spPr bwMode="auto">
          <a:xfrm>
            <a:off x="2351584" y="4925592"/>
            <a:ext cx="1828800" cy="219075"/>
          </a:xfrm>
          <a:prstGeom prst="rect">
            <a:avLst/>
          </a:prstGeom>
          <a:solidFill>
            <a:srgbClr val="00CC66"/>
          </a:solidFill>
          <a:ln w="12700">
            <a:solidFill>
              <a:schemeClr val="tx1"/>
            </a:solidFill>
            <a:miter lim="800000"/>
            <a:headEnd/>
            <a:tailEnd/>
          </a:ln>
        </p:spPr>
        <p:txBody>
          <a:bodyPr wrap="none" anchor="ctr"/>
          <a:lstStyle/>
          <a:p>
            <a:endParaRPr lang="de-DE"/>
          </a:p>
        </p:txBody>
      </p:sp>
      <p:sp>
        <p:nvSpPr>
          <p:cNvPr id="50186" name="Text Box 9"/>
          <p:cNvSpPr txBox="1">
            <a:spLocks noChangeArrowheads="1"/>
          </p:cNvSpPr>
          <p:nvPr/>
        </p:nvSpPr>
        <p:spPr bwMode="auto">
          <a:xfrm>
            <a:off x="1992809" y="1717255"/>
            <a:ext cx="357188" cy="276225"/>
          </a:xfrm>
          <a:prstGeom prst="rect">
            <a:avLst/>
          </a:prstGeom>
          <a:noFill/>
          <a:ln w="12700">
            <a:noFill/>
            <a:miter lim="800000"/>
            <a:headEnd/>
            <a:tailEnd/>
          </a:ln>
        </p:spPr>
        <p:txBody>
          <a:bodyPr wrap="none">
            <a:spAutoFit/>
          </a:bodyPr>
          <a:lstStyle/>
          <a:p>
            <a:pPr algn="l" eaLnBrk="0" hangingPunct="0">
              <a:defRPr/>
            </a:pPr>
            <a:r>
              <a:rPr lang="de-DE" sz="1200" dirty="0">
                <a:latin typeface="+mn-lt"/>
              </a:rPr>
              <a:t>R</a:t>
            </a:r>
            <a:r>
              <a:rPr lang="de-DE" sz="1200" baseline="-25000" dirty="0">
                <a:latin typeface="+mn-lt"/>
              </a:rPr>
              <a:t>0</a:t>
            </a:r>
          </a:p>
        </p:txBody>
      </p:sp>
      <p:sp>
        <p:nvSpPr>
          <p:cNvPr id="50187" name="Text Box 10"/>
          <p:cNvSpPr txBox="1">
            <a:spLocks noChangeArrowheads="1"/>
          </p:cNvSpPr>
          <p:nvPr/>
        </p:nvSpPr>
        <p:spPr bwMode="auto">
          <a:xfrm>
            <a:off x="1992809" y="1952204"/>
            <a:ext cx="357188" cy="277812"/>
          </a:xfrm>
          <a:prstGeom prst="rect">
            <a:avLst/>
          </a:prstGeom>
          <a:noFill/>
          <a:ln w="12700">
            <a:noFill/>
            <a:miter lim="800000"/>
            <a:headEnd/>
            <a:tailEnd/>
          </a:ln>
        </p:spPr>
        <p:txBody>
          <a:bodyPr wrap="none">
            <a:spAutoFit/>
          </a:bodyPr>
          <a:lstStyle/>
          <a:p>
            <a:pPr algn="l" eaLnBrk="0" hangingPunct="0">
              <a:defRPr/>
            </a:pPr>
            <a:r>
              <a:rPr lang="de-DE" sz="1200" dirty="0">
                <a:latin typeface="+mn-lt"/>
              </a:rPr>
              <a:t>R</a:t>
            </a:r>
            <a:r>
              <a:rPr lang="de-DE" sz="1200" baseline="-25000" dirty="0">
                <a:latin typeface="+mn-lt"/>
              </a:rPr>
              <a:t>1</a:t>
            </a:r>
          </a:p>
        </p:txBody>
      </p:sp>
      <p:sp>
        <p:nvSpPr>
          <p:cNvPr id="50188" name="Text Box 11"/>
          <p:cNvSpPr txBox="1">
            <a:spLocks noChangeArrowheads="1"/>
          </p:cNvSpPr>
          <p:nvPr/>
        </p:nvSpPr>
        <p:spPr bwMode="auto">
          <a:xfrm>
            <a:off x="1992809" y="2968205"/>
            <a:ext cx="357188" cy="276225"/>
          </a:xfrm>
          <a:prstGeom prst="rect">
            <a:avLst/>
          </a:prstGeom>
          <a:noFill/>
          <a:ln w="12700">
            <a:noFill/>
            <a:miter lim="800000"/>
            <a:headEnd/>
            <a:tailEnd/>
          </a:ln>
        </p:spPr>
        <p:txBody>
          <a:bodyPr wrap="none">
            <a:spAutoFit/>
          </a:bodyPr>
          <a:lstStyle/>
          <a:p>
            <a:pPr algn="l" eaLnBrk="0" hangingPunct="0">
              <a:defRPr/>
            </a:pPr>
            <a:r>
              <a:rPr lang="de-DE" sz="1200" dirty="0" err="1">
                <a:latin typeface="+mn-lt"/>
              </a:rPr>
              <a:t>R</a:t>
            </a:r>
            <a:r>
              <a:rPr lang="de-DE" sz="1200" baseline="-25000" dirty="0" err="1">
                <a:latin typeface="+mn-lt"/>
              </a:rPr>
              <a:t>n</a:t>
            </a:r>
            <a:endParaRPr lang="de-DE" sz="1200" baseline="-25000" dirty="0">
              <a:latin typeface="+mn-lt"/>
            </a:endParaRPr>
          </a:p>
        </p:txBody>
      </p:sp>
      <p:sp>
        <p:nvSpPr>
          <p:cNvPr id="50189" name="Text Box 12"/>
          <p:cNvSpPr txBox="1">
            <a:spLocks noChangeArrowheads="1"/>
          </p:cNvSpPr>
          <p:nvPr/>
        </p:nvSpPr>
        <p:spPr bwMode="auto">
          <a:xfrm>
            <a:off x="4231184" y="1926805"/>
            <a:ext cx="4013200" cy="861774"/>
          </a:xfrm>
          <a:prstGeom prst="rect">
            <a:avLst/>
          </a:prstGeom>
          <a:noFill/>
          <a:ln w="12700">
            <a:noFill/>
            <a:miter lim="800000"/>
            <a:headEnd/>
            <a:tailEnd/>
          </a:ln>
        </p:spPr>
        <p:txBody>
          <a:bodyPr>
            <a:spAutoFit/>
          </a:bodyPr>
          <a:lstStyle/>
          <a:p>
            <a:pPr algn="l" eaLnBrk="0" hangingPunct="0">
              <a:spcBef>
                <a:spcPct val="50000"/>
              </a:spcBef>
              <a:buClr>
                <a:srgbClr val="0000CC"/>
              </a:buClr>
              <a:buSzPct val="75000"/>
              <a:buFont typeface="Monotype Sorts" pitchFamily="2" charset="2"/>
              <a:buNone/>
            </a:pPr>
            <a:r>
              <a:rPr lang="de-DE" sz="2000" i="1" noProof="1">
                <a:latin typeface="Arial" charset="0"/>
              </a:rPr>
              <a:t>general purpose registers</a:t>
            </a:r>
            <a:endParaRPr lang="de-DE" sz="2000" dirty="0">
              <a:latin typeface="Arial" charset="0"/>
            </a:endParaRPr>
          </a:p>
          <a:p>
            <a:pPr algn="l" eaLnBrk="0" hangingPunct="0">
              <a:spcBef>
                <a:spcPct val="50000"/>
              </a:spcBef>
              <a:buClr>
                <a:srgbClr val="0000CC"/>
              </a:buClr>
              <a:buSzPct val="75000"/>
              <a:buFont typeface="Monotype Sorts" pitchFamily="2" charset="2"/>
              <a:buNone/>
            </a:pPr>
            <a:r>
              <a:rPr lang="de-DE" sz="2000" dirty="0">
                <a:latin typeface="Arial" charset="0"/>
              </a:rPr>
              <a:t>(</a:t>
            </a:r>
            <a:r>
              <a:rPr lang="de-DE" sz="2000" dirty="0" err="1">
                <a:latin typeface="Arial" charset="0"/>
              </a:rPr>
              <a:t>operands</a:t>
            </a:r>
            <a:r>
              <a:rPr lang="de-DE" sz="2000" dirty="0">
                <a:latin typeface="Arial" charset="0"/>
              </a:rPr>
              <a:t>, </a:t>
            </a:r>
            <a:r>
              <a:rPr lang="de-DE" sz="2000" dirty="0" err="1">
                <a:latin typeface="Arial" charset="0"/>
              </a:rPr>
              <a:t>addresses</a:t>
            </a:r>
            <a:r>
              <a:rPr lang="de-DE" sz="2000" dirty="0">
                <a:latin typeface="Arial" charset="0"/>
              </a:rPr>
              <a:t>)</a:t>
            </a:r>
          </a:p>
        </p:txBody>
      </p:sp>
      <p:sp>
        <p:nvSpPr>
          <p:cNvPr id="50190" name="Line 13"/>
          <p:cNvSpPr>
            <a:spLocks noChangeShapeType="1"/>
          </p:cNvSpPr>
          <p:nvPr/>
        </p:nvSpPr>
        <p:spPr bwMode="auto">
          <a:xfrm>
            <a:off x="4180384" y="2210967"/>
            <a:ext cx="0" cy="847725"/>
          </a:xfrm>
          <a:prstGeom prst="line">
            <a:avLst/>
          </a:prstGeom>
          <a:noFill/>
          <a:ln w="12700">
            <a:solidFill>
              <a:schemeClr val="tx1"/>
            </a:solidFill>
            <a:round/>
            <a:headEnd/>
            <a:tailEnd/>
          </a:ln>
        </p:spPr>
        <p:txBody>
          <a:bodyPr/>
          <a:lstStyle/>
          <a:p>
            <a:endParaRPr lang="de-DE"/>
          </a:p>
        </p:txBody>
      </p:sp>
      <p:sp>
        <p:nvSpPr>
          <p:cNvPr id="50191" name="Line 14"/>
          <p:cNvSpPr>
            <a:spLocks noChangeShapeType="1"/>
          </p:cNvSpPr>
          <p:nvPr/>
        </p:nvSpPr>
        <p:spPr bwMode="auto">
          <a:xfrm>
            <a:off x="2351584" y="2210966"/>
            <a:ext cx="0" cy="876300"/>
          </a:xfrm>
          <a:prstGeom prst="line">
            <a:avLst/>
          </a:prstGeom>
          <a:noFill/>
          <a:ln w="12700">
            <a:solidFill>
              <a:schemeClr val="tx1"/>
            </a:solidFill>
            <a:round/>
            <a:headEnd/>
            <a:tailEnd/>
          </a:ln>
        </p:spPr>
        <p:txBody>
          <a:bodyPr/>
          <a:lstStyle/>
          <a:p>
            <a:pPr>
              <a:defRPr/>
            </a:pPr>
            <a:endParaRPr lang="de-DE" sz="1200">
              <a:latin typeface="+mn-lt"/>
            </a:endParaRPr>
          </a:p>
        </p:txBody>
      </p:sp>
      <p:sp>
        <p:nvSpPr>
          <p:cNvPr id="50192" name="Rectangle 15"/>
          <p:cNvSpPr>
            <a:spLocks noChangeArrowheads="1"/>
          </p:cNvSpPr>
          <p:nvPr/>
        </p:nvSpPr>
        <p:spPr bwMode="auto">
          <a:xfrm>
            <a:off x="2351584" y="3607967"/>
            <a:ext cx="1828800" cy="219075"/>
          </a:xfrm>
          <a:prstGeom prst="rect">
            <a:avLst/>
          </a:prstGeom>
          <a:solidFill>
            <a:srgbClr val="FFEAD5"/>
          </a:solidFill>
          <a:ln w="12700">
            <a:solidFill>
              <a:schemeClr val="tx1"/>
            </a:solidFill>
            <a:miter lim="800000"/>
            <a:headEnd/>
            <a:tailEnd/>
          </a:ln>
        </p:spPr>
        <p:txBody>
          <a:bodyPr wrap="none" anchor="ctr"/>
          <a:lstStyle/>
          <a:p>
            <a:endParaRPr lang="de-DE"/>
          </a:p>
        </p:txBody>
      </p:sp>
      <p:sp>
        <p:nvSpPr>
          <p:cNvPr id="50193" name="Text Box 16"/>
          <p:cNvSpPr txBox="1">
            <a:spLocks noChangeArrowheads="1"/>
          </p:cNvSpPr>
          <p:nvPr/>
        </p:nvSpPr>
        <p:spPr bwMode="auto">
          <a:xfrm>
            <a:off x="1913434" y="3565105"/>
            <a:ext cx="500458" cy="276999"/>
          </a:xfrm>
          <a:prstGeom prst="rect">
            <a:avLst/>
          </a:prstGeom>
          <a:noFill/>
          <a:ln w="12700">
            <a:noFill/>
            <a:miter lim="800000"/>
            <a:headEnd/>
            <a:tailEnd/>
          </a:ln>
        </p:spPr>
        <p:txBody>
          <a:bodyPr wrap="none">
            <a:spAutoFit/>
          </a:bodyPr>
          <a:lstStyle/>
          <a:p>
            <a:pPr algn="l" eaLnBrk="0" hangingPunct="0">
              <a:defRPr/>
            </a:pPr>
            <a:r>
              <a:rPr lang="de-DE" sz="1200">
                <a:latin typeface="+mn-lt"/>
              </a:rPr>
              <a:t>USP</a:t>
            </a:r>
            <a:endParaRPr lang="de-DE" sz="1200" baseline="-25000">
              <a:latin typeface="+mn-lt"/>
            </a:endParaRPr>
          </a:p>
        </p:txBody>
      </p:sp>
      <p:sp>
        <p:nvSpPr>
          <p:cNvPr id="50194" name="Rectangle 17"/>
          <p:cNvSpPr>
            <a:spLocks noChangeArrowheads="1"/>
          </p:cNvSpPr>
          <p:nvPr/>
        </p:nvSpPr>
        <p:spPr bwMode="auto">
          <a:xfrm>
            <a:off x="2351584" y="3827042"/>
            <a:ext cx="1828800" cy="219075"/>
          </a:xfrm>
          <a:prstGeom prst="rect">
            <a:avLst/>
          </a:prstGeom>
          <a:solidFill>
            <a:srgbClr val="FFEAD5"/>
          </a:solidFill>
          <a:ln w="12700">
            <a:solidFill>
              <a:schemeClr val="tx1"/>
            </a:solidFill>
            <a:miter lim="800000"/>
            <a:headEnd/>
            <a:tailEnd/>
          </a:ln>
        </p:spPr>
        <p:txBody>
          <a:bodyPr wrap="none" anchor="ctr"/>
          <a:lstStyle/>
          <a:p>
            <a:endParaRPr lang="de-DE"/>
          </a:p>
        </p:txBody>
      </p:sp>
      <p:sp>
        <p:nvSpPr>
          <p:cNvPr id="50195" name="Text Box 18"/>
          <p:cNvSpPr txBox="1">
            <a:spLocks noChangeArrowheads="1"/>
          </p:cNvSpPr>
          <p:nvPr/>
        </p:nvSpPr>
        <p:spPr bwMode="auto">
          <a:xfrm>
            <a:off x="1913435" y="3784180"/>
            <a:ext cx="492443" cy="276999"/>
          </a:xfrm>
          <a:prstGeom prst="rect">
            <a:avLst/>
          </a:prstGeom>
          <a:noFill/>
          <a:ln w="12700">
            <a:noFill/>
            <a:miter lim="800000"/>
            <a:headEnd/>
            <a:tailEnd/>
          </a:ln>
        </p:spPr>
        <p:txBody>
          <a:bodyPr wrap="none">
            <a:spAutoFit/>
          </a:bodyPr>
          <a:lstStyle/>
          <a:p>
            <a:pPr algn="l" eaLnBrk="0" hangingPunct="0">
              <a:defRPr/>
            </a:pPr>
            <a:r>
              <a:rPr lang="de-DE" sz="1200">
                <a:latin typeface="+mn-lt"/>
              </a:rPr>
              <a:t>SSP</a:t>
            </a:r>
            <a:endParaRPr lang="de-DE" sz="1200" baseline="-25000">
              <a:latin typeface="+mn-lt"/>
            </a:endParaRPr>
          </a:p>
        </p:txBody>
      </p:sp>
      <p:sp>
        <p:nvSpPr>
          <p:cNvPr id="50196" name="Rectangle 19"/>
          <p:cNvSpPr>
            <a:spLocks noChangeArrowheads="1"/>
          </p:cNvSpPr>
          <p:nvPr/>
        </p:nvSpPr>
        <p:spPr bwMode="auto">
          <a:xfrm>
            <a:off x="2351584" y="4049292"/>
            <a:ext cx="1828800" cy="219075"/>
          </a:xfrm>
          <a:prstGeom prst="rect">
            <a:avLst/>
          </a:prstGeom>
          <a:solidFill>
            <a:srgbClr val="FFEAD5"/>
          </a:solidFill>
          <a:ln w="12700">
            <a:solidFill>
              <a:schemeClr val="tx1"/>
            </a:solidFill>
            <a:miter lim="800000"/>
            <a:headEnd/>
            <a:tailEnd/>
          </a:ln>
        </p:spPr>
        <p:txBody>
          <a:bodyPr wrap="none" anchor="ctr"/>
          <a:lstStyle/>
          <a:p>
            <a:endParaRPr lang="de-DE"/>
          </a:p>
        </p:txBody>
      </p:sp>
      <p:sp>
        <p:nvSpPr>
          <p:cNvPr id="50197" name="Text Box 20"/>
          <p:cNvSpPr txBox="1">
            <a:spLocks noChangeArrowheads="1"/>
          </p:cNvSpPr>
          <p:nvPr/>
        </p:nvSpPr>
        <p:spPr bwMode="auto">
          <a:xfrm>
            <a:off x="1913434" y="4006430"/>
            <a:ext cx="381836" cy="276999"/>
          </a:xfrm>
          <a:prstGeom prst="rect">
            <a:avLst/>
          </a:prstGeom>
          <a:noFill/>
          <a:ln w="12700">
            <a:noFill/>
            <a:miter lim="800000"/>
            <a:headEnd/>
            <a:tailEnd/>
          </a:ln>
        </p:spPr>
        <p:txBody>
          <a:bodyPr wrap="none">
            <a:spAutoFit/>
          </a:bodyPr>
          <a:lstStyle/>
          <a:p>
            <a:pPr algn="l" eaLnBrk="0" hangingPunct="0">
              <a:defRPr/>
            </a:pPr>
            <a:r>
              <a:rPr lang="de-DE" sz="1200">
                <a:latin typeface="+mn-lt"/>
              </a:rPr>
              <a:t>FB</a:t>
            </a:r>
            <a:endParaRPr lang="de-DE" sz="1200" baseline="-25000">
              <a:latin typeface="+mn-lt"/>
            </a:endParaRPr>
          </a:p>
        </p:txBody>
      </p:sp>
      <p:sp>
        <p:nvSpPr>
          <p:cNvPr id="50198" name="Rectangle 21"/>
          <p:cNvSpPr>
            <a:spLocks noChangeArrowheads="1"/>
          </p:cNvSpPr>
          <p:nvPr/>
        </p:nvSpPr>
        <p:spPr bwMode="auto">
          <a:xfrm>
            <a:off x="2351584" y="4268367"/>
            <a:ext cx="1828800" cy="219075"/>
          </a:xfrm>
          <a:prstGeom prst="rect">
            <a:avLst/>
          </a:prstGeom>
          <a:solidFill>
            <a:srgbClr val="FFEAD5"/>
          </a:solidFill>
          <a:ln w="12700">
            <a:solidFill>
              <a:schemeClr val="tx1"/>
            </a:solidFill>
            <a:miter lim="800000"/>
            <a:headEnd/>
            <a:tailEnd/>
          </a:ln>
        </p:spPr>
        <p:txBody>
          <a:bodyPr wrap="none" anchor="ctr"/>
          <a:lstStyle/>
          <a:p>
            <a:endParaRPr lang="de-DE"/>
          </a:p>
        </p:txBody>
      </p:sp>
      <p:sp>
        <p:nvSpPr>
          <p:cNvPr id="50199" name="Text Box 22"/>
          <p:cNvSpPr txBox="1">
            <a:spLocks noChangeArrowheads="1"/>
          </p:cNvSpPr>
          <p:nvPr/>
        </p:nvSpPr>
        <p:spPr bwMode="auto">
          <a:xfrm>
            <a:off x="1913434" y="4225505"/>
            <a:ext cx="389850" cy="276999"/>
          </a:xfrm>
          <a:prstGeom prst="rect">
            <a:avLst/>
          </a:prstGeom>
          <a:noFill/>
          <a:ln w="12700">
            <a:noFill/>
            <a:miter lim="800000"/>
            <a:headEnd/>
            <a:tailEnd/>
          </a:ln>
        </p:spPr>
        <p:txBody>
          <a:bodyPr wrap="none">
            <a:spAutoFit/>
          </a:bodyPr>
          <a:lstStyle/>
          <a:p>
            <a:pPr algn="l" eaLnBrk="0" hangingPunct="0">
              <a:defRPr/>
            </a:pPr>
            <a:r>
              <a:rPr lang="de-DE" sz="1200">
                <a:latin typeface="+mn-lt"/>
              </a:rPr>
              <a:t>BP</a:t>
            </a:r>
            <a:endParaRPr lang="de-DE" sz="1200" baseline="-25000">
              <a:latin typeface="+mn-lt"/>
            </a:endParaRPr>
          </a:p>
        </p:txBody>
      </p:sp>
      <p:sp>
        <p:nvSpPr>
          <p:cNvPr id="50200" name="Rectangle 23"/>
          <p:cNvSpPr>
            <a:spLocks noChangeArrowheads="1"/>
          </p:cNvSpPr>
          <p:nvPr/>
        </p:nvSpPr>
        <p:spPr bwMode="auto">
          <a:xfrm>
            <a:off x="2351584" y="4484267"/>
            <a:ext cx="1828800" cy="219075"/>
          </a:xfrm>
          <a:prstGeom prst="rect">
            <a:avLst/>
          </a:prstGeom>
          <a:solidFill>
            <a:srgbClr val="FFEAD5"/>
          </a:solidFill>
          <a:ln w="12700">
            <a:solidFill>
              <a:schemeClr val="tx1"/>
            </a:solidFill>
            <a:miter lim="800000"/>
            <a:headEnd/>
            <a:tailEnd/>
          </a:ln>
        </p:spPr>
        <p:txBody>
          <a:bodyPr wrap="none" anchor="ctr"/>
          <a:lstStyle/>
          <a:p>
            <a:endParaRPr lang="de-DE"/>
          </a:p>
        </p:txBody>
      </p:sp>
      <p:sp>
        <p:nvSpPr>
          <p:cNvPr id="50201" name="Text Box 24"/>
          <p:cNvSpPr txBox="1">
            <a:spLocks noChangeArrowheads="1"/>
          </p:cNvSpPr>
          <p:nvPr/>
        </p:nvSpPr>
        <p:spPr bwMode="auto">
          <a:xfrm>
            <a:off x="1913434" y="4441405"/>
            <a:ext cx="395288" cy="276225"/>
          </a:xfrm>
          <a:prstGeom prst="rect">
            <a:avLst/>
          </a:prstGeom>
          <a:noFill/>
          <a:ln w="12700">
            <a:noFill/>
            <a:miter lim="800000"/>
            <a:headEnd/>
            <a:tailEnd/>
          </a:ln>
        </p:spPr>
        <p:txBody>
          <a:bodyPr wrap="none">
            <a:spAutoFit/>
          </a:bodyPr>
          <a:lstStyle/>
          <a:p>
            <a:pPr algn="l" eaLnBrk="0" hangingPunct="0">
              <a:defRPr/>
            </a:pPr>
            <a:r>
              <a:rPr lang="de-DE" sz="1200">
                <a:latin typeface="+mn-lt"/>
              </a:rPr>
              <a:t>VB</a:t>
            </a:r>
            <a:endParaRPr lang="de-DE" sz="1200" baseline="-25000">
              <a:latin typeface="+mn-lt"/>
            </a:endParaRPr>
          </a:p>
        </p:txBody>
      </p:sp>
      <p:sp>
        <p:nvSpPr>
          <p:cNvPr id="50202" name="Text Box 25"/>
          <p:cNvSpPr txBox="1">
            <a:spLocks noChangeArrowheads="1"/>
          </p:cNvSpPr>
          <p:nvPr/>
        </p:nvSpPr>
        <p:spPr bwMode="auto">
          <a:xfrm>
            <a:off x="1913434" y="4660480"/>
            <a:ext cx="397866" cy="276999"/>
          </a:xfrm>
          <a:prstGeom prst="rect">
            <a:avLst/>
          </a:prstGeom>
          <a:noFill/>
          <a:ln w="12700">
            <a:noFill/>
            <a:miter lim="800000"/>
            <a:headEnd/>
            <a:tailEnd/>
          </a:ln>
        </p:spPr>
        <p:txBody>
          <a:bodyPr wrap="none">
            <a:spAutoFit/>
          </a:bodyPr>
          <a:lstStyle/>
          <a:p>
            <a:pPr algn="l" eaLnBrk="0" hangingPunct="0">
              <a:defRPr/>
            </a:pPr>
            <a:r>
              <a:rPr lang="de-DE" sz="1200">
                <a:latin typeface="+mn-lt"/>
              </a:rPr>
              <a:t>PC</a:t>
            </a:r>
            <a:endParaRPr lang="de-DE" sz="1200" baseline="-25000">
              <a:latin typeface="+mn-lt"/>
            </a:endParaRPr>
          </a:p>
        </p:txBody>
      </p:sp>
      <p:sp>
        <p:nvSpPr>
          <p:cNvPr id="50203" name="Rectangle 26"/>
          <p:cNvSpPr>
            <a:spLocks noChangeArrowheads="1"/>
          </p:cNvSpPr>
          <p:nvPr/>
        </p:nvSpPr>
        <p:spPr bwMode="auto">
          <a:xfrm>
            <a:off x="2351584" y="4703342"/>
            <a:ext cx="1828800" cy="219075"/>
          </a:xfrm>
          <a:prstGeom prst="rect">
            <a:avLst/>
          </a:prstGeom>
          <a:solidFill>
            <a:srgbClr val="3366FF"/>
          </a:solidFill>
          <a:ln w="12700">
            <a:solidFill>
              <a:schemeClr val="tx1"/>
            </a:solidFill>
            <a:miter lim="800000"/>
            <a:headEnd/>
            <a:tailEnd/>
          </a:ln>
        </p:spPr>
        <p:txBody>
          <a:bodyPr wrap="none" anchor="ctr"/>
          <a:lstStyle/>
          <a:p>
            <a:endParaRPr lang="de-DE"/>
          </a:p>
        </p:txBody>
      </p:sp>
      <p:sp>
        <p:nvSpPr>
          <p:cNvPr id="50204" name="Text Box 27"/>
          <p:cNvSpPr txBox="1">
            <a:spLocks noChangeArrowheads="1"/>
          </p:cNvSpPr>
          <p:nvPr/>
        </p:nvSpPr>
        <p:spPr bwMode="auto">
          <a:xfrm>
            <a:off x="2342059" y="4687466"/>
            <a:ext cx="1543050" cy="274638"/>
          </a:xfrm>
          <a:prstGeom prst="rect">
            <a:avLst/>
          </a:prstGeom>
          <a:noFill/>
          <a:ln w="12700">
            <a:noFill/>
            <a:miter lim="800000"/>
            <a:headEnd/>
            <a:tailEnd/>
          </a:ln>
        </p:spPr>
        <p:txBody>
          <a:bodyPr>
            <a:spAutoFit/>
          </a:bodyPr>
          <a:lstStyle/>
          <a:p>
            <a:pPr algn="l" eaLnBrk="0" hangingPunct="0">
              <a:spcBef>
                <a:spcPct val="50000"/>
              </a:spcBef>
            </a:pPr>
            <a:r>
              <a:rPr lang="de-DE" sz="1200" b="1" dirty="0" err="1">
                <a:solidFill>
                  <a:schemeClr val="bg1"/>
                </a:solidFill>
                <a:latin typeface="Arial" charset="0"/>
              </a:rPr>
              <a:t>program</a:t>
            </a:r>
            <a:r>
              <a:rPr lang="de-DE" sz="1200" b="1" dirty="0">
                <a:solidFill>
                  <a:schemeClr val="bg1"/>
                </a:solidFill>
                <a:latin typeface="Arial" charset="0"/>
              </a:rPr>
              <a:t> </a:t>
            </a:r>
            <a:r>
              <a:rPr lang="de-DE" sz="1200" b="1" dirty="0" err="1">
                <a:solidFill>
                  <a:schemeClr val="bg1"/>
                </a:solidFill>
                <a:latin typeface="Arial" charset="0"/>
              </a:rPr>
              <a:t>counter</a:t>
            </a:r>
            <a:endParaRPr lang="de-DE" sz="1200" b="1" dirty="0">
              <a:solidFill>
                <a:schemeClr val="bg1"/>
              </a:solidFill>
              <a:latin typeface="Arial" charset="0"/>
            </a:endParaRPr>
          </a:p>
        </p:txBody>
      </p:sp>
      <p:sp>
        <p:nvSpPr>
          <p:cNvPr id="50205" name="Text Box 28"/>
          <p:cNvSpPr txBox="1">
            <a:spLocks noChangeArrowheads="1"/>
          </p:cNvSpPr>
          <p:nvPr/>
        </p:nvSpPr>
        <p:spPr bwMode="auto">
          <a:xfrm>
            <a:off x="2342060" y="3601616"/>
            <a:ext cx="1800225" cy="274638"/>
          </a:xfrm>
          <a:prstGeom prst="rect">
            <a:avLst/>
          </a:prstGeom>
          <a:noFill/>
          <a:ln w="12700">
            <a:noFill/>
            <a:miter lim="800000"/>
            <a:headEnd/>
            <a:tailEnd/>
          </a:ln>
        </p:spPr>
        <p:txBody>
          <a:bodyPr>
            <a:spAutoFit/>
          </a:bodyPr>
          <a:lstStyle/>
          <a:p>
            <a:pPr algn="l" eaLnBrk="0" hangingPunct="0">
              <a:spcBef>
                <a:spcPct val="50000"/>
              </a:spcBef>
            </a:pPr>
            <a:r>
              <a:rPr lang="de-DE" sz="1200" dirty="0" err="1">
                <a:latin typeface="Arial" charset="0"/>
              </a:rPr>
              <a:t>user</a:t>
            </a:r>
            <a:r>
              <a:rPr lang="de-DE" sz="1200" dirty="0">
                <a:latin typeface="Arial" charset="0"/>
              </a:rPr>
              <a:t> </a:t>
            </a:r>
            <a:r>
              <a:rPr lang="de-DE" sz="1200" dirty="0" err="1">
                <a:latin typeface="Arial" charset="0"/>
              </a:rPr>
              <a:t>stackpointer</a:t>
            </a:r>
            <a:endParaRPr lang="de-DE" sz="1200" dirty="0">
              <a:latin typeface="Arial" charset="0"/>
            </a:endParaRPr>
          </a:p>
        </p:txBody>
      </p:sp>
      <p:sp>
        <p:nvSpPr>
          <p:cNvPr id="50206" name="Text Box 29"/>
          <p:cNvSpPr txBox="1">
            <a:spLocks noChangeArrowheads="1"/>
          </p:cNvSpPr>
          <p:nvPr/>
        </p:nvSpPr>
        <p:spPr bwMode="auto">
          <a:xfrm>
            <a:off x="2342059" y="3811166"/>
            <a:ext cx="2057400" cy="274638"/>
          </a:xfrm>
          <a:prstGeom prst="rect">
            <a:avLst/>
          </a:prstGeom>
          <a:noFill/>
          <a:ln w="12700">
            <a:noFill/>
            <a:miter lim="800000"/>
            <a:headEnd/>
            <a:tailEnd/>
          </a:ln>
        </p:spPr>
        <p:txBody>
          <a:bodyPr>
            <a:spAutoFit/>
          </a:bodyPr>
          <a:lstStyle/>
          <a:p>
            <a:pPr algn="l" eaLnBrk="0" hangingPunct="0">
              <a:spcBef>
                <a:spcPct val="50000"/>
              </a:spcBef>
            </a:pPr>
            <a:r>
              <a:rPr lang="de-DE" sz="1200" dirty="0" err="1">
                <a:latin typeface="Arial" charset="0"/>
              </a:rPr>
              <a:t>supervisor</a:t>
            </a:r>
            <a:r>
              <a:rPr lang="de-DE" sz="1200" dirty="0">
                <a:latin typeface="Arial" charset="0"/>
              </a:rPr>
              <a:t> </a:t>
            </a:r>
            <a:r>
              <a:rPr lang="de-DE" sz="1200" dirty="0" err="1">
                <a:latin typeface="Arial" charset="0"/>
              </a:rPr>
              <a:t>stackpointer</a:t>
            </a:r>
            <a:endParaRPr lang="de-DE" sz="1200" dirty="0">
              <a:latin typeface="Arial" charset="0"/>
            </a:endParaRPr>
          </a:p>
        </p:txBody>
      </p:sp>
      <p:sp>
        <p:nvSpPr>
          <p:cNvPr id="50207" name="Text Box 30"/>
          <p:cNvSpPr txBox="1">
            <a:spLocks noChangeArrowheads="1"/>
          </p:cNvSpPr>
          <p:nvPr/>
        </p:nvSpPr>
        <p:spPr bwMode="auto">
          <a:xfrm>
            <a:off x="2342060" y="4058816"/>
            <a:ext cx="1800225" cy="274638"/>
          </a:xfrm>
          <a:prstGeom prst="rect">
            <a:avLst/>
          </a:prstGeom>
          <a:noFill/>
          <a:ln w="12700">
            <a:noFill/>
            <a:miter lim="800000"/>
            <a:headEnd/>
            <a:tailEnd/>
          </a:ln>
        </p:spPr>
        <p:txBody>
          <a:bodyPr>
            <a:spAutoFit/>
          </a:bodyPr>
          <a:lstStyle/>
          <a:p>
            <a:pPr algn="l" eaLnBrk="0" hangingPunct="0">
              <a:spcBef>
                <a:spcPct val="50000"/>
              </a:spcBef>
            </a:pPr>
            <a:r>
              <a:rPr lang="de-DE" sz="1200" dirty="0" err="1">
                <a:latin typeface="Arial" charset="0"/>
              </a:rPr>
              <a:t>frame</a:t>
            </a:r>
            <a:r>
              <a:rPr lang="de-DE" sz="1200" dirty="0">
                <a:latin typeface="Arial" charset="0"/>
              </a:rPr>
              <a:t> </a:t>
            </a:r>
            <a:r>
              <a:rPr lang="de-DE" sz="1200" dirty="0" err="1">
                <a:latin typeface="Arial" charset="0"/>
              </a:rPr>
              <a:t>pointer</a:t>
            </a:r>
            <a:endParaRPr lang="de-DE" sz="1200" dirty="0">
              <a:latin typeface="Arial" charset="0"/>
            </a:endParaRPr>
          </a:p>
        </p:txBody>
      </p:sp>
      <p:sp>
        <p:nvSpPr>
          <p:cNvPr id="50208" name="Text Box 31"/>
          <p:cNvSpPr txBox="1">
            <a:spLocks noChangeArrowheads="1"/>
          </p:cNvSpPr>
          <p:nvPr/>
        </p:nvSpPr>
        <p:spPr bwMode="auto">
          <a:xfrm>
            <a:off x="2342060" y="4249316"/>
            <a:ext cx="1800225" cy="274638"/>
          </a:xfrm>
          <a:prstGeom prst="rect">
            <a:avLst/>
          </a:prstGeom>
          <a:noFill/>
          <a:ln w="12700">
            <a:noFill/>
            <a:miter lim="800000"/>
            <a:headEnd/>
            <a:tailEnd/>
          </a:ln>
        </p:spPr>
        <p:txBody>
          <a:bodyPr>
            <a:spAutoFit/>
          </a:bodyPr>
          <a:lstStyle/>
          <a:p>
            <a:pPr algn="l" eaLnBrk="0" hangingPunct="0">
              <a:spcBef>
                <a:spcPct val="50000"/>
              </a:spcBef>
            </a:pPr>
            <a:r>
              <a:rPr lang="de-DE" sz="1200" dirty="0" err="1">
                <a:latin typeface="Arial" charset="0"/>
              </a:rPr>
              <a:t>base</a:t>
            </a:r>
            <a:r>
              <a:rPr lang="de-DE" sz="1200" dirty="0">
                <a:latin typeface="Arial" charset="0"/>
              </a:rPr>
              <a:t> </a:t>
            </a:r>
            <a:r>
              <a:rPr lang="de-DE" sz="1200" dirty="0" err="1">
                <a:latin typeface="Arial" charset="0"/>
              </a:rPr>
              <a:t>pointer</a:t>
            </a:r>
            <a:endParaRPr lang="de-DE" sz="1200" dirty="0">
              <a:latin typeface="Arial" charset="0"/>
            </a:endParaRPr>
          </a:p>
        </p:txBody>
      </p:sp>
      <p:sp>
        <p:nvSpPr>
          <p:cNvPr id="50209" name="Text Box 32"/>
          <p:cNvSpPr txBox="1">
            <a:spLocks noChangeArrowheads="1"/>
          </p:cNvSpPr>
          <p:nvPr/>
        </p:nvSpPr>
        <p:spPr bwMode="auto">
          <a:xfrm>
            <a:off x="2342060" y="4449341"/>
            <a:ext cx="1800225" cy="274638"/>
          </a:xfrm>
          <a:prstGeom prst="rect">
            <a:avLst/>
          </a:prstGeom>
          <a:noFill/>
          <a:ln w="12700">
            <a:noFill/>
            <a:miter lim="800000"/>
            <a:headEnd/>
            <a:tailEnd/>
          </a:ln>
        </p:spPr>
        <p:txBody>
          <a:bodyPr>
            <a:spAutoFit/>
          </a:bodyPr>
          <a:lstStyle/>
          <a:p>
            <a:pPr algn="l" eaLnBrk="0" hangingPunct="0">
              <a:spcBef>
                <a:spcPct val="50000"/>
              </a:spcBef>
            </a:pPr>
            <a:r>
              <a:rPr lang="de-DE" sz="1200" dirty="0" err="1">
                <a:latin typeface="Arial" charset="0"/>
              </a:rPr>
              <a:t>vectorbase</a:t>
            </a:r>
            <a:r>
              <a:rPr lang="de-DE" sz="1200" dirty="0">
                <a:latin typeface="Arial" charset="0"/>
              </a:rPr>
              <a:t> </a:t>
            </a:r>
            <a:r>
              <a:rPr lang="de-DE" sz="1200" dirty="0" err="1">
                <a:latin typeface="Arial" charset="0"/>
              </a:rPr>
              <a:t>register</a:t>
            </a:r>
            <a:endParaRPr lang="de-DE" sz="1200" dirty="0">
              <a:latin typeface="Arial" charset="0"/>
            </a:endParaRPr>
          </a:p>
        </p:txBody>
      </p:sp>
      <p:sp>
        <p:nvSpPr>
          <p:cNvPr id="50210" name="Text Box 33"/>
          <p:cNvSpPr txBox="1">
            <a:spLocks noChangeArrowheads="1"/>
          </p:cNvSpPr>
          <p:nvPr/>
        </p:nvSpPr>
        <p:spPr bwMode="auto">
          <a:xfrm>
            <a:off x="2351584" y="4897016"/>
            <a:ext cx="2152650" cy="274638"/>
          </a:xfrm>
          <a:prstGeom prst="rect">
            <a:avLst/>
          </a:prstGeom>
          <a:noFill/>
          <a:ln w="12700">
            <a:noFill/>
            <a:miter lim="800000"/>
            <a:headEnd/>
            <a:tailEnd/>
          </a:ln>
        </p:spPr>
        <p:txBody>
          <a:bodyPr>
            <a:spAutoFit/>
          </a:bodyPr>
          <a:lstStyle/>
          <a:p>
            <a:pPr algn="l" eaLnBrk="0" hangingPunct="0">
              <a:spcBef>
                <a:spcPct val="50000"/>
              </a:spcBef>
            </a:pPr>
            <a:r>
              <a:rPr lang="de-DE" sz="1200" b="1" dirty="0" err="1">
                <a:solidFill>
                  <a:schemeClr val="bg1"/>
                </a:solidFill>
                <a:latin typeface="Arial" charset="0"/>
              </a:rPr>
              <a:t>status</a:t>
            </a:r>
            <a:r>
              <a:rPr lang="de-DE" sz="1200" b="1" dirty="0">
                <a:solidFill>
                  <a:schemeClr val="bg1"/>
                </a:solidFill>
                <a:latin typeface="Arial" charset="0"/>
              </a:rPr>
              <a:t> </a:t>
            </a:r>
            <a:r>
              <a:rPr lang="de-DE" sz="1200" b="1" dirty="0" err="1">
                <a:solidFill>
                  <a:schemeClr val="bg1"/>
                </a:solidFill>
                <a:latin typeface="Arial" charset="0"/>
              </a:rPr>
              <a:t>register</a:t>
            </a:r>
            <a:endParaRPr lang="de-DE" sz="1200" b="1" dirty="0">
              <a:solidFill>
                <a:schemeClr val="bg1"/>
              </a:solidFill>
              <a:latin typeface="Arial" charset="0"/>
            </a:endParaRPr>
          </a:p>
        </p:txBody>
      </p:sp>
      <p:sp>
        <p:nvSpPr>
          <p:cNvPr id="50211" name="Text Box 34"/>
          <p:cNvSpPr txBox="1">
            <a:spLocks noChangeArrowheads="1"/>
          </p:cNvSpPr>
          <p:nvPr/>
        </p:nvSpPr>
        <p:spPr bwMode="auto">
          <a:xfrm>
            <a:off x="8469809" y="3269829"/>
            <a:ext cx="1691489" cy="461665"/>
          </a:xfrm>
          <a:prstGeom prst="rect">
            <a:avLst/>
          </a:prstGeom>
          <a:noFill/>
          <a:ln w="12700">
            <a:noFill/>
            <a:miter lim="800000"/>
            <a:headEnd/>
            <a:tailEnd/>
          </a:ln>
        </p:spPr>
        <p:txBody>
          <a:bodyPr wrap="none">
            <a:spAutoFit/>
          </a:bodyPr>
          <a:lstStyle/>
          <a:p>
            <a:pPr algn="l" eaLnBrk="0" hangingPunct="0"/>
            <a:r>
              <a:rPr lang="de-DE" sz="2400" dirty="0" err="1">
                <a:latin typeface="Arial" charset="0"/>
              </a:rPr>
              <a:t>register</a:t>
            </a:r>
            <a:r>
              <a:rPr lang="de-DE" sz="2400" dirty="0">
                <a:latin typeface="Arial" charset="0"/>
              </a:rPr>
              <a:t> </a:t>
            </a:r>
            <a:r>
              <a:rPr lang="de-DE" sz="2400" dirty="0" err="1">
                <a:latin typeface="Arial" charset="0"/>
              </a:rPr>
              <a:t>file</a:t>
            </a:r>
            <a:endParaRPr lang="de-DE" sz="2400" dirty="0">
              <a:latin typeface="Arial" charset="0"/>
            </a:endParaRPr>
          </a:p>
        </p:txBody>
      </p:sp>
      <p:sp>
        <p:nvSpPr>
          <p:cNvPr id="50212" name="Text Box 35"/>
          <p:cNvSpPr txBox="1">
            <a:spLocks noChangeArrowheads="1"/>
          </p:cNvSpPr>
          <p:nvPr/>
        </p:nvSpPr>
        <p:spPr bwMode="auto">
          <a:xfrm>
            <a:off x="4345484" y="3993730"/>
            <a:ext cx="4013200" cy="400110"/>
          </a:xfrm>
          <a:prstGeom prst="rect">
            <a:avLst/>
          </a:prstGeom>
          <a:noFill/>
          <a:ln w="12700">
            <a:noFill/>
            <a:miter lim="800000"/>
            <a:headEnd/>
            <a:tailEnd/>
          </a:ln>
        </p:spPr>
        <p:txBody>
          <a:bodyPr>
            <a:spAutoFit/>
          </a:bodyPr>
          <a:lstStyle/>
          <a:p>
            <a:pPr algn="l" eaLnBrk="0" hangingPunct="0">
              <a:spcBef>
                <a:spcPct val="50000"/>
              </a:spcBef>
              <a:buClr>
                <a:srgbClr val="0000CC"/>
              </a:buClr>
              <a:buSzPct val="75000"/>
              <a:buFont typeface="Monotype Sorts" pitchFamily="2" charset="2"/>
              <a:buNone/>
            </a:pPr>
            <a:r>
              <a:rPr lang="de-DE" sz="2000" i="1" dirty="0" err="1">
                <a:latin typeface="Arial" charset="0"/>
              </a:rPr>
              <a:t>special</a:t>
            </a:r>
            <a:r>
              <a:rPr lang="de-DE" sz="2000" i="1" dirty="0">
                <a:latin typeface="Arial" charset="0"/>
              </a:rPr>
              <a:t> </a:t>
            </a:r>
            <a:r>
              <a:rPr lang="de-DE" sz="2000" i="1" dirty="0" err="1">
                <a:latin typeface="Arial" charset="0"/>
              </a:rPr>
              <a:t>purpose</a:t>
            </a:r>
            <a:r>
              <a:rPr lang="de-DE" sz="2000" i="1" dirty="0">
                <a:latin typeface="Arial" charset="0"/>
              </a:rPr>
              <a:t> </a:t>
            </a:r>
            <a:r>
              <a:rPr lang="de-DE" sz="2000" i="1" dirty="0" err="1">
                <a:latin typeface="Arial" charset="0"/>
              </a:rPr>
              <a:t>registers</a:t>
            </a:r>
            <a:endParaRPr lang="de-DE" sz="2000" i="1" dirty="0">
              <a:latin typeface="Arial" charset="0"/>
            </a:endParaRPr>
          </a:p>
        </p:txBody>
      </p:sp>
      <p:sp>
        <p:nvSpPr>
          <p:cNvPr id="50213" name="Rectangle 36"/>
          <p:cNvSpPr>
            <a:spLocks noChangeArrowheads="1"/>
          </p:cNvSpPr>
          <p:nvPr/>
        </p:nvSpPr>
        <p:spPr bwMode="auto">
          <a:xfrm>
            <a:off x="2351584" y="5144667"/>
            <a:ext cx="1828800" cy="219075"/>
          </a:xfrm>
          <a:prstGeom prst="rect">
            <a:avLst/>
          </a:prstGeom>
          <a:solidFill>
            <a:srgbClr val="EC0000"/>
          </a:solidFill>
          <a:ln w="12700">
            <a:solidFill>
              <a:schemeClr val="tx1"/>
            </a:solidFill>
            <a:miter lim="800000"/>
            <a:headEnd/>
            <a:tailEnd/>
          </a:ln>
        </p:spPr>
        <p:txBody>
          <a:bodyPr wrap="none" anchor="ctr"/>
          <a:lstStyle/>
          <a:p>
            <a:endParaRPr lang="de-DE"/>
          </a:p>
        </p:txBody>
      </p:sp>
      <p:sp>
        <p:nvSpPr>
          <p:cNvPr id="50214" name="Text Box 37"/>
          <p:cNvSpPr txBox="1">
            <a:spLocks noChangeArrowheads="1"/>
          </p:cNvSpPr>
          <p:nvPr/>
        </p:nvSpPr>
        <p:spPr bwMode="auto">
          <a:xfrm>
            <a:off x="2342059" y="5116091"/>
            <a:ext cx="2152650" cy="274638"/>
          </a:xfrm>
          <a:prstGeom prst="rect">
            <a:avLst/>
          </a:prstGeom>
          <a:noFill/>
          <a:ln w="12700">
            <a:noFill/>
            <a:miter lim="800000"/>
            <a:headEnd/>
            <a:tailEnd/>
          </a:ln>
        </p:spPr>
        <p:txBody>
          <a:bodyPr>
            <a:spAutoFit/>
          </a:bodyPr>
          <a:lstStyle/>
          <a:p>
            <a:pPr algn="l" eaLnBrk="0" hangingPunct="0">
              <a:spcBef>
                <a:spcPct val="50000"/>
              </a:spcBef>
            </a:pPr>
            <a:r>
              <a:rPr lang="de-DE" sz="1200" b="1" dirty="0" err="1">
                <a:solidFill>
                  <a:schemeClr val="bg1"/>
                </a:solidFill>
                <a:latin typeface="Arial" charset="0"/>
              </a:rPr>
              <a:t>control</a:t>
            </a:r>
            <a:r>
              <a:rPr lang="de-DE" sz="1200" b="1" dirty="0">
                <a:solidFill>
                  <a:schemeClr val="bg1"/>
                </a:solidFill>
                <a:latin typeface="Arial" charset="0"/>
              </a:rPr>
              <a:t> </a:t>
            </a:r>
            <a:r>
              <a:rPr lang="de-DE" sz="1200" b="1" dirty="0" err="1">
                <a:solidFill>
                  <a:schemeClr val="bg1"/>
                </a:solidFill>
                <a:latin typeface="Arial" charset="0"/>
              </a:rPr>
              <a:t>register</a:t>
            </a:r>
            <a:endParaRPr lang="de-DE" sz="1200" b="1" dirty="0">
              <a:solidFill>
                <a:schemeClr val="bg1"/>
              </a:solidFill>
              <a:latin typeface="Arial" charset="0"/>
            </a:endParaRPr>
          </a:p>
        </p:txBody>
      </p:sp>
      <p:sp>
        <p:nvSpPr>
          <p:cNvPr id="39" name="AutoShape 7"/>
          <p:cNvSpPr>
            <a:spLocks/>
          </p:cNvSpPr>
          <p:nvPr/>
        </p:nvSpPr>
        <p:spPr bwMode="auto">
          <a:xfrm>
            <a:off x="4280397" y="4707266"/>
            <a:ext cx="381000" cy="651907"/>
          </a:xfrm>
          <a:prstGeom prst="rightBrace">
            <a:avLst>
              <a:gd name="adj1" fmla="val 74583"/>
              <a:gd name="adj2" fmla="val 50000"/>
            </a:avLst>
          </a:prstGeom>
          <a:noFill/>
          <a:ln w="19050">
            <a:solidFill>
              <a:schemeClr val="tx1"/>
            </a:solidFill>
            <a:round/>
            <a:headEnd/>
            <a:tailEnd/>
          </a:ln>
        </p:spPr>
        <p:txBody>
          <a:bodyPr wrap="none" anchor="ctr"/>
          <a:lstStyle/>
          <a:p>
            <a:endParaRPr lang="de-DE"/>
          </a:p>
        </p:txBody>
      </p:sp>
      <p:sp>
        <p:nvSpPr>
          <p:cNvPr id="40" name="Text Box 34"/>
          <p:cNvSpPr txBox="1">
            <a:spLocks noChangeArrowheads="1"/>
          </p:cNvSpPr>
          <p:nvPr/>
        </p:nvSpPr>
        <p:spPr bwMode="auto">
          <a:xfrm>
            <a:off x="4645648" y="4846033"/>
            <a:ext cx="710451" cy="369332"/>
          </a:xfrm>
          <a:prstGeom prst="rect">
            <a:avLst/>
          </a:prstGeom>
          <a:noFill/>
          <a:ln w="12700">
            <a:noFill/>
            <a:miter lim="800000"/>
            <a:headEnd/>
            <a:tailEnd/>
          </a:ln>
        </p:spPr>
        <p:txBody>
          <a:bodyPr wrap="none">
            <a:spAutoFit/>
          </a:bodyPr>
          <a:lstStyle/>
          <a:p>
            <a:pPr algn="l" eaLnBrk="0" hangingPunct="0"/>
            <a:r>
              <a:rPr lang="de-DE" dirty="0">
                <a:latin typeface="Arial" charset="0"/>
              </a:rPr>
              <a:t>PSW</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file – example: Intel 8086 (first generation personal computers)</a:t>
            </a:r>
          </a:p>
        </p:txBody>
      </p:sp>
      <p:sp>
        <p:nvSpPr>
          <p:cNvPr id="3" name="Footer Placeholder 2"/>
          <p:cNvSpPr>
            <a:spLocks noGrp="1"/>
          </p:cNvSpPr>
          <p:nvPr>
            <p:ph type="ftr" sz="quarter" idx="10"/>
          </p:nvPr>
        </p:nvSpPr>
        <p:spPr/>
        <p:txBody>
          <a:bodyPr/>
          <a:lstStyle/>
          <a:p>
            <a:pPr>
              <a:defRPr/>
            </a:pPr>
            <a:r>
              <a:rPr lang="en-US"/>
              <a:t>TI II - Computer Architecture</a:t>
            </a:r>
          </a:p>
        </p:txBody>
      </p:sp>
      <p:sp>
        <p:nvSpPr>
          <p:cNvPr id="4" name="TextBox 3"/>
          <p:cNvSpPr txBox="1"/>
          <p:nvPr/>
        </p:nvSpPr>
        <p:spPr>
          <a:xfrm>
            <a:off x="8616280" y="5480864"/>
            <a:ext cx="3086101" cy="430887"/>
          </a:xfrm>
          <a:prstGeom prst="rect">
            <a:avLst/>
          </a:prstGeom>
          <a:noFill/>
        </p:spPr>
        <p:txBody>
          <a:bodyPr wrap="none" rtlCol="0">
            <a:spAutoFit/>
          </a:bodyPr>
          <a:lstStyle/>
          <a:p>
            <a:r>
              <a:rPr lang="de-DE" sz="1100" dirty="0">
                <a:hlinkClick r:id="rId2"/>
              </a:rPr>
              <a:t>http://www.righto.com/2020/07/</a:t>
            </a:r>
            <a:br>
              <a:rPr lang="de-DE" sz="1100" dirty="0">
                <a:hlinkClick r:id="rId2"/>
              </a:rPr>
            </a:br>
            <a:r>
              <a:rPr lang="de-DE" sz="1100" dirty="0">
                <a:hlinkClick r:id="rId2"/>
              </a:rPr>
              <a:t>the-intel-8086-processors-registers.html</a:t>
            </a:r>
            <a:endParaRPr lang="en-US" sz="1100" dirty="0"/>
          </a:p>
        </p:txBody>
      </p:sp>
      <p:pic>
        <p:nvPicPr>
          <p:cNvPr id="5" name="Picture 4"/>
          <p:cNvPicPr>
            <a:picLocks noChangeAspect="1"/>
          </p:cNvPicPr>
          <p:nvPr/>
        </p:nvPicPr>
        <p:blipFill>
          <a:blip r:embed="rId3"/>
          <a:stretch>
            <a:fillRect/>
          </a:stretch>
        </p:blipFill>
        <p:spPr>
          <a:xfrm>
            <a:off x="7374107" y="1565127"/>
            <a:ext cx="4801439" cy="3915737"/>
          </a:xfrm>
          <a:prstGeom prst="rect">
            <a:avLst/>
          </a:prstGeom>
        </p:spPr>
      </p:pic>
      <p:pic>
        <p:nvPicPr>
          <p:cNvPr id="6" name="Picture 5"/>
          <p:cNvPicPr>
            <a:picLocks noChangeAspect="1"/>
          </p:cNvPicPr>
          <p:nvPr/>
        </p:nvPicPr>
        <p:blipFill rotWithShape="1">
          <a:blip r:embed="rId4"/>
          <a:srcRect l="6806" t="2067" r="3790" b="2428"/>
          <a:stretch/>
        </p:blipFill>
        <p:spPr>
          <a:xfrm>
            <a:off x="27076" y="1565127"/>
            <a:ext cx="3998159" cy="3816424"/>
          </a:xfrm>
          <a:prstGeom prst="rect">
            <a:avLst/>
          </a:prstGeom>
        </p:spPr>
      </p:pic>
      <p:pic>
        <p:nvPicPr>
          <p:cNvPr id="7" name="Picture 6"/>
          <p:cNvPicPr>
            <a:picLocks noChangeAspect="1"/>
          </p:cNvPicPr>
          <p:nvPr/>
        </p:nvPicPr>
        <p:blipFill rotWithShape="1">
          <a:blip r:embed="rId5"/>
          <a:srcRect l="642" r="2109" b="1808"/>
          <a:stretch/>
        </p:blipFill>
        <p:spPr>
          <a:xfrm>
            <a:off x="4079776" y="1586087"/>
            <a:ext cx="3161926" cy="3423023"/>
          </a:xfrm>
          <a:prstGeom prst="rect">
            <a:avLst/>
          </a:prstGeom>
        </p:spPr>
      </p:pic>
      <p:sp>
        <p:nvSpPr>
          <p:cNvPr id="8" name="TextBox 7"/>
          <p:cNvSpPr txBox="1"/>
          <p:nvPr/>
        </p:nvSpPr>
        <p:spPr>
          <a:xfrm>
            <a:off x="1703512" y="5480864"/>
            <a:ext cx="4331634" cy="307777"/>
          </a:xfrm>
          <a:prstGeom prst="rect">
            <a:avLst/>
          </a:prstGeom>
          <a:noFill/>
        </p:spPr>
        <p:txBody>
          <a:bodyPr wrap="none" rtlCol="0">
            <a:spAutoFit/>
          </a:bodyPr>
          <a:lstStyle/>
          <a:p>
            <a:r>
              <a:rPr lang="de-DE" sz="1400" dirty="0">
                <a:latin typeface="+mj-lt"/>
              </a:rPr>
              <a:t>The 8086 Family </a:t>
            </a:r>
            <a:r>
              <a:rPr lang="de-DE" sz="1400" dirty="0" err="1">
                <a:latin typeface="+mj-lt"/>
              </a:rPr>
              <a:t>User‘s</a:t>
            </a:r>
            <a:r>
              <a:rPr lang="de-DE" sz="1400" dirty="0">
                <a:latin typeface="+mj-lt"/>
              </a:rPr>
              <a:t> Manual, Intel, </a:t>
            </a:r>
            <a:r>
              <a:rPr lang="de-DE" sz="1400" dirty="0" err="1">
                <a:latin typeface="+mj-lt"/>
              </a:rPr>
              <a:t>October</a:t>
            </a:r>
            <a:r>
              <a:rPr lang="de-DE" sz="1400" dirty="0">
                <a:latin typeface="+mj-lt"/>
              </a:rPr>
              <a:t> 1979</a:t>
            </a:r>
            <a:endParaRPr lang="en-US" sz="1400" dirty="0">
              <a:latin typeface="+mj-lt"/>
            </a:endParaRPr>
          </a:p>
        </p:txBody>
      </p:sp>
    </p:spTree>
    <p:extLst>
      <p:ext uri="{BB962C8B-B14F-4D97-AF65-F5344CB8AC3E}">
        <p14:creationId xmlns:p14="http://schemas.microsoft.com/office/powerpoint/2010/main" val="290095663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noProof="0" dirty="0"/>
              <a:t>Where are we now?  - The Six-Level-Computer</a:t>
            </a:r>
          </a:p>
        </p:txBody>
      </p:sp>
      <p:sp>
        <p:nvSpPr>
          <p:cNvPr id="13314" name="Fußzeilenplatzhalter 2"/>
          <p:cNvSpPr>
            <a:spLocks noGrp="1"/>
          </p:cNvSpPr>
          <p:nvPr>
            <p:ph type="ftr" sz="quarter" idx="10"/>
          </p:nvPr>
        </p:nvSpPr>
        <p:spPr>
          <a:noFill/>
        </p:spPr>
        <p:txBody>
          <a:bodyPr/>
          <a:lstStyle/>
          <a:p>
            <a:r>
              <a:rPr lang="en-US"/>
              <a:t>TI II - Computer Architecture</a:t>
            </a:r>
          </a:p>
        </p:txBody>
      </p:sp>
      <p:sp>
        <p:nvSpPr>
          <p:cNvPr id="13316" name="Text Box 3"/>
          <p:cNvSpPr txBox="1">
            <a:spLocks noChangeArrowheads="1"/>
          </p:cNvSpPr>
          <p:nvPr/>
        </p:nvSpPr>
        <p:spPr bwMode="auto">
          <a:xfrm>
            <a:off x="1728789" y="1498748"/>
            <a:ext cx="1406525" cy="366712"/>
          </a:xfrm>
          <a:prstGeom prst="rect">
            <a:avLst/>
          </a:prstGeom>
          <a:noFill/>
          <a:ln w="12700">
            <a:noFill/>
            <a:miter lim="800000"/>
            <a:headEnd/>
            <a:tailEnd/>
          </a:ln>
        </p:spPr>
        <p:txBody>
          <a:bodyPr>
            <a:spAutoFit/>
          </a:bodyPr>
          <a:lstStyle/>
          <a:p>
            <a:pPr algn="l" eaLnBrk="0" hangingPunct="0"/>
            <a:r>
              <a:rPr lang="en-US">
                <a:solidFill>
                  <a:srgbClr val="A50021"/>
                </a:solidFill>
                <a:latin typeface="Arial" charset="0"/>
              </a:rPr>
              <a:t>Level 5</a:t>
            </a:r>
          </a:p>
        </p:txBody>
      </p:sp>
      <p:sp>
        <p:nvSpPr>
          <p:cNvPr id="13317" name="Text Box 4"/>
          <p:cNvSpPr txBox="1">
            <a:spLocks noChangeArrowheads="1"/>
          </p:cNvSpPr>
          <p:nvPr/>
        </p:nvSpPr>
        <p:spPr bwMode="auto">
          <a:xfrm>
            <a:off x="1728789" y="3340248"/>
            <a:ext cx="1260475" cy="366712"/>
          </a:xfrm>
          <a:prstGeom prst="rect">
            <a:avLst/>
          </a:prstGeom>
          <a:noFill/>
          <a:ln w="12700">
            <a:noFill/>
            <a:miter lim="800000"/>
            <a:headEnd/>
            <a:tailEnd/>
          </a:ln>
        </p:spPr>
        <p:txBody>
          <a:bodyPr>
            <a:spAutoFit/>
          </a:bodyPr>
          <a:lstStyle/>
          <a:p>
            <a:pPr algn="l" eaLnBrk="0" hangingPunct="0"/>
            <a:r>
              <a:rPr lang="en-US">
                <a:solidFill>
                  <a:srgbClr val="A50021"/>
                </a:solidFill>
                <a:latin typeface="Arial" charset="0"/>
              </a:rPr>
              <a:t>Level 3</a:t>
            </a:r>
          </a:p>
        </p:txBody>
      </p:sp>
      <p:sp>
        <p:nvSpPr>
          <p:cNvPr id="13318" name="Text Box 5"/>
          <p:cNvSpPr txBox="1">
            <a:spLocks noChangeArrowheads="1"/>
          </p:cNvSpPr>
          <p:nvPr/>
        </p:nvSpPr>
        <p:spPr bwMode="auto">
          <a:xfrm>
            <a:off x="1728789" y="2416323"/>
            <a:ext cx="1260475" cy="366712"/>
          </a:xfrm>
          <a:prstGeom prst="rect">
            <a:avLst/>
          </a:prstGeom>
          <a:noFill/>
          <a:ln w="12700">
            <a:noFill/>
            <a:miter lim="800000"/>
            <a:headEnd/>
            <a:tailEnd/>
          </a:ln>
        </p:spPr>
        <p:txBody>
          <a:bodyPr>
            <a:spAutoFit/>
          </a:bodyPr>
          <a:lstStyle/>
          <a:p>
            <a:pPr algn="l" eaLnBrk="0" hangingPunct="0"/>
            <a:r>
              <a:rPr lang="en-US">
                <a:solidFill>
                  <a:srgbClr val="A50021"/>
                </a:solidFill>
                <a:latin typeface="Arial" charset="0"/>
              </a:rPr>
              <a:t>Level 4</a:t>
            </a:r>
          </a:p>
        </p:txBody>
      </p:sp>
      <p:sp>
        <p:nvSpPr>
          <p:cNvPr id="13319" name="Text Box 6"/>
          <p:cNvSpPr txBox="1">
            <a:spLocks noChangeArrowheads="1"/>
          </p:cNvSpPr>
          <p:nvPr/>
        </p:nvSpPr>
        <p:spPr bwMode="auto">
          <a:xfrm>
            <a:off x="1728789" y="5154761"/>
            <a:ext cx="1260475" cy="366713"/>
          </a:xfrm>
          <a:prstGeom prst="rect">
            <a:avLst/>
          </a:prstGeom>
          <a:noFill/>
          <a:ln w="12700">
            <a:noFill/>
            <a:miter lim="800000"/>
            <a:headEnd/>
            <a:tailEnd/>
          </a:ln>
        </p:spPr>
        <p:txBody>
          <a:bodyPr>
            <a:spAutoFit/>
          </a:bodyPr>
          <a:lstStyle/>
          <a:p>
            <a:pPr algn="l" eaLnBrk="0" hangingPunct="0"/>
            <a:r>
              <a:rPr lang="en-US">
                <a:solidFill>
                  <a:srgbClr val="A50021"/>
                </a:solidFill>
                <a:latin typeface="Arial" charset="0"/>
              </a:rPr>
              <a:t>Level 1</a:t>
            </a:r>
          </a:p>
        </p:txBody>
      </p:sp>
      <p:sp>
        <p:nvSpPr>
          <p:cNvPr id="13320" name="Text Box 7"/>
          <p:cNvSpPr txBox="1">
            <a:spLocks noChangeArrowheads="1"/>
          </p:cNvSpPr>
          <p:nvPr/>
        </p:nvSpPr>
        <p:spPr bwMode="auto">
          <a:xfrm>
            <a:off x="1728789" y="6054873"/>
            <a:ext cx="1260475" cy="366712"/>
          </a:xfrm>
          <a:prstGeom prst="rect">
            <a:avLst/>
          </a:prstGeom>
          <a:noFill/>
          <a:ln w="12700">
            <a:noFill/>
            <a:miter lim="800000"/>
            <a:headEnd/>
            <a:tailEnd/>
          </a:ln>
        </p:spPr>
        <p:txBody>
          <a:bodyPr>
            <a:spAutoFit/>
          </a:bodyPr>
          <a:lstStyle/>
          <a:p>
            <a:pPr algn="l" eaLnBrk="0" hangingPunct="0"/>
            <a:r>
              <a:rPr lang="en-US">
                <a:solidFill>
                  <a:srgbClr val="A50021"/>
                </a:solidFill>
                <a:latin typeface="Arial" charset="0"/>
              </a:rPr>
              <a:t>Level 0</a:t>
            </a:r>
          </a:p>
        </p:txBody>
      </p:sp>
      <p:sp>
        <p:nvSpPr>
          <p:cNvPr id="13321" name="Text Box 8"/>
          <p:cNvSpPr txBox="1">
            <a:spLocks noChangeArrowheads="1"/>
          </p:cNvSpPr>
          <p:nvPr/>
        </p:nvSpPr>
        <p:spPr bwMode="auto">
          <a:xfrm>
            <a:off x="1728789" y="4249886"/>
            <a:ext cx="1260475" cy="366713"/>
          </a:xfrm>
          <a:prstGeom prst="rect">
            <a:avLst/>
          </a:prstGeom>
          <a:noFill/>
          <a:ln w="12700">
            <a:noFill/>
            <a:miter lim="800000"/>
            <a:headEnd/>
            <a:tailEnd/>
          </a:ln>
        </p:spPr>
        <p:txBody>
          <a:bodyPr>
            <a:spAutoFit/>
          </a:bodyPr>
          <a:lstStyle/>
          <a:p>
            <a:pPr algn="l" eaLnBrk="0" hangingPunct="0"/>
            <a:r>
              <a:rPr lang="en-US">
                <a:solidFill>
                  <a:srgbClr val="A50021"/>
                </a:solidFill>
                <a:latin typeface="Arial" charset="0"/>
              </a:rPr>
              <a:t>Level 2</a:t>
            </a:r>
          </a:p>
        </p:txBody>
      </p:sp>
      <p:grpSp>
        <p:nvGrpSpPr>
          <p:cNvPr id="13322" name="Group 9"/>
          <p:cNvGrpSpPr>
            <a:grpSpLocks/>
          </p:cNvGrpSpPr>
          <p:nvPr/>
        </p:nvGrpSpPr>
        <p:grpSpPr bwMode="auto">
          <a:xfrm>
            <a:off x="2919414" y="1465411"/>
            <a:ext cx="5767387" cy="4987925"/>
            <a:chOff x="879" y="598"/>
            <a:chExt cx="4737" cy="3142"/>
          </a:xfrm>
        </p:grpSpPr>
        <p:sp>
          <p:nvSpPr>
            <p:cNvPr id="1344522" name="Rectangle 10"/>
            <p:cNvSpPr>
              <a:spLocks noChangeArrowheads="1"/>
            </p:cNvSpPr>
            <p:nvPr/>
          </p:nvSpPr>
          <p:spPr bwMode="auto">
            <a:xfrm>
              <a:off x="879" y="598"/>
              <a:ext cx="2652" cy="272"/>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p>
              <a:pPr>
                <a:defRPr/>
              </a:pPr>
              <a:endParaRPr lang="de-DE"/>
            </a:p>
          </p:txBody>
        </p:sp>
        <p:sp>
          <p:nvSpPr>
            <p:cNvPr id="13346" name="Line 11"/>
            <p:cNvSpPr>
              <a:spLocks noChangeShapeType="1"/>
            </p:cNvSpPr>
            <p:nvPr/>
          </p:nvSpPr>
          <p:spPr bwMode="auto">
            <a:xfrm>
              <a:off x="2205" y="877"/>
              <a:ext cx="0" cy="2646"/>
            </a:xfrm>
            <a:prstGeom prst="line">
              <a:avLst/>
            </a:prstGeom>
            <a:noFill/>
            <a:ln w="12700">
              <a:solidFill>
                <a:schemeClr val="tx1"/>
              </a:solidFill>
              <a:round/>
              <a:headEnd/>
              <a:tailEnd/>
            </a:ln>
          </p:spPr>
          <p:txBody>
            <a:bodyPr/>
            <a:lstStyle/>
            <a:p>
              <a:endParaRPr lang="de-DE"/>
            </a:p>
          </p:txBody>
        </p:sp>
        <p:sp>
          <p:nvSpPr>
            <p:cNvPr id="1344524" name="Rectangle 12"/>
            <p:cNvSpPr>
              <a:spLocks noChangeArrowheads="1"/>
            </p:cNvSpPr>
            <p:nvPr/>
          </p:nvSpPr>
          <p:spPr bwMode="auto">
            <a:xfrm>
              <a:off x="879" y="1176"/>
              <a:ext cx="2652" cy="272"/>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p>
              <a:pPr>
                <a:defRPr/>
              </a:pPr>
              <a:endParaRPr lang="de-DE"/>
            </a:p>
          </p:txBody>
        </p:sp>
        <p:sp>
          <p:nvSpPr>
            <p:cNvPr id="1344525" name="Rectangle 13"/>
            <p:cNvSpPr>
              <a:spLocks noChangeArrowheads="1"/>
            </p:cNvSpPr>
            <p:nvPr/>
          </p:nvSpPr>
          <p:spPr bwMode="auto">
            <a:xfrm>
              <a:off x="879" y="3468"/>
              <a:ext cx="2652" cy="272"/>
            </a:xfrm>
            <a:prstGeom prst="rect">
              <a:avLst/>
            </a:prstGeom>
            <a:solidFill>
              <a:schemeClr val="bg1"/>
            </a:solidFill>
            <a:ln w="12700">
              <a:solidFill>
                <a:schemeClr val="tx1"/>
              </a:solidFill>
              <a:miter lim="800000"/>
              <a:headEnd/>
              <a:tailEnd/>
            </a:ln>
            <a:effectLst>
              <a:outerShdw dist="53886" dir="2700271" algn="ctr" rotWithShape="0">
                <a:schemeClr val="bg2"/>
              </a:outerShdw>
            </a:effectLst>
          </p:spPr>
          <p:txBody>
            <a:bodyPr wrap="none" anchor="ctr"/>
            <a:lstStyle/>
            <a:p>
              <a:pPr>
                <a:defRPr/>
              </a:pPr>
              <a:endParaRPr lang="de-DE"/>
            </a:p>
          </p:txBody>
        </p:sp>
        <p:sp>
          <p:nvSpPr>
            <p:cNvPr id="1344526" name="Rectangle 14"/>
            <p:cNvSpPr>
              <a:spLocks noChangeArrowheads="1"/>
            </p:cNvSpPr>
            <p:nvPr/>
          </p:nvSpPr>
          <p:spPr bwMode="auto">
            <a:xfrm>
              <a:off x="879" y="1758"/>
              <a:ext cx="2652" cy="272"/>
            </a:xfrm>
            <a:prstGeom prst="rect">
              <a:avLst/>
            </a:prstGeom>
            <a:solidFill>
              <a:schemeClr val="bg1"/>
            </a:solidFill>
            <a:ln w="12700">
              <a:solidFill>
                <a:schemeClr val="tx1"/>
              </a:solidFill>
              <a:miter lim="800000"/>
              <a:headEnd/>
              <a:tailEnd/>
            </a:ln>
            <a:effectLst>
              <a:outerShdw dist="53886" dir="2700271" algn="ctr" rotWithShape="0">
                <a:schemeClr val="bg2"/>
              </a:outerShdw>
            </a:effectLst>
          </p:spPr>
          <p:txBody>
            <a:bodyPr wrap="none" anchor="ctr"/>
            <a:lstStyle/>
            <a:p>
              <a:pPr>
                <a:defRPr/>
              </a:pPr>
              <a:endParaRPr lang="de-DE"/>
            </a:p>
          </p:txBody>
        </p:sp>
        <p:sp>
          <p:nvSpPr>
            <p:cNvPr id="1344527" name="Rectangle 15"/>
            <p:cNvSpPr>
              <a:spLocks noChangeArrowheads="1"/>
            </p:cNvSpPr>
            <p:nvPr/>
          </p:nvSpPr>
          <p:spPr bwMode="auto">
            <a:xfrm>
              <a:off x="879" y="2331"/>
              <a:ext cx="2652" cy="272"/>
            </a:xfrm>
            <a:prstGeom prst="rect">
              <a:avLst/>
            </a:prstGeom>
            <a:solidFill>
              <a:srgbClr val="FFFFFF"/>
            </a:solidFill>
            <a:ln w="12700">
              <a:solidFill>
                <a:schemeClr val="tx1"/>
              </a:solidFill>
              <a:miter lim="800000"/>
              <a:headEnd/>
              <a:tailEnd/>
            </a:ln>
            <a:effectLst>
              <a:outerShdw dist="53890" dir="2700541" algn="ctr" rotWithShape="0">
                <a:schemeClr val="bg2"/>
              </a:outerShdw>
            </a:effectLst>
          </p:spPr>
          <p:txBody>
            <a:bodyPr wrap="none" anchor="ctr"/>
            <a:lstStyle/>
            <a:p>
              <a:pPr>
                <a:defRPr/>
              </a:pPr>
              <a:endParaRPr lang="de-DE"/>
            </a:p>
          </p:txBody>
        </p:sp>
        <p:sp>
          <p:nvSpPr>
            <p:cNvPr id="1344528" name="Rectangle 16"/>
            <p:cNvSpPr>
              <a:spLocks noChangeArrowheads="1"/>
            </p:cNvSpPr>
            <p:nvPr/>
          </p:nvSpPr>
          <p:spPr bwMode="auto">
            <a:xfrm>
              <a:off x="879" y="2901"/>
              <a:ext cx="2652" cy="272"/>
            </a:xfrm>
            <a:prstGeom prst="rect">
              <a:avLst/>
            </a:prstGeom>
            <a:solidFill>
              <a:schemeClr val="bg1"/>
            </a:solidFill>
            <a:ln w="12700">
              <a:solidFill>
                <a:schemeClr val="tx1"/>
              </a:solidFill>
              <a:miter lim="800000"/>
              <a:headEnd/>
              <a:tailEnd/>
            </a:ln>
            <a:effectLst>
              <a:outerShdw dist="53886" dir="2700271" algn="ctr" rotWithShape="0">
                <a:schemeClr val="bg2"/>
              </a:outerShdw>
            </a:effectLst>
          </p:spPr>
          <p:txBody>
            <a:bodyPr wrap="none" anchor="ctr"/>
            <a:lstStyle/>
            <a:p>
              <a:pPr>
                <a:defRPr/>
              </a:pPr>
              <a:endParaRPr lang="de-DE"/>
            </a:p>
          </p:txBody>
        </p:sp>
        <p:sp>
          <p:nvSpPr>
            <p:cNvPr id="13352" name="Text Box 17"/>
            <p:cNvSpPr txBox="1">
              <a:spLocks noChangeArrowheads="1"/>
            </p:cNvSpPr>
            <p:nvPr/>
          </p:nvSpPr>
          <p:spPr bwMode="auto">
            <a:xfrm>
              <a:off x="1105" y="1811"/>
              <a:ext cx="2223" cy="192"/>
            </a:xfrm>
            <a:prstGeom prst="rect">
              <a:avLst/>
            </a:prstGeom>
            <a:noFill/>
            <a:ln w="12700">
              <a:noFill/>
              <a:miter lim="800000"/>
              <a:headEnd/>
              <a:tailEnd/>
            </a:ln>
          </p:spPr>
          <p:txBody>
            <a:bodyPr wrap="none">
              <a:spAutoFit/>
            </a:bodyPr>
            <a:lstStyle/>
            <a:p>
              <a:pPr algn="l" eaLnBrk="0" hangingPunct="0"/>
              <a:r>
                <a:rPr lang="en-US" sz="1400">
                  <a:latin typeface="Arial" charset="0"/>
                </a:rPr>
                <a:t>Operating system machine level</a:t>
              </a:r>
            </a:p>
          </p:txBody>
        </p:sp>
        <p:sp>
          <p:nvSpPr>
            <p:cNvPr id="13353" name="Text Box 18"/>
            <p:cNvSpPr txBox="1">
              <a:spLocks noChangeArrowheads="1"/>
            </p:cNvSpPr>
            <p:nvPr/>
          </p:nvSpPr>
          <p:spPr bwMode="auto">
            <a:xfrm>
              <a:off x="912" y="2384"/>
              <a:ext cx="2613" cy="192"/>
            </a:xfrm>
            <a:prstGeom prst="rect">
              <a:avLst/>
            </a:prstGeom>
            <a:noFill/>
            <a:ln w="12700">
              <a:noFill/>
              <a:miter lim="800000"/>
              <a:headEnd/>
              <a:tailEnd/>
            </a:ln>
          </p:spPr>
          <p:txBody>
            <a:bodyPr wrap="none">
              <a:spAutoFit/>
            </a:bodyPr>
            <a:lstStyle/>
            <a:p>
              <a:pPr algn="l" eaLnBrk="0" hangingPunct="0"/>
              <a:r>
                <a:rPr lang="en-US" sz="1400">
                  <a:latin typeface="Arial" charset="0"/>
                </a:rPr>
                <a:t>ISA (Instruction Set Architecture) level</a:t>
              </a:r>
            </a:p>
          </p:txBody>
        </p:sp>
        <p:sp>
          <p:nvSpPr>
            <p:cNvPr id="13354" name="Text Box 19"/>
            <p:cNvSpPr txBox="1">
              <a:spLocks noChangeArrowheads="1"/>
            </p:cNvSpPr>
            <p:nvPr/>
          </p:nvSpPr>
          <p:spPr bwMode="auto">
            <a:xfrm>
              <a:off x="1408" y="2954"/>
              <a:ext cx="1608" cy="192"/>
            </a:xfrm>
            <a:prstGeom prst="rect">
              <a:avLst/>
            </a:prstGeom>
            <a:noFill/>
            <a:ln w="12700">
              <a:noFill/>
              <a:miter lim="800000"/>
              <a:headEnd/>
              <a:tailEnd/>
            </a:ln>
          </p:spPr>
          <p:txBody>
            <a:bodyPr wrap="none">
              <a:spAutoFit/>
            </a:bodyPr>
            <a:lstStyle/>
            <a:p>
              <a:pPr algn="l" eaLnBrk="0" hangingPunct="0"/>
              <a:r>
                <a:rPr lang="en-US" sz="1400">
                  <a:latin typeface="Arial" charset="0"/>
                </a:rPr>
                <a:t>Microarchitecture level</a:t>
              </a:r>
            </a:p>
          </p:txBody>
        </p:sp>
        <p:sp>
          <p:nvSpPr>
            <p:cNvPr id="13355" name="Text Box 20"/>
            <p:cNvSpPr txBox="1">
              <a:spLocks noChangeArrowheads="1"/>
            </p:cNvSpPr>
            <p:nvPr/>
          </p:nvSpPr>
          <p:spPr bwMode="auto">
            <a:xfrm>
              <a:off x="1331" y="1229"/>
              <a:ext cx="1763" cy="192"/>
            </a:xfrm>
            <a:prstGeom prst="rect">
              <a:avLst/>
            </a:prstGeom>
            <a:noFill/>
            <a:ln w="12700">
              <a:noFill/>
              <a:miter lim="800000"/>
              <a:headEnd/>
              <a:tailEnd/>
            </a:ln>
          </p:spPr>
          <p:txBody>
            <a:bodyPr wrap="none">
              <a:spAutoFit/>
            </a:bodyPr>
            <a:lstStyle/>
            <a:p>
              <a:pPr algn="l" eaLnBrk="0" hangingPunct="0"/>
              <a:r>
                <a:rPr lang="en-US" sz="1400">
                  <a:latin typeface="Arial" charset="0"/>
                </a:rPr>
                <a:t>Assembly language level</a:t>
              </a:r>
            </a:p>
          </p:txBody>
        </p:sp>
        <p:sp>
          <p:nvSpPr>
            <p:cNvPr id="13356" name="Text Box 21"/>
            <p:cNvSpPr txBox="1">
              <a:spLocks noChangeArrowheads="1"/>
            </p:cNvSpPr>
            <p:nvPr/>
          </p:nvSpPr>
          <p:spPr bwMode="auto">
            <a:xfrm>
              <a:off x="1092" y="651"/>
              <a:ext cx="2246" cy="192"/>
            </a:xfrm>
            <a:prstGeom prst="rect">
              <a:avLst/>
            </a:prstGeom>
            <a:noFill/>
            <a:ln w="12700">
              <a:noFill/>
              <a:miter lim="800000"/>
              <a:headEnd/>
              <a:tailEnd/>
            </a:ln>
          </p:spPr>
          <p:txBody>
            <a:bodyPr wrap="none">
              <a:spAutoFit/>
            </a:bodyPr>
            <a:lstStyle/>
            <a:p>
              <a:pPr algn="l" eaLnBrk="0" hangingPunct="0"/>
              <a:r>
                <a:rPr lang="en-US" sz="1400">
                  <a:latin typeface="Arial" charset="0"/>
                </a:rPr>
                <a:t>Problem-oriented language level</a:t>
              </a:r>
            </a:p>
          </p:txBody>
        </p:sp>
        <p:sp>
          <p:nvSpPr>
            <p:cNvPr id="13357" name="Text Box 22"/>
            <p:cNvSpPr txBox="1">
              <a:spLocks noChangeArrowheads="1"/>
            </p:cNvSpPr>
            <p:nvPr/>
          </p:nvSpPr>
          <p:spPr bwMode="auto">
            <a:xfrm>
              <a:off x="1592" y="3521"/>
              <a:ext cx="1238" cy="192"/>
            </a:xfrm>
            <a:prstGeom prst="rect">
              <a:avLst/>
            </a:prstGeom>
            <a:noFill/>
            <a:ln w="12700">
              <a:noFill/>
              <a:miter lim="800000"/>
              <a:headEnd/>
              <a:tailEnd/>
            </a:ln>
          </p:spPr>
          <p:txBody>
            <a:bodyPr wrap="none">
              <a:spAutoFit/>
            </a:bodyPr>
            <a:lstStyle/>
            <a:p>
              <a:pPr algn="l" eaLnBrk="0" hangingPunct="0"/>
              <a:r>
                <a:rPr lang="en-US" sz="1400">
                  <a:latin typeface="Arial" charset="0"/>
                </a:rPr>
                <a:t>Digital logic level</a:t>
              </a:r>
            </a:p>
          </p:txBody>
        </p:sp>
        <p:sp>
          <p:nvSpPr>
            <p:cNvPr id="13358" name="Text Box 23"/>
            <p:cNvSpPr txBox="1">
              <a:spLocks noChangeArrowheads="1"/>
            </p:cNvSpPr>
            <p:nvPr/>
          </p:nvSpPr>
          <p:spPr bwMode="auto">
            <a:xfrm>
              <a:off x="2352" y="912"/>
              <a:ext cx="1680" cy="173"/>
            </a:xfrm>
            <a:prstGeom prst="rect">
              <a:avLst/>
            </a:prstGeom>
            <a:noFill/>
            <a:ln w="12700">
              <a:noFill/>
              <a:miter lim="800000"/>
              <a:headEnd/>
              <a:tailEnd/>
            </a:ln>
          </p:spPr>
          <p:txBody>
            <a:bodyPr>
              <a:spAutoFit/>
            </a:bodyPr>
            <a:lstStyle/>
            <a:p>
              <a:pPr algn="l" eaLnBrk="0" hangingPunct="0"/>
              <a:r>
                <a:rPr lang="en-US" sz="1200">
                  <a:solidFill>
                    <a:srgbClr val="0000CC"/>
                  </a:solidFill>
                  <a:latin typeface="Arial" charset="0"/>
                </a:rPr>
                <a:t>Translation (Compiler)</a:t>
              </a:r>
            </a:p>
          </p:txBody>
        </p:sp>
        <p:sp>
          <p:nvSpPr>
            <p:cNvPr id="13359" name="Text Box 24"/>
            <p:cNvSpPr txBox="1">
              <a:spLocks noChangeArrowheads="1"/>
            </p:cNvSpPr>
            <p:nvPr/>
          </p:nvSpPr>
          <p:spPr bwMode="auto">
            <a:xfrm>
              <a:off x="2352" y="1500"/>
              <a:ext cx="2081" cy="173"/>
            </a:xfrm>
            <a:prstGeom prst="rect">
              <a:avLst/>
            </a:prstGeom>
            <a:noFill/>
            <a:ln w="12700">
              <a:noFill/>
              <a:miter lim="800000"/>
              <a:headEnd/>
              <a:tailEnd/>
            </a:ln>
          </p:spPr>
          <p:txBody>
            <a:bodyPr>
              <a:spAutoFit/>
            </a:bodyPr>
            <a:lstStyle/>
            <a:p>
              <a:pPr algn="l" eaLnBrk="0" hangingPunct="0"/>
              <a:r>
                <a:rPr lang="en-US" sz="1200">
                  <a:solidFill>
                    <a:srgbClr val="0000CC"/>
                  </a:solidFill>
                  <a:latin typeface="Arial" charset="0"/>
                </a:rPr>
                <a:t>Translation (Assembler)</a:t>
              </a:r>
            </a:p>
          </p:txBody>
        </p:sp>
        <p:sp>
          <p:nvSpPr>
            <p:cNvPr id="13360" name="Text Box 25"/>
            <p:cNvSpPr txBox="1">
              <a:spLocks noChangeArrowheads="1"/>
            </p:cNvSpPr>
            <p:nvPr/>
          </p:nvSpPr>
          <p:spPr bwMode="auto">
            <a:xfrm>
              <a:off x="2352" y="2064"/>
              <a:ext cx="2592" cy="173"/>
            </a:xfrm>
            <a:prstGeom prst="rect">
              <a:avLst/>
            </a:prstGeom>
            <a:noFill/>
            <a:ln w="12700">
              <a:noFill/>
              <a:miter lim="800000"/>
              <a:headEnd/>
              <a:tailEnd/>
            </a:ln>
          </p:spPr>
          <p:txBody>
            <a:bodyPr>
              <a:spAutoFit/>
            </a:bodyPr>
            <a:lstStyle/>
            <a:p>
              <a:pPr algn="l" eaLnBrk="0" hangingPunct="0"/>
              <a:r>
                <a:rPr lang="en-US" sz="1200">
                  <a:solidFill>
                    <a:srgbClr val="0000CC"/>
                  </a:solidFill>
                  <a:latin typeface="Arial" charset="0"/>
                </a:rPr>
                <a:t>Partial interpretation (operating system)</a:t>
              </a:r>
            </a:p>
          </p:txBody>
        </p:sp>
        <p:sp>
          <p:nvSpPr>
            <p:cNvPr id="13361" name="Text Box 26"/>
            <p:cNvSpPr txBox="1">
              <a:spLocks noChangeArrowheads="1"/>
            </p:cNvSpPr>
            <p:nvPr/>
          </p:nvSpPr>
          <p:spPr bwMode="auto">
            <a:xfrm>
              <a:off x="2352" y="3244"/>
              <a:ext cx="691" cy="173"/>
            </a:xfrm>
            <a:prstGeom prst="rect">
              <a:avLst/>
            </a:prstGeom>
            <a:noFill/>
            <a:ln w="12700">
              <a:noFill/>
              <a:miter lim="800000"/>
              <a:headEnd/>
              <a:tailEnd/>
            </a:ln>
          </p:spPr>
          <p:txBody>
            <a:bodyPr wrap="none">
              <a:spAutoFit/>
            </a:bodyPr>
            <a:lstStyle/>
            <a:p>
              <a:pPr algn="l" eaLnBrk="0" hangingPunct="0"/>
              <a:r>
                <a:rPr lang="en-US" sz="1200">
                  <a:solidFill>
                    <a:srgbClr val="0000CC"/>
                  </a:solidFill>
                  <a:latin typeface="Arial" charset="0"/>
                </a:rPr>
                <a:t>Hardware</a:t>
              </a:r>
            </a:p>
          </p:txBody>
        </p:sp>
        <p:sp>
          <p:nvSpPr>
            <p:cNvPr id="13362" name="Text Box 27"/>
            <p:cNvSpPr txBox="1">
              <a:spLocks noChangeArrowheads="1"/>
            </p:cNvSpPr>
            <p:nvPr/>
          </p:nvSpPr>
          <p:spPr bwMode="auto">
            <a:xfrm>
              <a:off x="2352" y="2640"/>
              <a:ext cx="3264" cy="173"/>
            </a:xfrm>
            <a:prstGeom prst="rect">
              <a:avLst/>
            </a:prstGeom>
            <a:noFill/>
            <a:ln w="12700">
              <a:noFill/>
              <a:miter lim="800000"/>
              <a:headEnd/>
              <a:tailEnd/>
            </a:ln>
          </p:spPr>
          <p:txBody>
            <a:bodyPr>
              <a:spAutoFit/>
            </a:bodyPr>
            <a:lstStyle/>
            <a:p>
              <a:pPr algn="l" eaLnBrk="0" hangingPunct="0"/>
              <a:r>
                <a:rPr lang="en-US" sz="1200">
                  <a:solidFill>
                    <a:srgbClr val="0000CC"/>
                  </a:solidFill>
                  <a:latin typeface="Arial" charset="0"/>
                </a:rPr>
                <a:t>Interpretation (microprogram) or direct execution</a:t>
              </a:r>
            </a:p>
          </p:txBody>
        </p:sp>
      </p:grpSp>
      <p:sp>
        <p:nvSpPr>
          <p:cNvPr id="13323" name="Text Box 28"/>
          <p:cNvSpPr txBox="1">
            <a:spLocks noChangeArrowheads="1"/>
          </p:cNvSpPr>
          <p:nvPr/>
        </p:nvSpPr>
        <p:spPr bwMode="auto">
          <a:xfrm>
            <a:off x="6553200" y="1506686"/>
            <a:ext cx="3892550" cy="366713"/>
          </a:xfrm>
          <a:prstGeom prst="rect">
            <a:avLst/>
          </a:prstGeom>
          <a:noFill/>
          <a:ln w="9525">
            <a:noFill/>
            <a:miter lim="800000"/>
            <a:headEnd/>
            <a:tailEnd/>
          </a:ln>
        </p:spPr>
        <p:txBody>
          <a:bodyPr wrap="none">
            <a:spAutoFit/>
          </a:bodyPr>
          <a:lstStyle/>
          <a:p>
            <a:pPr algn="l" eaLnBrk="0" hangingPunct="0"/>
            <a:r>
              <a:rPr lang="en-US">
                <a:solidFill>
                  <a:srgbClr val="33CC33"/>
                </a:solidFill>
                <a:latin typeface="Arial" charset="0"/>
              </a:rPr>
              <a:t>Java, C#, C++, C, Haskell, Cobol, …</a:t>
            </a:r>
          </a:p>
        </p:txBody>
      </p:sp>
      <p:sp>
        <p:nvSpPr>
          <p:cNvPr id="13324" name="Text Box 29"/>
          <p:cNvSpPr txBox="1">
            <a:spLocks noChangeArrowheads="1"/>
          </p:cNvSpPr>
          <p:nvPr/>
        </p:nvSpPr>
        <p:spPr bwMode="auto">
          <a:xfrm>
            <a:off x="7239000" y="2421086"/>
            <a:ext cx="2876550" cy="366713"/>
          </a:xfrm>
          <a:prstGeom prst="rect">
            <a:avLst/>
          </a:prstGeom>
          <a:noFill/>
          <a:ln w="9525">
            <a:noFill/>
            <a:miter lim="800000"/>
            <a:headEnd/>
            <a:tailEnd/>
          </a:ln>
        </p:spPr>
        <p:txBody>
          <a:bodyPr wrap="none">
            <a:spAutoFit/>
          </a:bodyPr>
          <a:lstStyle/>
          <a:p>
            <a:pPr algn="l" eaLnBrk="0" hangingPunct="0"/>
            <a:r>
              <a:rPr lang="en-US">
                <a:solidFill>
                  <a:srgbClr val="33CC33"/>
                </a:solidFill>
                <a:latin typeface="Arial" charset="0"/>
              </a:rPr>
              <a:t>Java Byte Code, MSIL/CIL</a:t>
            </a:r>
          </a:p>
        </p:txBody>
      </p:sp>
      <p:sp>
        <p:nvSpPr>
          <p:cNvPr id="13325" name="Line 30"/>
          <p:cNvSpPr>
            <a:spLocks noChangeShapeType="1"/>
          </p:cNvSpPr>
          <p:nvPr/>
        </p:nvSpPr>
        <p:spPr bwMode="auto">
          <a:xfrm>
            <a:off x="6934200" y="1811485"/>
            <a:ext cx="914400" cy="609600"/>
          </a:xfrm>
          <a:prstGeom prst="line">
            <a:avLst/>
          </a:prstGeom>
          <a:noFill/>
          <a:ln w="9525">
            <a:solidFill>
              <a:schemeClr val="tx1"/>
            </a:solidFill>
            <a:round/>
            <a:headEnd/>
            <a:tailEnd type="triangle" w="med" len="med"/>
          </a:ln>
        </p:spPr>
        <p:txBody>
          <a:bodyPr/>
          <a:lstStyle/>
          <a:p>
            <a:endParaRPr lang="de-DE"/>
          </a:p>
        </p:txBody>
      </p:sp>
      <p:sp>
        <p:nvSpPr>
          <p:cNvPr id="13326" name="Line 31"/>
          <p:cNvSpPr>
            <a:spLocks noChangeShapeType="1"/>
          </p:cNvSpPr>
          <p:nvPr/>
        </p:nvSpPr>
        <p:spPr bwMode="auto">
          <a:xfrm>
            <a:off x="7467600" y="1811485"/>
            <a:ext cx="1828800" cy="609600"/>
          </a:xfrm>
          <a:prstGeom prst="line">
            <a:avLst/>
          </a:prstGeom>
          <a:noFill/>
          <a:ln w="9525">
            <a:solidFill>
              <a:schemeClr val="tx1"/>
            </a:solidFill>
            <a:round/>
            <a:headEnd/>
            <a:tailEnd type="triangle" w="med" len="med"/>
          </a:ln>
        </p:spPr>
        <p:txBody>
          <a:bodyPr/>
          <a:lstStyle/>
          <a:p>
            <a:endParaRPr lang="de-DE"/>
          </a:p>
        </p:txBody>
      </p:sp>
      <p:sp>
        <p:nvSpPr>
          <p:cNvPr id="13327" name="Line 32"/>
          <p:cNvSpPr>
            <a:spLocks noChangeShapeType="1"/>
          </p:cNvSpPr>
          <p:nvPr/>
        </p:nvSpPr>
        <p:spPr bwMode="auto">
          <a:xfrm>
            <a:off x="8077200" y="1811485"/>
            <a:ext cx="1219200" cy="609600"/>
          </a:xfrm>
          <a:prstGeom prst="line">
            <a:avLst/>
          </a:prstGeom>
          <a:noFill/>
          <a:ln w="9525">
            <a:solidFill>
              <a:schemeClr val="tx1"/>
            </a:solidFill>
            <a:round/>
            <a:headEnd/>
            <a:tailEnd type="triangle" w="med" len="med"/>
          </a:ln>
        </p:spPr>
        <p:txBody>
          <a:bodyPr/>
          <a:lstStyle/>
          <a:p>
            <a:endParaRPr lang="de-DE"/>
          </a:p>
        </p:txBody>
      </p:sp>
      <p:sp>
        <p:nvSpPr>
          <p:cNvPr id="13328" name="Line 33"/>
          <p:cNvSpPr>
            <a:spLocks noChangeShapeType="1"/>
          </p:cNvSpPr>
          <p:nvPr/>
        </p:nvSpPr>
        <p:spPr bwMode="auto">
          <a:xfrm>
            <a:off x="8382000" y="1811485"/>
            <a:ext cx="914400" cy="609600"/>
          </a:xfrm>
          <a:prstGeom prst="line">
            <a:avLst/>
          </a:prstGeom>
          <a:noFill/>
          <a:ln w="9525">
            <a:solidFill>
              <a:schemeClr val="tx1"/>
            </a:solidFill>
            <a:round/>
            <a:headEnd/>
            <a:tailEnd type="triangle" w="med" len="med"/>
          </a:ln>
        </p:spPr>
        <p:txBody>
          <a:bodyPr/>
          <a:lstStyle/>
          <a:p>
            <a:endParaRPr lang="de-DE"/>
          </a:p>
        </p:txBody>
      </p:sp>
      <p:sp>
        <p:nvSpPr>
          <p:cNvPr id="13329" name="Line 34"/>
          <p:cNvSpPr>
            <a:spLocks noChangeShapeType="1"/>
          </p:cNvSpPr>
          <p:nvPr/>
        </p:nvSpPr>
        <p:spPr bwMode="auto">
          <a:xfrm>
            <a:off x="8991600" y="1811485"/>
            <a:ext cx="304800" cy="609600"/>
          </a:xfrm>
          <a:prstGeom prst="line">
            <a:avLst/>
          </a:prstGeom>
          <a:noFill/>
          <a:ln w="9525">
            <a:solidFill>
              <a:schemeClr val="tx1"/>
            </a:solidFill>
            <a:round/>
            <a:headEnd/>
            <a:tailEnd type="triangle" w="med" len="med"/>
          </a:ln>
        </p:spPr>
        <p:txBody>
          <a:bodyPr/>
          <a:lstStyle/>
          <a:p>
            <a:endParaRPr lang="de-DE"/>
          </a:p>
        </p:txBody>
      </p:sp>
      <p:sp>
        <p:nvSpPr>
          <p:cNvPr id="13330" name="Line 35"/>
          <p:cNvSpPr>
            <a:spLocks noChangeShapeType="1"/>
          </p:cNvSpPr>
          <p:nvPr/>
        </p:nvSpPr>
        <p:spPr bwMode="auto">
          <a:xfrm flipH="1">
            <a:off x="9220200" y="1811485"/>
            <a:ext cx="533400" cy="609600"/>
          </a:xfrm>
          <a:prstGeom prst="line">
            <a:avLst/>
          </a:prstGeom>
          <a:noFill/>
          <a:ln w="9525">
            <a:solidFill>
              <a:schemeClr val="tx1"/>
            </a:solidFill>
            <a:round/>
            <a:headEnd/>
            <a:tailEnd type="triangle" w="med" len="med"/>
          </a:ln>
        </p:spPr>
        <p:txBody>
          <a:bodyPr/>
          <a:lstStyle/>
          <a:p>
            <a:endParaRPr lang="de-DE"/>
          </a:p>
        </p:txBody>
      </p:sp>
      <p:sp>
        <p:nvSpPr>
          <p:cNvPr id="13331" name="Text Box 36"/>
          <p:cNvSpPr txBox="1">
            <a:spLocks noChangeArrowheads="1"/>
          </p:cNvSpPr>
          <p:nvPr/>
        </p:nvSpPr>
        <p:spPr bwMode="auto">
          <a:xfrm>
            <a:off x="7924800" y="3335485"/>
            <a:ext cx="2223686" cy="369332"/>
          </a:xfrm>
          <a:prstGeom prst="rect">
            <a:avLst/>
          </a:prstGeom>
          <a:noFill/>
          <a:ln w="9525">
            <a:noFill/>
            <a:miter lim="800000"/>
            <a:headEnd/>
            <a:tailEnd/>
          </a:ln>
        </p:spPr>
        <p:txBody>
          <a:bodyPr wrap="none">
            <a:spAutoFit/>
          </a:bodyPr>
          <a:lstStyle/>
          <a:p>
            <a:pPr algn="l" eaLnBrk="0" hangingPunct="0"/>
            <a:r>
              <a:rPr lang="en-US" dirty="0">
                <a:solidFill>
                  <a:srgbClr val="33CC33"/>
                </a:solidFill>
                <a:latin typeface="Arial" charset="0"/>
              </a:rPr>
              <a:t>Unix, Windows, </a:t>
            </a:r>
            <a:r>
              <a:rPr lang="en-US" dirty="0" err="1">
                <a:solidFill>
                  <a:srgbClr val="33CC33"/>
                </a:solidFill>
                <a:latin typeface="Arial" charset="0"/>
              </a:rPr>
              <a:t>iOS</a:t>
            </a:r>
            <a:endParaRPr lang="en-US" dirty="0">
              <a:solidFill>
                <a:srgbClr val="33CC33"/>
              </a:solidFill>
              <a:latin typeface="Arial" charset="0"/>
            </a:endParaRPr>
          </a:p>
        </p:txBody>
      </p:sp>
      <p:sp>
        <p:nvSpPr>
          <p:cNvPr id="13332" name="Text Box 37"/>
          <p:cNvSpPr txBox="1">
            <a:spLocks noChangeArrowheads="1"/>
          </p:cNvSpPr>
          <p:nvPr/>
        </p:nvSpPr>
        <p:spPr bwMode="auto">
          <a:xfrm>
            <a:off x="7924801" y="4249885"/>
            <a:ext cx="2646943" cy="369332"/>
          </a:xfrm>
          <a:prstGeom prst="rect">
            <a:avLst/>
          </a:prstGeom>
          <a:noFill/>
          <a:ln w="9525">
            <a:noFill/>
            <a:miter lim="800000"/>
            <a:headEnd/>
            <a:tailEnd/>
          </a:ln>
        </p:spPr>
        <p:txBody>
          <a:bodyPr wrap="none">
            <a:spAutoFit/>
          </a:bodyPr>
          <a:lstStyle/>
          <a:p>
            <a:pPr algn="l" eaLnBrk="0" hangingPunct="0"/>
            <a:r>
              <a:rPr lang="en-US" dirty="0">
                <a:solidFill>
                  <a:srgbClr val="33CC33"/>
                </a:solidFill>
                <a:latin typeface="Arial" charset="0"/>
              </a:rPr>
              <a:t>x64, x86, PPC, ARM, …</a:t>
            </a:r>
          </a:p>
        </p:txBody>
      </p:sp>
      <p:sp>
        <p:nvSpPr>
          <p:cNvPr id="13333" name="Text Box 38"/>
          <p:cNvSpPr txBox="1">
            <a:spLocks noChangeArrowheads="1"/>
          </p:cNvSpPr>
          <p:nvPr/>
        </p:nvSpPr>
        <p:spPr bwMode="auto">
          <a:xfrm>
            <a:off x="7086601" y="5164285"/>
            <a:ext cx="3621569" cy="369332"/>
          </a:xfrm>
          <a:prstGeom prst="rect">
            <a:avLst/>
          </a:prstGeom>
          <a:noFill/>
          <a:ln w="9525">
            <a:noFill/>
            <a:miter lim="800000"/>
            <a:headEnd/>
            <a:tailEnd/>
          </a:ln>
        </p:spPr>
        <p:txBody>
          <a:bodyPr wrap="none">
            <a:spAutoFit/>
          </a:bodyPr>
          <a:lstStyle/>
          <a:p>
            <a:pPr algn="l" eaLnBrk="0" hangingPunct="0"/>
            <a:r>
              <a:rPr lang="en-US" dirty="0" err="1">
                <a:solidFill>
                  <a:srgbClr val="33CC33"/>
                </a:solidFill>
                <a:latin typeface="Arial" charset="0"/>
              </a:rPr>
              <a:t>Netburst</a:t>
            </a:r>
            <a:r>
              <a:rPr lang="en-US" dirty="0">
                <a:solidFill>
                  <a:srgbClr val="33CC33"/>
                </a:solidFill>
                <a:latin typeface="Arial" charset="0"/>
              </a:rPr>
              <a:t>, ISSE, ASX, &lt;none&gt;, … </a:t>
            </a:r>
          </a:p>
        </p:txBody>
      </p:sp>
      <p:sp>
        <p:nvSpPr>
          <p:cNvPr id="13334" name="Text Box 39"/>
          <p:cNvSpPr txBox="1">
            <a:spLocks noChangeArrowheads="1"/>
          </p:cNvSpPr>
          <p:nvPr/>
        </p:nvSpPr>
        <p:spPr bwMode="auto">
          <a:xfrm>
            <a:off x="6934201" y="6078685"/>
            <a:ext cx="3839577" cy="369332"/>
          </a:xfrm>
          <a:prstGeom prst="rect">
            <a:avLst/>
          </a:prstGeom>
          <a:noFill/>
          <a:ln w="9525">
            <a:noFill/>
            <a:miter lim="800000"/>
            <a:headEnd/>
            <a:tailEnd/>
          </a:ln>
        </p:spPr>
        <p:txBody>
          <a:bodyPr wrap="none">
            <a:spAutoFit/>
          </a:bodyPr>
          <a:lstStyle/>
          <a:p>
            <a:pPr algn="l" eaLnBrk="0" hangingPunct="0"/>
            <a:r>
              <a:rPr lang="de-DE" dirty="0">
                <a:solidFill>
                  <a:srgbClr val="33CC33"/>
                </a:solidFill>
                <a:latin typeface="Arial" charset="0"/>
              </a:rPr>
              <a:t>Core i7-3960X, ARM9</a:t>
            </a:r>
            <a:r>
              <a:rPr lang="en-US" dirty="0">
                <a:solidFill>
                  <a:srgbClr val="33CC33"/>
                </a:solidFill>
                <a:latin typeface="Arial" charset="0"/>
              </a:rPr>
              <a:t>, PPC620, … </a:t>
            </a:r>
          </a:p>
        </p:txBody>
      </p:sp>
      <p:sp>
        <p:nvSpPr>
          <p:cNvPr id="13335" name="Line 40"/>
          <p:cNvSpPr>
            <a:spLocks noChangeShapeType="1"/>
          </p:cNvSpPr>
          <p:nvPr/>
        </p:nvSpPr>
        <p:spPr bwMode="auto">
          <a:xfrm>
            <a:off x="8382000" y="5621485"/>
            <a:ext cx="0" cy="457200"/>
          </a:xfrm>
          <a:prstGeom prst="line">
            <a:avLst/>
          </a:prstGeom>
          <a:noFill/>
          <a:ln w="9525">
            <a:solidFill>
              <a:schemeClr val="tx1"/>
            </a:solidFill>
            <a:round/>
            <a:headEnd/>
            <a:tailEnd type="triangle" w="med" len="med"/>
          </a:ln>
        </p:spPr>
        <p:txBody>
          <a:bodyPr/>
          <a:lstStyle/>
          <a:p>
            <a:endParaRPr lang="de-DE"/>
          </a:p>
        </p:txBody>
      </p:sp>
      <p:sp>
        <p:nvSpPr>
          <p:cNvPr id="13336" name="Line 41"/>
          <p:cNvSpPr>
            <a:spLocks noChangeShapeType="1"/>
          </p:cNvSpPr>
          <p:nvPr/>
        </p:nvSpPr>
        <p:spPr bwMode="auto">
          <a:xfrm>
            <a:off x="8686800" y="4707085"/>
            <a:ext cx="0" cy="457200"/>
          </a:xfrm>
          <a:prstGeom prst="line">
            <a:avLst/>
          </a:prstGeom>
          <a:noFill/>
          <a:ln w="9525">
            <a:solidFill>
              <a:schemeClr val="tx1"/>
            </a:solidFill>
            <a:round/>
            <a:headEnd/>
            <a:tailEnd type="triangle" w="med" len="med"/>
          </a:ln>
        </p:spPr>
        <p:txBody>
          <a:bodyPr/>
          <a:lstStyle/>
          <a:p>
            <a:endParaRPr lang="de-DE"/>
          </a:p>
        </p:txBody>
      </p:sp>
      <p:sp>
        <p:nvSpPr>
          <p:cNvPr id="13337" name="Line 42"/>
          <p:cNvSpPr>
            <a:spLocks noChangeShapeType="1"/>
          </p:cNvSpPr>
          <p:nvPr/>
        </p:nvSpPr>
        <p:spPr bwMode="auto">
          <a:xfrm>
            <a:off x="8763000" y="3716485"/>
            <a:ext cx="0" cy="457200"/>
          </a:xfrm>
          <a:prstGeom prst="line">
            <a:avLst/>
          </a:prstGeom>
          <a:noFill/>
          <a:ln w="9525">
            <a:solidFill>
              <a:schemeClr val="tx1"/>
            </a:solidFill>
            <a:round/>
            <a:headEnd/>
            <a:tailEnd type="triangle" w="med" len="med"/>
          </a:ln>
        </p:spPr>
        <p:txBody>
          <a:bodyPr/>
          <a:lstStyle/>
          <a:p>
            <a:endParaRPr lang="de-DE"/>
          </a:p>
        </p:txBody>
      </p:sp>
      <p:sp>
        <p:nvSpPr>
          <p:cNvPr id="13338" name="Line 43"/>
          <p:cNvSpPr>
            <a:spLocks noChangeShapeType="1"/>
          </p:cNvSpPr>
          <p:nvPr/>
        </p:nvSpPr>
        <p:spPr bwMode="auto">
          <a:xfrm>
            <a:off x="8686800" y="2802085"/>
            <a:ext cx="0" cy="457200"/>
          </a:xfrm>
          <a:prstGeom prst="line">
            <a:avLst/>
          </a:prstGeom>
          <a:noFill/>
          <a:ln w="9525">
            <a:solidFill>
              <a:schemeClr val="tx1"/>
            </a:solidFill>
            <a:round/>
            <a:headEnd/>
            <a:tailEnd type="triangle" w="med" len="med"/>
          </a:ln>
        </p:spPr>
        <p:txBody>
          <a:bodyPr/>
          <a:lstStyle/>
          <a:p>
            <a:endParaRPr lang="de-DE"/>
          </a:p>
        </p:txBody>
      </p:sp>
      <p:sp>
        <p:nvSpPr>
          <p:cNvPr id="13339" name="Text Box 44"/>
          <p:cNvSpPr txBox="1">
            <a:spLocks noChangeArrowheads="1"/>
          </p:cNvSpPr>
          <p:nvPr/>
        </p:nvSpPr>
        <p:spPr bwMode="auto">
          <a:xfrm>
            <a:off x="9737725" y="1871811"/>
            <a:ext cx="973138" cy="581025"/>
          </a:xfrm>
          <a:prstGeom prst="rect">
            <a:avLst/>
          </a:prstGeom>
          <a:noFill/>
          <a:ln w="9525">
            <a:noFill/>
            <a:miter lim="800000"/>
            <a:headEnd/>
            <a:tailEnd/>
          </a:ln>
        </p:spPr>
        <p:txBody>
          <a:bodyPr wrap="none">
            <a:spAutoFit/>
          </a:bodyPr>
          <a:lstStyle/>
          <a:p>
            <a:pPr algn="l" eaLnBrk="0" hangingPunct="0"/>
            <a:r>
              <a:rPr lang="en-US" sz="1600">
                <a:latin typeface="Arial" charset="0"/>
              </a:rPr>
              <a:t>Javac,</a:t>
            </a:r>
            <a:br>
              <a:rPr lang="en-US" sz="1600">
                <a:latin typeface="Arial" charset="0"/>
              </a:rPr>
            </a:br>
            <a:r>
              <a:rPr lang="en-US" sz="1600">
                <a:latin typeface="Arial" charset="0"/>
              </a:rPr>
              <a:t>VS .NET</a:t>
            </a:r>
          </a:p>
        </p:txBody>
      </p:sp>
      <p:sp>
        <p:nvSpPr>
          <p:cNvPr id="13340" name="Text Box 45"/>
          <p:cNvSpPr txBox="1">
            <a:spLocks noChangeArrowheads="1"/>
          </p:cNvSpPr>
          <p:nvPr/>
        </p:nvSpPr>
        <p:spPr bwMode="auto">
          <a:xfrm>
            <a:off x="9220201" y="2878286"/>
            <a:ext cx="1463675" cy="581025"/>
          </a:xfrm>
          <a:prstGeom prst="rect">
            <a:avLst/>
          </a:prstGeom>
          <a:noFill/>
          <a:ln w="9525">
            <a:noFill/>
            <a:miter lim="800000"/>
            <a:headEnd/>
            <a:tailEnd/>
          </a:ln>
        </p:spPr>
        <p:txBody>
          <a:bodyPr wrap="none">
            <a:spAutoFit/>
          </a:bodyPr>
          <a:lstStyle/>
          <a:p>
            <a:pPr algn="l" eaLnBrk="0" hangingPunct="0"/>
            <a:r>
              <a:rPr lang="en-US" sz="1600">
                <a:latin typeface="Arial" charset="0"/>
              </a:rPr>
              <a:t>JVM, CLR;</a:t>
            </a:r>
            <a:br>
              <a:rPr lang="en-US" sz="1600">
                <a:latin typeface="Arial" charset="0"/>
              </a:rPr>
            </a:br>
            <a:r>
              <a:rPr lang="en-US" sz="1600">
                <a:latin typeface="Arial" charset="0"/>
              </a:rPr>
              <a:t>JIT/Interpreter</a:t>
            </a:r>
          </a:p>
        </p:txBody>
      </p:sp>
      <p:sp>
        <p:nvSpPr>
          <p:cNvPr id="13341" name="Text Box 46"/>
          <p:cNvSpPr txBox="1">
            <a:spLocks noChangeArrowheads="1"/>
          </p:cNvSpPr>
          <p:nvPr/>
        </p:nvSpPr>
        <p:spPr bwMode="auto">
          <a:xfrm>
            <a:off x="9204326" y="3716486"/>
            <a:ext cx="1463675" cy="581025"/>
          </a:xfrm>
          <a:prstGeom prst="rect">
            <a:avLst/>
          </a:prstGeom>
          <a:noFill/>
          <a:ln w="9525">
            <a:noFill/>
            <a:miter lim="800000"/>
            <a:headEnd/>
            <a:tailEnd/>
          </a:ln>
        </p:spPr>
        <p:txBody>
          <a:bodyPr wrap="none">
            <a:spAutoFit/>
          </a:bodyPr>
          <a:lstStyle/>
          <a:p>
            <a:pPr algn="l" eaLnBrk="0" hangingPunct="0"/>
            <a:r>
              <a:rPr lang="en-US" sz="1600">
                <a:latin typeface="Arial" charset="0"/>
              </a:rPr>
              <a:t>JVM, CLR;</a:t>
            </a:r>
            <a:br>
              <a:rPr lang="en-US" sz="1600">
                <a:latin typeface="Arial" charset="0"/>
              </a:rPr>
            </a:br>
            <a:r>
              <a:rPr lang="en-US" sz="1600">
                <a:latin typeface="Arial" charset="0"/>
              </a:rPr>
              <a:t>JIT/Interpreter</a:t>
            </a:r>
          </a:p>
        </p:txBody>
      </p:sp>
      <p:sp>
        <p:nvSpPr>
          <p:cNvPr id="13342" name="Text Box 47"/>
          <p:cNvSpPr txBox="1">
            <a:spLocks noChangeArrowheads="1"/>
          </p:cNvSpPr>
          <p:nvPr/>
        </p:nvSpPr>
        <p:spPr bwMode="auto">
          <a:xfrm>
            <a:off x="8839201" y="4630886"/>
            <a:ext cx="1495425" cy="581025"/>
          </a:xfrm>
          <a:prstGeom prst="rect">
            <a:avLst/>
          </a:prstGeom>
          <a:noFill/>
          <a:ln w="9525">
            <a:noFill/>
            <a:miter lim="800000"/>
            <a:headEnd/>
            <a:tailEnd/>
          </a:ln>
        </p:spPr>
        <p:txBody>
          <a:bodyPr wrap="none">
            <a:spAutoFit/>
          </a:bodyPr>
          <a:lstStyle/>
          <a:p>
            <a:pPr algn="l" eaLnBrk="0" hangingPunct="0"/>
            <a:r>
              <a:rPr lang="en-US" sz="1600">
                <a:latin typeface="Arial" charset="0"/>
              </a:rPr>
              <a:t>microprogram/</a:t>
            </a:r>
            <a:br>
              <a:rPr lang="en-US" sz="1600">
                <a:latin typeface="Arial" charset="0"/>
              </a:rPr>
            </a:br>
            <a:r>
              <a:rPr lang="en-US" sz="1600">
                <a:latin typeface="Arial" charset="0"/>
              </a:rPr>
              <a:t>none</a:t>
            </a:r>
          </a:p>
        </p:txBody>
      </p:sp>
      <p:sp>
        <p:nvSpPr>
          <p:cNvPr id="13343" name="Text Box 48"/>
          <p:cNvSpPr txBox="1">
            <a:spLocks noChangeArrowheads="1"/>
          </p:cNvSpPr>
          <p:nvPr/>
        </p:nvSpPr>
        <p:spPr bwMode="auto">
          <a:xfrm>
            <a:off x="8458200" y="5621485"/>
            <a:ext cx="1030288" cy="336550"/>
          </a:xfrm>
          <a:prstGeom prst="rect">
            <a:avLst/>
          </a:prstGeom>
          <a:noFill/>
          <a:ln w="9525">
            <a:noFill/>
            <a:miter lim="800000"/>
            <a:headEnd/>
            <a:tailEnd/>
          </a:ln>
        </p:spPr>
        <p:txBody>
          <a:bodyPr wrap="none">
            <a:spAutoFit/>
          </a:bodyPr>
          <a:lstStyle/>
          <a:p>
            <a:pPr algn="l" eaLnBrk="0" hangingPunct="0"/>
            <a:r>
              <a:rPr lang="en-US" sz="1600">
                <a:latin typeface="Arial" charset="0"/>
              </a:rPr>
              <a:t>hardware</a:t>
            </a:r>
          </a:p>
        </p:txBody>
      </p:sp>
      <p:sp>
        <p:nvSpPr>
          <p:cNvPr id="14368" name="Oval 49"/>
          <p:cNvSpPr>
            <a:spLocks noChangeArrowheads="1"/>
          </p:cNvSpPr>
          <p:nvPr/>
        </p:nvSpPr>
        <p:spPr bwMode="auto">
          <a:xfrm>
            <a:off x="1524000" y="4859485"/>
            <a:ext cx="5791200" cy="1066800"/>
          </a:xfrm>
          <a:prstGeom prst="ellipse">
            <a:avLst/>
          </a:prstGeom>
          <a:noFill/>
          <a:ln w="57150">
            <a:solidFill>
              <a:srgbClr val="CC0000"/>
            </a:solidFill>
            <a:round/>
            <a:headEnd/>
            <a:tailEnd/>
          </a:ln>
        </p:spPr>
        <p:txBody>
          <a:bodyPr wrap="none" anchor="ctr"/>
          <a:lstStyle/>
          <a:p>
            <a:endParaRPr lang="de-DE"/>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file – example: x86-64 (current Intel/AMD processors)</a:t>
            </a:r>
          </a:p>
        </p:txBody>
      </p:sp>
      <p:sp>
        <p:nvSpPr>
          <p:cNvPr id="3" name="Footer Placeholder 2"/>
          <p:cNvSpPr>
            <a:spLocks noGrp="1"/>
          </p:cNvSpPr>
          <p:nvPr>
            <p:ph type="ftr" sz="quarter" idx="10"/>
          </p:nvPr>
        </p:nvSpPr>
        <p:spPr/>
        <p:txBody>
          <a:bodyPr/>
          <a:lstStyle/>
          <a:p>
            <a:pPr>
              <a:defRPr/>
            </a:pPr>
            <a:r>
              <a:rPr lang="en-US"/>
              <a:t>TI II - Computer Architecture</a:t>
            </a:r>
          </a:p>
        </p:txBody>
      </p:sp>
      <p:pic>
        <p:nvPicPr>
          <p:cNvPr id="5122" name="Picture 2" descr="https://upload.wikimedia.org/wikipedia/commons/thumb/1/15/Table_of_x86_Registers_svg.svg/1920px-Table_of_x86_Registers_sv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37" y="1700808"/>
            <a:ext cx="12066663"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26456" y="6133562"/>
            <a:ext cx="3754554" cy="338554"/>
          </a:xfrm>
          <a:prstGeom prst="rect">
            <a:avLst/>
          </a:prstGeom>
          <a:noFill/>
        </p:spPr>
        <p:txBody>
          <a:bodyPr wrap="none" rtlCol="0">
            <a:spAutoFit/>
          </a:bodyPr>
          <a:lstStyle/>
          <a:p>
            <a:r>
              <a:rPr lang="de-DE" sz="1600" dirty="0">
                <a:hlinkClick r:id="rId3"/>
              </a:rPr>
              <a:t>https://en.wikipedia.org/wiki/X86</a:t>
            </a:r>
            <a:r>
              <a:rPr lang="de-DE" sz="1600" dirty="0"/>
              <a:t> </a:t>
            </a:r>
            <a:endParaRPr lang="en-US" sz="1600" dirty="0"/>
          </a:p>
        </p:txBody>
      </p:sp>
    </p:spTree>
    <p:extLst>
      <p:ext uri="{BB962C8B-B14F-4D97-AF65-F5344CB8AC3E}">
        <p14:creationId xmlns:p14="http://schemas.microsoft.com/office/powerpoint/2010/main" val="50749027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noProof="0" dirty="0"/>
              <a:t>Special registers: base pointer and index</a:t>
            </a:r>
          </a:p>
        </p:txBody>
      </p:sp>
      <p:sp>
        <p:nvSpPr>
          <p:cNvPr id="2" name="Content Placeholder 1"/>
          <p:cNvSpPr>
            <a:spLocks noGrp="1"/>
          </p:cNvSpPr>
          <p:nvPr>
            <p:ph idx="1"/>
          </p:nvPr>
        </p:nvSpPr>
        <p:spPr>
          <a:xfrm>
            <a:off x="334436" y="1232355"/>
            <a:ext cx="6121603" cy="5249412"/>
          </a:xfrm>
        </p:spPr>
        <p:txBody>
          <a:bodyPr/>
          <a:lstStyle/>
          <a:p>
            <a:r>
              <a:rPr lang="en-US" dirty="0"/>
              <a:t>The </a:t>
            </a:r>
            <a:r>
              <a:rPr lang="en-US" dirty="0">
                <a:solidFill>
                  <a:srgbClr val="C00000"/>
                </a:solidFill>
              </a:rPr>
              <a:t>base pointer </a:t>
            </a:r>
            <a:r>
              <a:rPr lang="en-US" dirty="0"/>
              <a:t>contains the start address of a memory region</a:t>
            </a:r>
          </a:p>
          <a:p>
            <a:pPr marL="422077" lvl="2" indent="-132160">
              <a:spcBef>
                <a:spcPts val="375"/>
              </a:spcBef>
            </a:pPr>
            <a:r>
              <a:rPr lang="en-US" dirty="0"/>
              <a:t>The memory could e.g. represent an array</a:t>
            </a:r>
          </a:p>
          <a:p>
            <a:endParaRPr lang="en-US" dirty="0"/>
          </a:p>
          <a:p>
            <a:r>
              <a:rPr lang="en-US" dirty="0"/>
              <a:t>The </a:t>
            </a:r>
            <a:r>
              <a:rPr lang="en-US" dirty="0">
                <a:solidFill>
                  <a:srgbClr val="0033CC"/>
                </a:solidFill>
              </a:rPr>
              <a:t>index</a:t>
            </a:r>
            <a:r>
              <a:rPr lang="en-US" dirty="0"/>
              <a:t> represents the offset relative to the base pointer</a:t>
            </a:r>
          </a:p>
          <a:p>
            <a:pPr marL="422077" lvl="2" indent="-132160">
              <a:spcBef>
                <a:spcPts val="375"/>
              </a:spcBef>
            </a:pPr>
            <a:r>
              <a:rPr lang="en-US" dirty="0"/>
              <a:t>Selection of a single element e.g. of an array</a:t>
            </a:r>
          </a:p>
          <a:p>
            <a:endParaRPr lang="en-US" dirty="0"/>
          </a:p>
          <a:p>
            <a:r>
              <a:rPr lang="en-US" dirty="0">
                <a:solidFill>
                  <a:srgbClr val="C00000"/>
                </a:solidFill>
              </a:rPr>
              <a:t>Base pointer </a:t>
            </a:r>
            <a:r>
              <a:rPr lang="en-US" dirty="0"/>
              <a:t>+ </a:t>
            </a:r>
            <a:r>
              <a:rPr lang="en-US" dirty="0">
                <a:solidFill>
                  <a:srgbClr val="0033CC"/>
                </a:solidFill>
              </a:rPr>
              <a:t>index</a:t>
            </a:r>
            <a:r>
              <a:rPr lang="en-US" dirty="0"/>
              <a:t> gives the absolute address of an element</a:t>
            </a:r>
          </a:p>
          <a:p>
            <a:endParaRPr lang="en-US" dirty="0"/>
          </a:p>
          <a:p>
            <a:r>
              <a:rPr lang="en-US" dirty="0"/>
              <a:t>Programming can be done relative to the base pointer</a:t>
            </a:r>
          </a:p>
          <a:p>
            <a:pPr marL="422077" lvl="2" indent="-132160">
              <a:spcBef>
                <a:spcPts val="375"/>
              </a:spcBef>
            </a:pPr>
            <a:r>
              <a:rPr lang="en-US" dirty="0"/>
              <a:t>This allows for e.g. moving or copying the array without changing the relative addressing</a:t>
            </a:r>
          </a:p>
        </p:txBody>
      </p:sp>
      <p:sp>
        <p:nvSpPr>
          <p:cNvPr id="53250" name="Fußzeilenplatzhalter 2"/>
          <p:cNvSpPr>
            <a:spLocks noGrp="1"/>
          </p:cNvSpPr>
          <p:nvPr>
            <p:ph type="ftr" sz="quarter" idx="10"/>
          </p:nvPr>
        </p:nvSpPr>
        <p:spPr>
          <a:noFill/>
        </p:spPr>
        <p:txBody>
          <a:bodyPr/>
          <a:lstStyle/>
          <a:p>
            <a:r>
              <a:rPr lang="en-US"/>
              <a:t>TI II - Computer Architecture</a:t>
            </a:r>
          </a:p>
        </p:txBody>
      </p:sp>
      <p:sp>
        <p:nvSpPr>
          <p:cNvPr id="3" name="Rectangle 2"/>
          <p:cNvSpPr/>
          <p:nvPr/>
        </p:nvSpPr>
        <p:spPr bwMode="auto">
          <a:xfrm>
            <a:off x="7608168" y="2276872"/>
            <a:ext cx="1584176"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index register</a:t>
            </a:r>
          </a:p>
        </p:txBody>
      </p:sp>
      <p:sp>
        <p:nvSpPr>
          <p:cNvPr id="11" name="Rectangle 10"/>
          <p:cNvSpPr/>
          <p:nvPr/>
        </p:nvSpPr>
        <p:spPr bwMode="auto">
          <a:xfrm>
            <a:off x="7608168" y="4177542"/>
            <a:ext cx="1584176"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base pointer</a:t>
            </a:r>
          </a:p>
        </p:txBody>
      </p:sp>
      <p:sp>
        <p:nvSpPr>
          <p:cNvPr id="4" name="Flowchart: Or 3"/>
          <p:cNvSpPr/>
          <p:nvPr/>
        </p:nvSpPr>
        <p:spPr bwMode="auto">
          <a:xfrm>
            <a:off x="8184232" y="3190386"/>
            <a:ext cx="432048" cy="432048"/>
          </a:xfrm>
          <a:prstGeom prst="flowChartOr">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Arrow Connector 5"/>
          <p:cNvCxnSpPr>
            <a:stCxn id="3" idx="2"/>
            <a:endCxn id="4" idx="0"/>
          </p:cNvCxnSpPr>
          <p:nvPr/>
        </p:nvCxnSpPr>
        <p:spPr bwMode="auto">
          <a:xfrm>
            <a:off x="8400256" y="2636912"/>
            <a:ext cx="0" cy="5534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a:stCxn id="11" idx="0"/>
            <a:endCxn id="4" idx="4"/>
          </p:cNvCxnSpPr>
          <p:nvPr/>
        </p:nvCxnSpPr>
        <p:spPr bwMode="auto">
          <a:xfrm flipV="1">
            <a:off x="8400256" y="3622434"/>
            <a:ext cx="0" cy="5551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Rectangle 8"/>
          <p:cNvSpPr/>
          <p:nvPr/>
        </p:nvSpPr>
        <p:spPr bwMode="auto">
          <a:xfrm>
            <a:off x="9912424" y="1628800"/>
            <a:ext cx="1584176" cy="40324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p:cNvSpPr txBox="1"/>
          <p:nvPr/>
        </p:nvSpPr>
        <p:spPr>
          <a:xfrm>
            <a:off x="10195398" y="1282775"/>
            <a:ext cx="1018227" cy="369332"/>
          </a:xfrm>
          <a:prstGeom prst="rect">
            <a:avLst/>
          </a:prstGeom>
          <a:noFill/>
        </p:spPr>
        <p:txBody>
          <a:bodyPr wrap="none" rtlCol="0">
            <a:spAutoFit/>
          </a:bodyPr>
          <a:lstStyle/>
          <a:p>
            <a:r>
              <a:rPr lang="en-US" dirty="0">
                <a:latin typeface="+mj-lt"/>
              </a:rPr>
              <a:t>memory</a:t>
            </a:r>
          </a:p>
        </p:txBody>
      </p:sp>
      <p:cxnSp>
        <p:nvCxnSpPr>
          <p:cNvPr id="13" name="Straight Connector 12"/>
          <p:cNvCxnSpPr/>
          <p:nvPr/>
        </p:nvCxnSpPr>
        <p:spPr bwMode="auto">
          <a:xfrm>
            <a:off x="9912424" y="4257092"/>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9912424" y="4455114"/>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9912424" y="4653136"/>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9912424" y="4059070"/>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912423" y="3861048"/>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9912423" y="3663026"/>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9912423" y="3465004"/>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9912423" y="3266982"/>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9912423" y="3068960"/>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9912423" y="2870938"/>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9912423" y="2672916"/>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9912423" y="2474894"/>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9912423" y="2276872"/>
            <a:ext cx="158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Arrow Connector 32"/>
          <p:cNvCxnSpPr>
            <a:stCxn id="11" idx="3"/>
          </p:cNvCxnSpPr>
          <p:nvPr/>
        </p:nvCxnSpPr>
        <p:spPr bwMode="auto">
          <a:xfrm>
            <a:off x="9192344" y="4357562"/>
            <a:ext cx="72007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a:stCxn id="4" idx="6"/>
          </p:cNvCxnSpPr>
          <p:nvPr/>
        </p:nvCxnSpPr>
        <p:spPr bwMode="auto">
          <a:xfrm flipV="1">
            <a:off x="8616280" y="3376537"/>
            <a:ext cx="1296139" cy="298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TextBox 38"/>
          <p:cNvSpPr txBox="1"/>
          <p:nvPr/>
        </p:nvSpPr>
        <p:spPr>
          <a:xfrm>
            <a:off x="10328445" y="3203924"/>
            <a:ext cx="752129" cy="276999"/>
          </a:xfrm>
          <a:prstGeom prst="rect">
            <a:avLst/>
          </a:prstGeom>
          <a:noFill/>
        </p:spPr>
        <p:txBody>
          <a:bodyPr wrap="none" rtlCol="0">
            <a:spAutoFit/>
          </a:bodyPr>
          <a:lstStyle/>
          <a:p>
            <a:r>
              <a:rPr lang="en-US" sz="1200" dirty="0" err="1">
                <a:latin typeface="+mj-lt"/>
              </a:rPr>
              <a:t>element</a:t>
            </a:r>
            <a:r>
              <a:rPr lang="en-US" sz="1200" baseline="-25000" dirty="0" err="1">
                <a:latin typeface="+mj-lt"/>
              </a:rPr>
              <a:t>i</a:t>
            </a:r>
            <a:endParaRPr lang="en-US" sz="1200" baseline="-25000" dirty="0">
              <a:latin typeface="+mj-lt"/>
            </a:endParaRPr>
          </a:p>
        </p:txBody>
      </p:sp>
      <p:sp>
        <p:nvSpPr>
          <p:cNvPr id="40" name="TextBox 39"/>
          <p:cNvSpPr txBox="1"/>
          <p:nvPr/>
        </p:nvSpPr>
        <p:spPr>
          <a:xfrm>
            <a:off x="10299591" y="4219062"/>
            <a:ext cx="809837" cy="276999"/>
          </a:xfrm>
          <a:prstGeom prst="rect">
            <a:avLst/>
          </a:prstGeom>
          <a:noFill/>
        </p:spPr>
        <p:txBody>
          <a:bodyPr wrap="none" rtlCol="0">
            <a:spAutoFit/>
          </a:bodyPr>
          <a:lstStyle/>
          <a:p>
            <a:r>
              <a:rPr lang="en-US" sz="1200" dirty="0">
                <a:latin typeface="+mj-lt"/>
              </a:rPr>
              <a:t>element</a:t>
            </a:r>
            <a:r>
              <a:rPr lang="en-US" sz="1200" baseline="-25000" dirty="0">
                <a:latin typeface="+mj-lt"/>
              </a:rPr>
              <a:t>0</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noProof="0" dirty="0"/>
              <a:t>Special functions of index registers</a:t>
            </a:r>
          </a:p>
        </p:txBody>
      </p:sp>
      <p:sp>
        <p:nvSpPr>
          <p:cNvPr id="2" name="Content Placeholder 1"/>
          <p:cNvSpPr>
            <a:spLocks noGrp="1"/>
          </p:cNvSpPr>
          <p:nvPr>
            <p:ph idx="1"/>
          </p:nvPr>
        </p:nvSpPr>
        <p:spPr/>
        <p:txBody>
          <a:bodyPr/>
          <a:lstStyle/>
          <a:p>
            <a:r>
              <a:rPr lang="de-DE" noProof="1"/>
              <a:t>Post-increment</a:t>
            </a:r>
          </a:p>
          <a:p>
            <a:pPr marL="422077" lvl="2" indent="-132160">
              <a:spcBef>
                <a:spcPts val="375"/>
              </a:spcBef>
            </a:pPr>
            <a:r>
              <a:rPr lang="de-DE" noProof="1"/>
              <a:t>Automatic increment of the register by n after addressing the memory</a:t>
            </a:r>
          </a:p>
          <a:p>
            <a:endParaRPr lang="de-DE" noProof="1"/>
          </a:p>
          <a:p>
            <a:r>
              <a:rPr lang="de-DE" noProof="1"/>
              <a:t>Pre-decrement</a:t>
            </a:r>
          </a:p>
          <a:p>
            <a:pPr marL="422077" lvl="2" indent="-132160">
              <a:spcBef>
                <a:spcPts val="375"/>
              </a:spcBef>
            </a:pPr>
            <a:r>
              <a:rPr lang="de-DE" noProof="1"/>
              <a:t>Automatic decrement of the register by n before addressing the memory</a:t>
            </a:r>
          </a:p>
          <a:p>
            <a:endParaRPr lang="de-DE" noProof="1"/>
          </a:p>
          <a:p>
            <a:r>
              <a:rPr lang="de-DE" noProof="1"/>
              <a:t>Auto-increment / auto-decrement</a:t>
            </a:r>
          </a:p>
          <a:p>
            <a:endParaRPr lang="de-DE" noProof="1"/>
          </a:p>
          <a:p>
            <a:r>
              <a:rPr lang="de-DE" noProof="1"/>
              <a:t>Auto-scaling by factor n (1, 2, 4, 8 etc.)</a:t>
            </a:r>
          </a:p>
          <a:p>
            <a:pPr marL="422077" lvl="2" indent="-132160">
              <a:spcBef>
                <a:spcPts val="375"/>
              </a:spcBef>
            </a:pPr>
            <a:r>
              <a:rPr lang="de-DE" noProof="1"/>
              <a:t>Used to access memory in bytes/words/…</a:t>
            </a:r>
          </a:p>
          <a:p>
            <a:endParaRPr lang="de-DE" noProof="1"/>
          </a:p>
          <a:p>
            <a:r>
              <a:rPr lang="de-DE" noProof="1">
                <a:solidFill>
                  <a:srgbClr val="C00000"/>
                </a:solidFill>
              </a:rPr>
              <a:t>Saves time as the ALU is freed from this additional operation when using the index!</a:t>
            </a:r>
            <a:endParaRPr lang="en-US" dirty="0">
              <a:solidFill>
                <a:srgbClr val="C00000"/>
              </a:solidFill>
            </a:endParaRPr>
          </a:p>
        </p:txBody>
      </p:sp>
      <p:sp>
        <p:nvSpPr>
          <p:cNvPr id="54274" name="Fußzeilenplatzhalter 2"/>
          <p:cNvSpPr>
            <a:spLocks noGrp="1"/>
          </p:cNvSpPr>
          <p:nvPr>
            <p:ph type="ftr" sz="quarter" idx="10"/>
          </p:nvPr>
        </p:nvSpPr>
        <p:spPr/>
        <p:txBody>
          <a:bodyPr/>
          <a:lstStyle/>
          <a:p>
            <a:r>
              <a:rPr lang="en-US"/>
              <a:t>TI II - Computer Architecture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Grp="1" noChangeArrowheads="1"/>
          </p:cNvSpPr>
          <p:nvPr>
            <p:ph type="title"/>
          </p:nvPr>
        </p:nvSpPr>
        <p:spPr/>
        <p:txBody>
          <a:bodyPr/>
          <a:lstStyle/>
          <a:p>
            <a:pPr eaLnBrk="1" hangingPunct="1"/>
            <a:r>
              <a:rPr lang="en-US" noProof="0" dirty="0"/>
              <a:t>The (runtime-) stack </a:t>
            </a:r>
          </a:p>
        </p:txBody>
      </p:sp>
      <p:sp>
        <p:nvSpPr>
          <p:cNvPr id="56324" name="Rectangle 6"/>
          <p:cNvSpPr>
            <a:spLocks noGrp="1" noChangeArrowheads="1"/>
          </p:cNvSpPr>
          <p:nvPr>
            <p:ph idx="1"/>
          </p:nvPr>
        </p:nvSpPr>
        <p:spPr/>
        <p:txBody>
          <a:bodyPr/>
          <a:lstStyle/>
          <a:p>
            <a:pPr eaLnBrk="1" hangingPunct="1"/>
            <a:r>
              <a:rPr lang="en-US" noProof="0" dirty="0"/>
              <a:t>Part of the memory (typically in the </a:t>
            </a:r>
            <a:r>
              <a:rPr lang="en-US" dirty="0"/>
              <a:t>main memory) that is organized as stack following the </a:t>
            </a:r>
            <a:r>
              <a:rPr lang="en-US" dirty="0">
                <a:solidFill>
                  <a:srgbClr val="C00000"/>
                </a:solidFill>
              </a:rPr>
              <a:t>LIFO</a:t>
            </a:r>
            <a:r>
              <a:rPr lang="en-US" dirty="0"/>
              <a:t> (</a:t>
            </a:r>
            <a:r>
              <a:rPr lang="en-US" noProof="0" dirty="0"/>
              <a:t>Last-In-First-Out) principle.</a:t>
            </a:r>
          </a:p>
          <a:p>
            <a:pPr eaLnBrk="1" hangingPunct="1">
              <a:buFontTx/>
              <a:buNone/>
            </a:pPr>
            <a:endParaRPr lang="en-US" noProof="0" dirty="0"/>
          </a:p>
          <a:p>
            <a:pPr eaLnBrk="1" hangingPunct="1"/>
            <a:r>
              <a:rPr lang="en-US" dirty="0"/>
              <a:t>Purpose</a:t>
            </a:r>
            <a:endParaRPr lang="en-US" noProof="0" dirty="0"/>
          </a:p>
          <a:p>
            <a:pPr marL="422077" lvl="2" indent="-132160">
              <a:spcBef>
                <a:spcPts val="375"/>
              </a:spcBef>
            </a:pPr>
            <a:r>
              <a:rPr lang="en-US" dirty="0"/>
              <a:t>Stores the PSW (status of processor, program counter) during subroutine call / interrupt processing</a:t>
            </a:r>
          </a:p>
          <a:p>
            <a:pPr marL="422077" lvl="2" indent="-132160">
              <a:spcBef>
                <a:spcPts val="375"/>
              </a:spcBef>
            </a:pPr>
            <a:r>
              <a:rPr lang="en-US" dirty="0"/>
              <a:t>Parameter passing</a:t>
            </a:r>
          </a:p>
          <a:p>
            <a:pPr marL="422077" lvl="2" indent="-132160">
              <a:spcBef>
                <a:spcPts val="375"/>
              </a:spcBef>
            </a:pPr>
            <a:r>
              <a:rPr lang="en-US" dirty="0"/>
              <a:t>Storage of temporary results</a:t>
            </a:r>
          </a:p>
          <a:p>
            <a:pPr lvl="1" eaLnBrk="1" hangingPunct="1"/>
            <a:endParaRPr lang="en-US" noProof="0" dirty="0"/>
          </a:p>
          <a:p>
            <a:pPr eaLnBrk="1" hangingPunct="1"/>
            <a:r>
              <a:rPr lang="en-US" noProof="0" dirty="0"/>
              <a:t>Processors often come with several stacks for different purposes: system stack, user stack, data stack, …</a:t>
            </a:r>
          </a:p>
          <a:p>
            <a:pPr eaLnBrk="1" hangingPunct="1"/>
            <a:endParaRPr lang="en-US" dirty="0"/>
          </a:p>
          <a:p>
            <a:pPr eaLnBrk="1" hangingPunct="1"/>
            <a:r>
              <a:rPr lang="en-US" noProof="0" dirty="0"/>
              <a:t>Hardware support</a:t>
            </a:r>
          </a:p>
          <a:p>
            <a:pPr marL="422077" lvl="2" indent="-132160">
              <a:spcBef>
                <a:spcPts val="375"/>
              </a:spcBef>
            </a:pPr>
            <a:r>
              <a:rPr lang="en-US" dirty="0"/>
              <a:t>special register: </a:t>
            </a:r>
            <a:r>
              <a:rPr lang="en-US" dirty="0">
                <a:solidFill>
                  <a:srgbClr val="C00000"/>
                </a:solidFill>
              </a:rPr>
              <a:t>stack pointer </a:t>
            </a:r>
            <a:r>
              <a:rPr lang="en-US" dirty="0"/>
              <a:t>– address of the newest data on the stack</a:t>
            </a:r>
          </a:p>
          <a:p>
            <a:pPr eaLnBrk="1" hangingPunct="1"/>
            <a:endParaRPr lang="en-US" noProof="0" dirty="0"/>
          </a:p>
          <a:p>
            <a:pPr eaLnBrk="1" hangingPunct="1"/>
            <a:r>
              <a:rPr lang="en-US" dirty="0"/>
              <a:t>Special instructions to transfer data to/from the stack</a:t>
            </a:r>
          </a:p>
          <a:p>
            <a:pPr marL="422077" lvl="2" indent="-132160">
              <a:spcBef>
                <a:spcPts val="375"/>
              </a:spcBef>
            </a:pPr>
            <a:r>
              <a:rPr lang="en-US" dirty="0">
                <a:solidFill>
                  <a:srgbClr val="C00000"/>
                </a:solidFill>
              </a:rPr>
              <a:t>PUSH</a:t>
            </a:r>
            <a:r>
              <a:rPr lang="en-US" dirty="0"/>
              <a:t>: transfer the value of a register on top of the stack</a:t>
            </a:r>
          </a:p>
          <a:p>
            <a:pPr marL="422077" lvl="2" indent="-132160">
              <a:spcBef>
                <a:spcPts val="375"/>
              </a:spcBef>
            </a:pPr>
            <a:r>
              <a:rPr lang="en-US" dirty="0">
                <a:solidFill>
                  <a:srgbClr val="C00000"/>
                </a:solidFill>
              </a:rPr>
              <a:t>POP</a:t>
            </a:r>
            <a:r>
              <a:rPr lang="en-US" dirty="0"/>
              <a:t> (PULL): load a register with the value on top of the stack and remove this element</a:t>
            </a:r>
          </a:p>
          <a:p>
            <a:pPr eaLnBrk="1" hangingPunct="1"/>
            <a:endParaRPr lang="en-US" noProof="0" dirty="0"/>
          </a:p>
          <a:p>
            <a:pPr eaLnBrk="1" hangingPunct="1"/>
            <a:endParaRPr lang="en-US" noProof="0" dirty="0"/>
          </a:p>
          <a:p>
            <a:pPr eaLnBrk="1" hangingPunct="1"/>
            <a:endParaRPr lang="en-US" noProof="0" dirty="0"/>
          </a:p>
        </p:txBody>
      </p:sp>
      <p:sp>
        <p:nvSpPr>
          <p:cNvPr id="5632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en-US" noProof="0" dirty="0"/>
              <a:t>Management of a stack pointer</a:t>
            </a:r>
          </a:p>
        </p:txBody>
      </p:sp>
      <p:sp>
        <p:nvSpPr>
          <p:cNvPr id="3" name="Content Placeholder 2"/>
          <p:cNvSpPr>
            <a:spLocks noGrp="1"/>
          </p:cNvSpPr>
          <p:nvPr>
            <p:ph idx="1"/>
          </p:nvPr>
        </p:nvSpPr>
        <p:spPr>
          <a:xfrm>
            <a:off x="334437" y="1232355"/>
            <a:ext cx="4537428" cy="5249412"/>
          </a:xfrm>
        </p:spPr>
        <p:txBody>
          <a:bodyPr/>
          <a:lstStyle/>
          <a:p>
            <a:r>
              <a:rPr lang="en-US" dirty="0"/>
              <a:t>The stack pointer always points to the address of the element on top of the stack.</a:t>
            </a:r>
          </a:p>
          <a:p>
            <a:endParaRPr lang="en-US" dirty="0"/>
          </a:p>
          <a:p>
            <a:r>
              <a:rPr lang="en-US" dirty="0"/>
              <a:t>Stacks quite often grow from “</a:t>
            </a:r>
            <a:r>
              <a:rPr lang="en-US" dirty="0">
                <a:solidFill>
                  <a:srgbClr val="C00000"/>
                </a:solidFill>
              </a:rPr>
              <a:t>top-to-bottom</a:t>
            </a:r>
            <a:r>
              <a:rPr lang="en-US" dirty="0"/>
              <a:t>”, i.e., from higher to lower addresses.</a:t>
            </a:r>
          </a:p>
          <a:p>
            <a:endParaRPr lang="en-US" dirty="0"/>
          </a:p>
          <a:p>
            <a:r>
              <a:rPr lang="en-US" dirty="0">
                <a:solidFill>
                  <a:srgbClr val="C00000"/>
                </a:solidFill>
              </a:rPr>
              <a:t>PUSH x</a:t>
            </a:r>
            <a:r>
              <a:rPr lang="en-US" dirty="0"/>
              <a:t>: decrement the stack pointer, then load the value of register x on top of the stack (i.e. into the memory at the address the stack pointer points to)</a:t>
            </a:r>
          </a:p>
          <a:p>
            <a:endParaRPr lang="en-US" dirty="0"/>
          </a:p>
          <a:p>
            <a:r>
              <a:rPr lang="en-US" dirty="0">
                <a:solidFill>
                  <a:srgbClr val="C00000"/>
                </a:solidFill>
              </a:rPr>
              <a:t>POP x</a:t>
            </a:r>
            <a:r>
              <a:rPr lang="en-US" dirty="0"/>
              <a:t>: load the value stored at the address the stack pointer points to into register x, then increment the stack pointer (i.e. reduce the size of the stack by one element)</a:t>
            </a:r>
          </a:p>
          <a:p>
            <a:endParaRPr lang="en-US" dirty="0"/>
          </a:p>
          <a:p>
            <a:r>
              <a:rPr lang="en-US" dirty="0"/>
              <a:t>Here we can use index registers with p</a:t>
            </a:r>
            <a:r>
              <a:rPr lang="en-US" dirty="0">
                <a:solidFill>
                  <a:srgbClr val="C00000"/>
                </a:solidFill>
              </a:rPr>
              <a:t>re-decrement</a:t>
            </a:r>
            <a:r>
              <a:rPr lang="en-US" dirty="0"/>
              <a:t> and </a:t>
            </a:r>
            <a:r>
              <a:rPr lang="en-US" dirty="0">
                <a:solidFill>
                  <a:srgbClr val="C00000"/>
                </a:solidFill>
              </a:rPr>
              <a:t>post-increment</a:t>
            </a:r>
            <a:r>
              <a:rPr lang="en-US" dirty="0"/>
              <a:t>.</a:t>
            </a:r>
          </a:p>
        </p:txBody>
      </p:sp>
      <p:sp>
        <p:nvSpPr>
          <p:cNvPr id="58371" name="Fußzeilenplatzhalter 2"/>
          <p:cNvSpPr>
            <a:spLocks noGrp="1"/>
          </p:cNvSpPr>
          <p:nvPr>
            <p:ph type="ftr" sz="quarter" idx="10"/>
          </p:nvPr>
        </p:nvSpPr>
        <p:spPr>
          <a:noFill/>
        </p:spPr>
        <p:txBody>
          <a:bodyPr/>
          <a:lstStyle/>
          <a:p>
            <a:r>
              <a:rPr lang="en-US"/>
              <a:t>TI II - Computer Architecture</a:t>
            </a:r>
          </a:p>
        </p:txBody>
      </p:sp>
      <p:grpSp>
        <p:nvGrpSpPr>
          <p:cNvPr id="18" name="Group 17"/>
          <p:cNvGrpSpPr/>
          <p:nvPr/>
        </p:nvGrpSpPr>
        <p:grpSpPr>
          <a:xfrm>
            <a:off x="8688288" y="1002397"/>
            <a:ext cx="953473" cy="1981546"/>
            <a:chOff x="8688288" y="1002397"/>
            <a:chExt cx="953473" cy="1981546"/>
          </a:xfrm>
        </p:grpSpPr>
        <p:sp>
          <p:nvSpPr>
            <p:cNvPr id="5" name="Down Arrow 4"/>
            <p:cNvSpPr/>
            <p:nvPr/>
          </p:nvSpPr>
          <p:spPr bwMode="auto">
            <a:xfrm>
              <a:off x="8688288" y="1002398"/>
              <a:ext cx="470940" cy="198154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PUSH: stack grows</a:t>
              </a:r>
            </a:p>
          </p:txBody>
        </p:sp>
        <p:sp>
          <p:nvSpPr>
            <p:cNvPr id="41" name="Down Arrow 40"/>
            <p:cNvSpPr/>
            <p:nvPr/>
          </p:nvSpPr>
          <p:spPr bwMode="auto">
            <a:xfrm flipV="1">
              <a:off x="9159228" y="1002397"/>
              <a:ext cx="482533" cy="198154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vert"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POP: stack shrinks</a:t>
              </a:r>
            </a:p>
          </p:txBody>
        </p:sp>
      </p:grpSp>
      <p:grpSp>
        <p:nvGrpSpPr>
          <p:cNvPr id="17" name="Group 16"/>
          <p:cNvGrpSpPr/>
          <p:nvPr/>
        </p:nvGrpSpPr>
        <p:grpSpPr>
          <a:xfrm>
            <a:off x="5205469" y="561629"/>
            <a:ext cx="3538333" cy="2385536"/>
            <a:chOff x="5205469" y="561629"/>
            <a:chExt cx="3538333" cy="2385536"/>
          </a:xfrm>
        </p:grpSpPr>
        <p:sp>
          <p:nvSpPr>
            <p:cNvPr id="58372" name="Rectangle 40"/>
            <p:cNvSpPr>
              <a:spLocks noChangeArrowheads="1"/>
            </p:cNvSpPr>
            <p:nvPr/>
          </p:nvSpPr>
          <p:spPr bwMode="auto">
            <a:xfrm>
              <a:off x="5634093" y="1318750"/>
              <a:ext cx="661988" cy="363538"/>
            </a:xfrm>
            <a:prstGeom prst="rect">
              <a:avLst/>
            </a:prstGeom>
            <a:solidFill>
              <a:srgbClr val="FFE67D"/>
            </a:solidFill>
            <a:ln w="12700">
              <a:solidFill>
                <a:schemeClr val="tx1"/>
              </a:solidFill>
              <a:miter lim="800000"/>
              <a:headEnd/>
              <a:tailEnd/>
            </a:ln>
          </p:spPr>
          <p:txBody>
            <a:bodyPr wrap="none" anchor="ctr"/>
            <a:lstStyle/>
            <a:p>
              <a:r>
                <a:rPr lang="de-DE" dirty="0">
                  <a:latin typeface="+mn-lt"/>
                </a:rPr>
                <a:t>n</a:t>
              </a:r>
            </a:p>
          </p:txBody>
        </p:sp>
        <p:sp>
          <p:nvSpPr>
            <p:cNvPr id="58373" name="Text Box 51"/>
            <p:cNvSpPr txBox="1">
              <a:spLocks noChangeArrowheads="1"/>
            </p:cNvSpPr>
            <p:nvPr/>
          </p:nvSpPr>
          <p:spPr bwMode="auto">
            <a:xfrm>
              <a:off x="5205469" y="1318750"/>
              <a:ext cx="500063" cy="369888"/>
            </a:xfrm>
            <a:prstGeom prst="rect">
              <a:avLst/>
            </a:prstGeom>
            <a:noFill/>
            <a:ln w="12700">
              <a:noFill/>
              <a:miter lim="800000"/>
              <a:headEnd/>
              <a:tailEnd/>
            </a:ln>
          </p:spPr>
          <p:txBody>
            <a:bodyPr>
              <a:spAutoFit/>
            </a:bodyPr>
            <a:lstStyle/>
            <a:p>
              <a:pPr algn="l" eaLnBrk="0" hangingPunct="0">
                <a:spcBef>
                  <a:spcPct val="50000"/>
                </a:spcBef>
              </a:pPr>
              <a:r>
                <a:rPr lang="de-DE">
                  <a:latin typeface="+mn-lt"/>
                </a:rPr>
                <a:t>SP</a:t>
              </a:r>
            </a:p>
          </p:txBody>
        </p:sp>
        <p:sp>
          <p:nvSpPr>
            <p:cNvPr id="58374" name="Rechteck 5"/>
            <p:cNvSpPr>
              <a:spLocks noChangeArrowheads="1"/>
            </p:cNvSpPr>
            <p:nvPr/>
          </p:nvSpPr>
          <p:spPr bwMode="auto">
            <a:xfrm>
              <a:off x="7256813" y="946915"/>
              <a:ext cx="1071563" cy="285750"/>
            </a:xfrm>
            <a:prstGeom prst="rect">
              <a:avLst/>
            </a:prstGeom>
            <a:noFill/>
            <a:ln w="25400" algn="ctr">
              <a:solidFill>
                <a:schemeClr val="hlink"/>
              </a:solidFill>
              <a:round/>
              <a:headEnd/>
              <a:tailEnd/>
            </a:ln>
          </p:spPr>
          <p:txBody>
            <a:bodyPr wrap="none" anchor="ctr"/>
            <a:lstStyle/>
            <a:p>
              <a:endParaRPr lang="de-DE" sz="1200">
                <a:latin typeface="+mn-lt"/>
              </a:endParaRPr>
            </a:p>
          </p:txBody>
        </p:sp>
        <p:sp>
          <p:nvSpPr>
            <p:cNvPr id="58375" name="Rechteck 6"/>
            <p:cNvSpPr>
              <a:spLocks noChangeArrowheads="1"/>
            </p:cNvSpPr>
            <p:nvPr/>
          </p:nvSpPr>
          <p:spPr bwMode="auto">
            <a:xfrm>
              <a:off x="7256813" y="1232665"/>
              <a:ext cx="1071563" cy="285750"/>
            </a:xfrm>
            <a:prstGeom prst="rect">
              <a:avLst/>
            </a:prstGeom>
            <a:noFill/>
            <a:ln w="25400" algn="ctr">
              <a:solidFill>
                <a:schemeClr val="hlink"/>
              </a:solidFill>
              <a:round/>
              <a:headEnd/>
              <a:tailEnd/>
            </a:ln>
          </p:spPr>
          <p:txBody>
            <a:bodyPr wrap="none" anchor="ctr"/>
            <a:lstStyle/>
            <a:p>
              <a:r>
                <a:rPr lang="de-DE" sz="1200" dirty="0">
                  <a:latin typeface="+mn-lt"/>
                </a:rPr>
                <a:t>n+2</a:t>
              </a:r>
            </a:p>
          </p:txBody>
        </p:sp>
        <p:sp>
          <p:nvSpPr>
            <p:cNvPr id="58376" name="Rechteck 7"/>
            <p:cNvSpPr>
              <a:spLocks noChangeArrowheads="1"/>
            </p:cNvSpPr>
            <p:nvPr/>
          </p:nvSpPr>
          <p:spPr bwMode="auto">
            <a:xfrm>
              <a:off x="7256813" y="1518415"/>
              <a:ext cx="1071563" cy="285750"/>
            </a:xfrm>
            <a:prstGeom prst="rect">
              <a:avLst/>
            </a:prstGeom>
            <a:noFill/>
            <a:ln w="25400" algn="ctr">
              <a:solidFill>
                <a:schemeClr val="hlink"/>
              </a:solidFill>
              <a:round/>
              <a:headEnd/>
              <a:tailEnd/>
            </a:ln>
          </p:spPr>
          <p:txBody>
            <a:bodyPr wrap="none" anchor="ctr"/>
            <a:lstStyle/>
            <a:p>
              <a:r>
                <a:rPr lang="de-DE" sz="1200">
                  <a:latin typeface="+mn-lt"/>
                </a:rPr>
                <a:t>n+1</a:t>
              </a:r>
            </a:p>
          </p:txBody>
        </p:sp>
        <p:sp>
          <p:nvSpPr>
            <p:cNvPr id="58377" name="Rechteck 8"/>
            <p:cNvSpPr>
              <a:spLocks noChangeArrowheads="1"/>
            </p:cNvSpPr>
            <p:nvPr/>
          </p:nvSpPr>
          <p:spPr bwMode="auto">
            <a:xfrm>
              <a:off x="7256813" y="1804165"/>
              <a:ext cx="1071563" cy="285750"/>
            </a:xfrm>
            <a:prstGeom prst="rect">
              <a:avLst/>
            </a:prstGeom>
            <a:solidFill>
              <a:srgbClr val="FFE579"/>
            </a:solidFill>
            <a:ln w="25400" algn="ctr">
              <a:solidFill>
                <a:schemeClr val="hlink"/>
              </a:solidFill>
              <a:round/>
              <a:headEnd/>
              <a:tailEnd/>
            </a:ln>
          </p:spPr>
          <p:txBody>
            <a:bodyPr wrap="none" anchor="ctr"/>
            <a:lstStyle/>
            <a:p>
              <a:r>
                <a:rPr lang="de-DE" sz="1200">
                  <a:latin typeface="+mn-lt"/>
                </a:rPr>
                <a:t>n</a:t>
              </a:r>
            </a:p>
          </p:txBody>
        </p:sp>
        <p:sp>
          <p:nvSpPr>
            <p:cNvPr id="58378" name="Rechteck 9"/>
            <p:cNvSpPr>
              <a:spLocks noChangeArrowheads="1"/>
            </p:cNvSpPr>
            <p:nvPr/>
          </p:nvSpPr>
          <p:spPr bwMode="auto">
            <a:xfrm>
              <a:off x="7256813" y="2089915"/>
              <a:ext cx="1071563" cy="285750"/>
            </a:xfrm>
            <a:prstGeom prst="rect">
              <a:avLst/>
            </a:prstGeom>
            <a:noFill/>
            <a:ln w="25400" algn="ctr">
              <a:solidFill>
                <a:schemeClr val="hlink"/>
              </a:solidFill>
              <a:round/>
              <a:headEnd/>
              <a:tailEnd/>
            </a:ln>
          </p:spPr>
          <p:txBody>
            <a:bodyPr wrap="none" anchor="ctr"/>
            <a:lstStyle/>
            <a:p>
              <a:r>
                <a:rPr lang="de-DE" sz="1200">
                  <a:latin typeface="+mn-lt"/>
                </a:rPr>
                <a:t>n-1</a:t>
              </a:r>
            </a:p>
          </p:txBody>
        </p:sp>
        <p:sp>
          <p:nvSpPr>
            <p:cNvPr id="58379" name="Rechteck 10"/>
            <p:cNvSpPr>
              <a:spLocks noChangeArrowheads="1"/>
            </p:cNvSpPr>
            <p:nvPr/>
          </p:nvSpPr>
          <p:spPr bwMode="auto">
            <a:xfrm>
              <a:off x="7256813" y="2375665"/>
              <a:ext cx="1071563" cy="285750"/>
            </a:xfrm>
            <a:prstGeom prst="rect">
              <a:avLst/>
            </a:prstGeom>
            <a:noFill/>
            <a:ln w="25400" algn="ctr">
              <a:solidFill>
                <a:schemeClr val="hlink"/>
              </a:solidFill>
              <a:round/>
              <a:headEnd/>
              <a:tailEnd/>
            </a:ln>
          </p:spPr>
          <p:txBody>
            <a:bodyPr wrap="none" anchor="ctr"/>
            <a:lstStyle/>
            <a:p>
              <a:r>
                <a:rPr lang="de-DE" sz="1200">
                  <a:latin typeface="+mn-lt"/>
                </a:rPr>
                <a:t>n-2</a:t>
              </a:r>
            </a:p>
          </p:txBody>
        </p:sp>
        <p:sp>
          <p:nvSpPr>
            <p:cNvPr id="58380" name="Rechteck 11"/>
            <p:cNvSpPr>
              <a:spLocks noChangeArrowheads="1"/>
            </p:cNvSpPr>
            <p:nvPr/>
          </p:nvSpPr>
          <p:spPr bwMode="auto">
            <a:xfrm>
              <a:off x="7256813" y="2661415"/>
              <a:ext cx="1071563" cy="285750"/>
            </a:xfrm>
            <a:prstGeom prst="rect">
              <a:avLst/>
            </a:prstGeom>
            <a:noFill/>
            <a:ln w="25400" algn="ctr">
              <a:solidFill>
                <a:schemeClr val="hlink"/>
              </a:solidFill>
              <a:round/>
              <a:headEnd/>
              <a:tailEnd/>
            </a:ln>
          </p:spPr>
          <p:txBody>
            <a:bodyPr wrap="none" anchor="ctr"/>
            <a:lstStyle/>
            <a:p>
              <a:endParaRPr lang="de-DE" sz="1200">
                <a:latin typeface="+mn-lt"/>
              </a:endParaRPr>
            </a:p>
          </p:txBody>
        </p:sp>
        <p:cxnSp>
          <p:nvCxnSpPr>
            <p:cNvPr id="58381" name="Gerade Verbindung mit Pfeil 13"/>
            <p:cNvCxnSpPr>
              <a:cxnSpLocks noChangeShapeType="1"/>
              <a:stCxn id="58372" idx="3"/>
              <a:endCxn id="58377" idx="1"/>
            </p:cNvCxnSpPr>
            <p:nvPr/>
          </p:nvCxnSpPr>
          <p:spPr bwMode="auto">
            <a:xfrm>
              <a:off x="6296081" y="1500519"/>
              <a:ext cx="960732" cy="446521"/>
            </a:xfrm>
            <a:prstGeom prst="straightConnector1">
              <a:avLst/>
            </a:prstGeom>
            <a:noFill/>
            <a:ln w="25400" algn="ctr">
              <a:solidFill>
                <a:schemeClr val="hlink"/>
              </a:solidFill>
              <a:round/>
              <a:headEnd/>
              <a:tailEnd type="arrow" w="med" len="med"/>
            </a:ln>
          </p:spPr>
        </p:cxnSp>
        <p:sp>
          <p:nvSpPr>
            <p:cNvPr id="42" name="Textfeld 39"/>
            <p:cNvSpPr txBox="1">
              <a:spLocks noChangeArrowheads="1"/>
            </p:cNvSpPr>
            <p:nvPr/>
          </p:nvSpPr>
          <p:spPr bwMode="auto">
            <a:xfrm>
              <a:off x="6845128" y="561629"/>
              <a:ext cx="1898674" cy="369332"/>
            </a:xfrm>
            <a:prstGeom prst="rect">
              <a:avLst/>
            </a:prstGeom>
            <a:noFill/>
            <a:ln w="9525">
              <a:noFill/>
              <a:miter lim="800000"/>
              <a:headEnd/>
              <a:tailEnd/>
            </a:ln>
          </p:spPr>
          <p:txBody>
            <a:bodyPr wrap="square">
              <a:spAutoFit/>
            </a:bodyPr>
            <a:lstStyle/>
            <a:p>
              <a:pPr algn="l"/>
              <a:r>
                <a:rPr lang="de-DE" dirty="0" err="1">
                  <a:latin typeface="+mn-lt"/>
                </a:rPr>
                <a:t>memory</a:t>
              </a:r>
              <a:r>
                <a:rPr lang="de-DE" dirty="0">
                  <a:latin typeface="+mn-lt"/>
                </a:rPr>
                <a:t> </a:t>
              </a:r>
              <a:r>
                <a:rPr lang="de-DE" dirty="0" err="1">
                  <a:latin typeface="+mn-lt"/>
                </a:rPr>
                <a:t>address</a:t>
              </a:r>
              <a:endParaRPr lang="de-DE" dirty="0">
                <a:latin typeface="+mn-lt"/>
              </a:endParaRPr>
            </a:p>
          </p:txBody>
        </p:sp>
      </p:grpSp>
      <p:grpSp>
        <p:nvGrpSpPr>
          <p:cNvPr id="15" name="Group 14"/>
          <p:cNvGrpSpPr/>
          <p:nvPr/>
        </p:nvGrpSpPr>
        <p:grpSpPr>
          <a:xfrm>
            <a:off x="4934287" y="3523704"/>
            <a:ext cx="3367249" cy="2894013"/>
            <a:chOff x="4934287" y="3523704"/>
            <a:chExt cx="3367249" cy="2894013"/>
          </a:xfrm>
        </p:grpSpPr>
        <p:sp>
          <p:nvSpPr>
            <p:cNvPr id="58382" name="Rectangle 40"/>
            <p:cNvSpPr>
              <a:spLocks noChangeArrowheads="1"/>
            </p:cNvSpPr>
            <p:nvPr/>
          </p:nvSpPr>
          <p:spPr bwMode="auto">
            <a:xfrm>
              <a:off x="5944097" y="4238079"/>
              <a:ext cx="661988" cy="363537"/>
            </a:xfrm>
            <a:prstGeom prst="rect">
              <a:avLst/>
            </a:prstGeom>
            <a:solidFill>
              <a:srgbClr val="FFE67D"/>
            </a:solidFill>
            <a:ln w="12700">
              <a:solidFill>
                <a:schemeClr val="tx1"/>
              </a:solidFill>
              <a:miter lim="800000"/>
              <a:headEnd/>
              <a:tailEnd/>
            </a:ln>
          </p:spPr>
          <p:txBody>
            <a:bodyPr wrap="none" anchor="ctr"/>
            <a:lstStyle/>
            <a:p>
              <a:r>
                <a:rPr lang="de-DE" dirty="0">
                  <a:latin typeface="+mn-lt"/>
                </a:rPr>
                <a:t>n-1</a:t>
              </a:r>
            </a:p>
          </p:txBody>
        </p:sp>
        <p:sp>
          <p:nvSpPr>
            <p:cNvPr id="58383" name="Text Box 51"/>
            <p:cNvSpPr txBox="1">
              <a:spLocks noChangeArrowheads="1"/>
            </p:cNvSpPr>
            <p:nvPr/>
          </p:nvSpPr>
          <p:spPr bwMode="auto">
            <a:xfrm>
              <a:off x="5515473" y="4238079"/>
              <a:ext cx="500063" cy="369887"/>
            </a:xfrm>
            <a:prstGeom prst="rect">
              <a:avLst/>
            </a:prstGeom>
            <a:noFill/>
            <a:ln w="12700">
              <a:noFill/>
              <a:miter lim="800000"/>
              <a:headEnd/>
              <a:tailEnd/>
            </a:ln>
          </p:spPr>
          <p:txBody>
            <a:bodyPr>
              <a:spAutoFit/>
            </a:bodyPr>
            <a:lstStyle/>
            <a:p>
              <a:pPr algn="l" eaLnBrk="0" hangingPunct="0">
                <a:spcBef>
                  <a:spcPct val="50000"/>
                </a:spcBef>
              </a:pPr>
              <a:r>
                <a:rPr lang="de-DE">
                  <a:latin typeface="+mn-lt"/>
                </a:rPr>
                <a:t>SP</a:t>
              </a:r>
            </a:p>
          </p:txBody>
        </p:sp>
        <p:sp>
          <p:nvSpPr>
            <p:cNvPr id="58384" name="Rechteck 18"/>
            <p:cNvSpPr>
              <a:spLocks noChangeArrowheads="1"/>
            </p:cNvSpPr>
            <p:nvPr/>
          </p:nvSpPr>
          <p:spPr bwMode="auto">
            <a:xfrm>
              <a:off x="7229973" y="4095203"/>
              <a:ext cx="1071563" cy="285750"/>
            </a:xfrm>
            <a:prstGeom prst="rect">
              <a:avLst/>
            </a:prstGeom>
            <a:noFill/>
            <a:ln w="25400" algn="ctr">
              <a:solidFill>
                <a:schemeClr val="hlink"/>
              </a:solidFill>
              <a:round/>
              <a:headEnd/>
              <a:tailEnd/>
            </a:ln>
          </p:spPr>
          <p:txBody>
            <a:bodyPr wrap="none" anchor="ctr"/>
            <a:lstStyle/>
            <a:p>
              <a:endParaRPr lang="de-DE" sz="1200">
                <a:latin typeface="+mn-lt"/>
              </a:endParaRPr>
            </a:p>
          </p:txBody>
        </p:sp>
        <p:sp>
          <p:nvSpPr>
            <p:cNvPr id="58385" name="Rechteck 19"/>
            <p:cNvSpPr>
              <a:spLocks noChangeArrowheads="1"/>
            </p:cNvSpPr>
            <p:nvPr/>
          </p:nvSpPr>
          <p:spPr bwMode="auto">
            <a:xfrm>
              <a:off x="7229973" y="4380953"/>
              <a:ext cx="1071563" cy="285750"/>
            </a:xfrm>
            <a:prstGeom prst="rect">
              <a:avLst/>
            </a:prstGeom>
            <a:noFill/>
            <a:ln w="25400" algn="ctr">
              <a:solidFill>
                <a:schemeClr val="hlink"/>
              </a:solidFill>
              <a:round/>
              <a:headEnd/>
              <a:tailEnd/>
            </a:ln>
          </p:spPr>
          <p:txBody>
            <a:bodyPr wrap="none" anchor="ctr"/>
            <a:lstStyle/>
            <a:p>
              <a:r>
                <a:rPr lang="de-DE" sz="1200">
                  <a:latin typeface="+mn-lt"/>
                </a:rPr>
                <a:t>n+2</a:t>
              </a:r>
            </a:p>
          </p:txBody>
        </p:sp>
        <p:sp>
          <p:nvSpPr>
            <p:cNvPr id="58386" name="Rechteck 20"/>
            <p:cNvSpPr>
              <a:spLocks noChangeArrowheads="1"/>
            </p:cNvSpPr>
            <p:nvPr/>
          </p:nvSpPr>
          <p:spPr bwMode="auto">
            <a:xfrm>
              <a:off x="7229973" y="4666703"/>
              <a:ext cx="1071563" cy="285750"/>
            </a:xfrm>
            <a:prstGeom prst="rect">
              <a:avLst/>
            </a:prstGeom>
            <a:noFill/>
            <a:ln w="25400" algn="ctr">
              <a:solidFill>
                <a:schemeClr val="hlink"/>
              </a:solidFill>
              <a:round/>
              <a:headEnd/>
              <a:tailEnd/>
            </a:ln>
          </p:spPr>
          <p:txBody>
            <a:bodyPr wrap="none" anchor="ctr"/>
            <a:lstStyle/>
            <a:p>
              <a:r>
                <a:rPr lang="de-DE" sz="1200">
                  <a:latin typeface="+mn-lt"/>
                </a:rPr>
                <a:t>n+1</a:t>
              </a:r>
            </a:p>
          </p:txBody>
        </p:sp>
        <p:sp>
          <p:nvSpPr>
            <p:cNvPr id="58387" name="Rechteck 21"/>
            <p:cNvSpPr>
              <a:spLocks noChangeArrowheads="1"/>
            </p:cNvSpPr>
            <p:nvPr/>
          </p:nvSpPr>
          <p:spPr bwMode="auto">
            <a:xfrm>
              <a:off x="7229973" y="4952453"/>
              <a:ext cx="1071563" cy="285750"/>
            </a:xfrm>
            <a:prstGeom prst="rect">
              <a:avLst/>
            </a:prstGeom>
            <a:noFill/>
            <a:ln w="25400" algn="ctr">
              <a:solidFill>
                <a:schemeClr val="hlink"/>
              </a:solidFill>
              <a:round/>
              <a:headEnd/>
              <a:tailEnd/>
            </a:ln>
          </p:spPr>
          <p:txBody>
            <a:bodyPr wrap="none" anchor="ctr"/>
            <a:lstStyle/>
            <a:p>
              <a:r>
                <a:rPr lang="de-DE" sz="1200">
                  <a:latin typeface="+mn-lt"/>
                </a:rPr>
                <a:t>n</a:t>
              </a:r>
            </a:p>
          </p:txBody>
        </p:sp>
        <p:sp>
          <p:nvSpPr>
            <p:cNvPr id="58388" name="Rechteck 22"/>
            <p:cNvSpPr>
              <a:spLocks noChangeArrowheads="1"/>
            </p:cNvSpPr>
            <p:nvPr/>
          </p:nvSpPr>
          <p:spPr bwMode="auto">
            <a:xfrm>
              <a:off x="7229973" y="5238203"/>
              <a:ext cx="1071563" cy="285750"/>
            </a:xfrm>
            <a:prstGeom prst="rect">
              <a:avLst/>
            </a:prstGeom>
            <a:solidFill>
              <a:srgbClr val="FFE579"/>
            </a:solidFill>
            <a:ln w="25400" algn="ctr">
              <a:solidFill>
                <a:schemeClr val="hlink"/>
              </a:solidFill>
              <a:round/>
              <a:headEnd/>
              <a:tailEnd/>
            </a:ln>
          </p:spPr>
          <p:txBody>
            <a:bodyPr wrap="none" anchor="ctr"/>
            <a:lstStyle/>
            <a:p>
              <a:r>
                <a:rPr lang="de-DE" sz="1200">
                  <a:latin typeface="+mn-lt"/>
                </a:rPr>
                <a:t>n-1</a:t>
              </a:r>
            </a:p>
          </p:txBody>
        </p:sp>
        <p:sp>
          <p:nvSpPr>
            <p:cNvPr id="58389" name="Rechteck 23"/>
            <p:cNvSpPr>
              <a:spLocks noChangeArrowheads="1"/>
            </p:cNvSpPr>
            <p:nvPr/>
          </p:nvSpPr>
          <p:spPr bwMode="auto">
            <a:xfrm>
              <a:off x="7229973" y="5523953"/>
              <a:ext cx="1071563" cy="285750"/>
            </a:xfrm>
            <a:prstGeom prst="rect">
              <a:avLst/>
            </a:prstGeom>
            <a:noFill/>
            <a:ln w="25400" algn="ctr">
              <a:solidFill>
                <a:schemeClr val="hlink"/>
              </a:solidFill>
              <a:round/>
              <a:headEnd/>
              <a:tailEnd/>
            </a:ln>
          </p:spPr>
          <p:txBody>
            <a:bodyPr wrap="none" anchor="ctr"/>
            <a:lstStyle/>
            <a:p>
              <a:r>
                <a:rPr lang="de-DE" sz="1200">
                  <a:latin typeface="+mn-lt"/>
                </a:rPr>
                <a:t>n-2</a:t>
              </a:r>
            </a:p>
          </p:txBody>
        </p:sp>
        <p:sp>
          <p:nvSpPr>
            <p:cNvPr id="58390" name="Rechteck 24"/>
            <p:cNvSpPr>
              <a:spLocks noChangeArrowheads="1"/>
            </p:cNvSpPr>
            <p:nvPr/>
          </p:nvSpPr>
          <p:spPr bwMode="auto">
            <a:xfrm>
              <a:off x="7229973" y="5809703"/>
              <a:ext cx="1071563" cy="285750"/>
            </a:xfrm>
            <a:prstGeom prst="rect">
              <a:avLst/>
            </a:prstGeom>
            <a:noFill/>
            <a:ln w="25400" algn="ctr">
              <a:solidFill>
                <a:schemeClr val="hlink"/>
              </a:solidFill>
              <a:round/>
              <a:headEnd/>
              <a:tailEnd/>
            </a:ln>
          </p:spPr>
          <p:txBody>
            <a:bodyPr wrap="none" anchor="ctr"/>
            <a:lstStyle/>
            <a:p>
              <a:endParaRPr lang="de-DE" sz="1200">
                <a:latin typeface="+mn-lt"/>
              </a:endParaRPr>
            </a:p>
          </p:txBody>
        </p:sp>
        <p:cxnSp>
          <p:nvCxnSpPr>
            <p:cNvPr id="58391" name="Gerade Verbindung mit Pfeil 25"/>
            <p:cNvCxnSpPr>
              <a:cxnSpLocks noChangeShapeType="1"/>
              <a:stCxn id="58382" idx="3"/>
              <a:endCxn id="58388" idx="1"/>
            </p:cNvCxnSpPr>
            <p:nvPr/>
          </p:nvCxnSpPr>
          <p:spPr bwMode="auto">
            <a:xfrm>
              <a:off x="6606085" y="4419848"/>
              <a:ext cx="623888" cy="961230"/>
            </a:xfrm>
            <a:prstGeom prst="straightConnector1">
              <a:avLst/>
            </a:prstGeom>
            <a:noFill/>
            <a:ln w="25400" algn="ctr">
              <a:solidFill>
                <a:schemeClr val="hlink"/>
              </a:solidFill>
              <a:round/>
              <a:headEnd/>
              <a:tailEnd type="arrow" w="med" len="med"/>
            </a:ln>
          </p:spPr>
        </p:cxnSp>
        <p:sp>
          <p:nvSpPr>
            <p:cNvPr id="58402" name="Textfeld 37"/>
            <p:cNvSpPr txBox="1">
              <a:spLocks noChangeArrowheads="1"/>
            </p:cNvSpPr>
            <p:nvPr/>
          </p:nvSpPr>
          <p:spPr bwMode="auto">
            <a:xfrm>
              <a:off x="6038370" y="3523704"/>
              <a:ext cx="825867" cy="369332"/>
            </a:xfrm>
            <a:prstGeom prst="rect">
              <a:avLst/>
            </a:prstGeom>
            <a:noFill/>
            <a:ln w="9525">
              <a:noFill/>
              <a:miter lim="800000"/>
              <a:headEnd/>
              <a:tailEnd/>
            </a:ln>
          </p:spPr>
          <p:txBody>
            <a:bodyPr wrap="none">
              <a:spAutoFit/>
            </a:bodyPr>
            <a:lstStyle/>
            <a:p>
              <a:r>
                <a:rPr lang="de-DE" dirty="0">
                  <a:solidFill>
                    <a:srgbClr val="C00000"/>
                  </a:solidFill>
                  <a:latin typeface="+mn-lt"/>
                </a:rPr>
                <a:t>PUSH</a:t>
              </a:r>
            </a:p>
          </p:txBody>
        </p:sp>
        <p:sp>
          <p:nvSpPr>
            <p:cNvPr id="45" name="Textfeld 39"/>
            <p:cNvSpPr txBox="1">
              <a:spLocks noChangeArrowheads="1"/>
            </p:cNvSpPr>
            <p:nvPr/>
          </p:nvSpPr>
          <p:spPr bwMode="auto">
            <a:xfrm>
              <a:off x="4934287" y="6048385"/>
              <a:ext cx="2002632" cy="369332"/>
            </a:xfrm>
            <a:prstGeom prst="rect">
              <a:avLst/>
            </a:prstGeom>
            <a:noFill/>
            <a:ln w="9525">
              <a:noFill/>
              <a:miter lim="800000"/>
              <a:headEnd/>
              <a:tailEnd/>
            </a:ln>
          </p:spPr>
          <p:txBody>
            <a:bodyPr wrap="square">
              <a:spAutoFit/>
            </a:bodyPr>
            <a:lstStyle/>
            <a:p>
              <a:pPr algn="l"/>
              <a:r>
                <a:rPr lang="de-DE" dirty="0" err="1">
                  <a:latin typeface="+mn-lt"/>
                </a:rPr>
                <a:t>value</a:t>
              </a:r>
              <a:r>
                <a:rPr lang="de-DE" dirty="0">
                  <a:latin typeface="+mn-lt"/>
                </a:rPr>
                <a:t> </a:t>
              </a:r>
              <a:r>
                <a:rPr lang="de-DE" dirty="0" err="1">
                  <a:latin typeface="+mn-lt"/>
                </a:rPr>
                <a:t>of</a:t>
              </a:r>
              <a:r>
                <a:rPr lang="de-DE" dirty="0">
                  <a:latin typeface="+mn-lt"/>
                </a:rPr>
                <a:t> </a:t>
              </a:r>
              <a:r>
                <a:rPr lang="de-DE" dirty="0" err="1">
                  <a:latin typeface="+mn-lt"/>
                </a:rPr>
                <a:t>register</a:t>
              </a:r>
              <a:r>
                <a:rPr lang="de-DE" dirty="0">
                  <a:latin typeface="+mn-lt"/>
                </a:rPr>
                <a:t> x</a:t>
              </a:r>
            </a:p>
          </p:txBody>
        </p:sp>
        <p:cxnSp>
          <p:nvCxnSpPr>
            <p:cNvPr id="9" name="Curved Connector 8"/>
            <p:cNvCxnSpPr>
              <a:stCxn id="45" idx="0"/>
              <a:endCxn id="58388" idx="1"/>
            </p:cNvCxnSpPr>
            <p:nvPr/>
          </p:nvCxnSpPr>
          <p:spPr bwMode="auto">
            <a:xfrm rot="5400000" flipH="1" flipV="1">
              <a:off x="6249135" y="5067547"/>
              <a:ext cx="667307" cy="1294370"/>
            </a:xfrm>
            <a:prstGeom prst="curvedConnector2">
              <a:avLst/>
            </a:prstGeom>
            <a:solidFill>
              <a:schemeClr val="accent1"/>
            </a:solidFill>
            <a:ln w="19050" cap="flat" cmpd="sng" algn="ctr">
              <a:solidFill>
                <a:schemeClr val="tx1"/>
              </a:solidFill>
              <a:prstDash val="solid"/>
              <a:round/>
              <a:headEnd type="none" w="med" len="med"/>
              <a:tailEnd type="triangle"/>
            </a:ln>
            <a:effectLst/>
          </p:spPr>
        </p:cxnSp>
      </p:grpSp>
      <p:grpSp>
        <p:nvGrpSpPr>
          <p:cNvPr id="16" name="Group 15"/>
          <p:cNvGrpSpPr/>
          <p:nvPr/>
        </p:nvGrpSpPr>
        <p:grpSpPr>
          <a:xfrm>
            <a:off x="8555055" y="3517352"/>
            <a:ext cx="2968533" cy="3060557"/>
            <a:chOff x="8555055" y="3517352"/>
            <a:chExt cx="2968533" cy="3060557"/>
          </a:xfrm>
        </p:grpSpPr>
        <p:sp>
          <p:nvSpPr>
            <p:cNvPr id="58392" name="Rectangle 40"/>
            <p:cNvSpPr>
              <a:spLocks noChangeArrowheads="1"/>
            </p:cNvSpPr>
            <p:nvPr/>
          </p:nvSpPr>
          <p:spPr bwMode="auto">
            <a:xfrm>
              <a:off x="9166152" y="4160291"/>
              <a:ext cx="661987" cy="363537"/>
            </a:xfrm>
            <a:prstGeom prst="rect">
              <a:avLst/>
            </a:prstGeom>
            <a:solidFill>
              <a:srgbClr val="FFE67D"/>
            </a:solidFill>
            <a:ln w="12700">
              <a:solidFill>
                <a:schemeClr val="tx1"/>
              </a:solidFill>
              <a:miter lim="800000"/>
              <a:headEnd/>
              <a:tailEnd/>
            </a:ln>
          </p:spPr>
          <p:txBody>
            <a:bodyPr wrap="none" anchor="ctr"/>
            <a:lstStyle/>
            <a:p>
              <a:r>
                <a:rPr lang="de-DE" dirty="0">
                  <a:latin typeface="+mn-lt"/>
                </a:rPr>
                <a:t>n+1</a:t>
              </a:r>
            </a:p>
          </p:txBody>
        </p:sp>
        <p:sp>
          <p:nvSpPr>
            <p:cNvPr id="58393" name="Text Box 51"/>
            <p:cNvSpPr txBox="1">
              <a:spLocks noChangeArrowheads="1"/>
            </p:cNvSpPr>
            <p:nvPr/>
          </p:nvSpPr>
          <p:spPr bwMode="auto">
            <a:xfrm>
              <a:off x="8737526" y="4160291"/>
              <a:ext cx="500062" cy="369887"/>
            </a:xfrm>
            <a:prstGeom prst="rect">
              <a:avLst/>
            </a:prstGeom>
            <a:noFill/>
            <a:ln w="12700">
              <a:noFill/>
              <a:miter lim="800000"/>
              <a:headEnd/>
              <a:tailEnd/>
            </a:ln>
          </p:spPr>
          <p:txBody>
            <a:bodyPr>
              <a:spAutoFit/>
            </a:bodyPr>
            <a:lstStyle/>
            <a:p>
              <a:pPr algn="l" eaLnBrk="0" hangingPunct="0">
                <a:spcBef>
                  <a:spcPct val="50000"/>
                </a:spcBef>
              </a:pPr>
              <a:r>
                <a:rPr lang="de-DE">
                  <a:latin typeface="+mn-lt"/>
                </a:rPr>
                <a:t>SP</a:t>
              </a:r>
            </a:p>
          </p:txBody>
        </p:sp>
        <p:sp>
          <p:nvSpPr>
            <p:cNvPr id="58394" name="Rechteck 29"/>
            <p:cNvSpPr>
              <a:spLocks noChangeArrowheads="1"/>
            </p:cNvSpPr>
            <p:nvPr/>
          </p:nvSpPr>
          <p:spPr bwMode="auto">
            <a:xfrm>
              <a:off x="10452026" y="4017415"/>
              <a:ext cx="1071562" cy="285750"/>
            </a:xfrm>
            <a:prstGeom prst="rect">
              <a:avLst/>
            </a:prstGeom>
            <a:noFill/>
            <a:ln w="25400" algn="ctr">
              <a:solidFill>
                <a:schemeClr val="hlink"/>
              </a:solidFill>
              <a:round/>
              <a:headEnd/>
              <a:tailEnd/>
            </a:ln>
          </p:spPr>
          <p:txBody>
            <a:bodyPr wrap="none" anchor="ctr"/>
            <a:lstStyle/>
            <a:p>
              <a:endParaRPr lang="de-DE" sz="1200">
                <a:latin typeface="+mn-lt"/>
              </a:endParaRPr>
            </a:p>
          </p:txBody>
        </p:sp>
        <p:sp>
          <p:nvSpPr>
            <p:cNvPr id="58395" name="Rechteck 30"/>
            <p:cNvSpPr>
              <a:spLocks noChangeArrowheads="1"/>
            </p:cNvSpPr>
            <p:nvPr/>
          </p:nvSpPr>
          <p:spPr bwMode="auto">
            <a:xfrm>
              <a:off x="10452026" y="4303165"/>
              <a:ext cx="1071562" cy="285750"/>
            </a:xfrm>
            <a:prstGeom prst="rect">
              <a:avLst/>
            </a:prstGeom>
            <a:noFill/>
            <a:ln w="25400" algn="ctr">
              <a:solidFill>
                <a:schemeClr val="hlink"/>
              </a:solidFill>
              <a:round/>
              <a:headEnd/>
              <a:tailEnd/>
            </a:ln>
          </p:spPr>
          <p:txBody>
            <a:bodyPr wrap="none" anchor="ctr"/>
            <a:lstStyle/>
            <a:p>
              <a:r>
                <a:rPr lang="de-DE" sz="1200">
                  <a:latin typeface="+mn-lt"/>
                </a:rPr>
                <a:t>n+2</a:t>
              </a:r>
            </a:p>
          </p:txBody>
        </p:sp>
        <p:sp>
          <p:nvSpPr>
            <p:cNvPr id="58396" name="Rechteck 31"/>
            <p:cNvSpPr>
              <a:spLocks noChangeArrowheads="1"/>
            </p:cNvSpPr>
            <p:nvPr/>
          </p:nvSpPr>
          <p:spPr bwMode="auto">
            <a:xfrm>
              <a:off x="10452026" y="4588915"/>
              <a:ext cx="1071562" cy="285750"/>
            </a:xfrm>
            <a:prstGeom prst="rect">
              <a:avLst/>
            </a:prstGeom>
            <a:solidFill>
              <a:srgbClr val="FFE579"/>
            </a:solidFill>
            <a:ln w="25400" algn="ctr">
              <a:solidFill>
                <a:schemeClr val="hlink"/>
              </a:solidFill>
              <a:round/>
              <a:headEnd/>
              <a:tailEnd/>
            </a:ln>
          </p:spPr>
          <p:txBody>
            <a:bodyPr wrap="none" anchor="ctr"/>
            <a:lstStyle/>
            <a:p>
              <a:r>
                <a:rPr lang="de-DE" sz="1200">
                  <a:latin typeface="+mn-lt"/>
                </a:rPr>
                <a:t>n+1</a:t>
              </a:r>
            </a:p>
          </p:txBody>
        </p:sp>
        <p:sp>
          <p:nvSpPr>
            <p:cNvPr id="58397" name="Rechteck 32"/>
            <p:cNvSpPr>
              <a:spLocks noChangeArrowheads="1"/>
            </p:cNvSpPr>
            <p:nvPr/>
          </p:nvSpPr>
          <p:spPr bwMode="auto">
            <a:xfrm>
              <a:off x="10452026" y="4874665"/>
              <a:ext cx="1071562" cy="285750"/>
            </a:xfrm>
            <a:prstGeom prst="rect">
              <a:avLst/>
            </a:prstGeom>
            <a:noFill/>
            <a:ln w="25400" algn="ctr">
              <a:solidFill>
                <a:schemeClr val="hlink"/>
              </a:solidFill>
              <a:round/>
              <a:headEnd/>
              <a:tailEnd/>
            </a:ln>
          </p:spPr>
          <p:txBody>
            <a:bodyPr wrap="none" anchor="ctr"/>
            <a:lstStyle/>
            <a:p>
              <a:r>
                <a:rPr lang="de-DE" sz="1200">
                  <a:latin typeface="+mn-lt"/>
                </a:rPr>
                <a:t>n</a:t>
              </a:r>
            </a:p>
          </p:txBody>
        </p:sp>
        <p:sp>
          <p:nvSpPr>
            <p:cNvPr id="58398" name="Rechteck 33"/>
            <p:cNvSpPr>
              <a:spLocks noChangeArrowheads="1"/>
            </p:cNvSpPr>
            <p:nvPr/>
          </p:nvSpPr>
          <p:spPr bwMode="auto">
            <a:xfrm>
              <a:off x="10452026" y="5160415"/>
              <a:ext cx="1071562" cy="285750"/>
            </a:xfrm>
            <a:prstGeom prst="rect">
              <a:avLst/>
            </a:prstGeom>
            <a:noFill/>
            <a:ln w="25400" algn="ctr">
              <a:solidFill>
                <a:schemeClr val="hlink"/>
              </a:solidFill>
              <a:round/>
              <a:headEnd/>
              <a:tailEnd/>
            </a:ln>
          </p:spPr>
          <p:txBody>
            <a:bodyPr wrap="none" anchor="ctr"/>
            <a:lstStyle/>
            <a:p>
              <a:r>
                <a:rPr lang="de-DE" sz="1200">
                  <a:latin typeface="+mn-lt"/>
                </a:rPr>
                <a:t>n-1</a:t>
              </a:r>
            </a:p>
          </p:txBody>
        </p:sp>
        <p:sp>
          <p:nvSpPr>
            <p:cNvPr id="58399" name="Rechteck 34"/>
            <p:cNvSpPr>
              <a:spLocks noChangeArrowheads="1"/>
            </p:cNvSpPr>
            <p:nvPr/>
          </p:nvSpPr>
          <p:spPr bwMode="auto">
            <a:xfrm>
              <a:off x="10452026" y="5446165"/>
              <a:ext cx="1071562" cy="285750"/>
            </a:xfrm>
            <a:prstGeom prst="rect">
              <a:avLst/>
            </a:prstGeom>
            <a:noFill/>
            <a:ln w="25400" algn="ctr">
              <a:solidFill>
                <a:schemeClr val="hlink"/>
              </a:solidFill>
              <a:round/>
              <a:headEnd/>
              <a:tailEnd/>
            </a:ln>
          </p:spPr>
          <p:txBody>
            <a:bodyPr wrap="none" anchor="ctr"/>
            <a:lstStyle/>
            <a:p>
              <a:r>
                <a:rPr lang="de-DE" sz="1200">
                  <a:latin typeface="+mn-lt"/>
                </a:rPr>
                <a:t>n-2</a:t>
              </a:r>
            </a:p>
          </p:txBody>
        </p:sp>
        <p:sp>
          <p:nvSpPr>
            <p:cNvPr id="58400" name="Rechteck 35"/>
            <p:cNvSpPr>
              <a:spLocks noChangeArrowheads="1"/>
            </p:cNvSpPr>
            <p:nvPr/>
          </p:nvSpPr>
          <p:spPr bwMode="auto">
            <a:xfrm>
              <a:off x="10452026" y="5731915"/>
              <a:ext cx="1071562" cy="285750"/>
            </a:xfrm>
            <a:prstGeom prst="rect">
              <a:avLst/>
            </a:prstGeom>
            <a:noFill/>
            <a:ln w="25400" algn="ctr">
              <a:solidFill>
                <a:schemeClr val="hlink"/>
              </a:solidFill>
              <a:round/>
              <a:headEnd/>
              <a:tailEnd/>
            </a:ln>
          </p:spPr>
          <p:txBody>
            <a:bodyPr wrap="none" anchor="ctr"/>
            <a:lstStyle/>
            <a:p>
              <a:endParaRPr lang="de-DE" sz="1200">
                <a:latin typeface="+mn-lt"/>
              </a:endParaRPr>
            </a:p>
          </p:txBody>
        </p:sp>
        <p:cxnSp>
          <p:nvCxnSpPr>
            <p:cNvPr id="58401" name="Gerade Verbindung mit Pfeil 36"/>
            <p:cNvCxnSpPr>
              <a:cxnSpLocks noChangeShapeType="1"/>
              <a:stCxn id="58392" idx="3"/>
              <a:endCxn id="58396" idx="1"/>
            </p:cNvCxnSpPr>
            <p:nvPr/>
          </p:nvCxnSpPr>
          <p:spPr bwMode="auto">
            <a:xfrm>
              <a:off x="9828138" y="4342852"/>
              <a:ext cx="623888" cy="388938"/>
            </a:xfrm>
            <a:prstGeom prst="straightConnector1">
              <a:avLst/>
            </a:prstGeom>
            <a:noFill/>
            <a:ln w="25400" algn="ctr">
              <a:solidFill>
                <a:schemeClr val="hlink"/>
              </a:solidFill>
              <a:round/>
              <a:headEnd/>
              <a:tailEnd type="arrow" w="med" len="med"/>
            </a:ln>
          </p:spPr>
        </p:cxnSp>
        <p:sp>
          <p:nvSpPr>
            <p:cNvPr id="58403" name="Textfeld 38"/>
            <p:cNvSpPr txBox="1">
              <a:spLocks noChangeArrowheads="1"/>
            </p:cNvSpPr>
            <p:nvPr/>
          </p:nvSpPr>
          <p:spPr bwMode="auto">
            <a:xfrm>
              <a:off x="9343717" y="3517352"/>
              <a:ext cx="671979" cy="369332"/>
            </a:xfrm>
            <a:prstGeom prst="rect">
              <a:avLst/>
            </a:prstGeom>
            <a:noFill/>
            <a:ln w="9525">
              <a:noFill/>
              <a:miter lim="800000"/>
              <a:headEnd/>
              <a:tailEnd/>
            </a:ln>
          </p:spPr>
          <p:txBody>
            <a:bodyPr wrap="none">
              <a:spAutoFit/>
            </a:bodyPr>
            <a:lstStyle/>
            <a:p>
              <a:r>
                <a:rPr lang="de-DE" dirty="0">
                  <a:solidFill>
                    <a:srgbClr val="C00000"/>
                  </a:solidFill>
                  <a:latin typeface="+mn-lt"/>
                </a:rPr>
                <a:t>POP</a:t>
              </a:r>
              <a:endParaRPr lang="de-DE" dirty="0">
                <a:latin typeface="+mn-lt"/>
              </a:endParaRPr>
            </a:p>
          </p:txBody>
        </p:sp>
        <p:sp>
          <p:nvSpPr>
            <p:cNvPr id="49" name="Textfeld 39"/>
            <p:cNvSpPr txBox="1">
              <a:spLocks noChangeArrowheads="1"/>
            </p:cNvSpPr>
            <p:nvPr/>
          </p:nvSpPr>
          <p:spPr bwMode="auto">
            <a:xfrm>
              <a:off x="8555055" y="6208577"/>
              <a:ext cx="2173412" cy="369332"/>
            </a:xfrm>
            <a:prstGeom prst="rect">
              <a:avLst/>
            </a:prstGeom>
            <a:noFill/>
            <a:ln w="9525">
              <a:noFill/>
              <a:miter lim="800000"/>
              <a:headEnd/>
              <a:tailEnd/>
            </a:ln>
          </p:spPr>
          <p:txBody>
            <a:bodyPr wrap="square">
              <a:spAutoFit/>
            </a:bodyPr>
            <a:lstStyle/>
            <a:p>
              <a:pPr algn="l"/>
              <a:r>
                <a:rPr lang="de-DE" dirty="0" err="1">
                  <a:latin typeface="+mn-lt"/>
                </a:rPr>
                <a:t>value</a:t>
              </a:r>
              <a:r>
                <a:rPr lang="de-DE" dirty="0">
                  <a:latin typeface="+mn-lt"/>
                </a:rPr>
                <a:t> </a:t>
              </a:r>
              <a:r>
                <a:rPr lang="de-DE" dirty="0" err="1">
                  <a:latin typeface="+mn-lt"/>
                </a:rPr>
                <a:t>for</a:t>
              </a:r>
              <a:r>
                <a:rPr lang="de-DE" dirty="0">
                  <a:latin typeface="+mn-lt"/>
                </a:rPr>
                <a:t> </a:t>
              </a:r>
              <a:r>
                <a:rPr lang="de-DE" dirty="0" err="1">
                  <a:latin typeface="+mn-lt"/>
                </a:rPr>
                <a:t>register</a:t>
              </a:r>
              <a:r>
                <a:rPr lang="de-DE" dirty="0">
                  <a:latin typeface="+mn-lt"/>
                </a:rPr>
                <a:t> x</a:t>
              </a:r>
            </a:p>
          </p:txBody>
        </p:sp>
        <p:cxnSp>
          <p:nvCxnSpPr>
            <p:cNvPr id="50" name="Curved Connector 49"/>
            <p:cNvCxnSpPr>
              <a:stCxn id="49" idx="0"/>
              <a:endCxn id="58397" idx="1"/>
            </p:cNvCxnSpPr>
            <p:nvPr/>
          </p:nvCxnSpPr>
          <p:spPr bwMode="auto">
            <a:xfrm rot="5400000" flipH="1" flipV="1">
              <a:off x="9451375" y="5207927"/>
              <a:ext cx="1191037" cy="810265"/>
            </a:xfrm>
            <a:prstGeom prst="curvedConnector2">
              <a:avLst/>
            </a:prstGeom>
            <a:solidFill>
              <a:schemeClr val="accent1"/>
            </a:solidFill>
            <a:ln w="19050" cap="flat" cmpd="sng" algn="ctr">
              <a:solidFill>
                <a:schemeClr val="tx1"/>
              </a:solidFill>
              <a:prstDash val="solid"/>
              <a:round/>
              <a:headEnd type="triangle" w="med" len="med"/>
              <a:tailEnd type="none" w="med" len="med"/>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en-US" sz="3000" noProof="0" dirty="0" err="1"/>
              <a:t>Addres</a:t>
            </a:r>
            <a:r>
              <a:rPr lang="en-US" sz="3000" dirty="0"/>
              <a:t>s generation unit</a:t>
            </a:r>
            <a:endParaRPr lang="en-US" sz="3000" noProof="0" dirty="0"/>
          </a:p>
        </p:txBody>
      </p:sp>
      <p:sp>
        <p:nvSpPr>
          <p:cNvPr id="65539" name="Textplatzhalter 2"/>
          <p:cNvSpPr>
            <a:spLocks noGrp="1"/>
          </p:cNvSpPr>
          <p:nvPr>
            <p:ph type="body" idx="1"/>
          </p:nvPr>
        </p:nvSpPr>
        <p:spPr/>
        <p:txBody>
          <a:bodyPr/>
          <a:lstStyle/>
          <a:p>
            <a:endParaRPr lang="de-DE" dirty="0"/>
          </a:p>
        </p:txBody>
      </p:sp>
      <p:sp>
        <p:nvSpPr>
          <p:cNvPr id="65540"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p:nvPr/>
        </p:nvGrpSpPr>
        <p:grpSpPr>
          <a:xfrm>
            <a:off x="8390435" y="1225586"/>
            <a:ext cx="3373989" cy="2343987"/>
            <a:chOff x="8390435" y="1225586"/>
            <a:chExt cx="3373989" cy="2343987"/>
          </a:xfrm>
        </p:grpSpPr>
        <p:sp>
          <p:nvSpPr>
            <p:cNvPr id="6" name="Flowchart: Process 5"/>
            <p:cNvSpPr/>
            <p:nvPr/>
          </p:nvSpPr>
          <p:spPr bwMode="auto">
            <a:xfrm>
              <a:off x="8760296" y="1794398"/>
              <a:ext cx="3004128" cy="1224290"/>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9139734" y="2156327"/>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cxnSp>
          <p:nvCxnSpPr>
            <p:cNvPr id="8" name="Straight Arrow Connector 7"/>
            <p:cNvCxnSpPr>
              <a:stCxn id="7" idx="2"/>
            </p:cNvCxnSpPr>
            <p:nvPr/>
          </p:nvCxnSpPr>
          <p:spPr bwMode="auto">
            <a:xfrm>
              <a:off x="10284793" y="2911825"/>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8390435" y="2524551"/>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0" name="Straight Arrow Connector 9"/>
            <p:cNvCxnSpPr/>
            <p:nvPr/>
          </p:nvCxnSpPr>
          <p:spPr bwMode="auto">
            <a:xfrm flipH="1">
              <a:off x="11133248" y="1225586"/>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gr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noProof="0" dirty="0"/>
              <a:t>Address generation unit</a:t>
            </a:r>
          </a:p>
        </p:txBody>
      </p:sp>
      <p:sp>
        <p:nvSpPr>
          <p:cNvPr id="66564" name="Rectangle 5"/>
          <p:cNvSpPr>
            <a:spLocks noGrp="1" noChangeArrowheads="1"/>
          </p:cNvSpPr>
          <p:nvPr>
            <p:ph idx="1"/>
          </p:nvPr>
        </p:nvSpPr>
        <p:spPr>
          <a:xfrm>
            <a:off x="334437" y="1232355"/>
            <a:ext cx="7969248" cy="5249412"/>
          </a:xfrm>
        </p:spPr>
        <p:txBody>
          <a:bodyPr/>
          <a:lstStyle/>
          <a:p>
            <a:pPr eaLnBrk="1" hangingPunct="1"/>
            <a:r>
              <a:rPr lang="en-US" noProof="0" dirty="0"/>
              <a:t>Specialized part of the execution unit</a:t>
            </a:r>
          </a:p>
          <a:p>
            <a:endParaRPr lang="en-US" dirty="0"/>
          </a:p>
          <a:p>
            <a:r>
              <a:rPr lang="en-US" dirty="0"/>
              <a:t>Basic operation: calculate an address based on control signals from the control unit and possibly additional content of registers</a:t>
            </a:r>
          </a:p>
          <a:p>
            <a:pPr marL="422077" lvl="2" indent="-132160">
              <a:spcBef>
                <a:spcPts val="375"/>
              </a:spcBef>
            </a:pPr>
            <a:r>
              <a:rPr lang="en-US" dirty="0"/>
              <a:t>e.g. base pointer + index = address</a:t>
            </a:r>
          </a:p>
          <a:p>
            <a:pPr eaLnBrk="1" hangingPunct="1"/>
            <a:endParaRPr lang="en-US" noProof="0" dirty="0"/>
          </a:p>
          <a:p>
            <a:pPr eaLnBrk="1" hangingPunct="1"/>
            <a:r>
              <a:rPr lang="en-US" dirty="0"/>
              <a:t>Can be very simple, but also very complex </a:t>
            </a:r>
          </a:p>
          <a:p>
            <a:pPr marL="422077" lvl="2" indent="-132160">
              <a:spcBef>
                <a:spcPts val="375"/>
              </a:spcBef>
            </a:pPr>
            <a:r>
              <a:rPr lang="en-US" dirty="0">
                <a:solidFill>
                  <a:srgbClr val="C00000"/>
                </a:solidFill>
              </a:rPr>
              <a:t>MMU</a:t>
            </a:r>
            <a:r>
              <a:rPr lang="en-US" dirty="0"/>
              <a:t> (memory management unit)</a:t>
            </a:r>
          </a:p>
          <a:p>
            <a:pPr marL="422077" lvl="2" indent="-132160">
              <a:spcBef>
                <a:spcPts val="375"/>
              </a:spcBef>
            </a:pPr>
            <a:r>
              <a:rPr lang="en-US" dirty="0"/>
              <a:t>many different modes, memory protection, virtual address space</a:t>
            </a:r>
          </a:p>
          <a:p>
            <a:pPr marL="422077" lvl="2" indent="-132160">
              <a:spcBef>
                <a:spcPts val="375"/>
              </a:spcBef>
            </a:pPr>
            <a:r>
              <a:rPr lang="en-US" dirty="0"/>
              <a:t>cache optimization, branch prediction, speculative loading etc. </a:t>
            </a:r>
          </a:p>
          <a:p>
            <a:pPr marL="422077" lvl="2" indent="-132160">
              <a:spcBef>
                <a:spcPts val="375"/>
              </a:spcBef>
            </a:pPr>
            <a:r>
              <a:rPr lang="en-US" dirty="0"/>
              <a:t>covered later!</a:t>
            </a:r>
          </a:p>
          <a:p>
            <a:pPr eaLnBrk="1" hangingPunct="1"/>
            <a:endParaRPr lang="en-US" noProof="0" dirty="0"/>
          </a:p>
        </p:txBody>
      </p:sp>
      <p:sp>
        <p:nvSpPr>
          <p:cNvPr id="66562" name="Fußzeilenplatzhalter 3"/>
          <p:cNvSpPr>
            <a:spLocks noGrp="1"/>
          </p:cNvSpPr>
          <p:nvPr>
            <p:ph type="ftr" sz="quarter" idx="10"/>
          </p:nvPr>
        </p:nvSpPr>
        <p:spPr>
          <a:noFill/>
        </p:spPr>
        <p:txBody>
          <a:bodyPr/>
          <a:lstStyle/>
          <a:p>
            <a:r>
              <a:rPr lang="en-US"/>
              <a:t>TI II - Computer Architecture</a:t>
            </a:r>
          </a:p>
        </p:txBody>
      </p:sp>
      <p:grpSp>
        <p:nvGrpSpPr>
          <p:cNvPr id="6" name="Group 5"/>
          <p:cNvGrpSpPr/>
          <p:nvPr/>
        </p:nvGrpSpPr>
        <p:grpSpPr>
          <a:xfrm>
            <a:off x="8390435" y="1225586"/>
            <a:ext cx="3373989" cy="2343987"/>
            <a:chOff x="8390435" y="1225586"/>
            <a:chExt cx="3373989" cy="2343987"/>
          </a:xfrm>
        </p:grpSpPr>
        <p:sp>
          <p:nvSpPr>
            <p:cNvPr id="7" name="Flowchart: Process 6"/>
            <p:cNvSpPr/>
            <p:nvPr/>
          </p:nvSpPr>
          <p:spPr bwMode="auto">
            <a:xfrm>
              <a:off x="8760296" y="1794398"/>
              <a:ext cx="3004128" cy="1224290"/>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9139734" y="2156327"/>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cxnSp>
          <p:nvCxnSpPr>
            <p:cNvPr id="9" name="Straight Arrow Connector 8"/>
            <p:cNvCxnSpPr>
              <a:stCxn id="8" idx="2"/>
            </p:cNvCxnSpPr>
            <p:nvPr/>
          </p:nvCxnSpPr>
          <p:spPr bwMode="auto">
            <a:xfrm>
              <a:off x="10284793" y="2911825"/>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8390435" y="2524551"/>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1" name="Straight Arrow Connector 10"/>
            <p:cNvCxnSpPr/>
            <p:nvPr/>
          </p:nvCxnSpPr>
          <p:spPr bwMode="auto">
            <a:xfrm flipH="1">
              <a:off x="11133248" y="1225586"/>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en-US" sz="3000" noProof="0" dirty="0"/>
              <a:t>System bus interface</a:t>
            </a:r>
          </a:p>
        </p:txBody>
      </p:sp>
      <p:sp>
        <p:nvSpPr>
          <p:cNvPr id="69635" name="Textplatzhalter 2"/>
          <p:cNvSpPr>
            <a:spLocks noGrp="1"/>
          </p:cNvSpPr>
          <p:nvPr>
            <p:ph type="body" idx="1"/>
          </p:nvPr>
        </p:nvSpPr>
        <p:spPr/>
        <p:txBody>
          <a:bodyPr/>
          <a:lstStyle/>
          <a:p>
            <a:endParaRPr lang="de-DE" dirty="0"/>
          </a:p>
        </p:txBody>
      </p:sp>
      <p:sp>
        <p:nvSpPr>
          <p:cNvPr id="69636" name="Fußzeilenplatzhalter 3"/>
          <p:cNvSpPr>
            <a:spLocks noGrp="1"/>
          </p:cNvSpPr>
          <p:nvPr>
            <p:ph type="ftr" sz="quarter" idx="10"/>
          </p:nvPr>
        </p:nvSpPr>
        <p:spPr>
          <a:noFill/>
        </p:spPr>
        <p:txBody>
          <a:bodyPr/>
          <a:lstStyle/>
          <a:p>
            <a:r>
              <a:rPr lang="en-US"/>
              <a:t>TI II - Computer Architecture</a:t>
            </a:r>
          </a:p>
        </p:txBody>
      </p:sp>
      <p:sp>
        <p:nvSpPr>
          <p:cNvPr id="5" name="Rectangle 4"/>
          <p:cNvSpPr/>
          <p:nvPr/>
        </p:nvSpPr>
        <p:spPr bwMode="auto">
          <a:xfrm>
            <a:off x="5027320" y="2126746"/>
            <a:ext cx="6552728" cy="936104"/>
          </a:xfrm>
          <a:prstGeom prst="rect">
            <a:avLst/>
          </a:prstGeom>
          <a:solidFill>
            <a:srgbClr val="33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system</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interface</a:t>
            </a:r>
          </a:p>
        </p:txBody>
      </p:sp>
      <p:sp>
        <p:nvSpPr>
          <p:cNvPr id="6" name="Rectangle 5"/>
          <p:cNvSpPr/>
          <p:nvPr/>
        </p:nvSpPr>
        <p:spPr bwMode="auto">
          <a:xfrm>
            <a:off x="6567743" y="2470200"/>
            <a:ext cx="138206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 buffer</a:t>
            </a:r>
          </a:p>
        </p:txBody>
      </p:sp>
      <p:sp>
        <p:nvSpPr>
          <p:cNvPr id="7" name="Rectangle 6"/>
          <p:cNvSpPr/>
          <p:nvPr/>
        </p:nvSpPr>
        <p:spPr bwMode="auto">
          <a:xfrm>
            <a:off x="9295413" y="2480010"/>
            <a:ext cx="162262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bus buffer</a:t>
            </a:r>
          </a:p>
        </p:txBody>
      </p:sp>
      <p:cxnSp>
        <p:nvCxnSpPr>
          <p:cNvPr id="8" name="Straight Arrow Connector 7"/>
          <p:cNvCxnSpPr>
            <a:stCxn id="7" idx="2"/>
          </p:cNvCxnSpPr>
          <p:nvPr/>
        </p:nvCxnSpPr>
        <p:spPr bwMode="auto">
          <a:xfrm>
            <a:off x="10106727" y="2784799"/>
            <a:ext cx="13938" cy="83816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9" name="Straight Arrow Connector 8"/>
          <p:cNvCxnSpPr>
            <a:stCxn id="6" idx="2"/>
          </p:cNvCxnSpPr>
          <p:nvPr/>
        </p:nvCxnSpPr>
        <p:spPr bwMode="auto">
          <a:xfrm>
            <a:off x="7258777" y="2774989"/>
            <a:ext cx="6968" cy="822803"/>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0" name="Straight Arrow Connector 9"/>
          <p:cNvCxnSpPr/>
          <p:nvPr/>
        </p:nvCxnSpPr>
        <p:spPr bwMode="auto">
          <a:xfrm flipH="1">
            <a:off x="7783901" y="1124744"/>
            <a:ext cx="40291" cy="1355266"/>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1" name="Straight Arrow Connector 10"/>
          <p:cNvCxnSpPr/>
          <p:nvPr/>
        </p:nvCxnSpPr>
        <p:spPr bwMode="auto">
          <a:xfrm flipH="1">
            <a:off x="8195674" y="1124744"/>
            <a:ext cx="10385" cy="2484632"/>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2" name="Straight Arrow Connector 11"/>
          <p:cNvCxnSpPr>
            <a:endCxn id="7" idx="0"/>
          </p:cNvCxnSpPr>
          <p:nvPr/>
        </p:nvCxnSpPr>
        <p:spPr bwMode="auto">
          <a:xfrm>
            <a:off x="10100417" y="1822262"/>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3" name="TextBox 12"/>
          <p:cNvSpPr txBox="1"/>
          <p:nvPr/>
        </p:nvSpPr>
        <p:spPr>
          <a:xfrm>
            <a:off x="10204732" y="3305275"/>
            <a:ext cx="1159292" cy="307777"/>
          </a:xfrm>
          <a:prstGeom prst="rect">
            <a:avLst/>
          </a:prstGeom>
          <a:noFill/>
        </p:spPr>
        <p:txBody>
          <a:bodyPr wrap="none" rtlCol="0">
            <a:spAutoFit/>
          </a:bodyPr>
          <a:lstStyle/>
          <a:p>
            <a:r>
              <a:rPr lang="en-US" sz="1400" dirty="0">
                <a:latin typeface="+mj-lt"/>
              </a:rPr>
              <a:t>address bus</a:t>
            </a:r>
          </a:p>
        </p:txBody>
      </p:sp>
      <p:sp>
        <p:nvSpPr>
          <p:cNvPr id="14" name="TextBox 13"/>
          <p:cNvSpPr txBox="1"/>
          <p:nvPr/>
        </p:nvSpPr>
        <p:spPr>
          <a:xfrm>
            <a:off x="6323464" y="3310643"/>
            <a:ext cx="870752" cy="307777"/>
          </a:xfrm>
          <a:prstGeom prst="rect">
            <a:avLst/>
          </a:prstGeom>
          <a:noFill/>
        </p:spPr>
        <p:txBody>
          <a:bodyPr wrap="none" rtlCol="0">
            <a:spAutoFit/>
          </a:bodyPr>
          <a:lstStyle/>
          <a:p>
            <a:r>
              <a:rPr lang="en-US" sz="1400" dirty="0">
                <a:latin typeface="+mj-lt"/>
              </a:rPr>
              <a:t>data bus</a:t>
            </a:r>
          </a:p>
        </p:txBody>
      </p:sp>
      <p:sp>
        <p:nvSpPr>
          <p:cNvPr id="15" name="TextBox 14"/>
          <p:cNvSpPr txBox="1"/>
          <p:nvPr/>
        </p:nvSpPr>
        <p:spPr>
          <a:xfrm>
            <a:off x="8206059" y="3310643"/>
            <a:ext cx="1059907" cy="307777"/>
          </a:xfrm>
          <a:prstGeom prst="rect">
            <a:avLst/>
          </a:prstGeom>
          <a:noFill/>
        </p:spPr>
        <p:txBody>
          <a:bodyPr wrap="none" rtlCol="0">
            <a:spAutoFit/>
          </a:bodyPr>
          <a:lstStyle/>
          <a:p>
            <a:r>
              <a:rPr lang="en-US" sz="1400" dirty="0">
                <a:latin typeface="+mj-lt"/>
              </a:rPr>
              <a:t>control bus</a:t>
            </a:r>
          </a:p>
        </p:txBody>
      </p:sp>
      <p:cxnSp>
        <p:nvCxnSpPr>
          <p:cNvPr id="16" name="Straight Arrow Connector 15"/>
          <p:cNvCxnSpPr>
            <a:endCxn id="7" idx="1"/>
          </p:cNvCxnSpPr>
          <p:nvPr/>
        </p:nvCxnSpPr>
        <p:spPr bwMode="auto">
          <a:xfrm>
            <a:off x="8195673" y="2627500"/>
            <a:ext cx="1099740"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7" name="Straight Arrow Connector 16"/>
          <p:cNvCxnSpPr>
            <a:stCxn id="6" idx="3"/>
          </p:cNvCxnSpPr>
          <p:nvPr/>
        </p:nvCxnSpPr>
        <p:spPr bwMode="auto">
          <a:xfrm>
            <a:off x="7949810" y="2622595"/>
            <a:ext cx="256249"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6"/>
          <p:cNvSpPr>
            <a:spLocks noGrp="1" noChangeArrowheads="1"/>
          </p:cNvSpPr>
          <p:nvPr>
            <p:ph type="title"/>
          </p:nvPr>
        </p:nvSpPr>
        <p:spPr/>
        <p:txBody>
          <a:bodyPr/>
          <a:lstStyle/>
          <a:p>
            <a:pPr eaLnBrk="1" hangingPunct="1"/>
            <a:r>
              <a:rPr lang="en-US" noProof="0" dirty="0"/>
              <a:t>System bus interface</a:t>
            </a:r>
          </a:p>
        </p:txBody>
      </p:sp>
      <p:sp>
        <p:nvSpPr>
          <p:cNvPr id="70660" name="Rectangle 7"/>
          <p:cNvSpPr>
            <a:spLocks noGrp="1" noChangeArrowheads="1"/>
          </p:cNvSpPr>
          <p:nvPr>
            <p:ph idx="1"/>
          </p:nvPr>
        </p:nvSpPr>
        <p:spPr/>
        <p:txBody>
          <a:bodyPr/>
          <a:lstStyle/>
          <a:p>
            <a:pPr eaLnBrk="1" hangingPunct="1"/>
            <a:r>
              <a:rPr lang="en-US" noProof="0" dirty="0"/>
              <a:t>The system bus interface (Bus Interface Unit, BIU) is the connection of the microprocessor to its environment (all the other components of a micro computer)</a:t>
            </a:r>
          </a:p>
          <a:p>
            <a:pPr eaLnBrk="1" hangingPunct="1"/>
            <a:endParaRPr lang="en-US" dirty="0"/>
          </a:p>
          <a:p>
            <a:pPr eaLnBrk="1" hangingPunct="1"/>
            <a:r>
              <a:rPr lang="en-US" noProof="0" dirty="0"/>
              <a:t>Purpose</a:t>
            </a:r>
          </a:p>
          <a:p>
            <a:pPr marL="422077" lvl="2" indent="-132160">
              <a:spcBef>
                <a:spcPts val="375"/>
              </a:spcBef>
            </a:pPr>
            <a:r>
              <a:rPr lang="en-US" dirty="0"/>
              <a:t>Buffering of addresses and data (operands and instructions)</a:t>
            </a:r>
          </a:p>
          <a:p>
            <a:pPr marL="422077" lvl="2" indent="-132160">
              <a:spcBef>
                <a:spcPts val="375"/>
              </a:spcBef>
            </a:pPr>
            <a:r>
              <a:rPr lang="en-US" dirty="0"/>
              <a:t>Adaptation of clock cycles, bus width, voltages</a:t>
            </a:r>
          </a:p>
          <a:p>
            <a:pPr marL="422077" lvl="2" indent="-132160">
              <a:spcBef>
                <a:spcPts val="375"/>
              </a:spcBef>
            </a:pPr>
            <a:r>
              <a:rPr lang="en-US" dirty="0"/>
              <a:t>Tristate: detaching the processor from the external bus</a:t>
            </a:r>
          </a:p>
          <a:p>
            <a:pPr marL="422077" lvl="2" indent="-132160">
              <a:spcBef>
                <a:spcPts val="375"/>
              </a:spcBef>
            </a:pPr>
            <a:endParaRPr lang="en-US" dirty="0"/>
          </a:p>
          <a:p>
            <a:pPr eaLnBrk="1" hangingPunct="1"/>
            <a:endParaRPr lang="en-US" noProof="0" dirty="0"/>
          </a:p>
          <a:p>
            <a:pPr eaLnBrk="1" hangingPunct="1"/>
            <a:endParaRPr lang="en-US" noProof="0" dirty="0"/>
          </a:p>
          <a:p>
            <a:pPr eaLnBrk="1" hangingPunct="1"/>
            <a:endParaRPr lang="en-US" noProof="0" dirty="0"/>
          </a:p>
        </p:txBody>
      </p:sp>
      <p:sp>
        <p:nvSpPr>
          <p:cNvPr id="70658" name="Fußzeilenplatzhalter 3"/>
          <p:cNvSpPr>
            <a:spLocks noGrp="1"/>
          </p:cNvSpPr>
          <p:nvPr>
            <p:ph type="ftr" sz="quarter" idx="10"/>
          </p:nvPr>
        </p:nvSpPr>
        <p:spPr>
          <a:noFill/>
        </p:spPr>
        <p:txBody>
          <a:bodyPr/>
          <a:lstStyle/>
          <a:p>
            <a:r>
              <a:rPr lang="en-US"/>
              <a:t>TI II - Computer Architecture</a:t>
            </a:r>
          </a:p>
        </p:txBody>
      </p:sp>
      <p:sp>
        <p:nvSpPr>
          <p:cNvPr id="6" name="Rectangle 5"/>
          <p:cNvSpPr/>
          <p:nvPr/>
        </p:nvSpPr>
        <p:spPr bwMode="auto">
          <a:xfrm>
            <a:off x="4799856" y="4383867"/>
            <a:ext cx="6552728" cy="936104"/>
          </a:xfrm>
          <a:prstGeom prst="rect">
            <a:avLst/>
          </a:prstGeom>
          <a:solidFill>
            <a:srgbClr val="33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system</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interface</a:t>
            </a:r>
          </a:p>
        </p:txBody>
      </p:sp>
      <p:sp>
        <p:nvSpPr>
          <p:cNvPr id="7" name="Rectangle 6"/>
          <p:cNvSpPr/>
          <p:nvPr/>
        </p:nvSpPr>
        <p:spPr bwMode="auto">
          <a:xfrm>
            <a:off x="6340279" y="4727321"/>
            <a:ext cx="138206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 buffer</a:t>
            </a:r>
          </a:p>
        </p:txBody>
      </p:sp>
      <p:sp>
        <p:nvSpPr>
          <p:cNvPr id="8" name="Rectangle 7"/>
          <p:cNvSpPr/>
          <p:nvPr/>
        </p:nvSpPr>
        <p:spPr bwMode="auto">
          <a:xfrm>
            <a:off x="9067949" y="4737131"/>
            <a:ext cx="162262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bus buffer</a:t>
            </a:r>
          </a:p>
        </p:txBody>
      </p:sp>
      <p:cxnSp>
        <p:nvCxnSpPr>
          <p:cNvPr id="9" name="Straight Arrow Connector 8"/>
          <p:cNvCxnSpPr>
            <a:stCxn id="8" idx="2"/>
          </p:cNvCxnSpPr>
          <p:nvPr/>
        </p:nvCxnSpPr>
        <p:spPr bwMode="auto">
          <a:xfrm>
            <a:off x="9879263" y="5041920"/>
            <a:ext cx="13938" cy="83816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0" name="Straight Arrow Connector 9"/>
          <p:cNvCxnSpPr>
            <a:stCxn id="7" idx="2"/>
          </p:cNvCxnSpPr>
          <p:nvPr/>
        </p:nvCxnSpPr>
        <p:spPr bwMode="auto">
          <a:xfrm>
            <a:off x="7031313" y="5032110"/>
            <a:ext cx="6968" cy="822803"/>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1" name="Straight Arrow Connector 10"/>
          <p:cNvCxnSpPr/>
          <p:nvPr/>
        </p:nvCxnSpPr>
        <p:spPr bwMode="auto">
          <a:xfrm flipH="1">
            <a:off x="7556437" y="3381865"/>
            <a:ext cx="40291" cy="1355266"/>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2" name="Straight Arrow Connector 11"/>
          <p:cNvCxnSpPr/>
          <p:nvPr/>
        </p:nvCxnSpPr>
        <p:spPr bwMode="auto">
          <a:xfrm flipH="1">
            <a:off x="7968210" y="3381865"/>
            <a:ext cx="10385" cy="2484632"/>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3" name="Straight Arrow Connector 12"/>
          <p:cNvCxnSpPr>
            <a:endCxn id="8" idx="0"/>
          </p:cNvCxnSpPr>
          <p:nvPr/>
        </p:nvCxnSpPr>
        <p:spPr bwMode="auto">
          <a:xfrm>
            <a:off x="9872953" y="4079383"/>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4" name="TextBox 13"/>
          <p:cNvSpPr txBox="1"/>
          <p:nvPr/>
        </p:nvSpPr>
        <p:spPr>
          <a:xfrm>
            <a:off x="9977268" y="5562396"/>
            <a:ext cx="1159292" cy="307777"/>
          </a:xfrm>
          <a:prstGeom prst="rect">
            <a:avLst/>
          </a:prstGeom>
          <a:noFill/>
        </p:spPr>
        <p:txBody>
          <a:bodyPr wrap="none" rtlCol="0">
            <a:spAutoFit/>
          </a:bodyPr>
          <a:lstStyle/>
          <a:p>
            <a:r>
              <a:rPr lang="en-US" sz="1400" dirty="0">
                <a:latin typeface="+mj-lt"/>
              </a:rPr>
              <a:t>address bus</a:t>
            </a:r>
          </a:p>
        </p:txBody>
      </p:sp>
      <p:sp>
        <p:nvSpPr>
          <p:cNvPr id="15" name="TextBox 14"/>
          <p:cNvSpPr txBox="1"/>
          <p:nvPr/>
        </p:nvSpPr>
        <p:spPr>
          <a:xfrm>
            <a:off x="6096000" y="5567764"/>
            <a:ext cx="870752" cy="307777"/>
          </a:xfrm>
          <a:prstGeom prst="rect">
            <a:avLst/>
          </a:prstGeom>
          <a:noFill/>
        </p:spPr>
        <p:txBody>
          <a:bodyPr wrap="none" rtlCol="0">
            <a:spAutoFit/>
          </a:bodyPr>
          <a:lstStyle/>
          <a:p>
            <a:r>
              <a:rPr lang="en-US" sz="1400" dirty="0">
                <a:latin typeface="+mj-lt"/>
              </a:rPr>
              <a:t>data bus</a:t>
            </a:r>
          </a:p>
        </p:txBody>
      </p:sp>
      <p:sp>
        <p:nvSpPr>
          <p:cNvPr id="16" name="TextBox 15"/>
          <p:cNvSpPr txBox="1"/>
          <p:nvPr/>
        </p:nvSpPr>
        <p:spPr>
          <a:xfrm>
            <a:off x="7978595" y="5567764"/>
            <a:ext cx="1059907" cy="307777"/>
          </a:xfrm>
          <a:prstGeom prst="rect">
            <a:avLst/>
          </a:prstGeom>
          <a:noFill/>
        </p:spPr>
        <p:txBody>
          <a:bodyPr wrap="none" rtlCol="0">
            <a:spAutoFit/>
          </a:bodyPr>
          <a:lstStyle/>
          <a:p>
            <a:r>
              <a:rPr lang="en-US" sz="1400" dirty="0">
                <a:latin typeface="+mj-lt"/>
              </a:rPr>
              <a:t>control bus</a:t>
            </a:r>
          </a:p>
        </p:txBody>
      </p:sp>
      <p:cxnSp>
        <p:nvCxnSpPr>
          <p:cNvPr id="17" name="Straight Arrow Connector 16"/>
          <p:cNvCxnSpPr>
            <a:endCxn id="8" idx="1"/>
          </p:cNvCxnSpPr>
          <p:nvPr/>
        </p:nvCxnSpPr>
        <p:spPr bwMode="auto">
          <a:xfrm>
            <a:off x="7968209" y="4884621"/>
            <a:ext cx="1099740"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8" name="Straight Arrow Connector 17"/>
          <p:cNvCxnSpPr>
            <a:stCxn id="7" idx="3"/>
          </p:cNvCxnSpPr>
          <p:nvPr/>
        </p:nvCxnSpPr>
        <p:spPr bwMode="auto">
          <a:xfrm>
            <a:off x="7722346" y="4879716"/>
            <a:ext cx="256249"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noProof="0" dirty="0"/>
              <a:t>Internal bus system </a:t>
            </a:r>
          </a:p>
        </p:txBody>
      </p:sp>
      <p:sp>
        <p:nvSpPr>
          <p:cNvPr id="73730" name="Fußzeilenplatzhalter 2"/>
          <p:cNvSpPr>
            <a:spLocks noGrp="1"/>
          </p:cNvSpPr>
          <p:nvPr>
            <p:ph type="ftr" sz="quarter" idx="10"/>
          </p:nvPr>
        </p:nvSpPr>
        <p:spPr>
          <a:noFill/>
        </p:spPr>
        <p:txBody>
          <a:bodyPr/>
          <a:lstStyle/>
          <a:p>
            <a:r>
              <a:rPr lang="en-US"/>
              <a:t>TI II - Computer Architecture</a:t>
            </a:r>
          </a:p>
        </p:txBody>
      </p:sp>
      <p:sp>
        <p:nvSpPr>
          <p:cNvPr id="6" name="Flowchart: Process 5"/>
          <p:cNvSpPr/>
          <p:nvPr/>
        </p:nvSpPr>
        <p:spPr bwMode="auto">
          <a:xfrm>
            <a:off x="3453864" y="1250550"/>
            <a:ext cx="6933408" cy="4680520"/>
          </a:xfrm>
          <a:prstGeom prst="flowChartProcess">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Flowchart: Process 6"/>
          <p:cNvSpPr/>
          <p:nvPr/>
        </p:nvSpPr>
        <p:spPr bwMode="auto">
          <a:xfrm>
            <a:off x="3597880" y="1450747"/>
            <a:ext cx="2520280" cy="953705"/>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Flowchart: Multidocument 7"/>
          <p:cNvSpPr/>
          <p:nvPr/>
        </p:nvSpPr>
        <p:spPr bwMode="auto">
          <a:xfrm>
            <a:off x="3901440" y="162268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registers</a:t>
            </a:r>
          </a:p>
        </p:txBody>
      </p:sp>
      <p:sp>
        <p:nvSpPr>
          <p:cNvPr id="9" name="Flowchart: Process 8"/>
          <p:cNvSpPr/>
          <p:nvPr/>
        </p:nvSpPr>
        <p:spPr bwMode="auto">
          <a:xfrm>
            <a:off x="3597880" y="2576387"/>
            <a:ext cx="2520280" cy="2009486"/>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10" name="Flowchart: Process 9"/>
          <p:cNvSpPr/>
          <p:nvPr/>
        </p:nvSpPr>
        <p:spPr bwMode="auto">
          <a:xfrm>
            <a:off x="7162276" y="1450747"/>
            <a:ext cx="2988332" cy="1646636"/>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11" name="Rectangle 10"/>
          <p:cNvSpPr/>
          <p:nvPr/>
        </p:nvSpPr>
        <p:spPr bwMode="auto">
          <a:xfrm>
            <a:off x="3597880" y="4797345"/>
            <a:ext cx="6552728" cy="936104"/>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system</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interface</a:t>
            </a:r>
          </a:p>
        </p:txBody>
      </p:sp>
      <p:sp>
        <p:nvSpPr>
          <p:cNvPr id="12" name="Flowchart: Process 11"/>
          <p:cNvSpPr/>
          <p:nvPr/>
        </p:nvSpPr>
        <p:spPr bwMode="auto">
          <a:xfrm>
            <a:off x="7146480" y="3375434"/>
            <a:ext cx="3004128" cy="1224290"/>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13" name="Rectangle 12"/>
          <p:cNvSpPr/>
          <p:nvPr/>
        </p:nvSpPr>
        <p:spPr bwMode="auto">
          <a:xfrm>
            <a:off x="7525918" y="3737363"/>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sp>
        <p:nvSpPr>
          <p:cNvPr id="14" name="Rectangle 13"/>
          <p:cNvSpPr/>
          <p:nvPr/>
        </p:nvSpPr>
        <p:spPr bwMode="auto">
          <a:xfrm>
            <a:off x="3997347" y="3482798"/>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15" name="Rectangle 14"/>
          <p:cNvSpPr/>
          <p:nvPr/>
        </p:nvSpPr>
        <p:spPr bwMode="auto">
          <a:xfrm>
            <a:off x="5138303" y="5140799"/>
            <a:ext cx="138206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 buffer</a:t>
            </a:r>
          </a:p>
        </p:txBody>
      </p:sp>
      <p:sp>
        <p:nvSpPr>
          <p:cNvPr id="16" name="Rectangle 15"/>
          <p:cNvSpPr/>
          <p:nvPr/>
        </p:nvSpPr>
        <p:spPr bwMode="auto">
          <a:xfrm>
            <a:off x="7865973" y="5150609"/>
            <a:ext cx="162262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bus buffer</a:t>
            </a:r>
          </a:p>
        </p:txBody>
      </p:sp>
      <p:sp>
        <p:nvSpPr>
          <p:cNvPr id="17" name="Rectangle 16"/>
          <p:cNvSpPr/>
          <p:nvPr/>
        </p:nvSpPr>
        <p:spPr bwMode="auto">
          <a:xfrm>
            <a:off x="7525918" y="1857392"/>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7273434" y="2563103"/>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9" name="Rectangle 18"/>
          <p:cNvSpPr/>
          <p:nvPr/>
        </p:nvSpPr>
        <p:spPr bwMode="auto">
          <a:xfrm>
            <a:off x="4187803" y="4157862"/>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20" name="Rectangle 19"/>
          <p:cNvSpPr/>
          <p:nvPr/>
        </p:nvSpPr>
        <p:spPr bwMode="auto">
          <a:xfrm>
            <a:off x="4187803" y="2906734"/>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sp>
        <p:nvSpPr>
          <p:cNvPr id="21" name="Flowchart: Multidocument 20"/>
          <p:cNvSpPr/>
          <p:nvPr/>
        </p:nvSpPr>
        <p:spPr bwMode="auto">
          <a:xfrm>
            <a:off x="8854464" y="2297649"/>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22" name="Flowchart: Process 21"/>
          <p:cNvSpPr/>
          <p:nvPr/>
        </p:nvSpPr>
        <p:spPr bwMode="auto">
          <a:xfrm>
            <a:off x="6910248" y="1359364"/>
            <a:ext cx="684076" cy="396845"/>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23" name="Straight Arrow Connector 22"/>
          <p:cNvCxnSpPr>
            <a:stCxn id="16" idx="2"/>
          </p:cNvCxnSpPr>
          <p:nvPr/>
        </p:nvCxnSpPr>
        <p:spPr bwMode="auto">
          <a:xfrm>
            <a:off x="8677287" y="5455398"/>
            <a:ext cx="13938" cy="83816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24" name="Straight Arrow Connector 23"/>
          <p:cNvCxnSpPr>
            <a:stCxn id="15" idx="2"/>
          </p:cNvCxnSpPr>
          <p:nvPr/>
        </p:nvCxnSpPr>
        <p:spPr bwMode="auto">
          <a:xfrm>
            <a:off x="5829337" y="5445588"/>
            <a:ext cx="6968" cy="822803"/>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25" name="Straight Arrow Connector 24"/>
          <p:cNvCxnSpPr/>
          <p:nvPr/>
        </p:nvCxnSpPr>
        <p:spPr bwMode="auto">
          <a:xfrm>
            <a:off x="6354461" y="1445990"/>
            <a:ext cx="0" cy="3704619"/>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26" name="Straight Arrow Connector 25"/>
          <p:cNvCxnSpPr/>
          <p:nvPr/>
        </p:nvCxnSpPr>
        <p:spPr bwMode="auto">
          <a:xfrm flipH="1">
            <a:off x="5110048" y="1783995"/>
            <a:ext cx="1244413" cy="0"/>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27" name="Straight Arrow Connector 26"/>
          <p:cNvCxnSpPr>
            <a:endCxn id="20" idx="3"/>
          </p:cNvCxnSpPr>
          <p:nvPr/>
        </p:nvCxnSpPr>
        <p:spPr bwMode="auto">
          <a:xfrm flipH="1">
            <a:off x="5562913" y="3074233"/>
            <a:ext cx="791549" cy="1"/>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28" name="Straight Arrow Connector 27"/>
          <p:cNvCxnSpPr>
            <a:endCxn id="14" idx="3"/>
          </p:cNvCxnSpPr>
          <p:nvPr/>
        </p:nvCxnSpPr>
        <p:spPr bwMode="auto">
          <a:xfrm flipH="1">
            <a:off x="5753369" y="3742705"/>
            <a:ext cx="601094" cy="2"/>
          </a:xfrm>
          <a:prstGeom prst="straightConnector1">
            <a:avLst/>
          </a:prstGeom>
          <a:solidFill>
            <a:schemeClr val="accent1"/>
          </a:solidFill>
          <a:ln w="57150" cap="flat" cmpd="sng" algn="ctr">
            <a:solidFill>
              <a:srgbClr val="C00000"/>
            </a:solidFill>
            <a:prstDash val="solid"/>
            <a:round/>
            <a:headEnd type="triangle" w="med" len="med"/>
            <a:tailEnd type="none" w="med" len="med"/>
          </a:ln>
          <a:effectLst/>
        </p:spPr>
      </p:cxnSp>
      <p:cxnSp>
        <p:nvCxnSpPr>
          <p:cNvPr id="29" name="Straight Arrow Connector 28"/>
          <p:cNvCxnSpPr/>
          <p:nvPr/>
        </p:nvCxnSpPr>
        <p:spPr bwMode="auto">
          <a:xfrm>
            <a:off x="4525476" y="3244772"/>
            <a:ext cx="2381" cy="245269"/>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cxnSp>
        <p:nvCxnSpPr>
          <p:cNvPr id="30" name="Straight Arrow Connector 29"/>
          <p:cNvCxnSpPr/>
          <p:nvPr/>
        </p:nvCxnSpPr>
        <p:spPr bwMode="auto">
          <a:xfrm>
            <a:off x="5208895" y="3242391"/>
            <a:ext cx="1030" cy="244888"/>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cxnSp>
        <p:nvCxnSpPr>
          <p:cNvPr id="31" name="Elbow Connector 30"/>
          <p:cNvCxnSpPr>
            <a:stCxn id="14" idx="1"/>
            <a:endCxn id="19" idx="1"/>
          </p:cNvCxnSpPr>
          <p:nvPr/>
        </p:nvCxnSpPr>
        <p:spPr bwMode="auto">
          <a:xfrm rot="10800000" flipH="1" flipV="1">
            <a:off x="3997347" y="3742706"/>
            <a:ext cx="190456" cy="582655"/>
          </a:xfrm>
          <a:prstGeom prst="bentConnector3">
            <a:avLst>
              <a:gd name="adj1" fmla="val -120028"/>
            </a:avLst>
          </a:prstGeom>
          <a:solidFill>
            <a:schemeClr val="accent1"/>
          </a:solidFill>
          <a:ln w="19050" cap="flat" cmpd="sng" algn="ctr">
            <a:solidFill>
              <a:srgbClr val="C00000"/>
            </a:solidFill>
            <a:prstDash val="solid"/>
            <a:round/>
            <a:headEnd type="none" w="med" len="med"/>
            <a:tailEnd type="triangle"/>
          </a:ln>
          <a:effectLst/>
        </p:spPr>
      </p:cxnSp>
      <p:cxnSp>
        <p:nvCxnSpPr>
          <p:cNvPr id="32" name="Straight Arrow Connector 31"/>
          <p:cNvCxnSpPr/>
          <p:nvPr/>
        </p:nvCxnSpPr>
        <p:spPr bwMode="auto">
          <a:xfrm>
            <a:off x="6766234" y="1450747"/>
            <a:ext cx="0" cy="4829228"/>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33" name="Straight Arrow Connector 32"/>
          <p:cNvCxnSpPr/>
          <p:nvPr/>
        </p:nvCxnSpPr>
        <p:spPr bwMode="auto">
          <a:xfrm>
            <a:off x="5557026" y="4341005"/>
            <a:ext cx="1209208" cy="2275"/>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34" name="Straight Arrow Connector 33"/>
          <p:cNvCxnSpPr/>
          <p:nvPr/>
        </p:nvCxnSpPr>
        <p:spPr bwMode="auto">
          <a:xfrm>
            <a:off x="5747150" y="3565328"/>
            <a:ext cx="1019084"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35" name="Straight Arrow Connector 34"/>
          <p:cNvCxnSpPr/>
          <p:nvPr/>
        </p:nvCxnSpPr>
        <p:spPr bwMode="auto">
          <a:xfrm>
            <a:off x="6112674" y="2169900"/>
            <a:ext cx="653560"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36" name="Straight Arrow Connector 35"/>
          <p:cNvCxnSpPr/>
          <p:nvPr/>
        </p:nvCxnSpPr>
        <p:spPr bwMode="auto">
          <a:xfrm>
            <a:off x="6766233" y="2051766"/>
            <a:ext cx="749299"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37" name="Straight Arrow Connector 36"/>
          <p:cNvCxnSpPr/>
          <p:nvPr/>
        </p:nvCxnSpPr>
        <p:spPr bwMode="auto">
          <a:xfrm>
            <a:off x="5557026" y="2978742"/>
            <a:ext cx="1209207" cy="0"/>
          </a:xfrm>
          <a:prstGeom prst="straightConnector1">
            <a:avLst/>
          </a:prstGeom>
          <a:solidFill>
            <a:schemeClr val="accent1"/>
          </a:solidFill>
          <a:ln w="19050" cap="flat" cmpd="sng" algn="ctr">
            <a:solidFill>
              <a:srgbClr val="C00000"/>
            </a:solidFill>
            <a:prstDash val="solid"/>
            <a:round/>
            <a:headEnd type="triangle" w="med" len="med"/>
            <a:tailEnd type="none" w="med" len="med"/>
          </a:ln>
          <a:effectLst/>
        </p:spPr>
      </p:cxnSp>
      <p:cxnSp>
        <p:nvCxnSpPr>
          <p:cNvPr id="38" name="Straight Arrow Connector 37"/>
          <p:cNvCxnSpPr>
            <a:endCxn id="18" idx="0"/>
          </p:cNvCxnSpPr>
          <p:nvPr/>
        </p:nvCxnSpPr>
        <p:spPr bwMode="auto">
          <a:xfrm>
            <a:off x="7960989" y="2169900"/>
            <a:ext cx="0" cy="393203"/>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39" name="Straight Arrow Connector 38"/>
          <p:cNvCxnSpPr>
            <a:stCxn id="13" idx="2"/>
            <a:endCxn id="16" idx="0"/>
          </p:cNvCxnSpPr>
          <p:nvPr/>
        </p:nvCxnSpPr>
        <p:spPr bwMode="auto">
          <a:xfrm>
            <a:off x="8670977" y="4492861"/>
            <a:ext cx="6310" cy="657748"/>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cxnSp>
        <p:nvCxnSpPr>
          <p:cNvPr id="40" name="Straight Arrow Connector 39"/>
          <p:cNvCxnSpPr/>
          <p:nvPr/>
        </p:nvCxnSpPr>
        <p:spPr bwMode="auto">
          <a:xfrm>
            <a:off x="6776619" y="4105587"/>
            <a:ext cx="749299"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41" name="Straight Arrow Connector 40"/>
          <p:cNvCxnSpPr/>
          <p:nvPr/>
        </p:nvCxnSpPr>
        <p:spPr bwMode="auto">
          <a:xfrm flipH="1" flipV="1">
            <a:off x="6369286" y="3240662"/>
            <a:ext cx="3124271" cy="17604"/>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42" name="Straight Arrow Connector 41"/>
          <p:cNvCxnSpPr/>
          <p:nvPr/>
        </p:nvCxnSpPr>
        <p:spPr bwMode="auto">
          <a:xfrm flipH="1">
            <a:off x="9519432" y="2806622"/>
            <a:ext cx="1906" cy="947710"/>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43" name="Elbow Connector 42"/>
          <p:cNvCxnSpPr>
            <a:stCxn id="22" idx="3"/>
          </p:cNvCxnSpPr>
          <p:nvPr/>
        </p:nvCxnSpPr>
        <p:spPr bwMode="auto">
          <a:xfrm>
            <a:off x="7594324" y="1557787"/>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44" name="Elbow Connector 43"/>
          <p:cNvCxnSpPr>
            <a:stCxn id="21" idx="0"/>
            <a:endCxn id="17" idx="3"/>
          </p:cNvCxnSpPr>
          <p:nvPr/>
        </p:nvCxnSpPr>
        <p:spPr bwMode="auto">
          <a:xfrm rot="16200000" flipV="1">
            <a:off x="9267386" y="2014286"/>
            <a:ext cx="284003" cy="282723"/>
          </a:xfrm>
          <a:prstGeom prst="bentConnector2">
            <a:avLst/>
          </a:prstGeom>
          <a:solidFill>
            <a:schemeClr val="accent1"/>
          </a:solidFill>
          <a:ln w="57150" cap="flat" cmpd="sng" algn="ctr">
            <a:solidFill>
              <a:srgbClr val="C00000"/>
            </a:solidFill>
            <a:prstDash val="solid"/>
            <a:round/>
            <a:headEnd type="none" w="med" len="med"/>
            <a:tailEnd type="triangle"/>
          </a:ln>
          <a:effectLst/>
        </p:spPr>
      </p:cxnSp>
      <p:sp>
        <p:nvSpPr>
          <p:cNvPr id="45" name="TextBox 44"/>
          <p:cNvSpPr txBox="1"/>
          <p:nvPr/>
        </p:nvSpPr>
        <p:spPr>
          <a:xfrm>
            <a:off x="8775292" y="5975874"/>
            <a:ext cx="1159292" cy="307777"/>
          </a:xfrm>
          <a:prstGeom prst="rect">
            <a:avLst/>
          </a:prstGeom>
          <a:noFill/>
        </p:spPr>
        <p:txBody>
          <a:bodyPr wrap="none" rtlCol="0">
            <a:spAutoFit/>
          </a:bodyPr>
          <a:lstStyle/>
          <a:p>
            <a:r>
              <a:rPr lang="en-US" sz="1400" dirty="0">
                <a:latin typeface="+mj-lt"/>
              </a:rPr>
              <a:t>address bus</a:t>
            </a:r>
          </a:p>
        </p:txBody>
      </p:sp>
      <p:sp>
        <p:nvSpPr>
          <p:cNvPr id="46" name="TextBox 45"/>
          <p:cNvSpPr txBox="1"/>
          <p:nvPr/>
        </p:nvSpPr>
        <p:spPr>
          <a:xfrm>
            <a:off x="4894024" y="5981242"/>
            <a:ext cx="870752" cy="307777"/>
          </a:xfrm>
          <a:prstGeom prst="rect">
            <a:avLst/>
          </a:prstGeom>
          <a:noFill/>
        </p:spPr>
        <p:txBody>
          <a:bodyPr wrap="none" rtlCol="0">
            <a:spAutoFit/>
          </a:bodyPr>
          <a:lstStyle/>
          <a:p>
            <a:r>
              <a:rPr lang="en-US" sz="1400" dirty="0">
                <a:latin typeface="+mj-lt"/>
              </a:rPr>
              <a:t>data bus</a:t>
            </a:r>
          </a:p>
        </p:txBody>
      </p:sp>
      <p:sp>
        <p:nvSpPr>
          <p:cNvPr id="47" name="TextBox 46"/>
          <p:cNvSpPr txBox="1"/>
          <p:nvPr/>
        </p:nvSpPr>
        <p:spPr>
          <a:xfrm>
            <a:off x="6776619" y="5981242"/>
            <a:ext cx="1059907" cy="307777"/>
          </a:xfrm>
          <a:prstGeom prst="rect">
            <a:avLst/>
          </a:prstGeom>
          <a:noFill/>
        </p:spPr>
        <p:txBody>
          <a:bodyPr wrap="none" rtlCol="0">
            <a:spAutoFit/>
          </a:bodyPr>
          <a:lstStyle/>
          <a:p>
            <a:r>
              <a:rPr lang="en-US" sz="1400" dirty="0">
                <a:latin typeface="+mj-lt"/>
              </a:rPr>
              <a:t>control bus</a:t>
            </a:r>
          </a:p>
        </p:txBody>
      </p:sp>
      <p:cxnSp>
        <p:nvCxnSpPr>
          <p:cNvPr id="48" name="Straight Arrow Connector 47"/>
          <p:cNvCxnSpPr/>
          <p:nvPr/>
        </p:nvCxnSpPr>
        <p:spPr bwMode="auto">
          <a:xfrm>
            <a:off x="10150608" y="1610590"/>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49" name="Straight Arrow Connector 48"/>
          <p:cNvCxnSpPr/>
          <p:nvPr/>
        </p:nvCxnSpPr>
        <p:spPr bwMode="auto">
          <a:xfrm>
            <a:off x="10150608" y="2032219"/>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50" name="Straight Arrow Connector 49"/>
          <p:cNvCxnSpPr/>
          <p:nvPr/>
        </p:nvCxnSpPr>
        <p:spPr bwMode="auto">
          <a:xfrm>
            <a:off x="10150608" y="2464267"/>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51" name="Straight Arrow Connector 50"/>
          <p:cNvCxnSpPr/>
          <p:nvPr/>
        </p:nvCxnSpPr>
        <p:spPr bwMode="auto">
          <a:xfrm>
            <a:off x="10150608" y="2834726"/>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52" name="TextBox 51"/>
          <p:cNvSpPr txBox="1"/>
          <p:nvPr/>
        </p:nvSpPr>
        <p:spPr>
          <a:xfrm>
            <a:off x="10853913" y="1420574"/>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cxnSp>
        <p:nvCxnSpPr>
          <p:cNvPr id="53" name="Straight Arrow Connector 52"/>
          <p:cNvCxnSpPr/>
          <p:nvPr/>
        </p:nvCxnSpPr>
        <p:spPr bwMode="auto">
          <a:xfrm>
            <a:off x="10376145" y="5455398"/>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sp>
        <p:nvSpPr>
          <p:cNvPr id="54" name="TextBox 53"/>
          <p:cNvSpPr txBox="1"/>
          <p:nvPr/>
        </p:nvSpPr>
        <p:spPr>
          <a:xfrm>
            <a:off x="11112990" y="5290784"/>
            <a:ext cx="583814" cy="523220"/>
          </a:xfrm>
          <a:prstGeom prst="rect">
            <a:avLst/>
          </a:prstGeom>
          <a:noFill/>
        </p:spPr>
        <p:txBody>
          <a:bodyPr wrap="none" rtlCol="0">
            <a:spAutoFit/>
          </a:bodyPr>
          <a:lstStyle/>
          <a:p>
            <a:pPr algn="l"/>
            <a:r>
              <a:rPr lang="en-US" sz="1400" dirty="0">
                <a:latin typeface="+mj-lt"/>
              </a:rPr>
              <a:t>V</a:t>
            </a:r>
            <a:r>
              <a:rPr lang="en-US" sz="1400" baseline="-25000" dirty="0">
                <a:latin typeface="+mj-lt"/>
              </a:rPr>
              <a:t>CC</a:t>
            </a:r>
          </a:p>
          <a:p>
            <a:pPr algn="l"/>
            <a:r>
              <a:rPr lang="en-US" sz="1400" dirty="0">
                <a:latin typeface="+mj-lt"/>
              </a:rPr>
              <a:t>GND</a:t>
            </a:r>
          </a:p>
        </p:txBody>
      </p:sp>
      <p:cxnSp>
        <p:nvCxnSpPr>
          <p:cNvPr id="55" name="Straight Arrow Connector 54"/>
          <p:cNvCxnSpPr/>
          <p:nvPr/>
        </p:nvCxnSpPr>
        <p:spPr bwMode="auto">
          <a:xfrm>
            <a:off x="10405431" y="5632619"/>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Arrow Connector 55"/>
          <p:cNvCxnSpPr>
            <a:endCxn id="16" idx="1"/>
          </p:cNvCxnSpPr>
          <p:nvPr/>
        </p:nvCxnSpPr>
        <p:spPr bwMode="auto">
          <a:xfrm>
            <a:off x="6766233" y="5298099"/>
            <a:ext cx="1099740" cy="4905"/>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57" name="Straight Arrow Connector 56"/>
          <p:cNvCxnSpPr>
            <a:stCxn id="15" idx="3"/>
          </p:cNvCxnSpPr>
          <p:nvPr/>
        </p:nvCxnSpPr>
        <p:spPr bwMode="auto">
          <a:xfrm>
            <a:off x="6520370" y="5293194"/>
            <a:ext cx="256249" cy="4905"/>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noProof="0" dirty="0">
                <a:cs typeface="Times New Roman" pitchFamily="18" charset="0"/>
              </a:rPr>
              <a:t>Basic architecture of a simple micro processor </a:t>
            </a:r>
          </a:p>
        </p:txBody>
      </p:sp>
      <p:sp>
        <p:nvSpPr>
          <p:cNvPr id="14338" name="Fußzeilenplatzhalter 2"/>
          <p:cNvSpPr>
            <a:spLocks noGrp="1"/>
          </p:cNvSpPr>
          <p:nvPr>
            <p:ph type="ftr" sz="quarter" idx="10"/>
          </p:nvPr>
        </p:nvSpPr>
        <p:spPr>
          <a:noFill/>
        </p:spPr>
        <p:txBody>
          <a:bodyPr/>
          <a:lstStyle/>
          <a:p>
            <a:r>
              <a:rPr lang="en-US"/>
              <a:t>TI II - Computer Architecture</a:t>
            </a:r>
          </a:p>
        </p:txBody>
      </p:sp>
      <p:sp>
        <p:nvSpPr>
          <p:cNvPr id="14340" name="AutoShape 3"/>
          <p:cNvSpPr>
            <a:spLocks noChangeArrowheads="1"/>
          </p:cNvSpPr>
          <p:nvPr/>
        </p:nvSpPr>
        <p:spPr bwMode="auto">
          <a:xfrm>
            <a:off x="2868984" y="2028635"/>
            <a:ext cx="5719762" cy="4446588"/>
          </a:xfrm>
          <a:prstGeom prst="roundRect">
            <a:avLst>
              <a:gd name="adj" fmla="val 6782"/>
            </a:avLst>
          </a:prstGeom>
          <a:solidFill>
            <a:srgbClr val="FFFFFF"/>
          </a:solidFill>
          <a:ln w="22225">
            <a:solidFill>
              <a:srgbClr val="000000"/>
            </a:solidFill>
            <a:round/>
            <a:headEnd/>
            <a:tailEnd/>
          </a:ln>
        </p:spPr>
        <p:txBody>
          <a:bodyPr/>
          <a:lstStyle/>
          <a:p>
            <a:endParaRPr lang="de-DE"/>
          </a:p>
        </p:txBody>
      </p:sp>
      <p:sp>
        <p:nvSpPr>
          <p:cNvPr id="14341" name="Arc 4"/>
          <p:cNvSpPr>
            <a:spLocks/>
          </p:cNvSpPr>
          <p:nvPr/>
        </p:nvSpPr>
        <p:spPr bwMode="auto">
          <a:xfrm>
            <a:off x="7369546" y="3095435"/>
            <a:ext cx="247650" cy="336550"/>
          </a:xfrm>
          <a:custGeom>
            <a:avLst/>
            <a:gdLst>
              <a:gd name="T0" fmla="*/ 0 w 17361"/>
              <a:gd name="T1" fmla="*/ 2147483647 h 21600"/>
              <a:gd name="T2" fmla="*/ 2147483647 w 17361"/>
              <a:gd name="T3" fmla="*/ 2147483647 h 21600"/>
              <a:gd name="T4" fmla="*/ 2147483647 w 17361"/>
              <a:gd name="T5" fmla="*/ 2147483647 h 21600"/>
              <a:gd name="T6" fmla="*/ 0 60000 65536"/>
              <a:gd name="T7" fmla="*/ 0 60000 65536"/>
              <a:gd name="T8" fmla="*/ 0 60000 65536"/>
              <a:gd name="T9" fmla="*/ 0 w 17361"/>
              <a:gd name="T10" fmla="*/ 0 h 21600"/>
              <a:gd name="T11" fmla="*/ 17361 w 17361"/>
              <a:gd name="T12" fmla="*/ 21600 h 21600"/>
            </a:gdLst>
            <a:ahLst/>
            <a:cxnLst>
              <a:cxn ang="T6">
                <a:pos x="T0" y="T1"/>
              </a:cxn>
              <a:cxn ang="T7">
                <a:pos x="T2" y="T3"/>
              </a:cxn>
              <a:cxn ang="T8">
                <a:pos x="T4" y="T5"/>
              </a:cxn>
            </a:cxnLst>
            <a:rect l="T9" t="T10" r="T11" b="T12"/>
            <a:pathLst>
              <a:path w="17361" h="21600" fill="none" extrusionOk="0">
                <a:moveTo>
                  <a:pt x="-1" y="1823"/>
                </a:moveTo>
                <a:cubicBezTo>
                  <a:pt x="2738" y="621"/>
                  <a:pt x="5696" y="-1"/>
                  <a:pt x="8687" y="0"/>
                </a:cubicBezTo>
                <a:cubicBezTo>
                  <a:pt x="11672" y="0"/>
                  <a:pt x="14626" y="619"/>
                  <a:pt x="17360" y="1818"/>
                </a:cubicBezTo>
              </a:path>
              <a:path w="17361" h="21600" stroke="0" extrusionOk="0">
                <a:moveTo>
                  <a:pt x="-1" y="1823"/>
                </a:moveTo>
                <a:cubicBezTo>
                  <a:pt x="2738" y="621"/>
                  <a:pt x="5696" y="-1"/>
                  <a:pt x="8687" y="0"/>
                </a:cubicBezTo>
                <a:cubicBezTo>
                  <a:pt x="11672" y="0"/>
                  <a:pt x="14626" y="619"/>
                  <a:pt x="17360" y="1818"/>
                </a:cubicBezTo>
                <a:lnTo>
                  <a:pt x="8687" y="21600"/>
                </a:lnTo>
                <a:close/>
              </a:path>
            </a:pathLst>
          </a:custGeom>
          <a:solidFill>
            <a:srgbClr val="000000"/>
          </a:solidFill>
          <a:ln w="9525">
            <a:noFill/>
            <a:round/>
            <a:headEnd/>
            <a:tailEnd/>
          </a:ln>
        </p:spPr>
        <p:txBody>
          <a:bodyPr/>
          <a:lstStyle/>
          <a:p>
            <a:endParaRPr lang="de-DE"/>
          </a:p>
        </p:txBody>
      </p:sp>
      <p:sp>
        <p:nvSpPr>
          <p:cNvPr id="14342" name="Line 5"/>
          <p:cNvSpPr>
            <a:spLocks noChangeShapeType="1"/>
          </p:cNvSpPr>
          <p:nvPr/>
        </p:nvSpPr>
        <p:spPr bwMode="auto">
          <a:xfrm>
            <a:off x="7472735" y="2825561"/>
            <a:ext cx="1587" cy="314325"/>
          </a:xfrm>
          <a:prstGeom prst="line">
            <a:avLst/>
          </a:prstGeom>
          <a:noFill/>
          <a:ln w="44450">
            <a:solidFill>
              <a:srgbClr val="000000"/>
            </a:solidFill>
            <a:round/>
            <a:headEnd/>
            <a:tailEnd/>
          </a:ln>
        </p:spPr>
        <p:txBody>
          <a:bodyPr/>
          <a:lstStyle/>
          <a:p>
            <a:endParaRPr lang="de-DE"/>
          </a:p>
        </p:txBody>
      </p:sp>
      <p:sp>
        <p:nvSpPr>
          <p:cNvPr id="14343" name="Rectangle 6"/>
          <p:cNvSpPr>
            <a:spLocks noChangeArrowheads="1"/>
          </p:cNvSpPr>
          <p:nvPr/>
        </p:nvSpPr>
        <p:spPr bwMode="auto">
          <a:xfrm>
            <a:off x="3791322" y="3443099"/>
            <a:ext cx="1476375" cy="809625"/>
          </a:xfrm>
          <a:prstGeom prst="rect">
            <a:avLst/>
          </a:prstGeom>
          <a:solidFill>
            <a:srgbClr val="FFFFFF"/>
          </a:solidFill>
          <a:ln w="22225">
            <a:solidFill>
              <a:srgbClr val="000000"/>
            </a:solidFill>
            <a:miter lim="800000"/>
            <a:headEnd/>
            <a:tailEnd/>
          </a:ln>
        </p:spPr>
        <p:txBody>
          <a:bodyPr/>
          <a:lstStyle/>
          <a:p>
            <a:endParaRPr lang="de-DE"/>
          </a:p>
        </p:txBody>
      </p:sp>
      <p:sp>
        <p:nvSpPr>
          <p:cNvPr id="14344" name="Line 7"/>
          <p:cNvSpPr>
            <a:spLocks noChangeShapeType="1"/>
          </p:cNvSpPr>
          <p:nvPr/>
        </p:nvSpPr>
        <p:spPr bwMode="auto">
          <a:xfrm>
            <a:off x="3781796" y="4846449"/>
            <a:ext cx="368300" cy="809625"/>
          </a:xfrm>
          <a:prstGeom prst="line">
            <a:avLst/>
          </a:prstGeom>
          <a:noFill/>
          <a:ln w="22225">
            <a:solidFill>
              <a:srgbClr val="000000"/>
            </a:solidFill>
            <a:round/>
            <a:headEnd/>
            <a:tailEnd/>
          </a:ln>
        </p:spPr>
        <p:txBody>
          <a:bodyPr/>
          <a:lstStyle/>
          <a:p>
            <a:endParaRPr lang="de-DE"/>
          </a:p>
        </p:txBody>
      </p:sp>
      <p:sp>
        <p:nvSpPr>
          <p:cNvPr id="14345" name="Line 8"/>
          <p:cNvSpPr>
            <a:spLocks noChangeShapeType="1"/>
          </p:cNvSpPr>
          <p:nvPr/>
        </p:nvSpPr>
        <p:spPr bwMode="auto">
          <a:xfrm>
            <a:off x="4150096" y="5656074"/>
            <a:ext cx="738188" cy="1587"/>
          </a:xfrm>
          <a:prstGeom prst="line">
            <a:avLst/>
          </a:prstGeom>
          <a:noFill/>
          <a:ln w="22225">
            <a:solidFill>
              <a:srgbClr val="000000"/>
            </a:solidFill>
            <a:round/>
            <a:headEnd/>
            <a:tailEnd/>
          </a:ln>
        </p:spPr>
        <p:txBody>
          <a:bodyPr/>
          <a:lstStyle/>
          <a:p>
            <a:endParaRPr lang="de-DE"/>
          </a:p>
        </p:txBody>
      </p:sp>
      <p:sp>
        <p:nvSpPr>
          <p:cNvPr id="14346" name="Line 9"/>
          <p:cNvSpPr>
            <a:spLocks noChangeShapeType="1"/>
          </p:cNvSpPr>
          <p:nvPr/>
        </p:nvSpPr>
        <p:spPr bwMode="auto">
          <a:xfrm flipV="1">
            <a:off x="4888284" y="4846449"/>
            <a:ext cx="368300" cy="809625"/>
          </a:xfrm>
          <a:prstGeom prst="line">
            <a:avLst/>
          </a:prstGeom>
          <a:noFill/>
          <a:ln w="22225">
            <a:solidFill>
              <a:srgbClr val="000000"/>
            </a:solidFill>
            <a:round/>
            <a:headEnd/>
            <a:tailEnd/>
          </a:ln>
        </p:spPr>
        <p:txBody>
          <a:bodyPr/>
          <a:lstStyle/>
          <a:p>
            <a:endParaRPr lang="de-DE"/>
          </a:p>
        </p:txBody>
      </p:sp>
      <p:sp>
        <p:nvSpPr>
          <p:cNvPr id="14347" name="Line 10"/>
          <p:cNvSpPr>
            <a:spLocks noChangeShapeType="1"/>
          </p:cNvSpPr>
          <p:nvPr/>
        </p:nvSpPr>
        <p:spPr bwMode="auto">
          <a:xfrm flipH="1">
            <a:off x="4702546" y="4846449"/>
            <a:ext cx="554038" cy="1587"/>
          </a:xfrm>
          <a:prstGeom prst="line">
            <a:avLst/>
          </a:prstGeom>
          <a:noFill/>
          <a:ln w="22225">
            <a:solidFill>
              <a:srgbClr val="000000"/>
            </a:solidFill>
            <a:round/>
            <a:headEnd/>
            <a:tailEnd/>
          </a:ln>
        </p:spPr>
        <p:txBody>
          <a:bodyPr/>
          <a:lstStyle/>
          <a:p>
            <a:endParaRPr lang="de-DE"/>
          </a:p>
        </p:txBody>
      </p:sp>
      <p:sp>
        <p:nvSpPr>
          <p:cNvPr id="14348" name="Line 11"/>
          <p:cNvSpPr>
            <a:spLocks noChangeShapeType="1"/>
          </p:cNvSpPr>
          <p:nvPr/>
        </p:nvSpPr>
        <p:spPr bwMode="auto">
          <a:xfrm flipH="1">
            <a:off x="4519984" y="4846448"/>
            <a:ext cx="182562" cy="203200"/>
          </a:xfrm>
          <a:prstGeom prst="line">
            <a:avLst/>
          </a:prstGeom>
          <a:noFill/>
          <a:ln w="22225">
            <a:solidFill>
              <a:srgbClr val="000000"/>
            </a:solidFill>
            <a:round/>
            <a:headEnd/>
            <a:tailEnd/>
          </a:ln>
        </p:spPr>
        <p:txBody>
          <a:bodyPr/>
          <a:lstStyle/>
          <a:p>
            <a:endParaRPr lang="de-DE"/>
          </a:p>
        </p:txBody>
      </p:sp>
      <p:sp>
        <p:nvSpPr>
          <p:cNvPr id="14349" name="Line 12"/>
          <p:cNvSpPr>
            <a:spLocks noChangeShapeType="1"/>
          </p:cNvSpPr>
          <p:nvPr/>
        </p:nvSpPr>
        <p:spPr bwMode="auto">
          <a:xfrm flipH="1" flipV="1">
            <a:off x="4335834" y="4846448"/>
            <a:ext cx="184150" cy="203200"/>
          </a:xfrm>
          <a:prstGeom prst="line">
            <a:avLst/>
          </a:prstGeom>
          <a:noFill/>
          <a:ln w="22225">
            <a:solidFill>
              <a:srgbClr val="000000"/>
            </a:solidFill>
            <a:round/>
            <a:headEnd/>
            <a:tailEnd/>
          </a:ln>
        </p:spPr>
        <p:txBody>
          <a:bodyPr/>
          <a:lstStyle/>
          <a:p>
            <a:endParaRPr lang="de-DE"/>
          </a:p>
        </p:txBody>
      </p:sp>
      <p:sp>
        <p:nvSpPr>
          <p:cNvPr id="14350" name="Line 13"/>
          <p:cNvSpPr>
            <a:spLocks noChangeShapeType="1"/>
          </p:cNvSpPr>
          <p:nvPr/>
        </p:nvSpPr>
        <p:spPr bwMode="auto">
          <a:xfrm flipH="1">
            <a:off x="3781796" y="4846449"/>
            <a:ext cx="554038" cy="1587"/>
          </a:xfrm>
          <a:prstGeom prst="line">
            <a:avLst/>
          </a:prstGeom>
          <a:noFill/>
          <a:ln w="22225">
            <a:solidFill>
              <a:srgbClr val="000000"/>
            </a:solidFill>
            <a:round/>
            <a:headEnd/>
            <a:tailEnd/>
          </a:ln>
        </p:spPr>
        <p:txBody>
          <a:bodyPr/>
          <a:lstStyle/>
          <a:p>
            <a:endParaRPr lang="de-DE"/>
          </a:p>
        </p:txBody>
      </p:sp>
      <p:sp>
        <p:nvSpPr>
          <p:cNvPr id="14351" name="Arc 14"/>
          <p:cNvSpPr>
            <a:spLocks/>
          </p:cNvSpPr>
          <p:nvPr/>
        </p:nvSpPr>
        <p:spPr bwMode="auto">
          <a:xfrm>
            <a:off x="4089771" y="4622611"/>
            <a:ext cx="165100" cy="225425"/>
          </a:xfrm>
          <a:custGeom>
            <a:avLst/>
            <a:gdLst>
              <a:gd name="T0" fmla="*/ 0 w 17367"/>
              <a:gd name="T1" fmla="*/ 2147483647 h 21600"/>
              <a:gd name="T2" fmla="*/ 2147483647 w 17367"/>
              <a:gd name="T3" fmla="*/ 2147483647 h 21600"/>
              <a:gd name="T4" fmla="*/ 2147483647 w 17367"/>
              <a:gd name="T5" fmla="*/ 2147483647 h 21600"/>
              <a:gd name="T6" fmla="*/ 0 60000 65536"/>
              <a:gd name="T7" fmla="*/ 0 60000 65536"/>
              <a:gd name="T8" fmla="*/ 0 60000 65536"/>
              <a:gd name="T9" fmla="*/ 0 w 17367"/>
              <a:gd name="T10" fmla="*/ 0 h 21600"/>
              <a:gd name="T11" fmla="*/ 17367 w 17367"/>
              <a:gd name="T12" fmla="*/ 21600 h 21600"/>
            </a:gdLst>
            <a:ahLst/>
            <a:cxnLst>
              <a:cxn ang="T6">
                <a:pos x="T0" y="T1"/>
              </a:cxn>
              <a:cxn ang="T7">
                <a:pos x="T2" y="T3"/>
              </a:cxn>
              <a:cxn ang="T8">
                <a:pos x="T4" y="T5"/>
              </a:cxn>
            </a:cxnLst>
            <a:rect l="T9" t="T10" r="T11" b="T12"/>
            <a:pathLst>
              <a:path w="17367" h="21600" fill="none" extrusionOk="0">
                <a:moveTo>
                  <a:pt x="0" y="1825"/>
                </a:moveTo>
                <a:cubicBezTo>
                  <a:pt x="2739" y="621"/>
                  <a:pt x="5698" y="-1"/>
                  <a:pt x="8690" y="0"/>
                </a:cubicBezTo>
                <a:cubicBezTo>
                  <a:pt x="11676" y="0"/>
                  <a:pt x="14631" y="619"/>
                  <a:pt x="17366" y="1819"/>
                </a:cubicBezTo>
              </a:path>
              <a:path w="17367" h="21600" stroke="0" extrusionOk="0">
                <a:moveTo>
                  <a:pt x="0" y="1825"/>
                </a:moveTo>
                <a:cubicBezTo>
                  <a:pt x="2739" y="621"/>
                  <a:pt x="5698" y="-1"/>
                  <a:pt x="8690" y="0"/>
                </a:cubicBezTo>
                <a:cubicBezTo>
                  <a:pt x="11676" y="0"/>
                  <a:pt x="14631" y="619"/>
                  <a:pt x="17366" y="1819"/>
                </a:cubicBezTo>
                <a:lnTo>
                  <a:pt x="8690" y="21600"/>
                </a:lnTo>
                <a:close/>
              </a:path>
            </a:pathLst>
          </a:custGeom>
          <a:solidFill>
            <a:srgbClr val="000000"/>
          </a:solidFill>
          <a:ln w="9525">
            <a:noFill/>
            <a:round/>
            <a:headEnd/>
            <a:tailEnd/>
          </a:ln>
        </p:spPr>
        <p:txBody>
          <a:bodyPr/>
          <a:lstStyle/>
          <a:p>
            <a:endParaRPr lang="de-DE"/>
          </a:p>
        </p:txBody>
      </p:sp>
      <p:sp>
        <p:nvSpPr>
          <p:cNvPr id="14352" name="Line 15"/>
          <p:cNvSpPr>
            <a:spLocks noChangeShapeType="1"/>
          </p:cNvSpPr>
          <p:nvPr/>
        </p:nvSpPr>
        <p:spPr bwMode="auto">
          <a:xfrm>
            <a:off x="4150096" y="4240024"/>
            <a:ext cx="1588" cy="427037"/>
          </a:xfrm>
          <a:prstGeom prst="line">
            <a:avLst/>
          </a:prstGeom>
          <a:noFill/>
          <a:ln w="22225">
            <a:solidFill>
              <a:srgbClr val="000000"/>
            </a:solidFill>
            <a:round/>
            <a:headEnd/>
            <a:tailEnd/>
          </a:ln>
        </p:spPr>
        <p:txBody>
          <a:bodyPr/>
          <a:lstStyle/>
          <a:p>
            <a:endParaRPr lang="de-DE"/>
          </a:p>
        </p:txBody>
      </p:sp>
      <p:sp>
        <p:nvSpPr>
          <p:cNvPr id="14353" name="Arc 16"/>
          <p:cNvSpPr>
            <a:spLocks/>
          </p:cNvSpPr>
          <p:nvPr/>
        </p:nvSpPr>
        <p:spPr bwMode="auto">
          <a:xfrm>
            <a:off x="4826371" y="4622611"/>
            <a:ext cx="165100" cy="225425"/>
          </a:xfrm>
          <a:custGeom>
            <a:avLst/>
            <a:gdLst>
              <a:gd name="T0" fmla="*/ 0 w 17367"/>
              <a:gd name="T1" fmla="*/ 2147483647 h 21600"/>
              <a:gd name="T2" fmla="*/ 2147483647 w 17367"/>
              <a:gd name="T3" fmla="*/ 2147483647 h 21600"/>
              <a:gd name="T4" fmla="*/ 2147483647 w 17367"/>
              <a:gd name="T5" fmla="*/ 2147483647 h 21600"/>
              <a:gd name="T6" fmla="*/ 0 60000 65536"/>
              <a:gd name="T7" fmla="*/ 0 60000 65536"/>
              <a:gd name="T8" fmla="*/ 0 60000 65536"/>
              <a:gd name="T9" fmla="*/ 0 w 17367"/>
              <a:gd name="T10" fmla="*/ 0 h 21600"/>
              <a:gd name="T11" fmla="*/ 17367 w 17367"/>
              <a:gd name="T12" fmla="*/ 21600 h 21600"/>
            </a:gdLst>
            <a:ahLst/>
            <a:cxnLst>
              <a:cxn ang="T6">
                <a:pos x="T0" y="T1"/>
              </a:cxn>
              <a:cxn ang="T7">
                <a:pos x="T2" y="T3"/>
              </a:cxn>
              <a:cxn ang="T8">
                <a:pos x="T4" y="T5"/>
              </a:cxn>
            </a:cxnLst>
            <a:rect l="T9" t="T10" r="T11" b="T12"/>
            <a:pathLst>
              <a:path w="17367" h="21600" fill="none" extrusionOk="0">
                <a:moveTo>
                  <a:pt x="0" y="1819"/>
                </a:moveTo>
                <a:cubicBezTo>
                  <a:pt x="2735" y="619"/>
                  <a:pt x="5690" y="-1"/>
                  <a:pt x="8677" y="0"/>
                </a:cubicBezTo>
                <a:cubicBezTo>
                  <a:pt x="11668" y="0"/>
                  <a:pt x="14627" y="621"/>
                  <a:pt x="17366" y="1825"/>
                </a:cubicBezTo>
              </a:path>
              <a:path w="17367" h="21600" stroke="0" extrusionOk="0">
                <a:moveTo>
                  <a:pt x="0" y="1819"/>
                </a:moveTo>
                <a:cubicBezTo>
                  <a:pt x="2735" y="619"/>
                  <a:pt x="5690" y="-1"/>
                  <a:pt x="8677" y="0"/>
                </a:cubicBezTo>
                <a:cubicBezTo>
                  <a:pt x="11668" y="0"/>
                  <a:pt x="14627" y="621"/>
                  <a:pt x="17366" y="1825"/>
                </a:cubicBezTo>
                <a:lnTo>
                  <a:pt x="8677" y="21600"/>
                </a:lnTo>
                <a:close/>
              </a:path>
            </a:pathLst>
          </a:custGeom>
          <a:solidFill>
            <a:srgbClr val="000000"/>
          </a:solidFill>
          <a:ln w="9525">
            <a:noFill/>
            <a:round/>
            <a:headEnd/>
            <a:tailEnd/>
          </a:ln>
        </p:spPr>
        <p:txBody>
          <a:bodyPr/>
          <a:lstStyle/>
          <a:p>
            <a:endParaRPr lang="de-DE"/>
          </a:p>
        </p:txBody>
      </p:sp>
      <p:sp>
        <p:nvSpPr>
          <p:cNvPr id="14354" name="Line 17"/>
          <p:cNvSpPr>
            <a:spLocks noChangeShapeType="1"/>
          </p:cNvSpPr>
          <p:nvPr/>
        </p:nvSpPr>
        <p:spPr bwMode="auto">
          <a:xfrm>
            <a:off x="4888285" y="4240024"/>
            <a:ext cx="1587" cy="427037"/>
          </a:xfrm>
          <a:prstGeom prst="line">
            <a:avLst/>
          </a:prstGeom>
          <a:noFill/>
          <a:ln w="22225">
            <a:solidFill>
              <a:srgbClr val="000000"/>
            </a:solidFill>
            <a:round/>
            <a:headEnd/>
            <a:tailEnd/>
          </a:ln>
        </p:spPr>
        <p:txBody>
          <a:bodyPr/>
          <a:lstStyle/>
          <a:p>
            <a:endParaRPr lang="de-DE"/>
          </a:p>
        </p:txBody>
      </p:sp>
      <p:sp>
        <p:nvSpPr>
          <p:cNvPr id="14355" name="Rectangle 18"/>
          <p:cNvSpPr>
            <a:spLocks noChangeArrowheads="1"/>
          </p:cNvSpPr>
          <p:nvPr/>
        </p:nvSpPr>
        <p:spPr bwMode="auto">
          <a:xfrm>
            <a:off x="4085010" y="3725673"/>
            <a:ext cx="790575" cy="246062"/>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register</a:t>
            </a:r>
            <a:endParaRPr lang="de-DE" sz="1600"/>
          </a:p>
        </p:txBody>
      </p:sp>
      <p:sp>
        <p:nvSpPr>
          <p:cNvPr id="14356" name="Rectangle 19"/>
          <p:cNvSpPr>
            <a:spLocks noChangeArrowheads="1"/>
          </p:cNvSpPr>
          <p:nvPr/>
        </p:nvSpPr>
        <p:spPr bwMode="auto">
          <a:xfrm>
            <a:off x="4315196" y="5184586"/>
            <a:ext cx="401638"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ALU</a:t>
            </a:r>
            <a:endParaRPr lang="de-DE" sz="1600"/>
          </a:p>
        </p:txBody>
      </p:sp>
      <p:sp>
        <p:nvSpPr>
          <p:cNvPr id="14357" name="Rectangle 20"/>
          <p:cNvSpPr>
            <a:spLocks noChangeArrowheads="1"/>
          </p:cNvSpPr>
          <p:nvPr/>
        </p:nvSpPr>
        <p:spPr bwMode="auto">
          <a:xfrm>
            <a:off x="3053134" y="2433448"/>
            <a:ext cx="5351462" cy="404812"/>
          </a:xfrm>
          <a:prstGeom prst="rect">
            <a:avLst/>
          </a:prstGeom>
          <a:solidFill>
            <a:srgbClr val="FFFFFF"/>
          </a:solidFill>
          <a:ln w="22225">
            <a:solidFill>
              <a:srgbClr val="000000"/>
            </a:solidFill>
            <a:miter lim="800000"/>
            <a:headEnd/>
            <a:tailEnd/>
          </a:ln>
        </p:spPr>
        <p:txBody>
          <a:bodyPr/>
          <a:lstStyle/>
          <a:p>
            <a:endParaRPr lang="de-DE"/>
          </a:p>
        </p:txBody>
      </p:sp>
      <p:sp>
        <p:nvSpPr>
          <p:cNvPr id="14358" name="Arc 21"/>
          <p:cNvSpPr>
            <a:spLocks/>
          </p:cNvSpPr>
          <p:nvPr/>
        </p:nvSpPr>
        <p:spPr bwMode="auto">
          <a:xfrm>
            <a:off x="4089771" y="3208149"/>
            <a:ext cx="165100" cy="225425"/>
          </a:xfrm>
          <a:custGeom>
            <a:avLst/>
            <a:gdLst>
              <a:gd name="T0" fmla="*/ 0 w 17367"/>
              <a:gd name="T1" fmla="*/ 2147483647 h 21600"/>
              <a:gd name="T2" fmla="*/ 2147483647 w 17367"/>
              <a:gd name="T3" fmla="*/ 2147483647 h 21600"/>
              <a:gd name="T4" fmla="*/ 2147483647 w 17367"/>
              <a:gd name="T5" fmla="*/ 2147483647 h 21600"/>
              <a:gd name="T6" fmla="*/ 0 60000 65536"/>
              <a:gd name="T7" fmla="*/ 0 60000 65536"/>
              <a:gd name="T8" fmla="*/ 0 60000 65536"/>
              <a:gd name="T9" fmla="*/ 0 w 17367"/>
              <a:gd name="T10" fmla="*/ 0 h 21600"/>
              <a:gd name="T11" fmla="*/ 17367 w 17367"/>
              <a:gd name="T12" fmla="*/ 21600 h 21600"/>
            </a:gdLst>
            <a:ahLst/>
            <a:cxnLst>
              <a:cxn ang="T6">
                <a:pos x="T0" y="T1"/>
              </a:cxn>
              <a:cxn ang="T7">
                <a:pos x="T2" y="T3"/>
              </a:cxn>
              <a:cxn ang="T8">
                <a:pos x="T4" y="T5"/>
              </a:cxn>
            </a:cxnLst>
            <a:rect l="T9" t="T10" r="T11" b="T12"/>
            <a:pathLst>
              <a:path w="17367" h="21600" fill="none" extrusionOk="0">
                <a:moveTo>
                  <a:pt x="0" y="1825"/>
                </a:moveTo>
                <a:cubicBezTo>
                  <a:pt x="2739" y="621"/>
                  <a:pt x="5698" y="-1"/>
                  <a:pt x="8690" y="0"/>
                </a:cubicBezTo>
                <a:cubicBezTo>
                  <a:pt x="11676" y="0"/>
                  <a:pt x="14631" y="619"/>
                  <a:pt x="17366" y="1819"/>
                </a:cubicBezTo>
              </a:path>
              <a:path w="17367" h="21600" stroke="0" extrusionOk="0">
                <a:moveTo>
                  <a:pt x="0" y="1825"/>
                </a:moveTo>
                <a:cubicBezTo>
                  <a:pt x="2739" y="621"/>
                  <a:pt x="5698" y="-1"/>
                  <a:pt x="8690" y="0"/>
                </a:cubicBezTo>
                <a:cubicBezTo>
                  <a:pt x="11676" y="0"/>
                  <a:pt x="14631" y="619"/>
                  <a:pt x="17366" y="1819"/>
                </a:cubicBezTo>
                <a:lnTo>
                  <a:pt x="8690" y="21600"/>
                </a:lnTo>
                <a:close/>
              </a:path>
            </a:pathLst>
          </a:custGeom>
          <a:solidFill>
            <a:srgbClr val="000000"/>
          </a:solidFill>
          <a:ln w="9525">
            <a:noFill/>
            <a:round/>
            <a:headEnd/>
            <a:tailEnd/>
          </a:ln>
        </p:spPr>
        <p:txBody>
          <a:bodyPr/>
          <a:lstStyle/>
          <a:p>
            <a:endParaRPr lang="de-DE"/>
          </a:p>
        </p:txBody>
      </p:sp>
      <p:sp>
        <p:nvSpPr>
          <p:cNvPr id="14359" name="Line 22"/>
          <p:cNvSpPr>
            <a:spLocks noChangeShapeType="1"/>
          </p:cNvSpPr>
          <p:nvPr/>
        </p:nvSpPr>
        <p:spPr bwMode="auto">
          <a:xfrm>
            <a:off x="4150096" y="2825560"/>
            <a:ext cx="1588" cy="427038"/>
          </a:xfrm>
          <a:prstGeom prst="line">
            <a:avLst/>
          </a:prstGeom>
          <a:noFill/>
          <a:ln w="22225">
            <a:solidFill>
              <a:srgbClr val="000000"/>
            </a:solidFill>
            <a:round/>
            <a:headEnd/>
            <a:tailEnd/>
          </a:ln>
        </p:spPr>
        <p:txBody>
          <a:bodyPr/>
          <a:lstStyle/>
          <a:p>
            <a:endParaRPr lang="de-DE"/>
          </a:p>
        </p:txBody>
      </p:sp>
      <p:sp>
        <p:nvSpPr>
          <p:cNvPr id="14360" name="Line 23"/>
          <p:cNvSpPr>
            <a:spLocks noChangeShapeType="1"/>
          </p:cNvSpPr>
          <p:nvPr/>
        </p:nvSpPr>
        <p:spPr bwMode="auto">
          <a:xfrm>
            <a:off x="4907334" y="2887473"/>
            <a:ext cx="0" cy="533400"/>
          </a:xfrm>
          <a:prstGeom prst="line">
            <a:avLst/>
          </a:prstGeom>
          <a:noFill/>
          <a:ln w="22225">
            <a:solidFill>
              <a:srgbClr val="000000"/>
            </a:solidFill>
            <a:round/>
            <a:headEnd/>
            <a:tailEnd/>
          </a:ln>
        </p:spPr>
        <p:txBody>
          <a:bodyPr/>
          <a:lstStyle/>
          <a:p>
            <a:endParaRPr lang="de-DE"/>
          </a:p>
        </p:txBody>
      </p:sp>
      <p:sp>
        <p:nvSpPr>
          <p:cNvPr id="14361" name="Arc 24"/>
          <p:cNvSpPr>
            <a:spLocks/>
          </p:cNvSpPr>
          <p:nvPr/>
        </p:nvSpPr>
        <p:spPr bwMode="auto">
          <a:xfrm>
            <a:off x="5277221" y="3746311"/>
            <a:ext cx="204788" cy="180975"/>
          </a:xfrm>
          <a:custGeom>
            <a:avLst/>
            <a:gdLst>
              <a:gd name="T0" fmla="*/ 2147483647 w 21600"/>
              <a:gd name="T1" fmla="*/ 0 h 17384"/>
              <a:gd name="T2" fmla="*/ 2147483647 w 21600"/>
              <a:gd name="T3" fmla="*/ 2147483647 h 17384"/>
              <a:gd name="T4" fmla="*/ 0 w 21600"/>
              <a:gd name="T5" fmla="*/ 2147483647 h 17384"/>
              <a:gd name="T6" fmla="*/ 0 60000 65536"/>
              <a:gd name="T7" fmla="*/ 0 60000 65536"/>
              <a:gd name="T8" fmla="*/ 0 60000 65536"/>
              <a:gd name="T9" fmla="*/ 0 w 21600"/>
              <a:gd name="T10" fmla="*/ 0 h 17384"/>
              <a:gd name="T11" fmla="*/ 21600 w 21600"/>
              <a:gd name="T12" fmla="*/ 17384 h 17384"/>
            </a:gdLst>
            <a:ahLst/>
            <a:cxnLst>
              <a:cxn ang="T6">
                <a:pos x="T0" y="T1"/>
              </a:cxn>
              <a:cxn ang="T7">
                <a:pos x="T2" y="T3"/>
              </a:cxn>
              <a:cxn ang="T8">
                <a:pos x="T4" y="T5"/>
              </a:cxn>
            </a:cxnLst>
            <a:rect l="T9" t="T10" r="T11" b="T12"/>
            <a:pathLst>
              <a:path w="21600" h="17384" fill="none" extrusionOk="0">
                <a:moveTo>
                  <a:pt x="19773" y="0"/>
                </a:moveTo>
                <a:cubicBezTo>
                  <a:pt x="20978" y="2739"/>
                  <a:pt x="21600" y="5699"/>
                  <a:pt x="21600" y="8692"/>
                </a:cubicBezTo>
                <a:cubicBezTo>
                  <a:pt x="21600" y="11684"/>
                  <a:pt x="20978" y="14644"/>
                  <a:pt x="19773" y="17383"/>
                </a:cubicBezTo>
              </a:path>
              <a:path w="21600" h="17384" stroke="0" extrusionOk="0">
                <a:moveTo>
                  <a:pt x="19773" y="0"/>
                </a:moveTo>
                <a:cubicBezTo>
                  <a:pt x="20978" y="2739"/>
                  <a:pt x="21600" y="5699"/>
                  <a:pt x="21600" y="8692"/>
                </a:cubicBezTo>
                <a:cubicBezTo>
                  <a:pt x="21600" y="11684"/>
                  <a:pt x="20978" y="14644"/>
                  <a:pt x="19773" y="17383"/>
                </a:cubicBezTo>
                <a:lnTo>
                  <a:pt x="0" y="8692"/>
                </a:lnTo>
                <a:close/>
              </a:path>
            </a:pathLst>
          </a:custGeom>
          <a:blipFill dpi="0" rotWithShape="0">
            <a:blip r:embed="rId3" cstate="print"/>
            <a:srcRect/>
            <a:tile tx="0" ty="0" sx="100000" sy="100000" flip="none" algn="tl"/>
          </a:blipFill>
          <a:ln w="9525">
            <a:noFill/>
            <a:round/>
            <a:headEnd/>
            <a:tailEnd/>
          </a:ln>
        </p:spPr>
        <p:txBody>
          <a:bodyPr/>
          <a:lstStyle/>
          <a:p>
            <a:endParaRPr lang="de-DE"/>
          </a:p>
        </p:txBody>
      </p:sp>
      <p:sp>
        <p:nvSpPr>
          <p:cNvPr id="14362" name="Rectangle 25"/>
          <p:cNvSpPr>
            <a:spLocks noChangeArrowheads="1"/>
          </p:cNvSpPr>
          <p:nvPr/>
        </p:nvSpPr>
        <p:spPr bwMode="auto">
          <a:xfrm>
            <a:off x="5421684" y="3836799"/>
            <a:ext cx="1333500" cy="22225"/>
          </a:xfrm>
          <a:prstGeom prst="rect">
            <a:avLst/>
          </a:prstGeom>
          <a:blipFill dpi="0" rotWithShape="0">
            <a:blip r:embed="rId3" cstate="print"/>
            <a:srcRect/>
            <a:tile tx="0" ty="0" sx="100000" sy="100000" flip="none" algn="tl"/>
          </a:blipFill>
          <a:ln w="9525">
            <a:noFill/>
            <a:miter lim="800000"/>
            <a:headEnd/>
            <a:tailEnd/>
          </a:ln>
        </p:spPr>
        <p:txBody>
          <a:bodyPr/>
          <a:lstStyle/>
          <a:p>
            <a:endParaRPr lang="de-DE"/>
          </a:p>
        </p:txBody>
      </p:sp>
      <p:sp>
        <p:nvSpPr>
          <p:cNvPr id="14363" name="AutoShape 26"/>
          <p:cNvSpPr>
            <a:spLocks noChangeArrowheads="1"/>
          </p:cNvSpPr>
          <p:nvPr/>
        </p:nvSpPr>
        <p:spPr bwMode="auto">
          <a:xfrm>
            <a:off x="6744072" y="3443099"/>
            <a:ext cx="1476375" cy="2224087"/>
          </a:xfrm>
          <a:prstGeom prst="roundRect">
            <a:avLst>
              <a:gd name="adj" fmla="val 18495"/>
            </a:avLst>
          </a:prstGeom>
          <a:solidFill>
            <a:srgbClr val="FFFFFF"/>
          </a:solidFill>
          <a:ln w="22225">
            <a:solidFill>
              <a:srgbClr val="000000"/>
            </a:solidFill>
            <a:round/>
            <a:headEnd/>
            <a:tailEnd/>
          </a:ln>
        </p:spPr>
        <p:txBody>
          <a:bodyPr/>
          <a:lstStyle/>
          <a:p>
            <a:endParaRPr lang="de-DE"/>
          </a:p>
        </p:txBody>
      </p:sp>
      <p:sp>
        <p:nvSpPr>
          <p:cNvPr id="14364" name="Arc 27"/>
          <p:cNvSpPr>
            <a:spLocks/>
          </p:cNvSpPr>
          <p:nvPr/>
        </p:nvSpPr>
        <p:spPr bwMode="auto">
          <a:xfrm>
            <a:off x="6302746" y="2827149"/>
            <a:ext cx="166688" cy="225425"/>
          </a:xfrm>
          <a:custGeom>
            <a:avLst/>
            <a:gdLst>
              <a:gd name="T0" fmla="*/ 2147483647 w 17402"/>
              <a:gd name="T1" fmla="*/ 2147483647 h 21600"/>
              <a:gd name="T2" fmla="*/ 0 w 17402"/>
              <a:gd name="T3" fmla="*/ 2147483647 h 21600"/>
              <a:gd name="T4" fmla="*/ 2147483647 w 17402"/>
              <a:gd name="T5" fmla="*/ 0 h 21600"/>
              <a:gd name="T6" fmla="*/ 0 60000 65536"/>
              <a:gd name="T7" fmla="*/ 0 60000 65536"/>
              <a:gd name="T8" fmla="*/ 0 60000 65536"/>
              <a:gd name="T9" fmla="*/ 0 w 17402"/>
              <a:gd name="T10" fmla="*/ 0 h 21600"/>
              <a:gd name="T11" fmla="*/ 17402 w 17402"/>
              <a:gd name="T12" fmla="*/ 21600 h 21600"/>
            </a:gdLst>
            <a:ahLst/>
            <a:cxnLst>
              <a:cxn ang="T6">
                <a:pos x="T0" y="T1"/>
              </a:cxn>
              <a:cxn ang="T7">
                <a:pos x="T2" y="T3"/>
              </a:cxn>
              <a:cxn ang="T8">
                <a:pos x="T4" y="T5"/>
              </a:cxn>
            </a:cxnLst>
            <a:rect l="T9" t="T10" r="T11" b="T12"/>
            <a:pathLst>
              <a:path w="17402" h="21600" fill="none" extrusionOk="0">
                <a:moveTo>
                  <a:pt x="17401" y="19769"/>
                </a:moveTo>
                <a:cubicBezTo>
                  <a:pt x="14659" y="20976"/>
                  <a:pt x="11696" y="21599"/>
                  <a:pt x="8701" y="21600"/>
                </a:cubicBezTo>
                <a:cubicBezTo>
                  <a:pt x="5705" y="21600"/>
                  <a:pt x="2742" y="20976"/>
                  <a:pt x="0" y="19769"/>
                </a:cubicBezTo>
              </a:path>
              <a:path w="17402" h="21600" stroke="0" extrusionOk="0">
                <a:moveTo>
                  <a:pt x="17401" y="19769"/>
                </a:moveTo>
                <a:cubicBezTo>
                  <a:pt x="14659" y="20976"/>
                  <a:pt x="11696" y="21599"/>
                  <a:pt x="8701" y="21600"/>
                </a:cubicBezTo>
                <a:cubicBezTo>
                  <a:pt x="5705" y="21600"/>
                  <a:pt x="2742" y="20976"/>
                  <a:pt x="0" y="19769"/>
                </a:cubicBezTo>
                <a:lnTo>
                  <a:pt x="8701" y="0"/>
                </a:lnTo>
                <a:close/>
              </a:path>
            </a:pathLst>
          </a:custGeom>
          <a:blipFill dpi="0" rotWithShape="0">
            <a:blip r:embed="rId3" cstate="print"/>
            <a:srcRect/>
            <a:tile tx="0" ty="0" sx="100000" sy="100000" flip="none" algn="tl"/>
          </a:blipFill>
          <a:ln w="9525">
            <a:noFill/>
            <a:round/>
            <a:headEnd/>
            <a:tailEnd/>
          </a:ln>
        </p:spPr>
        <p:txBody>
          <a:bodyPr/>
          <a:lstStyle/>
          <a:p>
            <a:endParaRPr lang="de-DE"/>
          </a:p>
        </p:txBody>
      </p:sp>
      <p:sp>
        <p:nvSpPr>
          <p:cNvPr id="14365" name="Rectangle 28"/>
          <p:cNvSpPr>
            <a:spLocks noChangeArrowheads="1"/>
          </p:cNvSpPr>
          <p:nvPr/>
        </p:nvSpPr>
        <p:spPr bwMode="auto">
          <a:xfrm>
            <a:off x="6364660" y="3006535"/>
            <a:ext cx="20637" cy="852488"/>
          </a:xfrm>
          <a:prstGeom prst="rect">
            <a:avLst/>
          </a:prstGeom>
          <a:blipFill dpi="0" rotWithShape="0">
            <a:blip r:embed="rId3" cstate="print"/>
            <a:srcRect/>
            <a:tile tx="0" ty="0" sx="100000" sy="100000" flip="none" algn="tl"/>
          </a:blipFill>
          <a:ln w="9525">
            <a:noFill/>
            <a:miter lim="800000"/>
            <a:headEnd/>
            <a:tailEnd/>
          </a:ln>
        </p:spPr>
        <p:txBody>
          <a:bodyPr/>
          <a:lstStyle/>
          <a:p>
            <a:endParaRPr lang="de-DE"/>
          </a:p>
        </p:txBody>
      </p:sp>
      <p:sp>
        <p:nvSpPr>
          <p:cNvPr id="14366" name="Arc 29"/>
          <p:cNvSpPr>
            <a:spLocks/>
          </p:cNvSpPr>
          <p:nvPr/>
        </p:nvSpPr>
        <p:spPr bwMode="auto">
          <a:xfrm>
            <a:off x="5093071" y="5160774"/>
            <a:ext cx="204788" cy="180975"/>
          </a:xfrm>
          <a:custGeom>
            <a:avLst/>
            <a:gdLst>
              <a:gd name="T0" fmla="*/ 2147483647 w 21600"/>
              <a:gd name="T1" fmla="*/ 0 h 17384"/>
              <a:gd name="T2" fmla="*/ 2147483647 w 21600"/>
              <a:gd name="T3" fmla="*/ 2147483647 h 17384"/>
              <a:gd name="T4" fmla="*/ 0 w 21600"/>
              <a:gd name="T5" fmla="*/ 2147483647 h 17384"/>
              <a:gd name="T6" fmla="*/ 0 60000 65536"/>
              <a:gd name="T7" fmla="*/ 0 60000 65536"/>
              <a:gd name="T8" fmla="*/ 0 60000 65536"/>
              <a:gd name="T9" fmla="*/ 0 w 21600"/>
              <a:gd name="T10" fmla="*/ 0 h 17384"/>
              <a:gd name="T11" fmla="*/ 21600 w 21600"/>
              <a:gd name="T12" fmla="*/ 17384 h 17384"/>
            </a:gdLst>
            <a:ahLst/>
            <a:cxnLst>
              <a:cxn ang="T6">
                <a:pos x="T0" y="T1"/>
              </a:cxn>
              <a:cxn ang="T7">
                <a:pos x="T2" y="T3"/>
              </a:cxn>
              <a:cxn ang="T8">
                <a:pos x="T4" y="T5"/>
              </a:cxn>
            </a:cxnLst>
            <a:rect l="T9" t="T10" r="T11" b="T12"/>
            <a:pathLst>
              <a:path w="21600" h="17384" fill="none" extrusionOk="0">
                <a:moveTo>
                  <a:pt x="19773" y="0"/>
                </a:moveTo>
                <a:cubicBezTo>
                  <a:pt x="20978" y="2739"/>
                  <a:pt x="21600" y="5699"/>
                  <a:pt x="21600" y="8692"/>
                </a:cubicBezTo>
                <a:cubicBezTo>
                  <a:pt x="21600" y="11684"/>
                  <a:pt x="20978" y="14644"/>
                  <a:pt x="19773" y="17383"/>
                </a:cubicBezTo>
              </a:path>
              <a:path w="21600" h="17384" stroke="0" extrusionOk="0">
                <a:moveTo>
                  <a:pt x="19773" y="0"/>
                </a:moveTo>
                <a:cubicBezTo>
                  <a:pt x="20978" y="2739"/>
                  <a:pt x="21600" y="5699"/>
                  <a:pt x="21600" y="8692"/>
                </a:cubicBezTo>
                <a:cubicBezTo>
                  <a:pt x="21600" y="11684"/>
                  <a:pt x="20978" y="14644"/>
                  <a:pt x="19773" y="17383"/>
                </a:cubicBezTo>
                <a:lnTo>
                  <a:pt x="0" y="8692"/>
                </a:lnTo>
                <a:close/>
              </a:path>
            </a:pathLst>
          </a:custGeom>
          <a:blipFill dpi="0" rotWithShape="0">
            <a:blip r:embed="rId3" cstate="print"/>
            <a:srcRect/>
            <a:tile tx="0" ty="0" sx="100000" sy="100000" flip="none" algn="tl"/>
          </a:blipFill>
          <a:ln w="9525">
            <a:noFill/>
            <a:round/>
            <a:headEnd/>
            <a:tailEnd/>
          </a:ln>
        </p:spPr>
        <p:txBody>
          <a:bodyPr/>
          <a:lstStyle/>
          <a:p>
            <a:endParaRPr lang="de-DE"/>
          </a:p>
        </p:txBody>
      </p:sp>
      <p:sp>
        <p:nvSpPr>
          <p:cNvPr id="14367" name="Rectangle 30"/>
          <p:cNvSpPr>
            <a:spLocks noChangeArrowheads="1"/>
          </p:cNvSpPr>
          <p:nvPr/>
        </p:nvSpPr>
        <p:spPr bwMode="auto">
          <a:xfrm>
            <a:off x="5235946" y="5251261"/>
            <a:ext cx="1519238" cy="22225"/>
          </a:xfrm>
          <a:prstGeom prst="rect">
            <a:avLst/>
          </a:prstGeom>
          <a:blipFill dpi="0" rotWithShape="0">
            <a:blip r:embed="rId3" cstate="print"/>
            <a:srcRect/>
            <a:tile tx="0" ty="0" sx="100000" sy="100000" flip="none" algn="tl"/>
          </a:blipFill>
          <a:ln w="9525">
            <a:noFill/>
            <a:miter lim="800000"/>
            <a:headEnd/>
            <a:tailEnd/>
          </a:ln>
        </p:spPr>
        <p:txBody>
          <a:bodyPr/>
          <a:lstStyle/>
          <a:p>
            <a:endParaRPr lang="de-DE"/>
          </a:p>
        </p:txBody>
      </p:sp>
      <p:sp>
        <p:nvSpPr>
          <p:cNvPr id="14368" name="Line 31"/>
          <p:cNvSpPr>
            <a:spLocks noChangeShapeType="1"/>
          </p:cNvSpPr>
          <p:nvPr/>
        </p:nvSpPr>
        <p:spPr bwMode="auto">
          <a:xfrm>
            <a:off x="5810621" y="2825561"/>
            <a:ext cx="1588" cy="1617663"/>
          </a:xfrm>
          <a:prstGeom prst="line">
            <a:avLst/>
          </a:prstGeom>
          <a:noFill/>
          <a:ln w="22225">
            <a:solidFill>
              <a:srgbClr val="000000"/>
            </a:solidFill>
            <a:round/>
            <a:headEnd/>
            <a:tailEnd/>
          </a:ln>
        </p:spPr>
        <p:txBody>
          <a:bodyPr/>
          <a:lstStyle/>
          <a:p>
            <a:endParaRPr lang="de-DE"/>
          </a:p>
        </p:txBody>
      </p:sp>
      <p:sp>
        <p:nvSpPr>
          <p:cNvPr id="14369" name="Arc 32"/>
          <p:cNvSpPr>
            <a:spLocks/>
          </p:cNvSpPr>
          <p:nvPr/>
        </p:nvSpPr>
        <p:spPr bwMode="auto">
          <a:xfrm>
            <a:off x="4908921" y="4352736"/>
            <a:ext cx="204788" cy="180975"/>
          </a:xfrm>
          <a:custGeom>
            <a:avLst/>
            <a:gdLst>
              <a:gd name="T0" fmla="*/ 2147483647 w 21600"/>
              <a:gd name="T1" fmla="*/ 0 h 17384"/>
              <a:gd name="T2" fmla="*/ 2147483647 w 21600"/>
              <a:gd name="T3" fmla="*/ 2147483647 h 17384"/>
              <a:gd name="T4" fmla="*/ 0 w 21600"/>
              <a:gd name="T5" fmla="*/ 2147483647 h 17384"/>
              <a:gd name="T6" fmla="*/ 0 60000 65536"/>
              <a:gd name="T7" fmla="*/ 0 60000 65536"/>
              <a:gd name="T8" fmla="*/ 0 60000 65536"/>
              <a:gd name="T9" fmla="*/ 0 w 21600"/>
              <a:gd name="T10" fmla="*/ 0 h 17384"/>
              <a:gd name="T11" fmla="*/ 21600 w 21600"/>
              <a:gd name="T12" fmla="*/ 17384 h 17384"/>
            </a:gdLst>
            <a:ahLst/>
            <a:cxnLst>
              <a:cxn ang="T6">
                <a:pos x="T0" y="T1"/>
              </a:cxn>
              <a:cxn ang="T7">
                <a:pos x="T2" y="T3"/>
              </a:cxn>
              <a:cxn ang="T8">
                <a:pos x="T4" y="T5"/>
              </a:cxn>
            </a:cxnLst>
            <a:rect l="T9" t="T10" r="T11" b="T12"/>
            <a:pathLst>
              <a:path w="21600" h="17384" fill="none" extrusionOk="0">
                <a:moveTo>
                  <a:pt x="19773" y="0"/>
                </a:moveTo>
                <a:cubicBezTo>
                  <a:pt x="20978" y="2739"/>
                  <a:pt x="21600" y="5699"/>
                  <a:pt x="21600" y="8692"/>
                </a:cubicBezTo>
                <a:cubicBezTo>
                  <a:pt x="21600" y="11684"/>
                  <a:pt x="20978" y="14644"/>
                  <a:pt x="19773" y="17383"/>
                </a:cubicBezTo>
              </a:path>
              <a:path w="21600" h="17384" stroke="0" extrusionOk="0">
                <a:moveTo>
                  <a:pt x="19773" y="0"/>
                </a:moveTo>
                <a:cubicBezTo>
                  <a:pt x="20978" y="2739"/>
                  <a:pt x="21600" y="5699"/>
                  <a:pt x="21600" y="8692"/>
                </a:cubicBezTo>
                <a:cubicBezTo>
                  <a:pt x="21600" y="11684"/>
                  <a:pt x="20978" y="14644"/>
                  <a:pt x="19773" y="17383"/>
                </a:cubicBezTo>
                <a:lnTo>
                  <a:pt x="0" y="8692"/>
                </a:lnTo>
                <a:close/>
              </a:path>
            </a:pathLst>
          </a:custGeom>
          <a:solidFill>
            <a:srgbClr val="000000"/>
          </a:solidFill>
          <a:ln w="9525">
            <a:noFill/>
            <a:round/>
            <a:headEnd/>
            <a:tailEnd/>
          </a:ln>
        </p:spPr>
        <p:txBody>
          <a:bodyPr/>
          <a:lstStyle/>
          <a:p>
            <a:endParaRPr lang="de-DE"/>
          </a:p>
        </p:txBody>
      </p:sp>
      <p:sp>
        <p:nvSpPr>
          <p:cNvPr id="14370" name="Line 33"/>
          <p:cNvSpPr>
            <a:spLocks noChangeShapeType="1"/>
          </p:cNvSpPr>
          <p:nvPr/>
        </p:nvSpPr>
        <p:spPr bwMode="auto">
          <a:xfrm flipH="1">
            <a:off x="5051797" y="4443224"/>
            <a:ext cx="758825" cy="1587"/>
          </a:xfrm>
          <a:prstGeom prst="line">
            <a:avLst/>
          </a:prstGeom>
          <a:noFill/>
          <a:ln w="22225">
            <a:solidFill>
              <a:srgbClr val="000000"/>
            </a:solidFill>
            <a:round/>
            <a:headEnd/>
            <a:tailEnd/>
          </a:ln>
        </p:spPr>
        <p:txBody>
          <a:bodyPr/>
          <a:lstStyle/>
          <a:p>
            <a:endParaRPr lang="de-DE"/>
          </a:p>
        </p:txBody>
      </p:sp>
      <p:sp>
        <p:nvSpPr>
          <p:cNvPr id="14371" name="Line 34"/>
          <p:cNvSpPr>
            <a:spLocks noChangeShapeType="1"/>
          </p:cNvSpPr>
          <p:nvPr/>
        </p:nvSpPr>
        <p:spPr bwMode="auto">
          <a:xfrm>
            <a:off x="4519985" y="5656074"/>
            <a:ext cx="1587" cy="403225"/>
          </a:xfrm>
          <a:prstGeom prst="line">
            <a:avLst/>
          </a:prstGeom>
          <a:noFill/>
          <a:ln w="22225">
            <a:solidFill>
              <a:srgbClr val="000000"/>
            </a:solidFill>
            <a:round/>
            <a:headEnd/>
            <a:tailEnd/>
          </a:ln>
        </p:spPr>
        <p:txBody>
          <a:bodyPr/>
          <a:lstStyle/>
          <a:p>
            <a:endParaRPr lang="de-DE"/>
          </a:p>
        </p:txBody>
      </p:sp>
      <p:sp>
        <p:nvSpPr>
          <p:cNvPr id="14372" name="Line 35"/>
          <p:cNvSpPr>
            <a:spLocks noChangeShapeType="1"/>
          </p:cNvSpPr>
          <p:nvPr/>
        </p:nvSpPr>
        <p:spPr bwMode="auto">
          <a:xfrm flipH="1">
            <a:off x="3227760" y="6059299"/>
            <a:ext cx="1292225" cy="1587"/>
          </a:xfrm>
          <a:prstGeom prst="line">
            <a:avLst/>
          </a:prstGeom>
          <a:noFill/>
          <a:ln w="22225">
            <a:solidFill>
              <a:srgbClr val="000000"/>
            </a:solidFill>
            <a:round/>
            <a:headEnd/>
            <a:tailEnd/>
          </a:ln>
        </p:spPr>
        <p:txBody>
          <a:bodyPr/>
          <a:lstStyle/>
          <a:p>
            <a:endParaRPr lang="de-DE"/>
          </a:p>
        </p:txBody>
      </p:sp>
      <p:sp>
        <p:nvSpPr>
          <p:cNvPr id="14373" name="Line 36"/>
          <p:cNvSpPr>
            <a:spLocks noChangeShapeType="1"/>
          </p:cNvSpPr>
          <p:nvPr/>
        </p:nvSpPr>
        <p:spPr bwMode="auto">
          <a:xfrm flipV="1">
            <a:off x="3227760" y="3836798"/>
            <a:ext cx="1587" cy="2222500"/>
          </a:xfrm>
          <a:prstGeom prst="line">
            <a:avLst/>
          </a:prstGeom>
          <a:noFill/>
          <a:ln w="22225">
            <a:solidFill>
              <a:srgbClr val="000000"/>
            </a:solidFill>
            <a:round/>
            <a:headEnd/>
            <a:tailEnd/>
          </a:ln>
        </p:spPr>
        <p:txBody>
          <a:bodyPr/>
          <a:lstStyle/>
          <a:p>
            <a:endParaRPr lang="de-DE"/>
          </a:p>
        </p:txBody>
      </p:sp>
      <p:sp>
        <p:nvSpPr>
          <p:cNvPr id="14374" name="Arc 37"/>
          <p:cNvSpPr>
            <a:spLocks/>
          </p:cNvSpPr>
          <p:nvPr/>
        </p:nvSpPr>
        <p:spPr bwMode="auto">
          <a:xfrm>
            <a:off x="3596060" y="3746311"/>
            <a:ext cx="206375" cy="180975"/>
          </a:xfrm>
          <a:custGeom>
            <a:avLst/>
            <a:gdLst>
              <a:gd name="T0" fmla="*/ 2147483647 w 21600"/>
              <a:gd name="T1" fmla="*/ 2147483647 h 17384"/>
              <a:gd name="T2" fmla="*/ 2147483647 w 21600"/>
              <a:gd name="T3" fmla="*/ 0 h 17384"/>
              <a:gd name="T4" fmla="*/ 2147483647 w 21600"/>
              <a:gd name="T5" fmla="*/ 2147483647 h 17384"/>
              <a:gd name="T6" fmla="*/ 0 60000 65536"/>
              <a:gd name="T7" fmla="*/ 0 60000 65536"/>
              <a:gd name="T8" fmla="*/ 0 60000 65536"/>
              <a:gd name="T9" fmla="*/ 0 w 21600"/>
              <a:gd name="T10" fmla="*/ 0 h 17384"/>
              <a:gd name="T11" fmla="*/ 21600 w 21600"/>
              <a:gd name="T12" fmla="*/ 17384 h 17384"/>
            </a:gdLst>
            <a:ahLst/>
            <a:cxnLst>
              <a:cxn ang="T6">
                <a:pos x="T0" y="T1"/>
              </a:cxn>
              <a:cxn ang="T7">
                <a:pos x="T2" y="T3"/>
              </a:cxn>
              <a:cxn ang="T8">
                <a:pos x="T4" y="T5"/>
              </a:cxn>
            </a:cxnLst>
            <a:rect l="T9" t="T10" r="T11" b="T12"/>
            <a:pathLst>
              <a:path w="21600" h="17384" fill="none" extrusionOk="0">
                <a:moveTo>
                  <a:pt x="1826" y="17383"/>
                </a:moveTo>
                <a:cubicBezTo>
                  <a:pt x="621" y="14644"/>
                  <a:pt x="0" y="11684"/>
                  <a:pt x="0" y="8692"/>
                </a:cubicBezTo>
                <a:cubicBezTo>
                  <a:pt x="-1" y="5699"/>
                  <a:pt x="621" y="2739"/>
                  <a:pt x="1826" y="0"/>
                </a:cubicBezTo>
              </a:path>
              <a:path w="21600" h="17384" stroke="0" extrusionOk="0">
                <a:moveTo>
                  <a:pt x="1826" y="17383"/>
                </a:moveTo>
                <a:cubicBezTo>
                  <a:pt x="621" y="14644"/>
                  <a:pt x="0" y="11684"/>
                  <a:pt x="0" y="8692"/>
                </a:cubicBezTo>
                <a:cubicBezTo>
                  <a:pt x="-1" y="5699"/>
                  <a:pt x="621" y="2739"/>
                  <a:pt x="1826" y="0"/>
                </a:cubicBezTo>
                <a:lnTo>
                  <a:pt x="21600" y="8692"/>
                </a:lnTo>
                <a:close/>
              </a:path>
            </a:pathLst>
          </a:custGeom>
          <a:solidFill>
            <a:srgbClr val="000000"/>
          </a:solidFill>
          <a:ln w="9525">
            <a:noFill/>
            <a:round/>
            <a:headEnd/>
            <a:tailEnd/>
          </a:ln>
        </p:spPr>
        <p:txBody>
          <a:bodyPr/>
          <a:lstStyle/>
          <a:p>
            <a:endParaRPr lang="de-DE"/>
          </a:p>
        </p:txBody>
      </p:sp>
      <p:sp>
        <p:nvSpPr>
          <p:cNvPr id="14375" name="Line 38"/>
          <p:cNvSpPr>
            <a:spLocks noChangeShapeType="1"/>
          </p:cNvSpPr>
          <p:nvPr/>
        </p:nvSpPr>
        <p:spPr bwMode="auto">
          <a:xfrm>
            <a:off x="3227760" y="3836799"/>
            <a:ext cx="388937" cy="1587"/>
          </a:xfrm>
          <a:prstGeom prst="line">
            <a:avLst/>
          </a:prstGeom>
          <a:noFill/>
          <a:ln w="22225">
            <a:solidFill>
              <a:srgbClr val="000000"/>
            </a:solidFill>
            <a:round/>
            <a:headEnd/>
            <a:tailEnd/>
          </a:ln>
        </p:spPr>
        <p:txBody>
          <a:bodyPr/>
          <a:lstStyle/>
          <a:p>
            <a:endParaRPr lang="de-DE"/>
          </a:p>
        </p:txBody>
      </p:sp>
      <p:sp>
        <p:nvSpPr>
          <p:cNvPr id="14376" name="Arc 39"/>
          <p:cNvSpPr>
            <a:spLocks/>
          </p:cNvSpPr>
          <p:nvPr/>
        </p:nvSpPr>
        <p:spPr bwMode="auto">
          <a:xfrm>
            <a:off x="3165846" y="2827149"/>
            <a:ext cx="165100" cy="225425"/>
          </a:xfrm>
          <a:custGeom>
            <a:avLst/>
            <a:gdLst>
              <a:gd name="T0" fmla="*/ 2147483647 w 17402"/>
              <a:gd name="T1" fmla="*/ 2147483647 h 21600"/>
              <a:gd name="T2" fmla="*/ 0 w 17402"/>
              <a:gd name="T3" fmla="*/ 2147483647 h 21600"/>
              <a:gd name="T4" fmla="*/ 2147483647 w 17402"/>
              <a:gd name="T5" fmla="*/ 0 h 21600"/>
              <a:gd name="T6" fmla="*/ 0 60000 65536"/>
              <a:gd name="T7" fmla="*/ 0 60000 65536"/>
              <a:gd name="T8" fmla="*/ 0 60000 65536"/>
              <a:gd name="T9" fmla="*/ 0 w 17402"/>
              <a:gd name="T10" fmla="*/ 0 h 21600"/>
              <a:gd name="T11" fmla="*/ 17402 w 17402"/>
              <a:gd name="T12" fmla="*/ 21600 h 21600"/>
            </a:gdLst>
            <a:ahLst/>
            <a:cxnLst>
              <a:cxn ang="T6">
                <a:pos x="T0" y="T1"/>
              </a:cxn>
              <a:cxn ang="T7">
                <a:pos x="T2" y="T3"/>
              </a:cxn>
              <a:cxn ang="T8">
                <a:pos x="T4" y="T5"/>
              </a:cxn>
            </a:cxnLst>
            <a:rect l="T9" t="T10" r="T11" b="T12"/>
            <a:pathLst>
              <a:path w="17402" h="21600" fill="none" extrusionOk="0">
                <a:moveTo>
                  <a:pt x="17401" y="19769"/>
                </a:moveTo>
                <a:cubicBezTo>
                  <a:pt x="14659" y="20976"/>
                  <a:pt x="11696" y="21599"/>
                  <a:pt x="8701" y="21600"/>
                </a:cubicBezTo>
                <a:cubicBezTo>
                  <a:pt x="5705" y="21600"/>
                  <a:pt x="2742" y="20976"/>
                  <a:pt x="0" y="19769"/>
                </a:cubicBezTo>
              </a:path>
              <a:path w="17402" h="21600" stroke="0" extrusionOk="0">
                <a:moveTo>
                  <a:pt x="17401" y="19769"/>
                </a:moveTo>
                <a:cubicBezTo>
                  <a:pt x="14659" y="20976"/>
                  <a:pt x="11696" y="21599"/>
                  <a:pt x="8701" y="21600"/>
                </a:cubicBezTo>
                <a:cubicBezTo>
                  <a:pt x="5705" y="21600"/>
                  <a:pt x="2742" y="20976"/>
                  <a:pt x="0" y="19769"/>
                </a:cubicBezTo>
                <a:lnTo>
                  <a:pt x="8701" y="0"/>
                </a:lnTo>
                <a:close/>
              </a:path>
            </a:pathLst>
          </a:custGeom>
          <a:solidFill>
            <a:srgbClr val="000000"/>
          </a:solidFill>
          <a:ln w="9525">
            <a:noFill/>
            <a:round/>
            <a:headEnd/>
            <a:tailEnd/>
          </a:ln>
        </p:spPr>
        <p:txBody>
          <a:bodyPr/>
          <a:lstStyle/>
          <a:p>
            <a:endParaRPr lang="de-DE"/>
          </a:p>
        </p:txBody>
      </p:sp>
      <p:sp>
        <p:nvSpPr>
          <p:cNvPr id="14377" name="Line 40"/>
          <p:cNvSpPr>
            <a:spLocks noChangeShapeType="1"/>
          </p:cNvSpPr>
          <p:nvPr/>
        </p:nvSpPr>
        <p:spPr bwMode="auto">
          <a:xfrm>
            <a:off x="3227760" y="3006536"/>
            <a:ext cx="1587" cy="830263"/>
          </a:xfrm>
          <a:prstGeom prst="line">
            <a:avLst/>
          </a:prstGeom>
          <a:noFill/>
          <a:ln w="22225">
            <a:solidFill>
              <a:srgbClr val="000000"/>
            </a:solidFill>
            <a:round/>
            <a:headEnd/>
            <a:tailEnd/>
          </a:ln>
        </p:spPr>
        <p:txBody>
          <a:bodyPr/>
          <a:lstStyle/>
          <a:p>
            <a:endParaRPr lang="de-DE"/>
          </a:p>
        </p:txBody>
      </p:sp>
      <p:sp>
        <p:nvSpPr>
          <p:cNvPr id="14378" name="Rectangle 41"/>
          <p:cNvSpPr>
            <a:spLocks noChangeArrowheads="1"/>
          </p:cNvSpPr>
          <p:nvPr/>
        </p:nvSpPr>
        <p:spPr bwMode="auto">
          <a:xfrm>
            <a:off x="5066084" y="2514411"/>
            <a:ext cx="1338508"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bus interface</a:t>
            </a:r>
            <a:endParaRPr lang="de-DE" sz="1600"/>
          </a:p>
        </p:txBody>
      </p:sp>
      <p:sp>
        <p:nvSpPr>
          <p:cNvPr id="14379" name="Rectangle 42"/>
          <p:cNvSpPr>
            <a:spLocks noChangeArrowheads="1"/>
          </p:cNvSpPr>
          <p:nvPr/>
        </p:nvSpPr>
        <p:spPr bwMode="auto">
          <a:xfrm>
            <a:off x="6898059" y="4433699"/>
            <a:ext cx="1168400"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control unit</a:t>
            </a:r>
            <a:endParaRPr lang="de-DE" sz="1600"/>
          </a:p>
        </p:txBody>
      </p:sp>
      <p:sp>
        <p:nvSpPr>
          <p:cNvPr id="14380" name="Rectangle 43"/>
          <p:cNvSpPr>
            <a:spLocks noChangeArrowheads="1"/>
          </p:cNvSpPr>
          <p:nvPr/>
        </p:nvSpPr>
        <p:spPr bwMode="auto">
          <a:xfrm>
            <a:off x="5964610" y="3882836"/>
            <a:ext cx="783869"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control </a:t>
            </a:r>
            <a:endParaRPr lang="de-DE" sz="1600"/>
          </a:p>
        </p:txBody>
      </p:sp>
      <p:sp>
        <p:nvSpPr>
          <p:cNvPr id="14381" name="Rectangle 44"/>
          <p:cNvSpPr>
            <a:spLocks noChangeArrowheads="1"/>
          </p:cNvSpPr>
          <p:nvPr/>
        </p:nvSpPr>
        <p:spPr bwMode="auto">
          <a:xfrm>
            <a:off x="5964610" y="4151124"/>
            <a:ext cx="701675"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signals</a:t>
            </a:r>
            <a:endParaRPr lang="de-DE" sz="1600"/>
          </a:p>
        </p:txBody>
      </p:sp>
      <p:sp>
        <p:nvSpPr>
          <p:cNvPr id="14382" name="Rectangle 45"/>
          <p:cNvSpPr>
            <a:spLocks noChangeArrowheads="1"/>
          </p:cNvSpPr>
          <p:nvPr/>
        </p:nvSpPr>
        <p:spPr bwMode="auto">
          <a:xfrm>
            <a:off x="5172447" y="5325874"/>
            <a:ext cx="1477963"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control signals</a:t>
            </a:r>
            <a:endParaRPr lang="de-DE" sz="1600"/>
          </a:p>
        </p:txBody>
      </p:sp>
      <p:sp>
        <p:nvSpPr>
          <p:cNvPr id="14383" name="Rectangle 46"/>
          <p:cNvSpPr>
            <a:spLocks noChangeArrowheads="1"/>
          </p:cNvSpPr>
          <p:nvPr/>
        </p:nvSpPr>
        <p:spPr bwMode="auto">
          <a:xfrm>
            <a:off x="4294559" y="2984311"/>
            <a:ext cx="450850"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data</a:t>
            </a:r>
            <a:endParaRPr lang="de-DE" sz="1600"/>
          </a:p>
        </p:txBody>
      </p:sp>
      <p:sp>
        <p:nvSpPr>
          <p:cNvPr id="14384" name="Rectangle 47"/>
          <p:cNvSpPr>
            <a:spLocks noChangeArrowheads="1"/>
          </p:cNvSpPr>
          <p:nvPr/>
        </p:nvSpPr>
        <p:spPr bwMode="auto">
          <a:xfrm>
            <a:off x="4294559" y="4487674"/>
            <a:ext cx="450850"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data</a:t>
            </a:r>
            <a:endParaRPr lang="de-DE" sz="1600"/>
          </a:p>
        </p:txBody>
      </p:sp>
      <p:sp>
        <p:nvSpPr>
          <p:cNvPr id="14385" name="Rectangle 48"/>
          <p:cNvSpPr>
            <a:spLocks noChangeArrowheads="1"/>
          </p:cNvSpPr>
          <p:nvPr/>
        </p:nvSpPr>
        <p:spPr bwMode="auto">
          <a:xfrm>
            <a:off x="3556371" y="6105336"/>
            <a:ext cx="450850"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data</a:t>
            </a:r>
            <a:endParaRPr lang="de-DE" sz="1600"/>
          </a:p>
        </p:txBody>
      </p:sp>
      <p:sp>
        <p:nvSpPr>
          <p:cNvPr id="14386" name="Rectangle 49"/>
          <p:cNvSpPr>
            <a:spLocks noChangeArrowheads="1"/>
          </p:cNvSpPr>
          <p:nvPr/>
        </p:nvSpPr>
        <p:spPr bwMode="auto">
          <a:xfrm>
            <a:off x="7650534" y="2963674"/>
            <a:ext cx="1197444"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instructions</a:t>
            </a:r>
            <a:endParaRPr lang="de-DE" sz="1600"/>
          </a:p>
        </p:txBody>
      </p:sp>
      <p:sp>
        <p:nvSpPr>
          <p:cNvPr id="14387" name="Arc 50"/>
          <p:cNvSpPr>
            <a:spLocks/>
          </p:cNvSpPr>
          <p:nvPr/>
        </p:nvSpPr>
        <p:spPr bwMode="auto">
          <a:xfrm>
            <a:off x="8763371" y="4151124"/>
            <a:ext cx="204788" cy="180975"/>
          </a:xfrm>
          <a:custGeom>
            <a:avLst/>
            <a:gdLst>
              <a:gd name="T0" fmla="*/ 2147483647 w 21600"/>
              <a:gd name="T1" fmla="*/ 2147483647 h 17383"/>
              <a:gd name="T2" fmla="*/ 2147483647 w 21600"/>
              <a:gd name="T3" fmla="*/ 0 h 17383"/>
              <a:gd name="T4" fmla="*/ 2147483647 w 21600"/>
              <a:gd name="T5" fmla="*/ 2147483647 h 17383"/>
              <a:gd name="T6" fmla="*/ 0 60000 65536"/>
              <a:gd name="T7" fmla="*/ 0 60000 65536"/>
              <a:gd name="T8" fmla="*/ 0 60000 65536"/>
              <a:gd name="T9" fmla="*/ 0 w 21600"/>
              <a:gd name="T10" fmla="*/ 0 h 17383"/>
              <a:gd name="T11" fmla="*/ 21600 w 21600"/>
              <a:gd name="T12" fmla="*/ 17383 h 17383"/>
            </a:gdLst>
            <a:ahLst/>
            <a:cxnLst>
              <a:cxn ang="T6">
                <a:pos x="T0" y="T1"/>
              </a:cxn>
              <a:cxn ang="T7">
                <a:pos x="T2" y="T3"/>
              </a:cxn>
              <a:cxn ang="T8">
                <a:pos x="T4" y="T5"/>
              </a:cxn>
            </a:cxnLst>
            <a:rect l="T9" t="T10" r="T11" b="T12"/>
            <a:pathLst>
              <a:path w="21600" h="17383" fill="none" extrusionOk="0">
                <a:moveTo>
                  <a:pt x="1822" y="17383"/>
                </a:moveTo>
                <a:cubicBezTo>
                  <a:pt x="620" y="14645"/>
                  <a:pt x="0" y="11687"/>
                  <a:pt x="0" y="8698"/>
                </a:cubicBezTo>
                <a:cubicBezTo>
                  <a:pt x="-1" y="5703"/>
                  <a:pt x="622" y="2741"/>
                  <a:pt x="1828" y="-1"/>
                </a:cubicBezTo>
              </a:path>
              <a:path w="21600" h="17383" stroke="0" extrusionOk="0">
                <a:moveTo>
                  <a:pt x="1822" y="17383"/>
                </a:moveTo>
                <a:cubicBezTo>
                  <a:pt x="620" y="14645"/>
                  <a:pt x="0" y="11687"/>
                  <a:pt x="0" y="8698"/>
                </a:cubicBezTo>
                <a:cubicBezTo>
                  <a:pt x="-1" y="5703"/>
                  <a:pt x="622" y="2741"/>
                  <a:pt x="1828" y="-1"/>
                </a:cubicBezTo>
                <a:lnTo>
                  <a:pt x="21600" y="8698"/>
                </a:lnTo>
                <a:close/>
              </a:path>
            </a:pathLst>
          </a:custGeom>
          <a:blipFill dpi="0" rotWithShape="0">
            <a:blip r:embed="rId3" cstate="print"/>
            <a:srcRect/>
            <a:tile tx="0" ty="0" sx="100000" sy="100000" flip="none" algn="tl"/>
          </a:blipFill>
          <a:ln w="9525">
            <a:noFill/>
            <a:round/>
            <a:headEnd/>
            <a:tailEnd/>
          </a:ln>
        </p:spPr>
        <p:txBody>
          <a:bodyPr/>
          <a:lstStyle/>
          <a:p>
            <a:endParaRPr lang="de-DE"/>
          </a:p>
        </p:txBody>
      </p:sp>
      <p:sp>
        <p:nvSpPr>
          <p:cNvPr id="14388" name="Rectangle 51"/>
          <p:cNvSpPr>
            <a:spLocks noChangeArrowheads="1"/>
          </p:cNvSpPr>
          <p:nvPr/>
        </p:nvSpPr>
        <p:spPr bwMode="auto">
          <a:xfrm>
            <a:off x="8209334" y="4240023"/>
            <a:ext cx="595312" cy="23812"/>
          </a:xfrm>
          <a:prstGeom prst="rect">
            <a:avLst/>
          </a:prstGeom>
          <a:blipFill dpi="0" rotWithShape="0">
            <a:blip r:embed="rId3" cstate="print"/>
            <a:srcRect/>
            <a:tile tx="0" ty="0" sx="100000" sy="100000" flip="none" algn="tl"/>
          </a:blipFill>
          <a:ln w="9525">
            <a:noFill/>
            <a:miter lim="800000"/>
            <a:headEnd/>
            <a:tailEnd/>
          </a:ln>
        </p:spPr>
        <p:txBody>
          <a:bodyPr/>
          <a:lstStyle/>
          <a:p>
            <a:endParaRPr lang="de-DE"/>
          </a:p>
        </p:txBody>
      </p:sp>
      <p:sp>
        <p:nvSpPr>
          <p:cNvPr id="14389" name="Arc 52"/>
          <p:cNvSpPr>
            <a:spLocks/>
          </p:cNvSpPr>
          <p:nvPr/>
        </p:nvSpPr>
        <p:spPr bwMode="auto">
          <a:xfrm>
            <a:off x="8231560" y="4959161"/>
            <a:ext cx="204787" cy="180975"/>
          </a:xfrm>
          <a:custGeom>
            <a:avLst/>
            <a:gdLst>
              <a:gd name="T0" fmla="*/ 2147483647 w 21600"/>
              <a:gd name="T1" fmla="*/ 0 h 17331"/>
              <a:gd name="T2" fmla="*/ 2147483647 w 21600"/>
              <a:gd name="T3" fmla="*/ 2147483647 h 17331"/>
              <a:gd name="T4" fmla="*/ 0 w 21600"/>
              <a:gd name="T5" fmla="*/ 2147483647 h 17331"/>
              <a:gd name="T6" fmla="*/ 0 60000 65536"/>
              <a:gd name="T7" fmla="*/ 0 60000 65536"/>
              <a:gd name="T8" fmla="*/ 0 60000 65536"/>
              <a:gd name="T9" fmla="*/ 0 w 21600"/>
              <a:gd name="T10" fmla="*/ 0 h 17331"/>
              <a:gd name="T11" fmla="*/ 21600 w 21600"/>
              <a:gd name="T12" fmla="*/ 17331 h 17331"/>
            </a:gdLst>
            <a:ahLst/>
            <a:cxnLst>
              <a:cxn ang="T6">
                <a:pos x="T0" y="T1"/>
              </a:cxn>
              <a:cxn ang="T7">
                <a:pos x="T2" y="T3"/>
              </a:cxn>
              <a:cxn ang="T8">
                <a:pos x="T4" y="T5"/>
              </a:cxn>
            </a:cxnLst>
            <a:rect l="T9" t="T10" r="T11" b="T12"/>
            <a:pathLst>
              <a:path w="21600" h="17331" fill="none" extrusionOk="0">
                <a:moveTo>
                  <a:pt x="19782" y="0"/>
                </a:moveTo>
                <a:cubicBezTo>
                  <a:pt x="20981" y="2734"/>
                  <a:pt x="21600" y="5686"/>
                  <a:pt x="21600" y="8672"/>
                </a:cubicBezTo>
                <a:cubicBezTo>
                  <a:pt x="21600" y="11652"/>
                  <a:pt x="20983" y="14600"/>
                  <a:pt x="19788" y="17330"/>
                </a:cubicBezTo>
              </a:path>
              <a:path w="21600" h="17331" stroke="0" extrusionOk="0">
                <a:moveTo>
                  <a:pt x="19782" y="0"/>
                </a:moveTo>
                <a:cubicBezTo>
                  <a:pt x="20981" y="2734"/>
                  <a:pt x="21600" y="5686"/>
                  <a:pt x="21600" y="8672"/>
                </a:cubicBezTo>
                <a:cubicBezTo>
                  <a:pt x="21600" y="11652"/>
                  <a:pt x="20983" y="14600"/>
                  <a:pt x="19788" y="17330"/>
                </a:cubicBezTo>
                <a:lnTo>
                  <a:pt x="0" y="8672"/>
                </a:lnTo>
                <a:close/>
              </a:path>
            </a:pathLst>
          </a:custGeom>
          <a:blipFill dpi="0" rotWithShape="0">
            <a:blip r:embed="rId3" cstate="print"/>
            <a:srcRect/>
            <a:tile tx="0" ty="0" sx="100000" sy="100000" flip="none" algn="tl"/>
          </a:blipFill>
          <a:ln w="9525">
            <a:noFill/>
            <a:round/>
            <a:headEnd/>
            <a:tailEnd/>
          </a:ln>
        </p:spPr>
        <p:txBody>
          <a:bodyPr/>
          <a:lstStyle/>
          <a:p>
            <a:endParaRPr lang="de-DE"/>
          </a:p>
        </p:txBody>
      </p:sp>
      <p:sp>
        <p:nvSpPr>
          <p:cNvPr id="14390" name="Rectangle 53"/>
          <p:cNvSpPr>
            <a:spLocks noChangeArrowheads="1"/>
          </p:cNvSpPr>
          <p:nvPr/>
        </p:nvSpPr>
        <p:spPr bwMode="auto">
          <a:xfrm>
            <a:off x="8374435" y="5049649"/>
            <a:ext cx="593725" cy="22225"/>
          </a:xfrm>
          <a:prstGeom prst="rect">
            <a:avLst/>
          </a:prstGeom>
          <a:blipFill dpi="0" rotWithShape="0">
            <a:blip r:embed="rId3" cstate="print"/>
            <a:srcRect/>
            <a:tile tx="0" ty="0" sx="100000" sy="100000" flip="none" algn="tl"/>
          </a:blipFill>
          <a:ln w="9525">
            <a:noFill/>
            <a:miter lim="800000"/>
            <a:headEnd/>
            <a:tailEnd/>
          </a:ln>
        </p:spPr>
        <p:txBody>
          <a:bodyPr/>
          <a:lstStyle/>
          <a:p>
            <a:endParaRPr lang="de-DE"/>
          </a:p>
        </p:txBody>
      </p:sp>
      <p:sp>
        <p:nvSpPr>
          <p:cNvPr id="14391" name="Rectangle 54"/>
          <p:cNvSpPr>
            <a:spLocks noChangeArrowheads="1"/>
          </p:cNvSpPr>
          <p:nvPr/>
        </p:nvSpPr>
        <p:spPr bwMode="auto">
          <a:xfrm>
            <a:off x="4743822" y="1255524"/>
            <a:ext cx="2201863"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data and address bus</a:t>
            </a:r>
            <a:endParaRPr lang="de-DE" sz="1600"/>
          </a:p>
        </p:txBody>
      </p:sp>
      <p:sp>
        <p:nvSpPr>
          <p:cNvPr id="14392" name="Arc 55"/>
          <p:cNvSpPr>
            <a:spLocks/>
          </p:cNvSpPr>
          <p:nvPr/>
        </p:nvSpPr>
        <p:spPr bwMode="auto">
          <a:xfrm>
            <a:off x="5194671" y="1614299"/>
            <a:ext cx="166688" cy="225425"/>
          </a:xfrm>
          <a:custGeom>
            <a:avLst/>
            <a:gdLst>
              <a:gd name="T0" fmla="*/ 2147483647 w 17379"/>
              <a:gd name="T1" fmla="*/ 2147483647 h 21600"/>
              <a:gd name="T2" fmla="*/ 0 w 17379"/>
              <a:gd name="T3" fmla="*/ 2147483647 h 21600"/>
              <a:gd name="T4" fmla="*/ 2147483647 w 17379"/>
              <a:gd name="T5" fmla="*/ 0 h 21600"/>
              <a:gd name="T6" fmla="*/ 0 60000 65536"/>
              <a:gd name="T7" fmla="*/ 0 60000 65536"/>
              <a:gd name="T8" fmla="*/ 0 60000 65536"/>
              <a:gd name="T9" fmla="*/ 0 w 17379"/>
              <a:gd name="T10" fmla="*/ 0 h 21600"/>
              <a:gd name="T11" fmla="*/ 17379 w 17379"/>
              <a:gd name="T12" fmla="*/ 21600 h 21600"/>
            </a:gdLst>
            <a:ahLst/>
            <a:cxnLst>
              <a:cxn ang="T6">
                <a:pos x="T0" y="T1"/>
              </a:cxn>
              <a:cxn ang="T7">
                <a:pos x="T2" y="T3"/>
              </a:cxn>
              <a:cxn ang="T8">
                <a:pos x="T4" y="T5"/>
              </a:cxn>
            </a:cxnLst>
            <a:rect l="T9" t="T10" r="T11" b="T12"/>
            <a:pathLst>
              <a:path w="17379" h="21600" fill="none" extrusionOk="0">
                <a:moveTo>
                  <a:pt x="17379" y="19772"/>
                </a:moveTo>
                <a:cubicBezTo>
                  <a:pt x="14638" y="20977"/>
                  <a:pt x="11677" y="21599"/>
                  <a:pt x="8683" y="21600"/>
                </a:cubicBezTo>
                <a:cubicBezTo>
                  <a:pt x="5693" y="21600"/>
                  <a:pt x="2737" y="20979"/>
                  <a:pt x="0" y="19777"/>
                </a:cubicBezTo>
              </a:path>
              <a:path w="17379" h="21600" stroke="0" extrusionOk="0">
                <a:moveTo>
                  <a:pt x="17379" y="19772"/>
                </a:moveTo>
                <a:cubicBezTo>
                  <a:pt x="14638" y="20977"/>
                  <a:pt x="11677" y="21599"/>
                  <a:pt x="8683" y="21600"/>
                </a:cubicBezTo>
                <a:cubicBezTo>
                  <a:pt x="5693" y="21600"/>
                  <a:pt x="2737" y="20979"/>
                  <a:pt x="0" y="19777"/>
                </a:cubicBezTo>
                <a:lnTo>
                  <a:pt x="8683" y="0"/>
                </a:lnTo>
                <a:close/>
              </a:path>
            </a:pathLst>
          </a:custGeom>
          <a:solidFill>
            <a:srgbClr val="000000"/>
          </a:solidFill>
          <a:ln w="9525">
            <a:noFill/>
            <a:round/>
            <a:headEnd/>
            <a:tailEnd/>
          </a:ln>
        </p:spPr>
        <p:txBody>
          <a:bodyPr/>
          <a:lstStyle/>
          <a:p>
            <a:endParaRPr lang="de-DE"/>
          </a:p>
        </p:txBody>
      </p:sp>
      <p:sp>
        <p:nvSpPr>
          <p:cNvPr id="14393" name="Line 56"/>
          <p:cNvSpPr>
            <a:spLocks noChangeShapeType="1"/>
          </p:cNvSpPr>
          <p:nvPr/>
        </p:nvSpPr>
        <p:spPr bwMode="auto">
          <a:xfrm>
            <a:off x="5256585" y="1793685"/>
            <a:ext cx="1587" cy="628650"/>
          </a:xfrm>
          <a:prstGeom prst="line">
            <a:avLst/>
          </a:prstGeom>
          <a:noFill/>
          <a:ln w="22225">
            <a:solidFill>
              <a:srgbClr val="000000"/>
            </a:solidFill>
            <a:round/>
            <a:headEnd/>
            <a:tailEnd/>
          </a:ln>
        </p:spPr>
        <p:txBody>
          <a:bodyPr/>
          <a:lstStyle/>
          <a:p>
            <a:endParaRPr lang="de-DE"/>
          </a:p>
        </p:txBody>
      </p:sp>
      <p:sp>
        <p:nvSpPr>
          <p:cNvPr id="14394" name="Arc 57"/>
          <p:cNvSpPr>
            <a:spLocks/>
          </p:cNvSpPr>
          <p:nvPr/>
        </p:nvSpPr>
        <p:spPr bwMode="auto">
          <a:xfrm>
            <a:off x="5934446" y="2196911"/>
            <a:ext cx="165100" cy="225425"/>
          </a:xfrm>
          <a:custGeom>
            <a:avLst/>
            <a:gdLst>
              <a:gd name="T0" fmla="*/ 0 w 17392"/>
              <a:gd name="T1" fmla="*/ 2147483647 h 21600"/>
              <a:gd name="T2" fmla="*/ 2147483647 w 17392"/>
              <a:gd name="T3" fmla="*/ 2147483647 h 21600"/>
              <a:gd name="T4" fmla="*/ 2147483647 w 17392"/>
              <a:gd name="T5" fmla="*/ 2147483647 h 21600"/>
              <a:gd name="T6" fmla="*/ 0 60000 65536"/>
              <a:gd name="T7" fmla="*/ 0 60000 65536"/>
              <a:gd name="T8" fmla="*/ 0 60000 65536"/>
              <a:gd name="T9" fmla="*/ 0 w 17392"/>
              <a:gd name="T10" fmla="*/ 0 h 21600"/>
              <a:gd name="T11" fmla="*/ 17392 w 17392"/>
              <a:gd name="T12" fmla="*/ 21600 h 21600"/>
            </a:gdLst>
            <a:ahLst/>
            <a:cxnLst>
              <a:cxn ang="T6">
                <a:pos x="T0" y="T1"/>
              </a:cxn>
              <a:cxn ang="T7">
                <a:pos x="T2" y="T3"/>
              </a:cxn>
              <a:cxn ang="T8">
                <a:pos x="T4" y="T5"/>
              </a:cxn>
            </a:cxnLst>
            <a:rect l="T9" t="T10" r="T11" b="T12"/>
            <a:pathLst>
              <a:path w="17392" h="21600" fill="none" extrusionOk="0">
                <a:moveTo>
                  <a:pt x="-1" y="1827"/>
                </a:moveTo>
                <a:cubicBezTo>
                  <a:pt x="2740" y="622"/>
                  <a:pt x="5701" y="-1"/>
                  <a:pt x="8696" y="0"/>
                </a:cubicBezTo>
                <a:cubicBezTo>
                  <a:pt x="11690" y="0"/>
                  <a:pt x="14651" y="622"/>
                  <a:pt x="17392" y="1827"/>
                </a:cubicBezTo>
              </a:path>
              <a:path w="17392" h="21600" stroke="0" extrusionOk="0">
                <a:moveTo>
                  <a:pt x="-1" y="1827"/>
                </a:moveTo>
                <a:cubicBezTo>
                  <a:pt x="2740" y="622"/>
                  <a:pt x="5701" y="-1"/>
                  <a:pt x="8696" y="0"/>
                </a:cubicBezTo>
                <a:cubicBezTo>
                  <a:pt x="11690" y="0"/>
                  <a:pt x="14651" y="622"/>
                  <a:pt x="17392" y="1827"/>
                </a:cubicBezTo>
                <a:lnTo>
                  <a:pt x="8696" y="21600"/>
                </a:lnTo>
                <a:close/>
              </a:path>
            </a:pathLst>
          </a:custGeom>
          <a:solidFill>
            <a:srgbClr val="000000"/>
          </a:solidFill>
          <a:ln w="9525">
            <a:noFill/>
            <a:round/>
            <a:headEnd/>
            <a:tailEnd/>
          </a:ln>
        </p:spPr>
        <p:txBody>
          <a:bodyPr/>
          <a:lstStyle/>
          <a:p>
            <a:endParaRPr lang="de-DE"/>
          </a:p>
        </p:txBody>
      </p:sp>
      <p:sp>
        <p:nvSpPr>
          <p:cNvPr id="14395" name="Line 58"/>
          <p:cNvSpPr>
            <a:spLocks noChangeShapeType="1"/>
          </p:cNvSpPr>
          <p:nvPr/>
        </p:nvSpPr>
        <p:spPr bwMode="auto">
          <a:xfrm>
            <a:off x="5994771" y="1614298"/>
            <a:ext cx="1588" cy="628650"/>
          </a:xfrm>
          <a:prstGeom prst="line">
            <a:avLst/>
          </a:prstGeom>
          <a:noFill/>
          <a:ln w="22225">
            <a:solidFill>
              <a:srgbClr val="000000"/>
            </a:solidFill>
            <a:round/>
            <a:headEnd/>
            <a:tailEnd/>
          </a:ln>
        </p:spPr>
        <p:txBody>
          <a:bodyPr/>
          <a:lstStyle/>
          <a:p>
            <a:endParaRPr lang="de-DE"/>
          </a:p>
        </p:txBody>
      </p:sp>
      <p:sp>
        <p:nvSpPr>
          <p:cNvPr id="14396" name="Rectangle 59"/>
          <p:cNvSpPr>
            <a:spLocks noChangeArrowheads="1"/>
          </p:cNvSpPr>
          <p:nvPr/>
        </p:nvSpPr>
        <p:spPr bwMode="auto">
          <a:xfrm>
            <a:off x="5188321" y="2916049"/>
            <a:ext cx="450850"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data</a:t>
            </a:r>
            <a:endParaRPr lang="de-DE" sz="1600"/>
          </a:p>
        </p:txBody>
      </p:sp>
      <p:sp>
        <p:nvSpPr>
          <p:cNvPr id="14397" name="Rectangle 60"/>
          <p:cNvSpPr>
            <a:spLocks noChangeArrowheads="1"/>
          </p:cNvSpPr>
          <p:nvPr/>
        </p:nvSpPr>
        <p:spPr bwMode="auto">
          <a:xfrm>
            <a:off x="5172447" y="3185924"/>
            <a:ext cx="588963"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(opt.)</a:t>
            </a:r>
            <a:endParaRPr lang="de-DE" sz="1600"/>
          </a:p>
        </p:txBody>
      </p:sp>
      <p:sp>
        <p:nvSpPr>
          <p:cNvPr id="14398" name="Rectangle 61"/>
          <p:cNvSpPr>
            <a:spLocks noChangeArrowheads="1"/>
          </p:cNvSpPr>
          <p:nvPr/>
        </p:nvSpPr>
        <p:spPr bwMode="auto">
          <a:xfrm>
            <a:off x="3308722" y="3097024"/>
            <a:ext cx="588963"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(opt.)</a:t>
            </a:r>
            <a:endParaRPr lang="de-DE" sz="1600"/>
          </a:p>
        </p:txBody>
      </p:sp>
      <p:sp>
        <p:nvSpPr>
          <p:cNvPr id="14399" name="Rectangle 62"/>
          <p:cNvSpPr>
            <a:spLocks noChangeArrowheads="1"/>
          </p:cNvSpPr>
          <p:nvPr/>
        </p:nvSpPr>
        <p:spPr bwMode="auto">
          <a:xfrm>
            <a:off x="8907835" y="4376549"/>
            <a:ext cx="915315"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external </a:t>
            </a:r>
            <a:endParaRPr lang="de-DE" sz="1600"/>
          </a:p>
        </p:txBody>
      </p:sp>
      <p:sp>
        <p:nvSpPr>
          <p:cNvPr id="14400" name="Rectangle 63"/>
          <p:cNvSpPr>
            <a:spLocks noChangeArrowheads="1"/>
          </p:cNvSpPr>
          <p:nvPr/>
        </p:nvSpPr>
        <p:spPr bwMode="auto">
          <a:xfrm>
            <a:off x="8661772" y="4644836"/>
            <a:ext cx="1477963" cy="24447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rPr>
              <a:t>control signals</a:t>
            </a:r>
            <a:endParaRPr lang="de-DE" sz="1600"/>
          </a:p>
        </p:txBody>
      </p:sp>
      <p:sp>
        <p:nvSpPr>
          <p:cNvPr id="14401" name="Arc 64"/>
          <p:cNvSpPr>
            <a:spLocks/>
          </p:cNvSpPr>
          <p:nvPr/>
        </p:nvSpPr>
        <p:spPr bwMode="auto">
          <a:xfrm>
            <a:off x="4835896" y="2811274"/>
            <a:ext cx="166688" cy="225425"/>
          </a:xfrm>
          <a:custGeom>
            <a:avLst/>
            <a:gdLst>
              <a:gd name="T0" fmla="*/ 2147483647 w 17402"/>
              <a:gd name="T1" fmla="*/ 2147483647 h 21600"/>
              <a:gd name="T2" fmla="*/ 0 w 17402"/>
              <a:gd name="T3" fmla="*/ 2147483647 h 21600"/>
              <a:gd name="T4" fmla="*/ 2147483647 w 17402"/>
              <a:gd name="T5" fmla="*/ 0 h 21600"/>
              <a:gd name="T6" fmla="*/ 0 60000 65536"/>
              <a:gd name="T7" fmla="*/ 0 60000 65536"/>
              <a:gd name="T8" fmla="*/ 0 60000 65536"/>
              <a:gd name="T9" fmla="*/ 0 w 17402"/>
              <a:gd name="T10" fmla="*/ 0 h 21600"/>
              <a:gd name="T11" fmla="*/ 17402 w 17402"/>
              <a:gd name="T12" fmla="*/ 21600 h 21600"/>
            </a:gdLst>
            <a:ahLst/>
            <a:cxnLst>
              <a:cxn ang="T6">
                <a:pos x="T0" y="T1"/>
              </a:cxn>
              <a:cxn ang="T7">
                <a:pos x="T2" y="T3"/>
              </a:cxn>
              <a:cxn ang="T8">
                <a:pos x="T4" y="T5"/>
              </a:cxn>
            </a:cxnLst>
            <a:rect l="T9" t="T10" r="T11" b="T12"/>
            <a:pathLst>
              <a:path w="17402" h="21600" fill="none" extrusionOk="0">
                <a:moveTo>
                  <a:pt x="17401" y="19769"/>
                </a:moveTo>
                <a:cubicBezTo>
                  <a:pt x="14659" y="20976"/>
                  <a:pt x="11696" y="21599"/>
                  <a:pt x="8701" y="21600"/>
                </a:cubicBezTo>
                <a:cubicBezTo>
                  <a:pt x="5705" y="21600"/>
                  <a:pt x="2742" y="20976"/>
                  <a:pt x="0" y="19769"/>
                </a:cubicBezTo>
              </a:path>
              <a:path w="17402" h="21600" stroke="0" extrusionOk="0">
                <a:moveTo>
                  <a:pt x="17401" y="19769"/>
                </a:moveTo>
                <a:cubicBezTo>
                  <a:pt x="14659" y="20976"/>
                  <a:pt x="11696" y="21599"/>
                  <a:pt x="8701" y="21600"/>
                </a:cubicBezTo>
                <a:cubicBezTo>
                  <a:pt x="5705" y="21600"/>
                  <a:pt x="2742" y="20976"/>
                  <a:pt x="0" y="19769"/>
                </a:cubicBezTo>
                <a:lnTo>
                  <a:pt x="8701" y="0"/>
                </a:lnTo>
                <a:close/>
              </a:path>
            </a:pathLst>
          </a:custGeom>
          <a:solidFill>
            <a:srgbClr val="000000"/>
          </a:solidFill>
          <a:ln w="9525">
            <a:noFill/>
            <a:round/>
            <a:headEnd/>
            <a:tailEnd/>
          </a:ln>
        </p:spPr>
        <p:txBody>
          <a:bodyPr/>
          <a:lstStyle/>
          <a:p>
            <a:endParaRPr lang="de-DE"/>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
          <p:cNvSpPr>
            <a:spLocks noGrp="1" noChangeArrowheads="1"/>
          </p:cNvSpPr>
          <p:nvPr>
            <p:ph type="title"/>
          </p:nvPr>
        </p:nvSpPr>
        <p:spPr/>
        <p:txBody>
          <a:bodyPr/>
          <a:lstStyle/>
          <a:p>
            <a:r>
              <a:rPr lang="en-US" dirty="0"/>
              <a:t>Internal bus system - optimized</a:t>
            </a:r>
            <a:endParaRPr lang="en-US" noProof="0" dirty="0"/>
          </a:p>
        </p:txBody>
      </p:sp>
      <p:sp>
        <p:nvSpPr>
          <p:cNvPr id="78851" name="Rectangle 21"/>
          <p:cNvSpPr>
            <a:spLocks noGrp="1" noChangeArrowheads="1"/>
          </p:cNvSpPr>
          <p:nvPr>
            <p:ph idx="1"/>
          </p:nvPr>
        </p:nvSpPr>
        <p:spPr>
          <a:xfrm>
            <a:off x="334436" y="1232355"/>
            <a:ext cx="2932473" cy="5249412"/>
          </a:xfrm>
        </p:spPr>
        <p:txBody>
          <a:bodyPr/>
          <a:lstStyle/>
          <a:p>
            <a:pPr eaLnBrk="1" hangingPunct="1">
              <a:buFontTx/>
              <a:buNone/>
            </a:pPr>
            <a:r>
              <a:rPr lang="en-US" sz="2000" noProof="0" dirty="0"/>
              <a:t>Example </a:t>
            </a:r>
          </a:p>
          <a:p>
            <a:pPr marL="422077" lvl="2" indent="-132160">
              <a:spcBef>
                <a:spcPts val="375"/>
              </a:spcBef>
            </a:pPr>
            <a:r>
              <a:rPr lang="en-US" dirty="0" err="1"/>
              <a:t>prefetch</a:t>
            </a:r>
            <a:r>
              <a:rPr lang="en-US" dirty="0"/>
              <a:t> Bus</a:t>
            </a:r>
          </a:p>
          <a:p>
            <a:pPr marL="422077" lvl="2" indent="-132160">
              <a:spcBef>
                <a:spcPts val="375"/>
              </a:spcBef>
            </a:pPr>
            <a:r>
              <a:rPr lang="en-US" dirty="0"/>
              <a:t>two operand buses</a:t>
            </a:r>
          </a:p>
          <a:p>
            <a:pPr marL="422077" lvl="2" indent="-132160">
              <a:spcBef>
                <a:spcPts val="375"/>
              </a:spcBef>
            </a:pPr>
            <a:r>
              <a:rPr lang="en-US" dirty="0"/>
              <a:t>result bus</a:t>
            </a:r>
          </a:p>
        </p:txBody>
      </p:sp>
      <p:sp>
        <p:nvSpPr>
          <p:cNvPr id="78852" name="Fußzeilenplatzhalter 4"/>
          <p:cNvSpPr>
            <a:spLocks noGrp="1"/>
          </p:cNvSpPr>
          <p:nvPr>
            <p:ph type="ftr" sz="quarter" idx="10"/>
          </p:nvPr>
        </p:nvSpPr>
        <p:spPr>
          <a:noFill/>
        </p:spPr>
        <p:txBody>
          <a:bodyPr/>
          <a:lstStyle/>
          <a:p>
            <a:r>
              <a:rPr lang="en-US"/>
              <a:t>TI II - Computer Architecture</a:t>
            </a:r>
          </a:p>
        </p:txBody>
      </p:sp>
      <p:sp>
        <p:nvSpPr>
          <p:cNvPr id="19" name="Flowchart: Process 18"/>
          <p:cNvSpPr/>
          <p:nvPr/>
        </p:nvSpPr>
        <p:spPr bwMode="auto">
          <a:xfrm>
            <a:off x="3453864" y="1250550"/>
            <a:ext cx="6933408" cy="4680520"/>
          </a:xfrm>
          <a:prstGeom prst="flowChartProcess">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Flowchart: Process 19"/>
          <p:cNvSpPr/>
          <p:nvPr/>
        </p:nvSpPr>
        <p:spPr bwMode="auto">
          <a:xfrm>
            <a:off x="3597880" y="1450747"/>
            <a:ext cx="2520280" cy="953705"/>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Flowchart: Multidocument 20"/>
          <p:cNvSpPr/>
          <p:nvPr/>
        </p:nvSpPr>
        <p:spPr bwMode="auto">
          <a:xfrm>
            <a:off x="3901440" y="162268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registers</a:t>
            </a:r>
          </a:p>
        </p:txBody>
      </p:sp>
      <p:sp>
        <p:nvSpPr>
          <p:cNvPr id="22" name="Flowchart: Process 21"/>
          <p:cNvSpPr/>
          <p:nvPr/>
        </p:nvSpPr>
        <p:spPr bwMode="auto">
          <a:xfrm>
            <a:off x="3597880" y="2576387"/>
            <a:ext cx="2520280" cy="2009486"/>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23" name="Flowchart: Process 22"/>
          <p:cNvSpPr/>
          <p:nvPr/>
        </p:nvSpPr>
        <p:spPr bwMode="auto">
          <a:xfrm>
            <a:off x="7162276" y="1450747"/>
            <a:ext cx="2988332" cy="1646636"/>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24" name="Rectangle 23"/>
          <p:cNvSpPr/>
          <p:nvPr/>
        </p:nvSpPr>
        <p:spPr bwMode="auto">
          <a:xfrm>
            <a:off x="3597880" y="4797345"/>
            <a:ext cx="6552728" cy="936104"/>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system</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interface</a:t>
            </a:r>
          </a:p>
        </p:txBody>
      </p:sp>
      <p:sp>
        <p:nvSpPr>
          <p:cNvPr id="25" name="Flowchart: Process 24"/>
          <p:cNvSpPr/>
          <p:nvPr/>
        </p:nvSpPr>
        <p:spPr bwMode="auto">
          <a:xfrm>
            <a:off x="7146480" y="3375434"/>
            <a:ext cx="3004128" cy="1224290"/>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26" name="Rectangle 25"/>
          <p:cNvSpPr/>
          <p:nvPr/>
        </p:nvSpPr>
        <p:spPr bwMode="auto">
          <a:xfrm>
            <a:off x="7525918" y="3737363"/>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sp>
        <p:nvSpPr>
          <p:cNvPr id="27" name="Rectangle 26"/>
          <p:cNvSpPr/>
          <p:nvPr/>
        </p:nvSpPr>
        <p:spPr bwMode="auto">
          <a:xfrm>
            <a:off x="3997347" y="3482798"/>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28" name="Rectangle 27"/>
          <p:cNvSpPr/>
          <p:nvPr/>
        </p:nvSpPr>
        <p:spPr bwMode="auto">
          <a:xfrm>
            <a:off x="5138303" y="5140799"/>
            <a:ext cx="138206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 buffer</a:t>
            </a:r>
          </a:p>
        </p:txBody>
      </p:sp>
      <p:sp>
        <p:nvSpPr>
          <p:cNvPr id="29" name="Rectangle 28"/>
          <p:cNvSpPr/>
          <p:nvPr/>
        </p:nvSpPr>
        <p:spPr bwMode="auto">
          <a:xfrm>
            <a:off x="7865973" y="5150609"/>
            <a:ext cx="162262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bus buffer</a:t>
            </a:r>
          </a:p>
        </p:txBody>
      </p:sp>
      <p:sp>
        <p:nvSpPr>
          <p:cNvPr id="30" name="Rectangle 29"/>
          <p:cNvSpPr/>
          <p:nvPr/>
        </p:nvSpPr>
        <p:spPr bwMode="auto">
          <a:xfrm>
            <a:off x="7525918" y="1857392"/>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7273434" y="2563103"/>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32" name="Rectangle 31"/>
          <p:cNvSpPr/>
          <p:nvPr/>
        </p:nvSpPr>
        <p:spPr bwMode="auto">
          <a:xfrm>
            <a:off x="4187803" y="4157862"/>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33" name="Rectangle 32"/>
          <p:cNvSpPr/>
          <p:nvPr/>
        </p:nvSpPr>
        <p:spPr bwMode="auto">
          <a:xfrm>
            <a:off x="4187803" y="2906734"/>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sp>
        <p:nvSpPr>
          <p:cNvPr id="34" name="Flowchart: Multidocument 33"/>
          <p:cNvSpPr/>
          <p:nvPr/>
        </p:nvSpPr>
        <p:spPr bwMode="auto">
          <a:xfrm>
            <a:off x="8854464" y="2297649"/>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35" name="Flowchart: Process 34"/>
          <p:cNvSpPr/>
          <p:nvPr/>
        </p:nvSpPr>
        <p:spPr bwMode="auto">
          <a:xfrm>
            <a:off x="6910248" y="1359364"/>
            <a:ext cx="684076" cy="396845"/>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36" name="Straight Arrow Connector 35"/>
          <p:cNvCxnSpPr>
            <a:stCxn id="29" idx="2"/>
          </p:cNvCxnSpPr>
          <p:nvPr/>
        </p:nvCxnSpPr>
        <p:spPr bwMode="auto">
          <a:xfrm>
            <a:off x="8677287" y="5455398"/>
            <a:ext cx="13938" cy="83816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7" name="Straight Arrow Connector 36"/>
          <p:cNvCxnSpPr>
            <a:stCxn id="28" idx="2"/>
          </p:cNvCxnSpPr>
          <p:nvPr/>
        </p:nvCxnSpPr>
        <p:spPr bwMode="auto">
          <a:xfrm>
            <a:off x="5829337" y="5445588"/>
            <a:ext cx="6968" cy="822803"/>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38" name="Straight Arrow Connector 37"/>
          <p:cNvCxnSpPr/>
          <p:nvPr/>
        </p:nvCxnSpPr>
        <p:spPr bwMode="auto">
          <a:xfrm>
            <a:off x="6354461" y="1445990"/>
            <a:ext cx="0" cy="3704619"/>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39" name="Straight Arrow Connector 38"/>
          <p:cNvCxnSpPr/>
          <p:nvPr/>
        </p:nvCxnSpPr>
        <p:spPr bwMode="auto">
          <a:xfrm flipH="1">
            <a:off x="5110048" y="1783995"/>
            <a:ext cx="1244413" cy="0"/>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40" name="Straight Arrow Connector 39"/>
          <p:cNvCxnSpPr>
            <a:endCxn id="33" idx="3"/>
          </p:cNvCxnSpPr>
          <p:nvPr/>
        </p:nvCxnSpPr>
        <p:spPr bwMode="auto">
          <a:xfrm flipH="1">
            <a:off x="5562913" y="3074233"/>
            <a:ext cx="791549" cy="1"/>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41" name="Straight Arrow Connector 40"/>
          <p:cNvCxnSpPr>
            <a:endCxn id="27" idx="3"/>
          </p:cNvCxnSpPr>
          <p:nvPr/>
        </p:nvCxnSpPr>
        <p:spPr bwMode="auto">
          <a:xfrm flipH="1">
            <a:off x="5753369" y="3742705"/>
            <a:ext cx="601094" cy="2"/>
          </a:xfrm>
          <a:prstGeom prst="straightConnector1">
            <a:avLst/>
          </a:prstGeom>
          <a:solidFill>
            <a:schemeClr val="accent1"/>
          </a:solidFill>
          <a:ln w="57150" cap="flat" cmpd="sng" algn="ctr">
            <a:solidFill>
              <a:srgbClr val="C00000"/>
            </a:solidFill>
            <a:prstDash val="solid"/>
            <a:round/>
            <a:headEnd type="triangle" w="med" len="med"/>
            <a:tailEnd type="none" w="med" len="med"/>
          </a:ln>
          <a:effectLst/>
        </p:spPr>
      </p:cxnSp>
      <p:cxnSp>
        <p:nvCxnSpPr>
          <p:cNvPr id="42" name="Straight Arrow Connector 41"/>
          <p:cNvCxnSpPr/>
          <p:nvPr/>
        </p:nvCxnSpPr>
        <p:spPr bwMode="auto">
          <a:xfrm>
            <a:off x="4525476" y="3244772"/>
            <a:ext cx="2381" cy="245269"/>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cxnSp>
        <p:nvCxnSpPr>
          <p:cNvPr id="43" name="Straight Arrow Connector 42"/>
          <p:cNvCxnSpPr/>
          <p:nvPr/>
        </p:nvCxnSpPr>
        <p:spPr bwMode="auto">
          <a:xfrm>
            <a:off x="5208895" y="3242391"/>
            <a:ext cx="1030" cy="244888"/>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cxnSp>
        <p:nvCxnSpPr>
          <p:cNvPr id="44" name="Elbow Connector 43"/>
          <p:cNvCxnSpPr>
            <a:stCxn id="27" idx="1"/>
            <a:endCxn id="32" idx="1"/>
          </p:cNvCxnSpPr>
          <p:nvPr/>
        </p:nvCxnSpPr>
        <p:spPr bwMode="auto">
          <a:xfrm rot="10800000" flipH="1" flipV="1">
            <a:off x="3997347" y="3742706"/>
            <a:ext cx="190456" cy="582655"/>
          </a:xfrm>
          <a:prstGeom prst="bentConnector3">
            <a:avLst>
              <a:gd name="adj1" fmla="val -120028"/>
            </a:avLst>
          </a:prstGeom>
          <a:solidFill>
            <a:schemeClr val="accent1"/>
          </a:solidFill>
          <a:ln w="19050" cap="flat" cmpd="sng" algn="ctr">
            <a:solidFill>
              <a:srgbClr val="C00000"/>
            </a:solidFill>
            <a:prstDash val="solid"/>
            <a:round/>
            <a:headEnd type="none" w="med" len="med"/>
            <a:tailEnd type="triangle"/>
          </a:ln>
          <a:effectLst/>
        </p:spPr>
      </p:cxnSp>
      <p:cxnSp>
        <p:nvCxnSpPr>
          <p:cNvPr id="45" name="Straight Arrow Connector 44"/>
          <p:cNvCxnSpPr/>
          <p:nvPr/>
        </p:nvCxnSpPr>
        <p:spPr bwMode="auto">
          <a:xfrm>
            <a:off x="6766234" y="1450747"/>
            <a:ext cx="0" cy="4829228"/>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46" name="Straight Arrow Connector 45"/>
          <p:cNvCxnSpPr/>
          <p:nvPr/>
        </p:nvCxnSpPr>
        <p:spPr bwMode="auto">
          <a:xfrm>
            <a:off x="5557026" y="4341005"/>
            <a:ext cx="1209208" cy="2275"/>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47" name="Straight Arrow Connector 46"/>
          <p:cNvCxnSpPr/>
          <p:nvPr/>
        </p:nvCxnSpPr>
        <p:spPr bwMode="auto">
          <a:xfrm>
            <a:off x="5747150" y="3565328"/>
            <a:ext cx="1019084"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48" name="Straight Arrow Connector 47"/>
          <p:cNvCxnSpPr/>
          <p:nvPr/>
        </p:nvCxnSpPr>
        <p:spPr bwMode="auto">
          <a:xfrm>
            <a:off x="6112674" y="2169900"/>
            <a:ext cx="653560"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49" name="Straight Arrow Connector 48"/>
          <p:cNvCxnSpPr/>
          <p:nvPr/>
        </p:nvCxnSpPr>
        <p:spPr bwMode="auto">
          <a:xfrm>
            <a:off x="6766233" y="2051766"/>
            <a:ext cx="749299"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50" name="Straight Arrow Connector 49"/>
          <p:cNvCxnSpPr/>
          <p:nvPr/>
        </p:nvCxnSpPr>
        <p:spPr bwMode="auto">
          <a:xfrm>
            <a:off x="5557026" y="2978742"/>
            <a:ext cx="1209207" cy="0"/>
          </a:xfrm>
          <a:prstGeom prst="straightConnector1">
            <a:avLst/>
          </a:prstGeom>
          <a:solidFill>
            <a:schemeClr val="accent1"/>
          </a:solidFill>
          <a:ln w="19050" cap="flat" cmpd="sng" algn="ctr">
            <a:solidFill>
              <a:srgbClr val="C00000"/>
            </a:solidFill>
            <a:prstDash val="solid"/>
            <a:round/>
            <a:headEnd type="triangle" w="med" len="med"/>
            <a:tailEnd type="none" w="med" len="med"/>
          </a:ln>
          <a:effectLst/>
        </p:spPr>
      </p:cxnSp>
      <p:cxnSp>
        <p:nvCxnSpPr>
          <p:cNvPr id="51" name="Straight Arrow Connector 50"/>
          <p:cNvCxnSpPr>
            <a:endCxn id="31" idx="0"/>
          </p:cNvCxnSpPr>
          <p:nvPr/>
        </p:nvCxnSpPr>
        <p:spPr bwMode="auto">
          <a:xfrm>
            <a:off x="7960989" y="2169900"/>
            <a:ext cx="0" cy="393203"/>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52" name="Straight Arrow Connector 51"/>
          <p:cNvCxnSpPr>
            <a:stCxn id="26" idx="2"/>
            <a:endCxn id="29" idx="0"/>
          </p:cNvCxnSpPr>
          <p:nvPr/>
        </p:nvCxnSpPr>
        <p:spPr bwMode="auto">
          <a:xfrm>
            <a:off x="8670977" y="4492861"/>
            <a:ext cx="6310" cy="657748"/>
          </a:xfrm>
          <a:prstGeom prst="straightConnector1">
            <a:avLst/>
          </a:prstGeom>
          <a:solidFill>
            <a:schemeClr val="accent1"/>
          </a:solidFill>
          <a:ln w="57150" cap="flat" cmpd="sng" algn="ctr">
            <a:solidFill>
              <a:srgbClr val="C00000"/>
            </a:solidFill>
            <a:prstDash val="solid"/>
            <a:round/>
            <a:headEnd type="none" w="med" len="med"/>
            <a:tailEnd type="triangle"/>
          </a:ln>
          <a:effectLst/>
        </p:spPr>
      </p:cxnSp>
      <p:cxnSp>
        <p:nvCxnSpPr>
          <p:cNvPr id="53" name="Straight Arrow Connector 52"/>
          <p:cNvCxnSpPr/>
          <p:nvPr/>
        </p:nvCxnSpPr>
        <p:spPr bwMode="auto">
          <a:xfrm>
            <a:off x="6776619" y="4105587"/>
            <a:ext cx="749299" cy="0"/>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54" name="Straight Arrow Connector 53"/>
          <p:cNvCxnSpPr/>
          <p:nvPr/>
        </p:nvCxnSpPr>
        <p:spPr bwMode="auto">
          <a:xfrm flipH="1" flipV="1">
            <a:off x="6369286" y="3240662"/>
            <a:ext cx="3124271" cy="17604"/>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55" name="Straight Arrow Connector 54"/>
          <p:cNvCxnSpPr/>
          <p:nvPr/>
        </p:nvCxnSpPr>
        <p:spPr bwMode="auto">
          <a:xfrm flipH="1">
            <a:off x="9519432" y="2806622"/>
            <a:ext cx="1906" cy="947710"/>
          </a:xfrm>
          <a:prstGeom prst="straightConnector1">
            <a:avLst/>
          </a:prstGeom>
          <a:solidFill>
            <a:schemeClr val="accent1"/>
          </a:solidFill>
          <a:ln w="57150" cap="flat" cmpd="sng" algn="ctr">
            <a:solidFill>
              <a:srgbClr val="C00000"/>
            </a:solidFill>
            <a:prstDash val="solid"/>
            <a:round/>
            <a:headEnd type="triangle" w="med" len="med"/>
            <a:tailEnd type="triangle" w="med" len="med"/>
          </a:ln>
          <a:effectLst/>
        </p:spPr>
      </p:cxnSp>
      <p:cxnSp>
        <p:nvCxnSpPr>
          <p:cNvPr id="56" name="Elbow Connector 55"/>
          <p:cNvCxnSpPr>
            <a:stCxn id="35" idx="3"/>
          </p:cNvCxnSpPr>
          <p:nvPr/>
        </p:nvCxnSpPr>
        <p:spPr bwMode="auto">
          <a:xfrm>
            <a:off x="7594324" y="1557787"/>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57" name="Elbow Connector 56"/>
          <p:cNvCxnSpPr>
            <a:stCxn id="34" idx="0"/>
            <a:endCxn id="30" idx="3"/>
          </p:cNvCxnSpPr>
          <p:nvPr/>
        </p:nvCxnSpPr>
        <p:spPr bwMode="auto">
          <a:xfrm rot="16200000" flipV="1">
            <a:off x="9267386" y="2014286"/>
            <a:ext cx="284003" cy="282723"/>
          </a:xfrm>
          <a:prstGeom prst="bentConnector2">
            <a:avLst/>
          </a:prstGeom>
          <a:solidFill>
            <a:schemeClr val="accent1"/>
          </a:solidFill>
          <a:ln w="57150" cap="flat" cmpd="sng" algn="ctr">
            <a:solidFill>
              <a:srgbClr val="C00000"/>
            </a:solidFill>
            <a:prstDash val="solid"/>
            <a:round/>
            <a:headEnd type="none" w="med" len="med"/>
            <a:tailEnd type="triangle"/>
          </a:ln>
          <a:effectLst/>
        </p:spPr>
      </p:cxnSp>
      <p:sp>
        <p:nvSpPr>
          <p:cNvPr id="58" name="TextBox 57"/>
          <p:cNvSpPr txBox="1"/>
          <p:nvPr/>
        </p:nvSpPr>
        <p:spPr>
          <a:xfrm>
            <a:off x="8775292" y="5975874"/>
            <a:ext cx="1159292" cy="307777"/>
          </a:xfrm>
          <a:prstGeom prst="rect">
            <a:avLst/>
          </a:prstGeom>
          <a:noFill/>
        </p:spPr>
        <p:txBody>
          <a:bodyPr wrap="none" rtlCol="0">
            <a:spAutoFit/>
          </a:bodyPr>
          <a:lstStyle/>
          <a:p>
            <a:r>
              <a:rPr lang="en-US" sz="1400" dirty="0">
                <a:latin typeface="+mj-lt"/>
              </a:rPr>
              <a:t>address bus</a:t>
            </a:r>
          </a:p>
        </p:txBody>
      </p:sp>
      <p:sp>
        <p:nvSpPr>
          <p:cNvPr id="59" name="TextBox 58"/>
          <p:cNvSpPr txBox="1"/>
          <p:nvPr/>
        </p:nvSpPr>
        <p:spPr>
          <a:xfrm>
            <a:off x="4894024" y="5981242"/>
            <a:ext cx="870752" cy="307777"/>
          </a:xfrm>
          <a:prstGeom prst="rect">
            <a:avLst/>
          </a:prstGeom>
          <a:noFill/>
        </p:spPr>
        <p:txBody>
          <a:bodyPr wrap="none" rtlCol="0">
            <a:spAutoFit/>
          </a:bodyPr>
          <a:lstStyle/>
          <a:p>
            <a:r>
              <a:rPr lang="en-US" sz="1400" dirty="0">
                <a:latin typeface="+mj-lt"/>
              </a:rPr>
              <a:t>data bus</a:t>
            </a:r>
          </a:p>
        </p:txBody>
      </p:sp>
      <p:sp>
        <p:nvSpPr>
          <p:cNvPr id="60" name="TextBox 59"/>
          <p:cNvSpPr txBox="1"/>
          <p:nvPr/>
        </p:nvSpPr>
        <p:spPr>
          <a:xfrm>
            <a:off x="6776619" y="5981242"/>
            <a:ext cx="1059907" cy="307777"/>
          </a:xfrm>
          <a:prstGeom prst="rect">
            <a:avLst/>
          </a:prstGeom>
          <a:noFill/>
        </p:spPr>
        <p:txBody>
          <a:bodyPr wrap="none" rtlCol="0">
            <a:spAutoFit/>
          </a:bodyPr>
          <a:lstStyle/>
          <a:p>
            <a:r>
              <a:rPr lang="en-US" sz="1400" dirty="0">
                <a:latin typeface="+mj-lt"/>
              </a:rPr>
              <a:t>control bus</a:t>
            </a:r>
          </a:p>
        </p:txBody>
      </p:sp>
      <p:cxnSp>
        <p:nvCxnSpPr>
          <p:cNvPr id="61" name="Straight Arrow Connector 60"/>
          <p:cNvCxnSpPr/>
          <p:nvPr/>
        </p:nvCxnSpPr>
        <p:spPr bwMode="auto">
          <a:xfrm>
            <a:off x="10150608" y="1610590"/>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62" name="Straight Arrow Connector 61"/>
          <p:cNvCxnSpPr/>
          <p:nvPr/>
        </p:nvCxnSpPr>
        <p:spPr bwMode="auto">
          <a:xfrm>
            <a:off x="10150608" y="2032219"/>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63" name="Straight Arrow Connector 62"/>
          <p:cNvCxnSpPr/>
          <p:nvPr/>
        </p:nvCxnSpPr>
        <p:spPr bwMode="auto">
          <a:xfrm>
            <a:off x="10150608" y="2464267"/>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64" name="Straight Arrow Connector 63"/>
          <p:cNvCxnSpPr/>
          <p:nvPr/>
        </p:nvCxnSpPr>
        <p:spPr bwMode="auto">
          <a:xfrm>
            <a:off x="10150608" y="2834726"/>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65" name="TextBox 64"/>
          <p:cNvSpPr txBox="1"/>
          <p:nvPr/>
        </p:nvSpPr>
        <p:spPr>
          <a:xfrm>
            <a:off x="10853913" y="1420574"/>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cxnSp>
        <p:nvCxnSpPr>
          <p:cNvPr id="66" name="Straight Arrow Connector 65"/>
          <p:cNvCxnSpPr/>
          <p:nvPr/>
        </p:nvCxnSpPr>
        <p:spPr bwMode="auto">
          <a:xfrm>
            <a:off x="10376145" y="5455398"/>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sp>
        <p:nvSpPr>
          <p:cNvPr id="67" name="TextBox 66"/>
          <p:cNvSpPr txBox="1"/>
          <p:nvPr/>
        </p:nvSpPr>
        <p:spPr>
          <a:xfrm>
            <a:off x="11112990" y="5290784"/>
            <a:ext cx="583814" cy="523220"/>
          </a:xfrm>
          <a:prstGeom prst="rect">
            <a:avLst/>
          </a:prstGeom>
          <a:noFill/>
        </p:spPr>
        <p:txBody>
          <a:bodyPr wrap="none" rtlCol="0">
            <a:spAutoFit/>
          </a:bodyPr>
          <a:lstStyle/>
          <a:p>
            <a:pPr algn="l"/>
            <a:r>
              <a:rPr lang="en-US" sz="1400" dirty="0">
                <a:latin typeface="+mj-lt"/>
              </a:rPr>
              <a:t>V</a:t>
            </a:r>
            <a:r>
              <a:rPr lang="en-US" sz="1400" baseline="-25000" dirty="0">
                <a:latin typeface="+mj-lt"/>
              </a:rPr>
              <a:t>CC</a:t>
            </a:r>
          </a:p>
          <a:p>
            <a:pPr algn="l"/>
            <a:r>
              <a:rPr lang="en-US" sz="1400" dirty="0">
                <a:latin typeface="+mj-lt"/>
              </a:rPr>
              <a:t>GND</a:t>
            </a:r>
          </a:p>
        </p:txBody>
      </p:sp>
      <p:cxnSp>
        <p:nvCxnSpPr>
          <p:cNvPr id="68" name="Straight Arrow Connector 67"/>
          <p:cNvCxnSpPr/>
          <p:nvPr/>
        </p:nvCxnSpPr>
        <p:spPr bwMode="auto">
          <a:xfrm>
            <a:off x="10405431" y="5632619"/>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Straight Arrow Connector 68"/>
          <p:cNvCxnSpPr>
            <a:endCxn id="29" idx="1"/>
          </p:cNvCxnSpPr>
          <p:nvPr/>
        </p:nvCxnSpPr>
        <p:spPr bwMode="auto">
          <a:xfrm>
            <a:off x="6766233" y="5298099"/>
            <a:ext cx="1099740" cy="4905"/>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70" name="Straight Arrow Connector 69"/>
          <p:cNvCxnSpPr>
            <a:stCxn id="28" idx="3"/>
          </p:cNvCxnSpPr>
          <p:nvPr/>
        </p:nvCxnSpPr>
        <p:spPr bwMode="auto">
          <a:xfrm>
            <a:off x="6520370" y="5293194"/>
            <a:ext cx="256249" cy="4905"/>
          </a:xfrm>
          <a:prstGeom prst="straightConnector1">
            <a:avLst/>
          </a:prstGeom>
          <a:solidFill>
            <a:schemeClr val="accent1"/>
          </a:solidFill>
          <a:ln w="19050" cap="flat" cmpd="sng" algn="ctr">
            <a:solidFill>
              <a:srgbClr val="C00000"/>
            </a:solidFill>
            <a:prstDash val="solid"/>
            <a:round/>
            <a:headEnd type="triangle" w="med" len="med"/>
            <a:tailEnd type="triangle" w="med" len="med"/>
          </a:ln>
          <a:effectLst/>
        </p:spPr>
      </p:cxnSp>
      <p:cxnSp>
        <p:nvCxnSpPr>
          <p:cNvPr id="71" name="Straight Arrow Connector 70"/>
          <p:cNvCxnSpPr/>
          <p:nvPr/>
        </p:nvCxnSpPr>
        <p:spPr bwMode="auto">
          <a:xfrm flipH="1">
            <a:off x="4539744" y="2122084"/>
            <a:ext cx="5224" cy="82874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73" name="Straight Arrow Connector 72"/>
          <p:cNvCxnSpPr/>
          <p:nvPr/>
        </p:nvCxnSpPr>
        <p:spPr bwMode="auto">
          <a:xfrm flipH="1">
            <a:off x="5225924" y="2122083"/>
            <a:ext cx="5224" cy="82874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74" name="Elbow Connector 73"/>
          <p:cNvCxnSpPr>
            <a:stCxn id="27" idx="1"/>
          </p:cNvCxnSpPr>
          <p:nvPr/>
        </p:nvCxnSpPr>
        <p:spPr bwMode="auto">
          <a:xfrm rot="10800000" flipH="1">
            <a:off x="3997347" y="2197143"/>
            <a:ext cx="12962" cy="1545564"/>
          </a:xfrm>
          <a:prstGeom prst="bentConnector4">
            <a:avLst>
              <a:gd name="adj1" fmla="val -1763617"/>
              <a:gd name="adj2" fmla="val 58408"/>
            </a:avLst>
          </a:prstGeom>
          <a:solidFill>
            <a:schemeClr val="accent1"/>
          </a:solidFill>
          <a:ln w="57150" cap="flat" cmpd="sng" algn="ctr">
            <a:solidFill>
              <a:srgbClr val="FFC000"/>
            </a:solidFill>
            <a:prstDash val="solid"/>
            <a:round/>
            <a:headEnd type="none" w="med" len="med"/>
            <a:tailEnd type="triangle"/>
          </a:ln>
          <a:effectLst/>
        </p:spPr>
      </p:cxnSp>
      <p:cxnSp>
        <p:nvCxnSpPr>
          <p:cNvPr id="78869" name="Straight Connector 78868"/>
          <p:cNvCxnSpPr/>
          <p:nvPr/>
        </p:nvCxnSpPr>
        <p:spPr bwMode="auto">
          <a:xfrm flipV="1">
            <a:off x="6453177" y="3409800"/>
            <a:ext cx="0" cy="1740809"/>
          </a:xfrm>
          <a:prstGeom prst="line">
            <a:avLst/>
          </a:prstGeom>
          <a:solidFill>
            <a:schemeClr val="accent1"/>
          </a:solidFill>
          <a:ln w="57150" cap="flat" cmpd="sng" algn="ctr">
            <a:solidFill>
              <a:srgbClr val="FFC000"/>
            </a:solidFill>
            <a:prstDash val="solid"/>
            <a:round/>
            <a:headEnd type="none" w="med" len="med"/>
            <a:tailEnd type="none" w="med" len="med"/>
          </a:ln>
          <a:effectLst/>
        </p:spPr>
      </p:cxnSp>
      <p:cxnSp>
        <p:nvCxnSpPr>
          <p:cNvPr id="78871" name="Straight Connector 78870"/>
          <p:cNvCxnSpPr/>
          <p:nvPr/>
        </p:nvCxnSpPr>
        <p:spPr bwMode="auto">
          <a:xfrm>
            <a:off x="6439454" y="3375434"/>
            <a:ext cx="2680882" cy="0"/>
          </a:xfrm>
          <a:prstGeom prst="line">
            <a:avLst/>
          </a:prstGeom>
          <a:solidFill>
            <a:schemeClr val="accent1"/>
          </a:solidFill>
          <a:ln w="57150" cap="flat" cmpd="sng" algn="ctr">
            <a:solidFill>
              <a:srgbClr val="FFC000"/>
            </a:solidFill>
            <a:prstDash val="solid"/>
            <a:round/>
            <a:headEnd type="none" w="med" len="med"/>
            <a:tailEnd type="none" w="med" len="med"/>
          </a:ln>
          <a:effectLst/>
        </p:spPr>
      </p:cxnSp>
      <p:cxnSp>
        <p:nvCxnSpPr>
          <p:cNvPr id="78873" name="Straight Connector 78872"/>
          <p:cNvCxnSpPr/>
          <p:nvPr/>
        </p:nvCxnSpPr>
        <p:spPr bwMode="auto">
          <a:xfrm flipV="1">
            <a:off x="9120336" y="2872110"/>
            <a:ext cx="0" cy="503324"/>
          </a:xfrm>
          <a:prstGeom prst="line">
            <a:avLst/>
          </a:prstGeom>
          <a:solidFill>
            <a:schemeClr val="accent1"/>
          </a:solidFill>
          <a:ln w="57150" cap="flat" cmpd="sng" algn="ctr">
            <a:solidFill>
              <a:srgbClr val="FFC000"/>
            </a:solidFill>
            <a:prstDash val="solid"/>
            <a:round/>
            <a:headEnd type="none" w="med" len="med"/>
            <a:tailEnd type="triangle" w="med" len="med"/>
          </a:ln>
          <a:effectLst/>
        </p:spPr>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hothardware.com/articleimages/Item1611/sb-die-map.jpg"/>
          <p:cNvPicPr>
            <a:picLocks noChangeAspect="1" noChangeArrowheads="1"/>
          </p:cNvPicPr>
          <p:nvPr/>
        </p:nvPicPr>
        <p:blipFill>
          <a:blip r:embed="rId3" cstate="print"/>
          <a:srcRect/>
          <a:stretch>
            <a:fillRect/>
          </a:stretch>
        </p:blipFill>
        <p:spPr bwMode="auto">
          <a:xfrm>
            <a:off x="4989512" y="3356992"/>
            <a:ext cx="5715000" cy="2876550"/>
          </a:xfrm>
          <a:prstGeom prst="rect">
            <a:avLst/>
          </a:prstGeom>
          <a:noFill/>
        </p:spPr>
      </p:pic>
      <p:sp>
        <p:nvSpPr>
          <p:cNvPr id="79875" name="Rectangle 2"/>
          <p:cNvSpPr>
            <a:spLocks noGrp="1" noChangeArrowheads="1"/>
          </p:cNvSpPr>
          <p:nvPr>
            <p:ph type="title"/>
          </p:nvPr>
        </p:nvSpPr>
        <p:spPr/>
        <p:txBody>
          <a:bodyPr/>
          <a:lstStyle/>
          <a:p>
            <a:pPr eaLnBrk="1" hangingPunct="1"/>
            <a:r>
              <a:rPr lang="en-US" noProof="0" dirty="0"/>
              <a:t>Additional components of a microprocessor</a:t>
            </a:r>
          </a:p>
        </p:txBody>
      </p:sp>
      <p:sp>
        <p:nvSpPr>
          <p:cNvPr id="79876" name="Rectangle 4"/>
          <p:cNvSpPr>
            <a:spLocks noGrp="1" noChangeArrowheads="1"/>
          </p:cNvSpPr>
          <p:nvPr>
            <p:ph idx="1"/>
          </p:nvPr>
        </p:nvSpPr>
        <p:spPr/>
        <p:txBody>
          <a:bodyPr/>
          <a:lstStyle/>
          <a:p>
            <a:pPr eaLnBrk="1" hangingPunct="1"/>
            <a:r>
              <a:rPr lang="en-US" noProof="0" dirty="0"/>
              <a:t>Current microprocessors can comprise:</a:t>
            </a:r>
          </a:p>
          <a:p>
            <a:pPr eaLnBrk="1" hangingPunct="1"/>
            <a:endParaRPr lang="en-US" noProof="0" dirty="0"/>
          </a:p>
          <a:p>
            <a:pPr marL="422077" lvl="2" indent="-132160">
              <a:spcBef>
                <a:spcPts val="375"/>
              </a:spcBef>
            </a:pPr>
            <a:r>
              <a:rPr lang="en-US" dirty="0"/>
              <a:t>Cache memory (fast memory for instructions and operands, covered later)</a:t>
            </a:r>
          </a:p>
          <a:p>
            <a:pPr marL="422077" lvl="2" indent="-132160">
              <a:spcBef>
                <a:spcPts val="375"/>
              </a:spcBef>
            </a:pPr>
            <a:endParaRPr lang="en-US" dirty="0"/>
          </a:p>
          <a:p>
            <a:pPr marL="422077" lvl="2" indent="-132160">
              <a:spcBef>
                <a:spcPts val="375"/>
              </a:spcBef>
            </a:pPr>
            <a:r>
              <a:rPr lang="en-US" dirty="0"/>
              <a:t>Vector processing unit</a:t>
            </a:r>
          </a:p>
          <a:p>
            <a:pPr marL="422077" lvl="2" indent="-132160">
              <a:spcBef>
                <a:spcPts val="375"/>
              </a:spcBef>
            </a:pPr>
            <a:endParaRPr lang="en-US" dirty="0"/>
          </a:p>
          <a:p>
            <a:pPr marL="422077" lvl="2" indent="-132160">
              <a:spcBef>
                <a:spcPts val="375"/>
              </a:spcBef>
            </a:pPr>
            <a:r>
              <a:rPr lang="en-US" dirty="0"/>
              <a:t>Graphics processor</a:t>
            </a:r>
          </a:p>
          <a:p>
            <a:pPr marL="422077" lvl="2" indent="-132160">
              <a:spcBef>
                <a:spcPts val="375"/>
              </a:spcBef>
            </a:pPr>
            <a:endParaRPr lang="en-US" dirty="0"/>
          </a:p>
          <a:p>
            <a:pPr marL="422077" lvl="2" indent="-132160">
              <a:spcBef>
                <a:spcPts val="375"/>
              </a:spcBef>
            </a:pPr>
            <a:r>
              <a:rPr lang="en-US" dirty="0"/>
              <a:t>Signal processing unit</a:t>
            </a:r>
          </a:p>
          <a:p>
            <a:pPr marL="422077" lvl="2" indent="-132160">
              <a:spcBef>
                <a:spcPts val="375"/>
              </a:spcBef>
            </a:pPr>
            <a:endParaRPr lang="en-US" dirty="0"/>
          </a:p>
          <a:p>
            <a:pPr marL="422077" lvl="2" indent="-132160">
              <a:spcBef>
                <a:spcPts val="375"/>
              </a:spcBef>
            </a:pPr>
            <a:r>
              <a:rPr lang="en-US" dirty="0"/>
              <a:t>Neural networks, AI support</a:t>
            </a:r>
          </a:p>
          <a:p>
            <a:pPr marL="422077" lvl="2" indent="-132160">
              <a:spcBef>
                <a:spcPts val="375"/>
              </a:spcBef>
            </a:pPr>
            <a:endParaRPr lang="en-US" dirty="0"/>
          </a:p>
          <a:p>
            <a:pPr marL="422077" lvl="2" indent="-132160">
              <a:spcBef>
                <a:spcPts val="375"/>
              </a:spcBef>
            </a:pPr>
            <a:r>
              <a:rPr lang="en-US" dirty="0"/>
              <a:t>Interrupt controller</a:t>
            </a:r>
          </a:p>
          <a:p>
            <a:pPr marL="422077" lvl="2" indent="-132160">
              <a:spcBef>
                <a:spcPts val="375"/>
              </a:spcBef>
            </a:pPr>
            <a:endParaRPr lang="en-US" dirty="0"/>
          </a:p>
          <a:p>
            <a:pPr marL="422077" lvl="2" indent="-132160">
              <a:spcBef>
                <a:spcPts val="375"/>
              </a:spcBef>
            </a:pPr>
            <a:r>
              <a:rPr lang="en-US" dirty="0"/>
              <a:t>...</a:t>
            </a:r>
          </a:p>
          <a:p>
            <a:pPr eaLnBrk="1" hangingPunct="1"/>
            <a:endParaRPr lang="en-US" noProof="0" dirty="0"/>
          </a:p>
          <a:p>
            <a:pPr eaLnBrk="1" hangingPunct="1"/>
            <a:endParaRPr lang="en-US" noProof="0" dirty="0"/>
          </a:p>
          <a:p>
            <a:pPr eaLnBrk="1" hangingPunct="1"/>
            <a:endParaRPr lang="en-US" noProof="0" dirty="0"/>
          </a:p>
        </p:txBody>
      </p:sp>
      <p:sp>
        <p:nvSpPr>
          <p:cNvPr id="7987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Why are registers faster than the main memory?</a:t>
            </a:r>
          </a:p>
          <a:p>
            <a:pPr marL="268288" lvl="1" indent="-180975"/>
            <a:r>
              <a:rPr lang="en-US" dirty="0"/>
              <a:t>How can special purpose registers speed-up the processor?</a:t>
            </a:r>
          </a:p>
          <a:p>
            <a:pPr marL="268288" lvl="1" indent="-180975"/>
            <a:r>
              <a:rPr lang="en-US" dirty="0"/>
              <a:t>What is the purpose of a stack? Why not using a “normal” memory?</a:t>
            </a:r>
          </a:p>
          <a:p>
            <a:pPr marL="268288" lvl="1" indent="-180975"/>
            <a:r>
              <a:rPr lang="en-US" dirty="0"/>
              <a:t>What is the purpose of a base pointer + index? Can’t we directly address elements?</a:t>
            </a:r>
          </a:p>
          <a:p>
            <a:pPr marL="268288" lvl="1" indent="-180975"/>
            <a:r>
              <a:rPr lang="en-US" dirty="0"/>
              <a:t>How can we speed-up the internal processing in micro processors?</a:t>
            </a:r>
          </a:p>
          <a:p>
            <a:pPr marL="268288" lvl="1" indent="-180975"/>
            <a:r>
              <a:rPr lang="en-US" dirty="0"/>
              <a:t>Check the layout of current processors, GPUs, AI processors etc.! Can you find some of the components?</a:t>
            </a:r>
          </a:p>
          <a:p>
            <a:pPr marL="268288" lvl="1" indent="-180975"/>
            <a:endParaRPr lang="en-US" dirty="0"/>
          </a:p>
          <a:p>
            <a:pPr marL="268288" lvl="1" indent="-180975"/>
            <a:endParaRPr lang="en-US" dirty="0"/>
          </a:p>
          <a:p>
            <a:pPr marL="268288" lvl="1" indent="-180975"/>
            <a:endParaRPr lang="en-US" dirty="0"/>
          </a:p>
          <a:p>
            <a:pPr marL="268288" lvl="1" indent="-180975"/>
            <a:endParaRPr lang="de-DE" dirty="0"/>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224236449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en-US" sz="3000" noProof="0" dirty="0"/>
              <a:t>Performance enhancement</a:t>
            </a:r>
            <a:br>
              <a:rPr lang="en-US" sz="3000" noProof="0" dirty="0"/>
            </a:br>
            <a:endParaRPr lang="en-US" sz="3000" noProof="0" dirty="0"/>
          </a:p>
        </p:txBody>
      </p:sp>
      <p:sp>
        <p:nvSpPr>
          <p:cNvPr id="80899" name="Textplatzhalter 2"/>
          <p:cNvSpPr>
            <a:spLocks noGrp="1"/>
          </p:cNvSpPr>
          <p:nvPr>
            <p:ph type="body" idx="1"/>
          </p:nvPr>
        </p:nvSpPr>
        <p:spPr/>
        <p:txBody>
          <a:bodyPr/>
          <a:lstStyle/>
          <a:p>
            <a:endParaRPr lang="de-DE" dirty="0"/>
          </a:p>
        </p:txBody>
      </p:sp>
      <p:sp>
        <p:nvSpPr>
          <p:cNvPr id="8090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5"/>
          <p:cNvSpPr>
            <a:spLocks noGrp="1" noChangeArrowheads="1"/>
          </p:cNvSpPr>
          <p:nvPr>
            <p:ph type="title"/>
          </p:nvPr>
        </p:nvSpPr>
        <p:spPr/>
        <p:txBody>
          <a:bodyPr/>
          <a:lstStyle/>
          <a:p>
            <a:pPr eaLnBrk="1" hangingPunct="1"/>
            <a:r>
              <a:rPr lang="en-US" noProof="0" dirty="0"/>
              <a:t>Performance enhancements in computer systems</a:t>
            </a:r>
          </a:p>
        </p:txBody>
      </p:sp>
      <p:sp>
        <p:nvSpPr>
          <p:cNvPr id="81924" name="Rectangle 6"/>
          <p:cNvSpPr>
            <a:spLocks noGrp="1" noChangeArrowheads="1"/>
          </p:cNvSpPr>
          <p:nvPr>
            <p:ph idx="1"/>
          </p:nvPr>
        </p:nvSpPr>
        <p:spPr/>
        <p:txBody>
          <a:bodyPr/>
          <a:lstStyle/>
          <a:p>
            <a:pPr eaLnBrk="1" hangingPunct="1"/>
            <a:r>
              <a:rPr lang="en-US" noProof="0" dirty="0"/>
              <a:t>How to enhance the performance of a computer system?</a:t>
            </a:r>
          </a:p>
          <a:p>
            <a:pPr eaLnBrk="1" hangingPunct="1"/>
            <a:endParaRPr lang="en-US" dirty="0"/>
          </a:p>
          <a:p>
            <a:pPr indent="-74340"/>
            <a:r>
              <a:rPr lang="en-US" noProof="0" dirty="0"/>
              <a:t>Technology</a:t>
            </a:r>
          </a:p>
          <a:p>
            <a:pPr marL="422077" lvl="2" indent="-132160">
              <a:spcBef>
                <a:spcPts val="375"/>
              </a:spcBef>
            </a:pPr>
            <a:r>
              <a:rPr lang="en-US" dirty="0"/>
              <a:t>Faster technologies, new materials, higher clock frequencies often require redesigns</a:t>
            </a:r>
          </a:p>
          <a:p>
            <a:pPr marL="422077" lvl="2" indent="-132160">
              <a:spcBef>
                <a:spcPts val="375"/>
              </a:spcBef>
            </a:pPr>
            <a:r>
              <a:rPr lang="en-US" dirty="0"/>
              <a:t>Expensive plus physical limitations</a:t>
            </a:r>
          </a:p>
          <a:p>
            <a:pPr eaLnBrk="1" hangingPunct="1"/>
            <a:endParaRPr lang="en-US" noProof="0" dirty="0"/>
          </a:p>
          <a:p>
            <a:pPr indent="-74340"/>
            <a:r>
              <a:rPr lang="en-US" noProof="0" dirty="0"/>
              <a:t>Architecture</a:t>
            </a:r>
          </a:p>
          <a:p>
            <a:pPr marL="422077" lvl="2" indent="-132160">
              <a:spcBef>
                <a:spcPts val="375"/>
              </a:spcBef>
            </a:pPr>
            <a:r>
              <a:rPr lang="en-US" dirty="0"/>
              <a:t>Increase parallelism (increased number of transistors, larger bus widths, replicated functional units)</a:t>
            </a:r>
          </a:p>
          <a:p>
            <a:pPr marL="422077" lvl="2" indent="-132160">
              <a:spcBef>
                <a:spcPts val="375"/>
              </a:spcBef>
            </a:pPr>
            <a:r>
              <a:rPr lang="en-US" dirty="0"/>
              <a:t>Multi-core processors go this way in basically all computer systems </a:t>
            </a:r>
          </a:p>
        </p:txBody>
      </p:sp>
      <p:sp>
        <p:nvSpPr>
          <p:cNvPr id="81922" name="Fußzeilenplatzhalter 3"/>
          <p:cNvSpPr>
            <a:spLocks noGrp="1"/>
          </p:cNvSpPr>
          <p:nvPr>
            <p:ph type="ftr" sz="quarter" idx="10"/>
          </p:nvPr>
        </p:nvSpPr>
        <p:spPr>
          <a:noFill/>
        </p:spPr>
        <p:txBody>
          <a:bodyPr/>
          <a:lstStyle/>
          <a:p>
            <a:r>
              <a:rPr lang="en-US"/>
              <a:t>TI II - Computer Architecture</a:t>
            </a:r>
          </a:p>
        </p:txBody>
      </p:sp>
    </p:spTree>
    <p:custDataLst>
      <p:tags r:id="rId1"/>
    </p:custData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noProof="0" dirty="0"/>
              <a:t>Technological progress</a:t>
            </a:r>
          </a:p>
        </p:txBody>
      </p:sp>
      <p:sp>
        <p:nvSpPr>
          <p:cNvPr id="82946" name="Fußzeilenplatzhalter 2"/>
          <p:cNvSpPr>
            <a:spLocks noGrp="1"/>
          </p:cNvSpPr>
          <p:nvPr>
            <p:ph type="ftr" sz="quarter" idx="10"/>
          </p:nvPr>
        </p:nvSpPr>
        <p:spPr>
          <a:noFill/>
        </p:spPr>
        <p:txBody>
          <a:bodyPr/>
          <a:lstStyle/>
          <a:p>
            <a:r>
              <a:rPr lang="en-US"/>
              <a:t>TI II - Computer Architecture</a:t>
            </a:r>
          </a:p>
        </p:txBody>
      </p:sp>
      <p:pic>
        <p:nvPicPr>
          <p:cNvPr id="6146" name="Picture 2" descr="https://www.semiconductor-digest.com/wp-content/uploads/2020/03/bulletin20200305Fi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506114"/>
            <a:ext cx="6120680" cy="42046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0992" y="6089271"/>
            <a:ext cx="8970020" cy="461665"/>
          </a:xfrm>
          <a:prstGeom prst="rect">
            <a:avLst/>
          </a:prstGeom>
          <a:noFill/>
        </p:spPr>
        <p:txBody>
          <a:bodyPr wrap="none" rtlCol="0">
            <a:spAutoFit/>
          </a:bodyPr>
          <a:lstStyle/>
          <a:p>
            <a:r>
              <a:rPr lang="de-DE" sz="1200" dirty="0">
                <a:hlinkClick r:id="rId4"/>
              </a:rPr>
              <a:t>https://www.semiconductor-digest.com/2020/03/10/transistor-count-trends-continue-to-track-with-moores-law/</a:t>
            </a:r>
            <a:endParaRPr lang="de-DE" sz="1200" dirty="0"/>
          </a:p>
          <a:p>
            <a:r>
              <a:rPr lang="de-DE" sz="1200" dirty="0">
                <a:hlinkClick r:id="rId5"/>
              </a:rPr>
              <a:t>https://en.wikipedia.org/wiki/Moore%27s_law</a:t>
            </a:r>
            <a:endParaRPr lang="en-US" sz="1200"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en-US" sz="3000" noProof="0" dirty="0"/>
              <a:t>Structural enhancements</a:t>
            </a:r>
          </a:p>
        </p:txBody>
      </p:sp>
      <p:sp>
        <p:nvSpPr>
          <p:cNvPr id="83971" name="Textplatzhalter 2"/>
          <p:cNvSpPr>
            <a:spLocks noGrp="1"/>
          </p:cNvSpPr>
          <p:nvPr>
            <p:ph type="body" idx="1"/>
          </p:nvPr>
        </p:nvSpPr>
        <p:spPr/>
        <p:txBody>
          <a:bodyPr/>
          <a:lstStyle/>
          <a:p>
            <a:r>
              <a:rPr lang="en-US" sz="1600" noProof="0" dirty="0"/>
              <a:t>Performance enhancement</a:t>
            </a:r>
          </a:p>
          <a:p>
            <a:endParaRPr lang="en-US" sz="1200" noProof="0" dirty="0"/>
          </a:p>
        </p:txBody>
      </p:sp>
      <p:sp>
        <p:nvSpPr>
          <p:cNvPr id="8397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12"/>
          <p:cNvSpPr>
            <a:spLocks noGrp="1" noChangeArrowheads="1"/>
          </p:cNvSpPr>
          <p:nvPr>
            <p:ph type="title"/>
          </p:nvPr>
        </p:nvSpPr>
        <p:spPr/>
        <p:txBody>
          <a:bodyPr/>
          <a:lstStyle/>
          <a:p>
            <a:pPr eaLnBrk="1" hangingPunct="1"/>
            <a:r>
              <a:rPr lang="en-US" noProof="0" dirty="0"/>
              <a:t>Structural enhancements</a:t>
            </a:r>
          </a:p>
        </p:txBody>
      </p:sp>
      <p:sp>
        <p:nvSpPr>
          <p:cNvPr id="84996" name="Rectangle 13"/>
          <p:cNvSpPr>
            <a:spLocks noGrp="1" noChangeArrowheads="1"/>
          </p:cNvSpPr>
          <p:nvPr>
            <p:ph idx="1"/>
          </p:nvPr>
        </p:nvSpPr>
        <p:spPr/>
        <p:txBody>
          <a:bodyPr/>
          <a:lstStyle/>
          <a:p>
            <a:pPr eaLnBrk="1" hangingPunct="1">
              <a:buFontTx/>
              <a:buNone/>
            </a:pPr>
            <a:r>
              <a:rPr lang="en-US" noProof="0" dirty="0"/>
              <a:t>Classification of computer architectures according to Flynn</a:t>
            </a:r>
          </a:p>
          <a:p>
            <a:pPr eaLnBrk="1" hangingPunct="1">
              <a:buFontTx/>
              <a:buNone/>
            </a:pPr>
            <a:endParaRPr lang="en-US" noProof="0" dirty="0"/>
          </a:p>
          <a:p>
            <a:pPr eaLnBrk="1" hangingPunct="1"/>
            <a:r>
              <a:rPr lang="en-US" noProof="0" dirty="0"/>
              <a:t>Be aware: </a:t>
            </a:r>
            <a:r>
              <a:rPr lang="en-US" noProof="0" dirty="0">
                <a:solidFill>
                  <a:srgbClr val="003399"/>
                </a:solidFill>
              </a:rPr>
              <a:t>historical classification</a:t>
            </a:r>
            <a:r>
              <a:rPr lang="en-US" noProof="0" dirty="0"/>
              <a:t>, does not really fit anymore…</a:t>
            </a:r>
          </a:p>
          <a:p>
            <a:pPr eaLnBrk="1" hangingPunct="1"/>
            <a:endParaRPr lang="en-US" noProof="0" dirty="0"/>
          </a:p>
          <a:p>
            <a:pPr eaLnBrk="1" hangingPunct="1"/>
            <a:r>
              <a:rPr lang="en-US" dirty="0"/>
              <a:t>Considers parallelism in instructions and data (operands)</a:t>
            </a:r>
          </a:p>
          <a:p>
            <a:pPr eaLnBrk="1" hangingPunct="1"/>
            <a:endParaRPr lang="en-US" noProof="0" dirty="0"/>
          </a:p>
          <a:p>
            <a:pPr marL="116681" indent="-132160">
              <a:spcBef>
                <a:spcPts val="375"/>
              </a:spcBef>
            </a:pPr>
            <a:r>
              <a:rPr lang="en-US" noProof="0" dirty="0">
                <a:solidFill>
                  <a:srgbClr val="C00000"/>
                </a:solidFill>
              </a:rPr>
              <a:t>SISD</a:t>
            </a:r>
            <a:r>
              <a:rPr lang="en-US" noProof="0" dirty="0"/>
              <a:t> (Single Instruction Single Data)</a:t>
            </a:r>
          </a:p>
          <a:p>
            <a:pPr marL="422077" lvl="2" indent="-132160">
              <a:spcBef>
                <a:spcPts val="375"/>
              </a:spcBef>
            </a:pPr>
            <a:r>
              <a:rPr lang="en-US" dirty="0"/>
              <a:t>A single serial stream of instructions operates on data (classical von-Neumann principle)</a:t>
            </a:r>
          </a:p>
          <a:p>
            <a:pPr eaLnBrk="1" hangingPunct="1"/>
            <a:endParaRPr lang="en-US" noProof="0" dirty="0"/>
          </a:p>
        </p:txBody>
      </p:sp>
      <p:sp>
        <p:nvSpPr>
          <p:cNvPr id="84994" name="Fußzeilenplatzhalter 3"/>
          <p:cNvSpPr>
            <a:spLocks noGrp="1"/>
          </p:cNvSpPr>
          <p:nvPr>
            <p:ph type="ftr" sz="quarter" idx="10"/>
          </p:nvPr>
        </p:nvSpPr>
        <p:spPr>
          <a:noFill/>
        </p:spPr>
        <p:txBody>
          <a:bodyPr/>
          <a:lstStyle/>
          <a:p>
            <a:r>
              <a:rPr lang="en-US"/>
              <a:t>TI II - Computer Architecture</a:t>
            </a:r>
          </a:p>
        </p:txBody>
      </p:sp>
      <p:sp>
        <p:nvSpPr>
          <p:cNvPr id="84997" name="Rectangle 4"/>
          <p:cNvSpPr>
            <a:spLocks noChangeArrowheads="1"/>
          </p:cNvSpPr>
          <p:nvPr/>
        </p:nvSpPr>
        <p:spPr bwMode="auto">
          <a:xfrm>
            <a:off x="2752726" y="4286251"/>
            <a:ext cx="1476375" cy="1609725"/>
          </a:xfrm>
          <a:prstGeom prst="rect">
            <a:avLst/>
          </a:prstGeom>
          <a:solidFill>
            <a:srgbClr val="FF9900"/>
          </a:solidFill>
          <a:ln w="12700">
            <a:solidFill>
              <a:schemeClr val="tx1"/>
            </a:solidFill>
            <a:miter lim="800000"/>
            <a:headEnd/>
            <a:tailEnd/>
          </a:ln>
        </p:spPr>
        <p:txBody>
          <a:bodyPr wrap="none" anchor="ctr"/>
          <a:lstStyle/>
          <a:p>
            <a:pPr eaLnBrk="0" hangingPunct="0"/>
            <a:r>
              <a:rPr lang="de-DE" sz="2000" dirty="0" err="1">
                <a:solidFill>
                  <a:schemeClr val="bg1"/>
                </a:solidFill>
              </a:rPr>
              <a:t>memory</a:t>
            </a:r>
            <a:endParaRPr lang="en-US" sz="2000" dirty="0">
              <a:solidFill>
                <a:schemeClr val="bg1"/>
              </a:solidFill>
            </a:endParaRPr>
          </a:p>
        </p:txBody>
      </p:sp>
      <p:sp>
        <p:nvSpPr>
          <p:cNvPr id="84998" name="Rectangle 5"/>
          <p:cNvSpPr>
            <a:spLocks noChangeArrowheads="1"/>
          </p:cNvSpPr>
          <p:nvPr/>
        </p:nvSpPr>
        <p:spPr bwMode="auto">
          <a:xfrm>
            <a:off x="5715000" y="4681539"/>
            <a:ext cx="819150" cy="866775"/>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t>CPU</a:t>
            </a:r>
            <a:endParaRPr lang="en-US" sz="2000"/>
          </a:p>
        </p:txBody>
      </p:sp>
      <p:sp>
        <p:nvSpPr>
          <p:cNvPr id="84999" name="Line 6"/>
          <p:cNvSpPr>
            <a:spLocks noChangeShapeType="1"/>
          </p:cNvSpPr>
          <p:nvPr/>
        </p:nvSpPr>
        <p:spPr bwMode="auto">
          <a:xfrm flipH="1">
            <a:off x="4219576" y="5334000"/>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5000" name="Line 7"/>
          <p:cNvSpPr>
            <a:spLocks noChangeShapeType="1"/>
          </p:cNvSpPr>
          <p:nvPr/>
        </p:nvSpPr>
        <p:spPr bwMode="auto">
          <a:xfrm flipH="1">
            <a:off x="4229100" y="4838700"/>
            <a:ext cx="1504950" cy="0"/>
          </a:xfrm>
          <a:prstGeom prst="line">
            <a:avLst/>
          </a:prstGeom>
          <a:noFill/>
          <a:ln w="28575">
            <a:solidFill>
              <a:srgbClr val="0000CC"/>
            </a:solidFill>
            <a:round/>
            <a:headEnd type="triangle" w="med" len="med"/>
            <a:tailEnd/>
          </a:ln>
        </p:spPr>
        <p:txBody>
          <a:bodyPr/>
          <a:lstStyle/>
          <a:p>
            <a:endParaRPr lang="de-DE"/>
          </a:p>
        </p:txBody>
      </p:sp>
      <p:sp>
        <p:nvSpPr>
          <p:cNvPr id="85001" name="Text Box 8"/>
          <p:cNvSpPr txBox="1">
            <a:spLocks noChangeArrowheads="1"/>
          </p:cNvSpPr>
          <p:nvPr/>
        </p:nvSpPr>
        <p:spPr bwMode="auto">
          <a:xfrm>
            <a:off x="4514851" y="5048250"/>
            <a:ext cx="639919" cy="338554"/>
          </a:xfrm>
          <a:prstGeom prst="rect">
            <a:avLst/>
          </a:prstGeom>
          <a:noFill/>
          <a:ln w="12700">
            <a:noFill/>
            <a:miter lim="800000"/>
            <a:headEnd/>
            <a:tailEnd/>
          </a:ln>
        </p:spPr>
        <p:txBody>
          <a:bodyPr wrap="none">
            <a:spAutoFit/>
          </a:bodyPr>
          <a:lstStyle/>
          <a:p>
            <a:pPr algn="l" eaLnBrk="0" hangingPunct="0"/>
            <a:r>
              <a:rPr lang="de-DE" sz="1600" dirty="0" err="1">
                <a:solidFill>
                  <a:srgbClr val="009900"/>
                </a:solidFill>
              </a:rPr>
              <a:t>data</a:t>
            </a:r>
            <a:endParaRPr lang="en-US" sz="1600" dirty="0">
              <a:solidFill>
                <a:srgbClr val="009900"/>
              </a:solidFill>
            </a:endParaRPr>
          </a:p>
        </p:txBody>
      </p:sp>
      <p:sp>
        <p:nvSpPr>
          <p:cNvPr id="85002" name="Text Box 9"/>
          <p:cNvSpPr txBox="1">
            <a:spLocks noChangeArrowheads="1"/>
          </p:cNvSpPr>
          <p:nvPr/>
        </p:nvSpPr>
        <p:spPr bwMode="auto">
          <a:xfrm>
            <a:off x="4281842" y="4543425"/>
            <a:ext cx="1382110" cy="338554"/>
          </a:xfrm>
          <a:prstGeom prst="rect">
            <a:avLst/>
          </a:prstGeom>
          <a:noFill/>
          <a:ln w="12700">
            <a:noFill/>
            <a:miter lim="800000"/>
            <a:headEnd/>
            <a:tailEnd/>
          </a:ln>
        </p:spPr>
        <p:txBody>
          <a:bodyPr wrap="none">
            <a:spAutoFit/>
          </a:bodyPr>
          <a:lstStyle/>
          <a:p>
            <a:pPr algn="l" eaLnBrk="0" hangingPunct="0"/>
            <a:r>
              <a:rPr lang="de-DE" sz="1600" dirty="0" err="1">
                <a:solidFill>
                  <a:srgbClr val="0000CC"/>
                </a:solidFill>
              </a:rPr>
              <a:t>instructions</a:t>
            </a:r>
            <a:endParaRPr lang="en-US" sz="1600" dirty="0">
              <a:solidFill>
                <a:srgbClr val="0000CC"/>
              </a:solidFill>
            </a:endParaRPr>
          </a:p>
        </p:txBody>
      </p:sp>
      <p:sp>
        <p:nvSpPr>
          <p:cNvPr id="85003" name="Rectangle 10"/>
          <p:cNvSpPr>
            <a:spLocks noChangeArrowheads="1"/>
          </p:cNvSpPr>
          <p:nvPr/>
        </p:nvSpPr>
        <p:spPr bwMode="auto">
          <a:xfrm>
            <a:off x="7464152" y="4607094"/>
            <a:ext cx="2318263" cy="1015663"/>
          </a:xfrm>
          <a:prstGeom prst="rect">
            <a:avLst/>
          </a:prstGeom>
          <a:noFill/>
          <a:ln w="12700">
            <a:noFill/>
            <a:miter lim="800000"/>
            <a:headEnd/>
            <a:tailEnd/>
          </a:ln>
        </p:spPr>
        <p:txBody>
          <a:bodyPr wrap="none">
            <a:spAutoFit/>
          </a:bodyPr>
          <a:lstStyle/>
          <a:p>
            <a:pPr algn="l" eaLnBrk="0" hangingPunct="0">
              <a:buClr>
                <a:srgbClr val="339966"/>
              </a:buClr>
              <a:buSzPct val="75000"/>
              <a:buFont typeface="Monotype Sorts" pitchFamily="2" charset="2"/>
              <a:buNone/>
            </a:pPr>
            <a:r>
              <a:rPr lang="de-DE" sz="2000" dirty="0" err="1">
                <a:latin typeface="+mj-lt"/>
              </a:rPr>
              <a:t>Classical</a:t>
            </a:r>
            <a:r>
              <a:rPr lang="de-DE" sz="2000" dirty="0">
                <a:latin typeface="+mj-lt"/>
              </a:rPr>
              <a:t>:</a:t>
            </a:r>
            <a:br>
              <a:rPr lang="de-DE" sz="2000" dirty="0">
                <a:latin typeface="+mj-lt"/>
              </a:rPr>
            </a:br>
            <a:r>
              <a:rPr lang="de-DE" sz="2000" dirty="0">
                <a:latin typeface="+mj-lt"/>
              </a:rPr>
              <a:t>IBM-PC, IBM 370, </a:t>
            </a:r>
          </a:p>
          <a:p>
            <a:pPr algn="l" eaLnBrk="0" hangingPunct="0">
              <a:buClr>
                <a:srgbClr val="339966"/>
              </a:buClr>
              <a:buSzPct val="75000"/>
              <a:buFont typeface="Monotype Sorts" pitchFamily="2" charset="2"/>
              <a:buNone/>
            </a:pPr>
            <a:r>
              <a:rPr lang="de-DE" sz="2000" dirty="0">
                <a:latin typeface="+mj-lt"/>
              </a:rPr>
              <a:t>DEC Micro-VAX,…</a:t>
            </a:r>
            <a:endParaRPr lang="en-US" sz="2000" dirty="0">
              <a:latin typeface="+mj-lt"/>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4"/>
          <p:cNvSpPr>
            <a:spLocks noGrp="1" noChangeArrowheads="1"/>
          </p:cNvSpPr>
          <p:nvPr>
            <p:ph type="title"/>
          </p:nvPr>
        </p:nvSpPr>
        <p:spPr/>
        <p:txBody>
          <a:bodyPr/>
          <a:lstStyle/>
          <a:p>
            <a:r>
              <a:rPr lang="en-US" dirty="0"/>
              <a:t>Structural enhancements</a:t>
            </a:r>
            <a:endParaRPr lang="en-US" noProof="0" dirty="0"/>
          </a:p>
        </p:txBody>
      </p:sp>
      <p:sp>
        <p:nvSpPr>
          <p:cNvPr id="86020" name="Rectangle 25"/>
          <p:cNvSpPr>
            <a:spLocks noGrp="1" noChangeArrowheads="1"/>
          </p:cNvSpPr>
          <p:nvPr>
            <p:ph idx="1"/>
          </p:nvPr>
        </p:nvSpPr>
        <p:spPr/>
        <p:txBody>
          <a:bodyPr/>
          <a:lstStyle/>
          <a:p>
            <a:pPr indent="-74340"/>
            <a:r>
              <a:rPr lang="en-US" noProof="0" dirty="0">
                <a:solidFill>
                  <a:srgbClr val="C00000"/>
                </a:solidFill>
              </a:rPr>
              <a:t>SIMD</a:t>
            </a:r>
            <a:r>
              <a:rPr lang="en-US" noProof="0" dirty="0"/>
              <a:t> (Single Instruction Multiple Data)</a:t>
            </a:r>
          </a:p>
          <a:p>
            <a:pPr marL="422077" lvl="2" indent="-132160">
              <a:spcBef>
                <a:spcPts val="375"/>
              </a:spcBef>
            </a:pPr>
            <a:r>
              <a:rPr lang="en-US" dirty="0"/>
              <a:t>All processors perform the same instructions on different data (array processor)</a:t>
            </a:r>
          </a:p>
          <a:p>
            <a:pPr eaLnBrk="1" hangingPunct="1"/>
            <a:endParaRPr lang="en-US" noProof="0" dirty="0"/>
          </a:p>
        </p:txBody>
      </p:sp>
      <p:sp>
        <p:nvSpPr>
          <p:cNvPr id="86018" name="Fußzeilenplatzhalter 3"/>
          <p:cNvSpPr>
            <a:spLocks noGrp="1"/>
          </p:cNvSpPr>
          <p:nvPr>
            <p:ph type="ftr" sz="quarter" idx="10"/>
          </p:nvPr>
        </p:nvSpPr>
        <p:spPr>
          <a:noFill/>
        </p:spPr>
        <p:txBody>
          <a:bodyPr/>
          <a:lstStyle/>
          <a:p>
            <a:r>
              <a:rPr lang="en-US"/>
              <a:t>TI II - Computer Architecture</a:t>
            </a:r>
          </a:p>
        </p:txBody>
      </p:sp>
      <p:sp>
        <p:nvSpPr>
          <p:cNvPr id="86021" name="Rectangle 4"/>
          <p:cNvSpPr>
            <a:spLocks noChangeArrowheads="1"/>
          </p:cNvSpPr>
          <p:nvPr/>
        </p:nvSpPr>
        <p:spPr bwMode="auto">
          <a:xfrm>
            <a:off x="2828926" y="2719389"/>
            <a:ext cx="1476375" cy="3324225"/>
          </a:xfrm>
          <a:prstGeom prst="rect">
            <a:avLst/>
          </a:prstGeom>
          <a:solidFill>
            <a:srgbClr val="FF9900"/>
          </a:solidFill>
          <a:ln w="12700">
            <a:solidFill>
              <a:schemeClr val="tx1"/>
            </a:solidFill>
            <a:miter lim="800000"/>
            <a:headEnd/>
            <a:tailEnd/>
          </a:ln>
        </p:spPr>
        <p:txBody>
          <a:bodyPr wrap="none" anchor="ctr"/>
          <a:lstStyle/>
          <a:p>
            <a:pPr eaLnBrk="0" hangingPunct="0"/>
            <a:r>
              <a:rPr lang="de-DE" sz="2400" dirty="0" err="1">
                <a:solidFill>
                  <a:schemeClr val="bg1"/>
                </a:solidFill>
                <a:latin typeface="Arial" charset="0"/>
              </a:rPr>
              <a:t>memory</a:t>
            </a:r>
            <a:endParaRPr lang="en-US" sz="2400" dirty="0">
              <a:solidFill>
                <a:schemeClr val="bg1"/>
              </a:solidFill>
              <a:latin typeface="Arial" charset="0"/>
            </a:endParaRPr>
          </a:p>
        </p:txBody>
      </p:sp>
      <p:sp>
        <p:nvSpPr>
          <p:cNvPr id="86022" name="Line 5"/>
          <p:cNvSpPr>
            <a:spLocks noChangeShapeType="1"/>
          </p:cNvSpPr>
          <p:nvPr/>
        </p:nvSpPr>
        <p:spPr bwMode="auto">
          <a:xfrm flipH="1">
            <a:off x="4295776" y="5705475"/>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6023" name="Line 6"/>
          <p:cNvSpPr>
            <a:spLocks noChangeShapeType="1"/>
          </p:cNvSpPr>
          <p:nvPr/>
        </p:nvSpPr>
        <p:spPr bwMode="auto">
          <a:xfrm flipH="1">
            <a:off x="4305301" y="2800350"/>
            <a:ext cx="1971675" cy="0"/>
          </a:xfrm>
          <a:prstGeom prst="line">
            <a:avLst/>
          </a:prstGeom>
          <a:noFill/>
          <a:ln w="28575">
            <a:solidFill>
              <a:srgbClr val="0000CC"/>
            </a:solidFill>
            <a:round/>
            <a:headEnd/>
            <a:tailEnd/>
          </a:ln>
        </p:spPr>
        <p:txBody>
          <a:bodyPr/>
          <a:lstStyle/>
          <a:p>
            <a:endParaRPr lang="de-DE"/>
          </a:p>
        </p:txBody>
      </p:sp>
      <p:sp>
        <p:nvSpPr>
          <p:cNvPr id="86024" name="Text Box 7"/>
          <p:cNvSpPr txBox="1">
            <a:spLocks noChangeArrowheads="1"/>
          </p:cNvSpPr>
          <p:nvPr/>
        </p:nvSpPr>
        <p:spPr bwMode="auto">
          <a:xfrm>
            <a:off x="4613275" y="5351463"/>
            <a:ext cx="633507" cy="369332"/>
          </a:xfrm>
          <a:prstGeom prst="rect">
            <a:avLst/>
          </a:prstGeom>
          <a:noFill/>
          <a:ln w="12700">
            <a:noFill/>
            <a:miter lim="800000"/>
            <a:headEnd/>
            <a:tailEnd/>
          </a:ln>
        </p:spPr>
        <p:txBody>
          <a:bodyPr wrap="none">
            <a:spAutoFit/>
          </a:bodyPr>
          <a:lstStyle/>
          <a:p>
            <a:pPr algn="l" eaLnBrk="0" hangingPunct="0"/>
            <a:r>
              <a:rPr lang="de-DE" dirty="0" err="1">
                <a:solidFill>
                  <a:srgbClr val="009900"/>
                </a:solidFill>
                <a:latin typeface="Arial" charset="0"/>
              </a:rPr>
              <a:t>data</a:t>
            </a:r>
            <a:endParaRPr lang="en-US" dirty="0">
              <a:solidFill>
                <a:srgbClr val="009900"/>
              </a:solidFill>
              <a:latin typeface="Arial" charset="0"/>
            </a:endParaRPr>
          </a:p>
        </p:txBody>
      </p:sp>
      <p:sp>
        <p:nvSpPr>
          <p:cNvPr id="86025" name="Text Box 8"/>
          <p:cNvSpPr txBox="1">
            <a:spLocks noChangeArrowheads="1"/>
          </p:cNvSpPr>
          <p:nvPr/>
        </p:nvSpPr>
        <p:spPr bwMode="auto">
          <a:xfrm>
            <a:off x="4632325" y="2484438"/>
            <a:ext cx="1351652" cy="369332"/>
          </a:xfrm>
          <a:prstGeom prst="rect">
            <a:avLst/>
          </a:prstGeom>
          <a:noFill/>
          <a:ln w="12700">
            <a:noFill/>
            <a:miter lim="800000"/>
            <a:headEnd/>
            <a:tailEnd/>
          </a:ln>
        </p:spPr>
        <p:txBody>
          <a:bodyPr wrap="none">
            <a:spAutoFit/>
          </a:bodyPr>
          <a:lstStyle/>
          <a:p>
            <a:pPr algn="l" eaLnBrk="0" hangingPunct="0"/>
            <a:r>
              <a:rPr lang="de-DE" dirty="0" err="1">
                <a:solidFill>
                  <a:srgbClr val="0000CC"/>
                </a:solidFill>
                <a:latin typeface="Arial" charset="0"/>
              </a:rPr>
              <a:t>instructions</a:t>
            </a:r>
            <a:endParaRPr lang="en-US" dirty="0">
              <a:solidFill>
                <a:srgbClr val="0000CC"/>
              </a:solidFill>
              <a:latin typeface="Arial" charset="0"/>
            </a:endParaRPr>
          </a:p>
        </p:txBody>
      </p:sp>
      <p:sp>
        <p:nvSpPr>
          <p:cNvPr id="86026" name="Line 9"/>
          <p:cNvSpPr>
            <a:spLocks noChangeShapeType="1"/>
          </p:cNvSpPr>
          <p:nvPr/>
        </p:nvSpPr>
        <p:spPr bwMode="auto">
          <a:xfrm flipH="1">
            <a:off x="4295776" y="4400550"/>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6027" name="Line 10"/>
          <p:cNvSpPr>
            <a:spLocks noChangeShapeType="1"/>
          </p:cNvSpPr>
          <p:nvPr/>
        </p:nvSpPr>
        <p:spPr bwMode="auto">
          <a:xfrm flipH="1">
            <a:off x="4286251" y="3390900"/>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6028" name="Text Box 11"/>
          <p:cNvSpPr txBox="1">
            <a:spLocks noChangeArrowheads="1"/>
          </p:cNvSpPr>
          <p:nvPr/>
        </p:nvSpPr>
        <p:spPr bwMode="auto">
          <a:xfrm>
            <a:off x="4613275" y="4065588"/>
            <a:ext cx="633507" cy="369332"/>
          </a:xfrm>
          <a:prstGeom prst="rect">
            <a:avLst/>
          </a:prstGeom>
          <a:noFill/>
          <a:ln w="12700">
            <a:noFill/>
            <a:miter lim="800000"/>
            <a:headEnd/>
            <a:tailEnd/>
          </a:ln>
        </p:spPr>
        <p:txBody>
          <a:bodyPr wrap="none">
            <a:spAutoFit/>
          </a:bodyPr>
          <a:lstStyle/>
          <a:p>
            <a:pPr algn="l" eaLnBrk="0" hangingPunct="0"/>
            <a:r>
              <a:rPr lang="de-DE" dirty="0" err="1">
                <a:solidFill>
                  <a:srgbClr val="009900"/>
                </a:solidFill>
                <a:latin typeface="Arial" charset="0"/>
              </a:rPr>
              <a:t>data</a:t>
            </a:r>
            <a:endParaRPr lang="en-US" dirty="0">
              <a:solidFill>
                <a:srgbClr val="009900"/>
              </a:solidFill>
              <a:latin typeface="Arial" charset="0"/>
            </a:endParaRPr>
          </a:p>
        </p:txBody>
      </p:sp>
      <p:sp>
        <p:nvSpPr>
          <p:cNvPr id="86029" name="Text Box 12"/>
          <p:cNvSpPr txBox="1">
            <a:spLocks noChangeArrowheads="1"/>
          </p:cNvSpPr>
          <p:nvPr/>
        </p:nvSpPr>
        <p:spPr bwMode="auto">
          <a:xfrm>
            <a:off x="4613275" y="3055938"/>
            <a:ext cx="633507" cy="369332"/>
          </a:xfrm>
          <a:prstGeom prst="rect">
            <a:avLst/>
          </a:prstGeom>
          <a:noFill/>
          <a:ln w="12700">
            <a:noFill/>
            <a:miter lim="800000"/>
            <a:headEnd/>
            <a:tailEnd/>
          </a:ln>
        </p:spPr>
        <p:txBody>
          <a:bodyPr wrap="none">
            <a:spAutoFit/>
          </a:bodyPr>
          <a:lstStyle/>
          <a:p>
            <a:pPr algn="l" eaLnBrk="0" hangingPunct="0"/>
            <a:r>
              <a:rPr lang="de-DE" dirty="0" err="1">
                <a:solidFill>
                  <a:srgbClr val="009900"/>
                </a:solidFill>
                <a:latin typeface="Arial" charset="0"/>
              </a:rPr>
              <a:t>data</a:t>
            </a:r>
            <a:endParaRPr lang="en-US" dirty="0">
              <a:solidFill>
                <a:srgbClr val="009900"/>
              </a:solidFill>
              <a:latin typeface="Arial" charset="0"/>
            </a:endParaRPr>
          </a:p>
        </p:txBody>
      </p:sp>
      <p:sp>
        <p:nvSpPr>
          <p:cNvPr id="86030" name="Line 13"/>
          <p:cNvSpPr>
            <a:spLocks noChangeShapeType="1"/>
          </p:cNvSpPr>
          <p:nvPr/>
        </p:nvSpPr>
        <p:spPr bwMode="auto">
          <a:xfrm rot="5400000" flipH="1">
            <a:off x="6143625" y="2933700"/>
            <a:ext cx="247650" cy="0"/>
          </a:xfrm>
          <a:prstGeom prst="line">
            <a:avLst/>
          </a:prstGeom>
          <a:noFill/>
          <a:ln w="28575">
            <a:solidFill>
              <a:srgbClr val="0000CC"/>
            </a:solidFill>
            <a:round/>
            <a:headEnd type="triangle" w="med" len="med"/>
            <a:tailEnd/>
          </a:ln>
        </p:spPr>
        <p:txBody>
          <a:bodyPr/>
          <a:lstStyle/>
          <a:p>
            <a:endParaRPr lang="de-DE"/>
          </a:p>
        </p:txBody>
      </p:sp>
      <p:sp>
        <p:nvSpPr>
          <p:cNvPr id="86031" name="Line 14"/>
          <p:cNvSpPr>
            <a:spLocks noChangeShapeType="1"/>
          </p:cNvSpPr>
          <p:nvPr/>
        </p:nvSpPr>
        <p:spPr bwMode="auto">
          <a:xfrm rot="5400000" flipH="1">
            <a:off x="6091238" y="3862388"/>
            <a:ext cx="352425" cy="0"/>
          </a:xfrm>
          <a:prstGeom prst="line">
            <a:avLst/>
          </a:prstGeom>
          <a:noFill/>
          <a:ln w="28575">
            <a:solidFill>
              <a:srgbClr val="0000CC"/>
            </a:solidFill>
            <a:round/>
            <a:headEnd type="triangle" w="med" len="med"/>
            <a:tailEnd/>
          </a:ln>
        </p:spPr>
        <p:txBody>
          <a:bodyPr/>
          <a:lstStyle/>
          <a:p>
            <a:endParaRPr lang="de-DE"/>
          </a:p>
        </p:txBody>
      </p:sp>
      <p:sp>
        <p:nvSpPr>
          <p:cNvPr id="86032" name="Line 15"/>
          <p:cNvSpPr>
            <a:spLocks noChangeShapeType="1"/>
          </p:cNvSpPr>
          <p:nvPr/>
        </p:nvSpPr>
        <p:spPr bwMode="auto">
          <a:xfrm rot="5400000" flipH="1">
            <a:off x="6129338" y="5195888"/>
            <a:ext cx="257175" cy="0"/>
          </a:xfrm>
          <a:prstGeom prst="line">
            <a:avLst/>
          </a:prstGeom>
          <a:noFill/>
          <a:ln w="28575">
            <a:solidFill>
              <a:srgbClr val="0000CC"/>
            </a:solidFill>
            <a:round/>
            <a:headEnd type="triangle" w="med" len="med"/>
            <a:tailEnd/>
          </a:ln>
        </p:spPr>
        <p:txBody>
          <a:bodyPr/>
          <a:lstStyle/>
          <a:p>
            <a:endParaRPr lang="de-DE"/>
          </a:p>
        </p:txBody>
      </p:sp>
      <p:sp>
        <p:nvSpPr>
          <p:cNvPr id="86033" name="Rectangle 16"/>
          <p:cNvSpPr>
            <a:spLocks noChangeArrowheads="1"/>
          </p:cNvSpPr>
          <p:nvPr/>
        </p:nvSpPr>
        <p:spPr bwMode="auto">
          <a:xfrm>
            <a:off x="5791200" y="5314950"/>
            <a:ext cx="933450" cy="723900"/>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latin typeface="Arial" charset="0"/>
              </a:rPr>
              <a:t>CPU n</a:t>
            </a:r>
            <a:endParaRPr lang="en-US" sz="2000">
              <a:latin typeface="Arial" charset="0"/>
            </a:endParaRPr>
          </a:p>
        </p:txBody>
      </p:sp>
      <p:sp>
        <p:nvSpPr>
          <p:cNvPr id="86034" name="Rectangle 17"/>
          <p:cNvSpPr>
            <a:spLocks noChangeArrowheads="1"/>
          </p:cNvSpPr>
          <p:nvPr/>
        </p:nvSpPr>
        <p:spPr bwMode="auto">
          <a:xfrm>
            <a:off x="5791200" y="3033713"/>
            <a:ext cx="933450" cy="723900"/>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latin typeface="Arial" charset="0"/>
              </a:rPr>
              <a:t>CPU 0</a:t>
            </a:r>
            <a:endParaRPr lang="en-US" sz="2000">
              <a:latin typeface="Arial" charset="0"/>
            </a:endParaRPr>
          </a:p>
        </p:txBody>
      </p:sp>
      <p:sp>
        <p:nvSpPr>
          <p:cNvPr id="86035" name="Rectangle 18"/>
          <p:cNvSpPr>
            <a:spLocks noChangeArrowheads="1"/>
          </p:cNvSpPr>
          <p:nvPr/>
        </p:nvSpPr>
        <p:spPr bwMode="auto">
          <a:xfrm>
            <a:off x="5800725" y="4005263"/>
            <a:ext cx="933450" cy="723900"/>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latin typeface="Arial" charset="0"/>
              </a:rPr>
              <a:t>CPU 1</a:t>
            </a:r>
            <a:endParaRPr lang="en-US" sz="2000">
              <a:latin typeface="Arial" charset="0"/>
            </a:endParaRPr>
          </a:p>
        </p:txBody>
      </p:sp>
      <p:sp>
        <p:nvSpPr>
          <p:cNvPr id="86036" name="Rectangle 19"/>
          <p:cNvSpPr>
            <a:spLocks noChangeArrowheads="1"/>
          </p:cNvSpPr>
          <p:nvPr/>
        </p:nvSpPr>
        <p:spPr bwMode="auto">
          <a:xfrm>
            <a:off x="7686524" y="3662363"/>
            <a:ext cx="3643946" cy="1015663"/>
          </a:xfrm>
          <a:prstGeom prst="rect">
            <a:avLst/>
          </a:prstGeom>
          <a:noFill/>
          <a:ln w="12700">
            <a:noFill/>
            <a:miter lim="800000"/>
            <a:headEnd/>
            <a:tailEnd/>
          </a:ln>
        </p:spPr>
        <p:txBody>
          <a:bodyPr wrap="none">
            <a:spAutoFit/>
          </a:bodyPr>
          <a:lstStyle/>
          <a:p>
            <a:pPr algn="l" eaLnBrk="0" hangingPunct="0"/>
            <a:r>
              <a:rPr lang="de-DE" sz="2000" dirty="0" err="1">
                <a:latin typeface="+mj-lt"/>
              </a:rPr>
              <a:t>Example</a:t>
            </a:r>
            <a:r>
              <a:rPr lang="de-DE" sz="2000" dirty="0">
                <a:latin typeface="+mj-lt"/>
              </a:rPr>
              <a:t> </a:t>
            </a:r>
            <a:r>
              <a:rPr lang="de-DE" sz="2000" dirty="0" err="1">
                <a:latin typeface="+mj-lt"/>
              </a:rPr>
              <a:t>image</a:t>
            </a:r>
            <a:r>
              <a:rPr lang="de-DE" sz="2000" dirty="0">
                <a:latin typeface="+mj-lt"/>
              </a:rPr>
              <a:t> </a:t>
            </a:r>
            <a:r>
              <a:rPr lang="de-DE" sz="2000" dirty="0" err="1">
                <a:latin typeface="+mj-lt"/>
              </a:rPr>
              <a:t>processing</a:t>
            </a:r>
            <a:r>
              <a:rPr lang="de-DE" sz="2000" dirty="0">
                <a:latin typeface="+mj-lt"/>
              </a:rPr>
              <a:t>:</a:t>
            </a:r>
            <a:br>
              <a:rPr lang="de-DE" sz="2000" dirty="0">
                <a:latin typeface="+mj-lt"/>
              </a:rPr>
            </a:br>
            <a:r>
              <a:rPr lang="de-DE" sz="2000" dirty="0" err="1">
                <a:latin typeface="+mj-lt"/>
              </a:rPr>
              <a:t>each</a:t>
            </a:r>
            <a:r>
              <a:rPr lang="de-DE" sz="2000" dirty="0">
                <a:latin typeface="+mj-lt"/>
              </a:rPr>
              <a:t> </a:t>
            </a:r>
            <a:r>
              <a:rPr lang="de-DE" sz="2000" dirty="0" err="1">
                <a:latin typeface="+mj-lt"/>
              </a:rPr>
              <a:t>processor</a:t>
            </a:r>
            <a:r>
              <a:rPr lang="de-DE" sz="2000" dirty="0">
                <a:latin typeface="+mj-lt"/>
              </a:rPr>
              <a:t> </a:t>
            </a:r>
            <a:r>
              <a:rPr lang="de-DE" sz="2000" dirty="0" err="1">
                <a:latin typeface="+mj-lt"/>
              </a:rPr>
              <a:t>operates</a:t>
            </a:r>
            <a:r>
              <a:rPr lang="de-DE" sz="2000" dirty="0">
                <a:latin typeface="+mj-lt"/>
              </a:rPr>
              <a:t> on a </a:t>
            </a:r>
          </a:p>
          <a:p>
            <a:pPr algn="l" eaLnBrk="0" hangingPunct="0"/>
            <a:r>
              <a:rPr lang="de-DE" sz="2000" dirty="0" err="1">
                <a:latin typeface="+mj-lt"/>
              </a:rPr>
              <a:t>part</a:t>
            </a:r>
            <a:r>
              <a:rPr lang="de-DE" sz="2000" dirty="0">
                <a:latin typeface="+mj-lt"/>
              </a:rPr>
              <a:t> </a:t>
            </a:r>
            <a:r>
              <a:rPr lang="de-DE" sz="2000" dirty="0" err="1">
                <a:latin typeface="+mj-lt"/>
              </a:rPr>
              <a:t>of</a:t>
            </a:r>
            <a:r>
              <a:rPr lang="de-DE" sz="2000" dirty="0">
                <a:latin typeface="+mj-lt"/>
              </a:rPr>
              <a:t> </a:t>
            </a:r>
            <a:r>
              <a:rPr lang="de-DE" sz="2000" dirty="0" err="1">
                <a:latin typeface="+mj-lt"/>
              </a:rPr>
              <a:t>the</a:t>
            </a:r>
            <a:r>
              <a:rPr lang="de-DE" sz="2000" dirty="0">
                <a:latin typeface="+mj-lt"/>
              </a:rPr>
              <a:t> </a:t>
            </a:r>
            <a:r>
              <a:rPr lang="de-DE" sz="2000" dirty="0" err="1">
                <a:latin typeface="+mj-lt"/>
              </a:rPr>
              <a:t>picture</a:t>
            </a:r>
            <a:endParaRPr lang="en-US" sz="2000" dirty="0">
              <a:latin typeface="+mj-lt"/>
            </a:endParaRPr>
          </a:p>
        </p:txBody>
      </p:sp>
      <p:sp>
        <p:nvSpPr>
          <p:cNvPr id="86037" name="Oval 20"/>
          <p:cNvSpPr>
            <a:spLocks noChangeArrowheads="1"/>
          </p:cNvSpPr>
          <p:nvPr/>
        </p:nvSpPr>
        <p:spPr bwMode="auto">
          <a:xfrm>
            <a:off x="6238876" y="4797426"/>
            <a:ext cx="36513" cy="36513"/>
          </a:xfrm>
          <a:prstGeom prst="ellipse">
            <a:avLst/>
          </a:prstGeom>
          <a:solidFill>
            <a:schemeClr val="tx1"/>
          </a:solidFill>
          <a:ln w="12700">
            <a:solidFill>
              <a:schemeClr val="tx1"/>
            </a:solidFill>
            <a:round/>
            <a:headEnd/>
            <a:tailEnd/>
          </a:ln>
        </p:spPr>
        <p:txBody>
          <a:bodyPr wrap="none" anchor="ctr"/>
          <a:lstStyle/>
          <a:p>
            <a:endParaRPr lang="de-DE"/>
          </a:p>
        </p:txBody>
      </p:sp>
      <p:sp>
        <p:nvSpPr>
          <p:cNvPr id="86038" name="Oval 21"/>
          <p:cNvSpPr>
            <a:spLocks noChangeArrowheads="1"/>
          </p:cNvSpPr>
          <p:nvPr/>
        </p:nvSpPr>
        <p:spPr bwMode="auto">
          <a:xfrm>
            <a:off x="6238876" y="4892676"/>
            <a:ext cx="36513" cy="36513"/>
          </a:xfrm>
          <a:prstGeom prst="ellipse">
            <a:avLst/>
          </a:prstGeom>
          <a:solidFill>
            <a:schemeClr val="tx1"/>
          </a:solidFill>
          <a:ln w="12700">
            <a:solidFill>
              <a:schemeClr val="tx1"/>
            </a:solidFill>
            <a:round/>
            <a:headEnd/>
            <a:tailEnd/>
          </a:ln>
        </p:spPr>
        <p:txBody>
          <a:bodyPr wrap="none" anchor="ctr"/>
          <a:lstStyle/>
          <a:p>
            <a:endParaRPr lang="de-DE"/>
          </a:p>
        </p:txBody>
      </p:sp>
      <p:sp>
        <p:nvSpPr>
          <p:cNvPr id="86039" name="Oval 22"/>
          <p:cNvSpPr>
            <a:spLocks noChangeArrowheads="1"/>
          </p:cNvSpPr>
          <p:nvPr/>
        </p:nvSpPr>
        <p:spPr bwMode="auto">
          <a:xfrm>
            <a:off x="6238876" y="4987926"/>
            <a:ext cx="36513" cy="36513"/>
          </a:xfrm>
          <a:prstGeom prst="ellipse">
            <a:avLst/>
          </a:prstGeom>
          <a:solidFill>
            <a:schemeClr val="tx1"/>
          </a:solidFill>
          <a:ln w="12700">
            <a:solidFill>
              <a:schemeClr val="tx1"/>
            </a:solidFill>
            <a:round/>
            <a:headEnd/>
            <a:tailEnd/>
          </a:ln>
        </p:spPr>
        <p:txBody>
          <a:bodyPr wrap="none" anchor="ctr"/>
          <a:lstStyle/>
          <a:p>
            <a:endParaRPr lang="de-DE"/>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5"/>
          <p:cNvSpPr>
            <a:spLocks noGrp="1" noChangeArrowheads="1"/>
          </p:cNvSpPr>
          <p:nvPr>
            <p:ph type="title"/>
          </p:nvPr>
        </p:nvSpPr>
        <p:spPr/>
        <p:txBody>
          <a:bodyPr/>
          <a:lstStyle/>
          <a:p>
            <a:r>
              <a:rPr lang="en-US" dirty="0"/>
              <a:t>Structural enhancements</a:t>
            </a:r>
            <a:endParaRPr lang="en-US" noProof="0" dirty="0"/>
          </a:p>
        </p:txBody>
      </p:sp>
      <p:sp>
        <p:nvSpPr>
          <p:cNvPr id="87044" name="Rectangle 26"/>
          <p:cNvSpPr>
            <a:spLocks noGrp="1" noChangeArrowheads="1"/>
          </p:cNvSpPr>
          <p:nvPr>
            <p:ph idx="1"/>
          </p:nvPr>
        </p:nvSpPr>
        <p:spPr/>
        <p:txBody>
          <a:bodyPr/>
          <a:lstStyle/>
          <a:p>
            <a:pPr indent="-74340"/>
            <a:r>
              <a:rPr lang="en-US" noProof="0" dirty="0">
                <a:solidFill>
                  <a:srgbClr val="C00000"/>
                </a:solidFill>
              </a:rPr>
              <a:t>MIMD</a:t>
            </a:r>
            <a:r>
              <a:rPr lang="en-US" noProof="0" dirty="0"/>
              <a:t> (Multiple Instruction Multiple Data) </a:t>
            </a:r>
          </a:p>
          <a:p>
            <a:pPr marL="422077" lvl="2" indent="-132160">
              <a:spcBef>
                <a:spcPts val="375"/>
              </a:spcBef>
            </a:pPr>
            <a:r>
              <a:rPr lang="en-US" dirty="0"/>
              <a:t>All processors perform different instructions on different data</a:t>
            </a:r>
          </a:p>
          <a:p>
            <a:pPr eaLnBrk="1" hangingPunct="1"/>
            <a:endParaRPr lang="en-US" noProof="0" dirty="0"/>
          </a:p>
        </p:txBody>
      </p:sp>
      <p:sp>
        <p:nvSpPr>
          <p:cNvPr id="87042" name="Fußzeilenplatzhalter 3"/>
          <p:cNvSpPr>
            <a:spLocks noGrp="1"/>
          </p:cNvSpPr>
          <p:nvPr>
            <p:ph type="ftr" sz="quarter" idx="10"/>
          </p:nvPr>
        </p:nvSpPr>
        <p:spPr>
          <a:noFill/>
        </p:spPr>
        <p:txBody>
          <a:bodyPr/>
          <a:lstStyle/>
          <a:p>
            <a:r>
              <a:rPr lang="en-US"/>
              <a:t>TI II - Computer Architecture</a:t>
            </a:r>
          </a:p>
        </p:txBody>
      </p:sp>
      <p:sp>
        <p:nvSpPr>
          <p:cNvPr id="87045" name="Line 4"/>
          <p:cNvSpPr>
            <a:spLocks noChangeShapeType="1"/>
          </p:cNvSpPr>
          <p:nvPr/>
        </p:nvSpPr>
        <p:spPr bwMode="auto">
          <a:xfrm flipH="1">
            <a:off x="4295776" y="5886450"/>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7046" name="Text Box 5"/>
          <p:cNvSpPr txBox="1">
            <a:spLocks noChangeArrowheads="1"/>
          </p:cNvSpPr>
          <p:nvPr/>
        </p:nvSpPr>
        <p:spPr bwMode="auto">
          <a:xfrm>
            <a:off x="4613275" y="5532438"/>
            <a:ext cx="633507" cy="369332"/>
          </a:xfrm>
          <a:prstGeom prst="rect">
            <a:avLst/>
          </a:prstGeom>
          <a:noFill/>
          <a:ln w="12700">
            <a:noFill/>
            <a:miter lim="800000"/>
            <a:headEnd/>
            <a:tailEnd/>
          </a:ln>
        </p:spPr>
        <p:txBody>
          <a:bodyPr wrap="none">
            <a:spAutoFit/>
          </a:bodyPr>
          <a:lstStyle/>
          <a:p>
            <a:pPr algn="l" eaLnBrk="0" hangingPunct="0"/>
            <a:r>
              <a:rPr lang="de-DE" dirty="0" err="1">
                <a:solidFill>
                  <a:srgbClr val="009900"/>
                </a:solidFill>
                <a:latin typeface="Arial" charset="0"/>
              </a:rPr>
              <a:t>data</a:t>
            </a:r>
            <a:endParaRPr lang="en-US" dirty="0">
              <a:solidFill>
                <a:srgbClr val="009900"/>
              </a:solidFill>
              <a:latin typeface="Arial" charset="0"/>
            </a:endParaRPr>
          </a:p>
        </p:txBody>
      </p:sp>
      <p:sp>
        <p:nvSpPr>
          <p:cNvPr id="87047" name="Line 6"/>
          <p:cNvSpPr>
            <a:spLocks noChangeShapeType="1"/>
          </p:cNvSpPr>
          <p:nvPr/>
        </p:nvSpPr>
        <p:spPr bwMode="auto">
          <a:xfrm flipH="1">
            <a:off x="4295776" y="4572000"/>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7048" name="Line 7"/>
          <p:cNvSpPr>
            <a:spLocks noChangeShapeType="1"/>
          </p:cNvSpPr>
          <p:nvPr/>
        </p:nvSpPr>
        <p:spPr bwMode="auto">
          <a:xfrm flipH="1">
            <a:off x="4286251" y="3552825"/>
            <a:ext cx="1495425" cy="0"/>
          </a:xfrm>
          <a:prstGeom prst="line">
            <a:avLst/>
          </a:prstGeom>
          <a:noFill/>
          <a:ln w="28575">
            <a:solidFill>
              <a:srgbClr val="339933"/>
            </a:solidFill>
            <a:round/>
            <a:headEnd type="triangle" w="med" len="med"/>
            <a:tailEnd type="triangle" w="med" len="med"/>
          </a:ln>
        </p:spPr>
        <p:txBody>
          <a:bodyPr/>
          <a:lstStyle/>
          <a:p>
            <a:endParaRPr lang="de-DE"/>
          </a:p>
        </p:txBody>
      </p:sp>
      <p:sp>
        <p:nvSpPr>
          <p:cNvPr id="87049" name="Text Box 8"/>
          <p:cNvSpPr txBox="1">
            <a:spLocks noChangeArrowheads="1"/>
          </p:cNvSpPr>
          <p:nvPr/>
        </p:nvSpPr>
        <p:spPr bwMode="auto">
          <a:xfrm>
            <a:off x="4613275" y="4237038"/>
            <a:ext cx="633507" cy="369332"/>
          </a:xfrm>
          <a:prstGeom prst="rect">
            <a:avLst/>
          </a:prstGeom>
          <a:noFill/>
          <a:ln w="12700">
            <a:noFill/>
            <a:miter lim="800000"/>
            <a:headEnd/>
            <a:tailEnd/>
          </a:ln>
        </p:spPr>
        <p:txBody>
          <a:bodyPr wrap="none">
            <a:spAutoFit/>
          </a:bodyPr>
          <a:lstStyle/>
          <a:p>
            <a:pPr algn="l" eaLnBrk="0" hangingPunct="0"/>
            <a:r>
              <a:rPr lang="de-DE" dirty="0" err="1">
                <a:solidFill>
                  <a:srgbClr val="009900"/>
                </a:solidFill>
                <a:latin typeface="Arial" charset="0"/>
              </a:rPr>
              <a:t>data</a:t>
            </a:r>
            <a:endParaRPr lang="en-US" dirty="0">
              <a:solidFill>
                <a:srgbClr val="009900"/>
              </a:solidFill>
              <a:latin typeface="Arial" charset="0"/>
            </a:endParaRPr>
          </a:p>
        </p:txBody>
      </p:sp>
      <p:sp>
        <p:nvSpPr>
          <p:cNvPr id="87050" name="Text Box 9"/>
          <p:cNvSpPr txBox="1">
            <a:spLocks noChangeArrowheads="1"/>
          </p:cNvSpPr>
          <p:nvPr/>
        </p:nvSpPr>
        <p:spPr bwMode="auto">
          <a:xfrm>
            <a:off x="4613275" y="3217863"/>
            <a:ext cx="633507" cy="369332"/>
          </a:xfrm>
          <a:prstGeom prst="rect">
            <a:avLst/>
          </a:prstGeom>
          <a:noFill/>
          <a:ln w="12700">
            <a:noFill/>
            <a:miter lim="800000"/>
            <a:headEnd/>
            <a:tailEnd/>
          </a:ln>
        </p:spPr>
        <p:txBody>
          <a:bodyPr wrap="none">
            <a:spAutoFit/>
          </a:bodyPr>
          <a:lstStyle/>
          <a:p>
            <a:pPr algn="l" eaLnBrk="0" hangingPunct="0"/>
            <a:r>
              <a:rPr lang="de-DE" dirty="0" err="1">
                <a:solidFill>
                  <a:srgbClr val="009900"/>
                </a:solidFill>
                <a:latin typeface="Arial" charset="0"/>
              </a:rPr>
              <a:t>data</a:t>
            </a:r>
            <a:endParaRPr lang="en-US" dirty="0">
              <a:solidFill>
                <a:srgbClr val="009900"/>
              </a:solidFill>
              <a:latin typeface="Arial" charset="0"/>
            </a:endParaRPr>
          </a:p>
        </p:txBody>
      </p:sp>
      <p:sp>
        <p:nvSpPr>
          <p:cNvPr id="87051" name="Rectangle 10"/>
          <p:cNvSpPr>
            <a:spLocks noChangeArrowheads="1"/>
          </p:cNvSpPr>
          <p:nvPr/>
        </p:nvSpPr>
        <p:spPr bwMode="auto">
          <a:xfrm>
            <a:off x="5791200" y="5314950"/>
            <a:ext cx="933450" cy="723900"/>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latin typeface="Arial" charset="0"/>
              </a:rPr>
              <a:t>CPU n</a:t>
            </a:r>
            <a:endParaRPr lang="en-US" sz="2000">
              <a:latin typeface="Arial" charset="0"/>
            </a:endParaRPr>
          </a:p>
        </p:txBody>
      </p:sp>
      <p:sp>
        <p:nvSpPr>
          <p:cNvPr id="87052" name="Rectangle 11"/>
          <p:cNvSpPr>
            <a:spLocks noChangeArrowheads="1"/>
          </p:cNvSpPr>
          <p:nvPr/>
        </p:nvSpPr>
        <p:spPr bwMode="auto">
          <a:xfrm>
            <a:off x="5791200" y="2919413"/>
            <a:ext cx="933450" cy="723900"/>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latin typeface="Arial" charset="0"/>
              </a:rPr>
              <a:t>CPU 0</a:t>
            </a:r>
            <a:endParaRPr lang="en-US" sz="2000">
              <a:latin typeface="Arial" charset="0"/>
            </a:endParaRPr>
          </a:p>
        </p:txBody>
      </p:sp>
      <p:sp>
        <p:nvSpPr>
          <p:cNvPr id="87053" name="Rectangle 12"/>
          <p:cNvSpPr>
            <a:spLocks noChangeArrowheads="1"/>
          </p:cNvSpPr>
          <p:nvPr/>
        </p:nvSpPr>
        <p:spPr bwMode="auto">
          <a:xfrm>
            <a:off x="5791200" y="3948113"/>
            <a:ext cx="933450" cy="723900"/>
          </a:xfrm>
          <a:prstGeom prst="rect">
            <a:avLst/>
          </a:prstGeom>
          <a:solidFill>
            <a:schemeClr val="accent1"/>
          </a:solidFill>
          <a:ln w="12700">
            <a:solidFill>
              <a:schemeClr val="tx1"/>
            </a:solidFill>
            <a:miter lim="800000"/>
            <a:headEnd/>
            <a:tailEnd/>
          </a:ln>
        </p:spPr>
        <p:txBody>
          <a:bodyPr wrap="none" anchor="ctr"/>
          <a:lstStyle/>
          <a:p>
            <a:pPr eaLnBrk="0" hangingPunct="0"/>
            <a:r>
              <a:rPr lang="de-DE" sz="2000">
                <a:latin typeface="Arial" charset="0"/>
              </a:rPr>
              <a:t>CPU 1</a:t>
            </a:r>
            <a:endParaRPr lang="en-US" sz="2000">
              <a:latin typeface="Arial" charset="0"/>
            </a:endParaRPr>
          </a:p>
        </p:txBody>
      </p:sp>
      <p:sp>
        <p:nvSpPr>
          <p:cNvPr id="87054" name="Line 13"/>
          <p:cNvSpPr>
            <a:spLocks noChangeShapeType="1"/>
          </p:cNvSpPr>
          <p:nvPr/>
        </p:nvSpPr>
        <p:spPr bwMode="auto">
          <a:xfrm flipH="1">
            <a:off x="4286251" y="5495925"/>
            <a:ext cx="1495425" cy="0"/>
          </a:xfrm>
          <a:prstGeom prst="line">
            <a:avLst/>
          </a:prstGeom>
          <a:noFill/>
          <a:ln w="28575">
            <a:solidFill>
              <a:srgbClr val="0000CC"/>
            </a:solidFill>
            <a:round/>
            <a:headEnd type="triangle" w="med" len="med"/>
            <a:tailEnd/>
          </a:ln>
        </p:spPr>
        <p:txBody>
          <a:bodyPr/>
          <a:lstStyle/>
          <a:p>
            <a:endParaRPr lang="de-DE"/>
          </a:p>
        </p:txBody>
      </p:sp>
      <p:sp>
        <p:nvSpPr>
          <p:cNvPr id="87055" name="Text Box 14"/>
          <p:cNvSpPr txBox="1">
            <a:spLocks noChangeArrowheads="1"/>
          </p:cNvSpPr>
          <p:nvPr/>
        </p:nvSpPr>
        <p:spPr bwMode="auto">
          <a:xfrm>
            <a:off x="4439816" y="5141913"/>
            <a:ext cx="1351652" cy="369332"/>
          </a:xfrm>
          <a:prstGeom prst="rect">
            <a:avLst/>
          </a:prstGeom>
          <a:noFill/>
          <a:ln w="12700">
            <a:noFill/>
            <a:miter lim="800000"/>
            <a:headEnd/>
            <a:tailEnd/>
          </a:ln>
        </p:spPr>
        <p:txBody>
          <a:bodyPr wrap="none">
            <a:spAutoFit/>
          </a:bodyPr>
          <a:lstStyle/>
          <a:p>
            <a:pPr algn="l" eaLnBrk="0" hangingPunct="0"/>
            <a:r>
              <a:rPr lang="de-DE" dirty="0" err="1">
                <a:solidFill>
                  <a:srgbClr val="0000CC"/>
                </a:solidFill>
                <a:latin typeface="Arial" charset="0"/>
              </a:rPr>
              <a:t>instructions</a:t>
            </a:r>
            <a:endParaRPr lang="en-US" dirty="0">
              <a:solidFill>
                <a:srgbClr val="0000CC"/>
              </a:solidFill>
              <a:latin typeface="Arial" charset="0"/>
            </a:endParaRPr>
          </a:p>
        </p:txBody>
      </p:sp>
      <p:sp>
        <p:nvSpPr>
          <p:cNvPr id="87056" name="Line 15"/>
          <p:cNvSpPr>
            <a:spLocks noChangeShapeType="1"/>
          </p:cNvSpPr>
          <p:nvPr/>
        </p:nvSpPr>
        <p:spPr bwMode="auto">
          <a:xfrm flipH="1">
            <a:off x="4295776" y="4143375"/>
            <a:ext cx="1495425" cy="0"/>
          </a:xfrm>
          <a:prstGeom prst="line">
            <a:avLst/>
          </a:prstGeom>
          <a:noFill/>
          <a:ln w="28575">
            <a:solidFill>
              <a:srgbClr val="0000CC"/>
            </a:solidFill>
            <a:round/>
            <a:headEnd type="triangle" w="med" len="med"/>
            <a:tailEnd/>
          </a:ln>
        </p:spPr>
        <p:txBody>
          <a:bodyPr/>
          <a:lstStyle/>
          <a:p>
            <a:endParaRPr lang="de-DE"/>
          </a:p>
        </p:txBody>
      </p:sp>
      <p:sp>
        <p:nvSpPr>
          <p:cNvPr id="87057" name="Text Box 16"/>
          <p:cNvSpPr txBox="1">
            <a:spLocks noChangeArrowheads="1"/>
          </p:cNvSpPr>
          <p:nvPr/>
        </p:nvSpPr>
        <p:spPr bwMode="auto">
          <a:xfrm>
            <a:off x="4439816" y="3789363"/>
            <a:ext cx="1351652" cy="369332"/>
          </a:xfrm>
          <a:prstGeom prst="rect">
            <a:avLst/>
          </a:prstGeom>
          <a:noFill/>
          <a:ln w="12700">
            <a:noFill/>
            <a:miter lim="800000"/>
            <a:headEnd/>
            <a:tailEnd/>
          </a:ln>
        </p:spPr>
        <p:txBody>
          <a:bodyPr wrap="none">
            <a:spAutoFit/>
          </a:bodyPr>
          <a:lstStyle/>
          <a:p>
            <a:pPr algn="l" eaLnBrk="0" hangingPunct="0"/>
            <a:r>
              <a:rPr lang="de-DE" dirty="0" err="1">
                <a:solidFill>
                  <a:srgbClr val="0000CC"/>
                </a:solidFill>
                <a:latin typeface="Arial" charset="0"/>
              </a:rPr>
              <a:t>instructions</a:t>
            </a:r>
            <a:endParaRPr lang="en-US" dirty="0">
              <a:solidFill>
                <a:srgbClr val="0000CC"/>
              </a:solidFill>
              <a:latin typeface="Arial" charset="0"/>
            </a:endParaRPr>
          </a:p>
        </p:txBody>
      </p:sp>
      <p:sp>
        <p:nvSpPr>
          <p:cNvPr id="87058" name="Line 17"/>
          <p:cNvSpPr>
            <a:spLocks noChangeShapeType="1"/>
          </p:cNvSpPr>
          <p:nvPr/>
        </p:nvSpPr>
        <p:spPr bwMode="auto">
          <a:xfrm flipH="1">
            <a:off x="4286251" y="3114675"/>
            <a:ext cx="1495425" cy="0"/>
          </a:xfrm>
          <a:prstGeom prst="line">
            <a:avLst/>
          </a:prstGeom>
          <a:noFill/>
          <a:ln w="28575">
            <a:solidFill>
              <a:srgbClr val="0000CC"/>
            </a:solidFill>
            <a:round/>
            <a:headEnd type="triangle" w="med" len="med"/>
            <a:tailEnd/>
          </a:ln>
        </p:spPr>
        <p:txBody>
          <a:bodyPr/>
          <a:lstStyle/>
          <a:p>
            <a:endParaRPr lang="de-DE"/>
          </a:p>
        </p:txBody>
      </p:sp>
      <p:sp>
        <p:nvSpPr>
          <p:cNvPr id="87059" name="Text Box 18"/>
          <p:cNvSpPr txBox="1">
            <a:spLocks noChangeArrowheads="1"/>
          </p:cNvSpPr>
          <p:nvPr/>
        </p:nvSpPr>
        <p:spPr bwMode="auto">
          <a:xfrm>
            <a:off x="4439816" y="2760663"/>
            <a:ext cx="1351652" cy="369332"/>
          </a:xfrm>
          <a:prstGeom prst="rect">
            <a:avLst/>
          </a:prstGeom>
          <a:noFill/>
          <a:ln w="12700">
            <a:noFill/>
            <a:miter lim="800000"/>
            <a:headEnd/>
            <a:tailEnd/>
          </a:ln>
        </p:spPr>
        <p:txBody>
          <a:bodyPr wrap="none">
            <a:spAutoFit/>
          </a:bodyPr>
          <a:lstStyle/>
          <a:p>
            <a:pPr algn="l" eaLnBrk="0" hangingPunct="0"/>
            <a:r>
              <a:rPr lang="de-DE" dirty="0" err="1">
                <a:solidFill>
                  <a:srgbClr val="0000CC"/>
                </a:solidFill>
                <a:latin typeface="Arial" charset="0"/>
              </a:rPr>
              <a:t>instructions</a:t>
            </a:r>
            <a:endParaRPr lang="en-US" dirty="0">
              <a:solidFill>
                <a:srgbClr val="0000CC"/>
              </a:solidFill>
              <a:latin typeface="Arial" charset="0"/>
            </a:endParaRPr>
          </a:p>
        </p:txBody>
      </p:sp>
      <p:sp>
        <p:nvSpPr>
          <p:cNvPr id="87060" name="Rectangle 19"/>
          <p:cNvSpPr>
            <a:spLocks noChangeArrowheads="1"/>
          </p:cNvSpPr>
          <p:nvPr/>
        </p:nvSpPr>
        <p:spPr bwMode="auto">
          <a:xfrm>
            <a:off x="2828926" y="2719389"/>
            <a:ext cx="1476375" cy="3324225"/>
          </a:xfrm>
          <a:prstGeom prst="rect">
            <a:avLst/>
          </a:prstGeom>
          <a:solidFill>
            <a:srgbClr val="FF9900"/>
          </a:solidFill>
          <a:ln w="12700">
            <a:solidFill>
              <a:schemeClr val="tx1"/>
            </a:solidFill>
            <a:miter lim="800000"/>
            <a:headEnd/>
            <a:tailEnd/>
          </a:ln>
        </p:spPr>
        <p:txBody>
          <a:bodyPr wrap="none" anchor="ctr"/>
          <a:lstStyle/>
          <a:p>
            <a:pPr eaLnBrk="0" hangingPunct="0"/>
            <a:r>
              <a:rPr lang="de-DE" sz="2400" dirty="0" err="1">
                <a:solidFill>
                  <a:schemeClr val="bg1"/>
                </a:solidFill>
                <a:latin typeface="Arial" charset="0"/>
              </a:rPr>
              <a:t>memory</a:t>
            </a:r>
            <a:endParaRPr lang="en-US" sz="2400" dirty="0">
              <a:solidFill>
                <a:schemeClr val="bg1"/>
              </a:solidFill>
              <a:latin typeface="Arial" charset="0"/>
            </a:endParaRPr>
          </a:p>
        </p:txBody>
      </p:sp>
      <p:sp>
        <p:nvSpPr>
          <p:cNvPr id="87061" name="Oval 20"/>
          <p:cNvSpPr>
            <a:spLocks noChangeArrowheads="1"/>
          </p:cNvSpPr>
          <p:nvPr/>
        </p:nvSpPr>
        <p:spPr bwMode="auto">
          <a:xfrm>
            <a:off x="6238876" y="4797426"/>
            <a:ext cx="36513" cy="36513"/>
          </a:xfrm>
          <a:prstGeom prst="ellipse">
            <a:avLst/>
          </a:prstGeom>
          <a:solidFill>
            <a:schemeClr val="tx1"/>
          </a:solidFill>
          <a:ln w="12700">
            <a:solidFill>
              <a:schemeClr val="tx1"/>
            </a:solidFill>
            <a:round/>
            <a:headEnd/>
            <a:tailEnd/>
          </a:ln>
        </p:spPr>
        <p:txBody>
          <a:bodyPr wrap="none" anchor="ctr"/>
          <a:lstStyle/>
          <a:p>
            <a:endParaRPr lang="de-DE"/>
          </a:p>
        </p:txBody>
      </p:sp>
      <p:sp>
        <p:nvSpPr>
          <p:cNvPr id="87062" name="Oval 21"/>
          <p:cNvSpPr>
            <a:spLocks noChangeArrowheads="1"/>
          </p:cNvSpPr>
          <p:nvPr/>
        </p:nvSpPr>
        <p:spPr bwMode="auto">
          <a:xfrm>
            <a:off x="6238876" y="4949826"/>
            <a:ext cx="36513" cy="36513"/>
          </a:xfrm>
          <a:prstGeom prst="ellipse">
            <a:avLst/>
          </a:prstGeom>
          <a:solidFill>
            <a:schemeClr val="tx1"/>
          </a:solidFill>
          <a:ln w="12700">
            <a:solidFill>
              <a:schemeClr val="tx1"/>
            </a:solidFill>
            <a:round/>
            <a:headEnd/>
            <a:tailEnd/>
          </a:ln>
        </p:spPr>
        <p:txBody>
          <a:bodyPr wrap="none" anchor="ctr"/>
          <a:lstStyle/>
          <a:p>
            <a:endParaRPr lang="de-DE"/>
          </a:p>
        </p:txBody>
      </p:sp>
      <p:sp>
        <p:nvSpPr>
          <p:cNvPr id="87063" name="Oval 22"/>
          <p:cNvSpPr>
            <a:spLocks noChangeArrowheads="1"/>
          </p:cNvSpPr>
          <p:nvPr/>
        </p:nvSpPr>
        <p:spPr bwMode="auto">
          <a:xfrm>
            <a:off x="6238876" y="5102226"/>
            <a:ext cx="36513" cy="36513"/>
          </a:xfrm>
          <a:prstGeom prst="ellipse">
            <a:avLst/>
          </a:prstGeom>
          <a:solidFill>
            <a:schemeClr val="tx1"/>
          </a:solidFill>
          <a:ln w="12700">
            <a:solidFill>
              <a:schemeClr val="tx1"/>
            </a:solidFill>
            <a:round/>
            <a:headEnd/>
            <a:tailEnd/>
          </a:ln>
        </p:spPr>
        <p:txBody>
          <a:bodyPr wrap="none" anchor="ctr"/>
          <a:lstStyle/>
          <a:p>
            <a:endParaRPr lang="de-DE"/>
          </a:p>
        </p:txBody>
      </p:sp>
      <p:sp>
        <p:nvSpPr>
          <p:cNvPr id="87064" name="Rectangle 23"/>
          <p:cNvSpPr>
            <a:spLocks noChangeArrowheads="1"/>
          </p:cNvSpPr>
          <p:nvPr/>
        </p:nvSpPr>
        <p:spPr bwMode="auto">
          <a:xfrm>
            <a:off x="7229475" y="2990851"/>
            <a:ext cx="3259138" cy="2862322"/>
          </a:xfrm>
          <a:prstGeom prst="rect">
            <a:avLst/>
          </a:prstGeom>
          <a:noFill/>
          <a:ln w="12700">
            <a:noFill/>
            <a:miter lim="800000"/>
            <a:headEnd/>
            <a:tailEnd/>
          </a:ln>
        </p:spPr>
        <p:txBody>
          <a:bodyPr>
            <a:spAutoFit/>
          </a:bodyPr>
          <a:lstStyle/>
          <a:p>
            <a:pPr algn="l" eaLnBrk="0" hangingPunct="0">
              <a:spcBef>
                <a:spcPct val="50000"/>
              </a:spcBef>
            </a:pPr>
            <a:r>
              <a:rPr lang="de-DE" sz="2000" dirty="0" err="1">
                <a:latin typeface="+mj-lt"/>
              </a:rPr>
              <a:t>Classical</a:t>
            </a:r>
            <a:r>
              <a:rPr lang="de-DE" sz="2000" dirty="0">
                <a:latin typeface="+mj-lt"/>
              </a:rPr>
              <a:t>: </a:t>
            </a:r>
            <a:br>
              <a:rPr lang="de-DE" sz="2000" dirty="0">
                <a:latin typeface="+mj-lt"/>
              </a:rPr>
            </a:br>
            <a:r>
              <a:rPr lang="de-DE" sz="2000" dirty="0">
                <a:latin typeface="+mj-lt"/>
              </a:rPr>
              <a:t>IBM 3084, Cray-2,</a:t>
            </a:r>
          </a:p>
          <a:p>
            <a:pPr algn="l" eaLnBrk="0" hangingPunct="0">
              <a:spcBef>
                <a:spcPct val="50000"/>
              </a:spcBef>
            </a:pPr>
            <a:r>
              <a:rPr lang="de-DE" sz="2000" dirty="0">
                <a:latin typeface="+mj-lt"/>
              </a:rPr>
              <a:t>Today:</a:t>
            </a:r>
          </a:p>
          <a:p>
            <a:pPr algn="l" eaLnBrk="0" hangingPunct="0">
              <a:spcBef>
                <a:spcPct val="50000"/>
              </a:spcBef>
            </a:pPr>
            <a:r>
              <a:rPr lang="de-DE" sz="2000" dirty="0">
                <a:latin typeface="+mj-lt"/>
              </a:rPr>
              <a:t>Most </a:t>
            </a:r>
            <a:r>
              <a:rPr lang="de-DE" sz="2000" dirty="0" err="1">
                <a:latin typeface="+mj-lt"/>
              </a:rPr>
              <a:t>computer</a:t>
            </a:r>
            <a:r>
              <a:rPr lang="de-DE" sz="2000" dirty="0">
                <a:latin typeface="+mj-lt"/>
              </a:rPr>
              <a:t> </a:t>
            </a:r>
            <a:r>
              <a:rPr lang="de-DE" sz="2000" dirty="0" err="1">
                <a:latin typeface="+mj-lt"/>
              </a:rPr>
              <a:t>systems</a:t>
            </a:r>
            <a:r>
              <a:rPr lang="de-DE" sz="2000" dirty="0">
                <a:latin typeface="+mj-lt"/>
              </a:rPr>
              <a:t> </a:t>
            </a:r>
            <a:r>
              <a:rPr lang="de-DE" sz="2000" dirty="0" err="1">
                <a:latin typeface="+mj-lt"/>
              </a:rPr>
              <a:t>are</a:t>
            </a:r>
            <a:r>
              <a:rPr lang="de-DE" sz="2000" dirty="0">
                <a:latin typeface="+mj-lt"/>
              </a:rPr>
              <a:t> </a:t>
            </a:r>
            <a:r>
              <a:rPr lang="de-DE" sz="2000" dirty="0" err="1">
                <a:latin typeface="+mj-lt"/>
              </a:rPr>
              <a:t>many</a:t>
            </a:r>
            <a:r>
              <a:rPr lang="de-DE" sz="2000" dirty="0">
                <a:latin typeface="+mj-lt"/>
              </a:rPr>
              <a:t> </a:t>
            </a:r>
            <a:r>
              <a:rPr lang="de-DE" sz="2000" dirty="0" err="1">
                <a:latin typeface="+mj-lt"/>
              </a:rPr>
              <a:t>core</a:t>
            </a:r>
            <a:r>
              <a:rPr lang="de-DE" sz="2000" dirty="0">
                <a:latin typeface="+mj-lt"/>
              </a:rPr>
              <a:t> </a:t>
            </a:r>
            <a:r>
              <a:rPr lang="de-DE" sz="2000" dirty="0" err="1">
                <a:latin typeface="+mj-lt"/>
              </a:rPr>
              <a:t>processors</a:t>
            </a:r>
            <a:r>
              <a:rPr lang="de-DE" sz="2000" dirty="0">
                <a:latin typeface="+mj-lt"/>
              </a:rPr>
              <a:t>, </a:t>
            </a:r>
            <a:r>
              <a:rPr lang="de-DE" sz="2000" dirty="0" err="1">
                <a:latin typeface="+mj-lt"/>
              </a:rPr>
              <a:t>have</a:t>
            </a:r>
            <a:r>
              <a:rPr lang="de-DE" sz="2000" dirty="0">
                <a:latin typeface="+mj-lt"/>
              </a:rPr>
              <a:t> </a:t>
            </a:r>
            <a:r>
              <a:rPr lang="de-DE" sz="2000" dirty="0" err="1">
                <a:latin typeface="+mj-lt"/>
              </a:rPr>
              <a:t>specialized</a:t>
            </a:r>
            <a:r>
              <a:rPr lang="de-DE" sz="2000" dirty="0">
                <a:latin typeface="+mj-lt"/>
              </a:rPr>
              <a:t> </a:t>
            </a:r>
            <a:r>
              <a:rPr lang="de-DE" sz="2000" dirty="0" err="1">
                <a:latin typeface="+mj-lt"/>
              </a:rPr>
              <a:t>components</a:t>
            </a:r>
            <a:r>
              <a:rPr lang="de-DE" sz="2000" dirty="0">
                <a:latin typeface="+mj-lt"/>
              </a:rPr>
              <a:t> </a:t>
            </a:r>
            <a:r>
              <a:rPr lang="de-DE" sz="2000" dirty="0" err="1">
                <a:latin typeface="+mj-lt"/>
              </a:rPr>
              <a:t>operating</a:t>
            </a:r>
            <a:r>
              <a:rPr lang="de-DE" sz="2000" dirty="0">
                <a:latin typeface="+mj-lt"/>
              </a:rPr>
              <a:t> in parallel etc.</a:t>
            </a:r>
            <a:r>
              <a:rPr lang="de-DE" sz="2000" b="1" dirty="0">
                <a:latin typeface="+mj-lt"/>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noProof="0" dirty="0">
                <a:cs typeface="Times New Roman" pitchFamily="18" charset="0"/>
              </a:rPr>
              <a:t>Basic architecture of a simple microcomputer</a:t>
            </a:r>
          </a:p>
        </p:txBody>
      </p:sp>
      <p:sp>
        <p:nvSpPr>
          <p:cNvPr id="14338" name="Fußzeilenplatzhalter 2"/>
          <p:cNvSpPr>
            <a:spLocks noGrp="1"/>
          </p:cNvSpPr>
          <p:nvPr>
            <p:ph type="ftr" sz="quarter" idx="10"/>
          </p:nvPr>
        </p:nvSpPr>
        <p:spPr>
          <a:noFill/>
        </p:spPr>
        <p:txBody>
          <a:bodyPr/>
          <a:lstStyle/>
          <a:p>
            <a:r>
              <a:rPr lang="en-US"/>
              <a:t>TI II - Computer Architecture</a:t>
            </a:r>
          </a:p>
        </p:txBody>
      </p:sp>
      <p:sp>
        <p:nvSpPr>
          <p:cNvPr id="66" name="Rectangle 2"/>
          <p:cNvSpPr>
            <a:spLocks noChangeArrowheads="1"/>
          </p:cNvSpPr>
          <p:nvPr/>
        </p:nvSpPr>
        <p:spPr bwMode="auto">
          <a:xfrm>
            <a:off x="2601713" y="1702237"/>
            <a:ext cx="700088"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Central</a:t>
            </a:r>
            <a:endParaRPr lang="en-US" sz="1600">
              <a:latin typeface="Arial" pitchFamily="34" charset="0"/>
            </a:endParaRPr>
          </a:p>
        </p:txBody>
      </p:sp>
      <p:sp>
        <p:nvSpPr>
          <p:cNvPr id="67" name="Rectangle 3"/>
          <p:cNvSpPr>
            <a:spLocks noChangeArrowheads="1"/>
          </p:cNvSpPr>
          <p:nvPr/>
        </p:nvSpPr>
        <p:spPr bwMode="auto">
          <a:xfrm>
            <a:off x="3389113" y="1702237"/>
            <a:ext cx="2133600"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processing unit (CPU)</a:t>
            </a:r>
            <a:endParaRPr lang="en-US" sz="1600">
              <a:latin typeface="Arial" pitchFamily="34" charset="0"/>
            </a:endParaRPr>
          </a:p>
        </p:txBody>
      </p:sp>
      <p:sp>
        <p:nvSpPr>
          <p:cNvPr id="68" name="Rectangle 4"/>
          <p:cNvSpPr>
            <a:spLocks noChangeArrowheads="1"/>
          </p:cNvSpPr>
          <p:nvPr/>
        </p:nvSpPr>
        <p:spPr bwMode="auto">
          <a:xfrm>
            <a:off x="3551039" y="2432487"/>
            <a:ext cx="787075"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Control </a:t>
            </a:r>
            <a:endParaRPr lang="en-US" sz="1600">
              <a:latin typeface="Arial" pitchFamily="34" charset="0"/>
            </a:endParaRPr>
          </a:p>
        </p:txBody>
      </p:sp>
      <p:sp>
        <p:nvSpPr>
          <p:cNvPr id="69" name="Rectangle 5"/>
          <p:cNvSpPr>
            <a:spLocks noChangeArrowheads="1"/>
          </p:cNvSpPr>
          <p:nvPr/>
        </p:nvSpPr>
        <p:spPr bwMode="auto">
          <a:xfrm>
            <a:off x="3743126" y="2648387"/>
            <a:ext cx="376706"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unit</a:t>
            </a:r>
            <a:endParaRPr lang="en-US" sz="1600">
              <a:latin typeface="Arial" pitchFamily="34" charset="0"/>
            </a:endParaRPr>
          </a:p>
        </p:txBody>
      </p:sp>
      <p:sp>
        <p:nvSpPr>
          <p:cNvPr id="70" name="Rectangle 6"/>
          <p:cNvSpPr>
            <a:spLocks noChangeArrowheads="1"/>
          </p:cNvSpPr>
          <p:nvPr/>
        </p:nvSpPr>
        <p:spPr bwMode="auto">
          <a:xfrm>
            <a:off x="3463726" y="3288149"/>
            <a:ext cx="227626"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Ar</a:t>
            </a:r>
            <a:endParaRPr lang="en-US" sz="1600">
              <a:latin typeface="Arial" pitchFamily="34" charset="0"/>
            </a:endParaRPr>
          </a:p>
        </p:txBody>
      </p:sp>
      <p:sp>
        <p:nvSpPr>
          <p:cNvPr id="71" name="Rectangle 7"/>
          <p:cNvSpPr>
            <a:spLocks noChangeArrowheads="1"/>
          </p:cNvSpPr>
          <p:nvPr/>
        </p:nvSpPr>
        <p:spPr bwMode="auto">
          <a:xfrm>
            <a:off x="3660576" y="3288149"/>
            <a:ext cx="838200"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ithmetic </a:t>
            </a:r>
            <a:endParaRPr lang="en-US" sz="1600">
              <a:latin typeface="Arial" pitchFamily="34" charset="0"/>
            </a:endParaRPr>
          </a:p>
        </p:txBody>
      </p:sp>
      <p:sp>
        <p:nvSpPr>
          <p:cNvPr id="72" name="Rectangle 8"/>
          <p:cNvSpPr>
            <a:spLocks noChangeArrowheads="1"/>
          </p:cNvSpPr>
          <p:nvPr/>
        </p:nvSpPr>
        <p:spPr bwMode="auto">
          <a:xfrm>
            <a:off x="3389113" y="3500874"/>
            <a:ext cx="1142942"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logical unit </a:t>
            </a:r>
            <a:endParaRPr lang="en-US" sz="1600">
              <a:latin typeface="Arial" pitchFamily="34" charset="0"/>
            </a:endParaRPr>
          </a:p>
        </p:txBody>
      </p:sp>
      <p:sp>
        <p:nvSpPr>
          <p:cNvPr id="73" name="Rectangle 9"/>
          <p:cNvSpPr>
            <a:spLocks noChangeArrowheads="1"/>
          </p:cNvSpPr>
          <p:nvPr/>
        </p:nvSpPr>
        <p:spPr bwMode="auto">
          <a:xfrm>
            <a:off x="3633589" y="3716774"/>
            <a:ext cx="557845"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(ALU)</a:t>
            </a:r>
            <a:endParaRPr lang="en-US" sz="1600">
              <a:latin typeface="Arial" pitchFamily="34" charset="0"/>
            </a:endParaRPr>
          </a:p>
        </p:txBody>
      </p:sp>
      <p:sp>
        <p:nvSpPr>
          <p:cNvPr id="74" name="Rectangle 10"/>
          <p:cNvSpPr>
            <a:spLocks noChangeArrowheads="1"/>
          </p:cNvSpPr>
          <p:nvPr/>
        </p:nvSpPr>
        <p:spPr bwMode="auto">
          <a:xfrm>
            <a:off x="3476427" y="4305737"/>
            <a:ext cx="934551"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Registers</a:t>
            </a:r>
            <a:endParaRPr lang="en-US" sz="1600">
              <a:latin typeface="Arial" pitchFamily="34" charset="0"/>
            </a:endParaRPr>
          </a:p>
        </p:txBody>
      </p:sp>
      <p:sp>
        <p:nvSpPr>
          <p:cNvPr id="75" name="Rectangle 11"/>
          <p:cNvSpPr>
            <a:spLocks noChangeArrowheads="1"/>
          </p:cNvSpPr>
          <p:nvPr/>
        </p:nvSpPr>
        <p:spPr bwMode="auto">
          <a:xfrm>
            <a:off x="5432227" y="4629587"/>
            <a:ext cx="525785"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Main </a:t>
            </a:r>
            <a:endParaRPr lang="en-US" sz="1600">
              <a:latin typeface="Arial" pitchFamily="34" charset="0"/>
            </a:endParaRPr>
          </a:p>
        </p:txBody>
      </p:sp>
      <p:sp>
        <p:nvSpPr>
          <p:cNvPr id="76" name="Rectangle 12"/>
          <p:cNvSpPr>
            <a:spLocks noChangeArrowheads="1"/>
          </p:cNvSpPr>
          <p:nvPr/>
        </p:nvSpPr>
        <p:spPr bwMode="auto">
          <a:xfrm>
            <a:off x="5357614" y="4845487"/>
            <a:ext cx="798295"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memory</a:t>
            </a:r>
            <a:endParaRPr lang="en-US" sz="1600">
              <a:latin typeface="Arial" pitchFamily="34" charset="0"/>
            </a:endParaRPr>
          </a:p>
        </p:txBody>
      </p:sp>
      <p:sp>
        <p:nvSpPr>
          <p:cNvPr id="77" name="Rectangle 13"/>
          <p:cNvSpPr>
            <a:spLocks noChangeArrowheads="1"/>
          </p:cNvSpPr>
          <p:nvPr/>
        </p:nvSpPr>
        <p:spPr bwMode="auto">
          <a:xfrm>
            <a:off x="6965752" y="4764524"/>
            <a:ext cx="432811"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Disk</a:t>
            </a:r>
            <a:endParaRPr lang="en-US" sz="1600">
              <a:latin typeface="Arial" pitchFamily="34" charset="0"/>
            </a:endParaRPr>
          </a:p>
        </p:txBody>
      </p:sp>
      <p:sp>
        <p:nvSpPr>
          <p:cNvPr id="78" name="Rectangle 14"/>
          <p:cNvSpPr>
            <a:spLocks noChangeArrowheads="1"/>
          </p:cNvSpPr>
          <p:nvPr/>
        </p:nvSpPr>
        <p:spPr bwMode="auto">
          <a:xfrm>
            <a:off x="8418313" y="4764524"/>
            <a:ext cx="655638"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Printer</a:t>
            </a:r>
            <a:endParaRPr lang="en-US" sz="1600">
              <a:latin typeface="Arial" pitchFamily="34" charset="0"/>
            </a:endParaRPr>
          </a:p>
        </p:txBody>
      </p:sp>
      <p:sp>
        <p:nvSpPr>
          <p:cNvPr id="79" name="Rectangle 15"/>
          <p:cNvSpPr>
            <a:spLocks noChangeArrowheads="1"/>
          </p:cNvSpPr>
          <p:nvPr/>
        </p:nvSpPr>
        <p:spPr bwMode="auto">
          <a:xfrm>
            <a:off x="9572426" y="6063099"/>
            <a:ext cx="386324"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Bus</a:t>
            </a:r>
            <a:endParaRPr lang="en-US" sz="1600">
              <a:latin typeface="Arial" pitchFamily="34" charset="0"/>
            </a:endParaRPr>
          </a:p>
        </p:txBody>
      </p:sp>
      <p:sp>
        <p:nvSpPr>
          <p:cNvPr id="80" name="Rectangle 16"/>
          <p:cNvSpPr>
            <a:spLocks noChangeArrowheads="1"/>
          </p:cNvSpPr>
          <p:nvPr/>
        </p:nvSpPr>
        <p:spPr bwMode="auto">
          <a:xfrm>
            <a:off x="7443589" y="3751699"/>
            <a:ext cx="572273"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I/O de</a:t>
            </a:r>
            <a:endParaRPr lang="en-US" sz="1600">
              <a:latin typeface="Arial" pitchFamily="34" charset="0"/>
            </a:endParaRPr>
          </a:p>
        </p:txBody>
      </p:sp>
      <p:sp>
        <p:nvSpPr>
          <p:cNvPr id="81" name="Rectangle 17"/>
          <p:cNvSpPr>
            <a:spLocks noChangeArrowheads="1"/>
          </p:cNvSpPr>
          <p:nvPr/>
        </p:nvSpPr>
        <p:spPr bwMode="auto">
          <a:xfrm>
            <a:off x="7999214" y="3751699"/>
            <a:ext cx="512961" cy="246221"/>
          </a:xfrm>
          <a:prstGeom prst="rect">
            <a:avLst/>
          </a:prstGeom>
          <a:noFill/>
          <a:ln w="9525">
            <a:noFill/>
            <a:miter lim="800000"/>
            <a:headEnd/>
            <a:tailEnd/>
          </a:ln>
        </p:spPr>
        <p:txBody>
          <a:bodyPr wrap="none" lIns="0" tIns="0" rIns="0" bIns="0">
            <a:spAutoFit/>
          </a:bodyPr>
          <a:lstStyle/>
          <a:p>
            <a:pPr eaLnBrk="0" hangingPunct="0"/>
            <a:r>
              <a:rPr lang="en-US" sz="1600" b="1">
                <a:solidFill>
                  <a:srgbClr val="000000"/>
                </a:solidFill>
                <a:latin typeface="Helvetica" pitchFamily="34" charset="0"/>
              </a:rPr>
              <a:t>vices</a:t>
            </a:r>
            <a:endParaRPr lang="en-US" sz="1600">
              <a:latin typeface="Arial" pitchFamily="34" charset="0"/>
            </a:endParaRPr>
          </a:p>
        </p:txBody>
      </p:sp>
      <p:sp>
        <p:nvSpPr>
          <p:cNvPr id="82" name="Rectangle 18"/>
          <p:cNvSpPr>
            <a:spLocks noChangeArrowheads="1"/>
          </p:cNvSpPr>
          <p:nvPr/>
        </p:nvSpPr>
        <p:spPr bwMode="auto">
          <a:xfrm>
            <a:off x="3487538" y="4616886"/>
            <a:ext cx="349250" cy="201612"/>
          </a:xfrm>
          <a:prstGeom prst="rect">
            <a:avLst/>
          </a:prstGeom>
          <a:noFill/>
          <a:ln w="20638">
            <a:solidFill>
              <a:srgbClr val="000000"/>
            </a:solidFill>
            <a:miter lim="800000"/>
            <a:headEnd/>
            <a:tailEnd/>
          </a:ln>
        </p:spPr>
        <p:txBody>
          <a:bodyPr/>
          <a:lstStyle/>
          <a:p>
            <a:endParaRPr lang="de-DE"/>
          </a:p>
        </p:txBody>
      </p:sp>
      <p:sp>
        <p:nvSpPr>
          <p:cNvPr id="83" name="Rectangle 19"/>
          <p:cNvSpPr>
            <a:spLocks noChangeArrowheads="1"/>
          </p:cNvSpPr>
          <p:nvPr/>
        </p:nvSpPr>
        <p:spPr bwMode="auto">
          <a:xfrm>
            <a:off x="3487538" y="5245537"/>
            <a:ext cx="349250" cy="200025"/>
          </a:xfrm>
          <a:prstGeom prst="rect">
            <a:avLst/>
          </a:prstGeom>
          <a:noFill/>
          <a:ln w="20638">
            <a:solidFill>
              <a:srgbClr val="000000"/>
            </a:solidFill>
            <a:miter lim="800000"/>
            <a:headEnd/>
            <a:tailEnd/>
          </a:ln>
        </p:spPr>
        <p:txBody>
          <a:bodyPr/>
          <a:lstStyle/>
          <a:p>
            <a:endParaRPr lang="de-DE"/>
          </a:p>
        </p:txBody>
      </p:sp>
      <p:sp>
        <p:nvSpPr>
          <p:cNvPr id="84" name="Rectangle 20"/>
          <p:cNvSpPr>
            <a:spLocks noChangeArrowheads="1"/>
          </p:cNvSpPr>
          <p:nvPr/>
        </p:nvSpPr>
        <p:spPr bwMode="auto">
          <a:xfrm>
            <a:off x="4047927" y="4616886"/>
            <a:ext cx="350837" cy="201612"/>
          </a:xfrm>
          <a:prstGeom prst="rect">
            <a:avLst/>
          </a:prstGeom>
          <a:noFill/>
          <a:ln w="20638">
            <a:solidFill>
              <a:srgbClr val="000000"/>
            </a:solidFill>
            <a:miter lim="800000"/>
            <a:headEnd/>
            <a:tailEnd/>
          </a:ln>
        </p:spPr>
        <p:txBody>
          <a:bodyPr/>
          <a:lstStyle/>
          <a:p>
            <a:endParaRPr lang="de-DE"/>
          </a:p>
        </p:txBody>
      </p:sp>
      <p:sp>
        <p:nvSpPr>
          <p:cNvPr id="85" name="Rectangle 21"/>
          <p:cNvSpPr>
            <a:spLocks noChangeArrowheads="1"/>
          </p:cNvSpPr>
          <p:nvPr/>
        </p:nvSpPr>
        <p:spPr bwMode="auto">
          <a:xfrm>
            <a:off x="4047927" y="5245537"/>
            <a:ext cx="350837" cy="200025"/>
          </a:xfrm>
          <a:prstGeom prst="rect">
            <a:avLst/>
          </a:prstGeom>
          <a:noFill/>
          <a:ln w="20638">
            <a:solidFill>
              <a:srgbClr val="000000"/>
            </a:solidFill>
            <a:miter lim="800000"/>
            <a:headEnd/>
            <a:tailEnd/>
          </a:ln>
        </p:spPr>
        <p:txBody>
          <a:bodyPr/>
          <a:lstStyle/>
          <a:p>
            <a:endParaRPr lang="de-DE"/>
          </a:p>
        </p:txBody>
      </p:sp>
      <p:sp>
        <p:nvSpPr>
          <p:cNvPr id="86" name="Rectangle 22"/>
          <p:cNvSpPr>
            <a:spLocks noChangeArrowheads="1"/>
          </p:cNvSpPr>
          <p:nvPr/>
        </p:nvSpPr>
        <p:spPr bwMode="auto">
          <a:xfrm>
            <a:off x="3319264" y="4243824"/>
            <a:ext cx="1262063" cy="1368425"/>
          </a:xfrm>
          <a:prstGeom prst="rect">
            <a:avLst/>
          </a:prstGeom>
          <a:noFill/>
          <a:ln w="20638">
            <a:solidFill>
              <a:srgbClr val="000000"/>
            </a:solidFill>
            <a:miter lim="800000"/>
            <a:headEnd/>
            <a:tailEnd/>
          </a:ln>
        </p:spPr>
        <p:txBody>
          <a:bodyPr/>
          <a:lstStyle/>
          <a:p>
            <a:endParaRPr lang="de-DE"/>
          </a:p>
        </p:txBody>
      </p:sp>
      <p:sp>
        <p:nvSpPr>
          <p:cNvPr id="87" name="Rectangle 23"/>
          <p:cNvSpPr>
            <a:spLocks noChangeArrowheads="1"/>
          </p:cNvSpPr>
          <p:nvPr/>
        </p:nvSpPr>
        <p:spPr bwMode="auto">
          <a:xfrm>
            <a:off x="3319264" y="3243698"/>
            <a:ext cx="1262063" cy="793750"/>
          </a:xfrm>
          <a:prstGeom prst="rect">
            <a:avLst/>
          </a:prstGeom>
          <a:noFill/>
          <a:ln w="20638">
            <a:solidFill>
              <a:srgbClr val="000000"/>
            </a:solidFill>
            <a:miter lim="800000"/>
            <a:headEnd/>
            <a:tailEnd/>
          </a:ln>
        </p:spPr>
        <p:txBody>
          <a:bodyPr/>
          <a:lstStyle/>
          <a:p>
            <a:endParaRPr lang="de-DE"/>
          </a:p>
        </p:txBody>
      </p:sp>
      <p:sp>
        <p:nvSpPr>
          <p:cNvPr id="88" name="Rectangle 24"/>
          <p:cNvSpPr>
            <a:spLocks noChangeArrowheads="1"/>
          </p:cNvSpPr>
          <p:nvPr/>
        </p:nvSpPr>
        <p:spPr bwMode="auto">
          <a:xfrm>
            <a:off x="3319264" y="2243573"/>
            <a:ext cx="1262063" cy="793750"/>
          </a:xfrm>
          <a:prstGeom prst="rect">
            <a:avLst/>
          </a:prstGeom>
          <a:noFill/>
          <a:ln w="20638">
            <a:solidFill>
              <a:srgbClr val="000000"/>
            </a:solidFill>
            <a:miter lim="800000"/>
            <a:headEnd/>
            <a:tailEnd/>
          </a:ln>
        </p:spPr>
        <p:txBody>
          <a:bodyPr/>
          <a:lstStyle/>
          <a:p>
            <a:endParaRPr lang="de-DE"/>
          </a:p>
        </p:txBody>
      </p:sp>
      <p:sp>
        <p:nvSpPr>
          <p:cNvPr id="89" name="Rectangle 25"/>
          <p:cNvSpPr>
            <a:spLocks noChangeArrowheads="1"/>
          </p:cNvSpPr>
          <p:nvPr/>
        </p:nvSpPr>
        <p:spPr bwMode="auto">
          <a:xfrm>
            <a:off x="3127177" y="2054662"/>
            <a:ext cx="1646237" cy="3749675"/>
          </a:xfrm>
          <a:prstGeom prst="rect">
            <a:avLst/>
          </a:prstGeom>
          <a:noFill/>
          <a:ln w="20638">
            <a:solidFill>
              <a:srgbClr val="000000"/>
            </a:solidFill>
            <a:miter lim="800000"/>
            <a:headEnd/>
            <a:tailEnd/>
          </a:ln>
        </p:spPr>
        <p:txBody>
          <a:bodyPr/>
          <a:lstStyle/>
          <a:p>
            <a:endParaRPr lang="de-DE"/>
          </a:p>
        </p:txBody>
      </p:sp>
      <p:sp>
        <p:nvSpPr>
          <p:cNvPr id="90" name="Freeform 26"/>
          <p:cNvSpPr>
            <a:spLocks/>
          </p:cNvSpPr>
          <p:nvPr/>
        </p:nvSpPr>
        <p:spPr bwMode="auto">
          <a:xfrm>
            <a:off x="3892351" y="5543986"/>
            <a:ext cx="5573712" cy="692150"/>
          </a:xfrm>
          <a:custGeom>
            <a:avLst/>
            <a:gdLst>
              <a:gd name="T0" fmla="*/ 2147483647 w 3511"/>
              <a:gd name="T1" fmla="*/ 2147483647 h 436"/>
              <a:gd name="T2" fmla="*/ 2147483647 w 3511"/>
              <a:gd name="T3" fmla="*/ 2147483647 h 436"/>
              <a:gd name="T4" fmla="*/ 2147483647 w 3511"/>
              <a:gd name="T5" fmla="*/ 0 h 436"/>
              <a:gd name="T6" fmla="*/ 2147483647 w 3511"/>
              <a:gd name="T7" fmla="*/ 0 h 436"/>
              <a:gd name="T8" fmla="*/ 2147483647 w 3511"/>
              <a:gd name="T9" fmla="*/ 2147483647 h 436"/>
              <a:gd name="T10" fmla="*/ 2147483647 w 3511"/>
              <a:gd name="T11" fmla="*/ 2147483647 h 436"/>
              <a:gd name="T12" fmla="*/ 2147483647 w 3511"/>
              <a:gd name="T13" fmla="*/ 0 h 436"/>
              <a:gd name="T14" fmla="*/ 2147483647 w 3511"/>
              <a:gd name="T15" fmla="*/ 0 h 436"/>
              <a:gd name="T16" fmla="*/ 2147483647 w 3511"/>
              <a:gd name="T17" fmla="*/ 2147483647 h 436"/>
              <a:gd name="T18" fmla="*/ 2147483647 w 3511"/>
              <a:gd name="T19" fmla="*/ 2147483647 h 436"/>
              <a:gd name="T20" fmla="*/ 2147483647 w 3511"/>
              <a:gd name="T21" fmla="*/ 0 h 436"/>
              <a:gd name="T22" fmla="*/ 2147483647 w 3511"/>
              <a:gd name="T23" fmla="*/ 0 h 436"/>
              <a:gd name="T24" fmla="*/ 2147483647 w 3511"/>
              <a:gd name="T25" fmla="*/ 2147483647 h 436"/>
              <a:gd name="T26" fmla="*/ 2147483647 w 3511"/>
              <a:gd name="T27" fmla="*/ 2147483647 h 436"/>
              <a:gd name="T28" fmla="*/ 2147483647 w 3511"/>
              <a:gd name="T29" fmla="*/ 2147483647 h 436"/>
              <a:gd name="T30" fmla="*/ 0 w 3511"/>
              <a:gd name="T31" fmla="*/ 2147483647 h 436"/>
              <a:gd name="T32" fmla="*/ 0 w 3511"/>
              <a:gd name="T33" fmla="*/ 2147483647 h 436"/>
              <a:gd name="T34" fmla="*/ 2147483647 w 3511"/>
              <a:gd name="T35" fmla="*/ 2147483647 h 436"/>
              <a:gd name="T36" fmla="*/ 2147483647 w 3511"/>
              <a:gd name="T37" fmla="*/ 2147483647 h 4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1"/>
              <a:gd name="T58" fmla="*/ 0 h 436"/>
              <a:gd name="T59" fmla="*/ 3511 w 3511"/>
              <a:gd name="T60" fmla="*/ 436 h 4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1" h="436">
                <a:moveTo>
                  <a:pt x="3511" y="376"/>
                </a:moveTo>
                <a:lnTo>
                  <a:pt x="3048" y="376"/>
                </a:lnTo>
                <a:lnTo>
                  <a:pt x="3048" y="0"/>
                </a:lnTo>
                <a:lnTo>
                  <a:pt x="2987" y="0"/>
                </a:lnTo>
                <a:lnTo>
                  <a:pt x="2987" y="376"/>
                </a:lnTo>
                <a:lnTo>
                  <a:pt x="2120" y="376"/>
                </a:lnTo>
                <a:lnTo>
                  <a:pt x="2120" y="0"/>
                </a:lnTo>
                <a:lnTo>
                  <a:pt x="2059" y="0"/>
                </a:lnTo>
                <a:lnTo>
                  <a:pt x="2059" y="376"/>
                </a:lnTo>
                <a:lnTo>
                  <a:pt x="1184" y="376"/>
                </a:lnTo>
                <a:lnTo>
                  <a:pt x="1184" y="0"/>
                </a:lnTo>
                <a:lnTo>
                  <a:pt x="1125" y="0"/>
                </a:lnTo>
                <a:lnTo>
                  <a:pt x="1125" y="376"/>
                </a:lnTo>
                <a:lnTo>
                  <a:pt x="62" y="376"/>
                </a:lnTo>
                <a:lnTo>
                  <a:pt x="62" y="170"/>
                </a:lnTo>
                <a:lnTo>
                  <a:pt x="0" y="170"/>
                </a:lnTo>
                <a:lnTo>
                  <a:pt x="0" y="436"/>
                </a:lnTo>
                <a:lnTo>
                  <a:pt x="3511" y="436"/>
                </a:lnTo>
                <a:lnTo>
                  <a:pt x="3511" y="376"/>
                </a:lnTo>
                <a:close/>
              </a:path>
            </a:pathLst>
          </a:custGeom>
          <a:solidFill>
            <a:srgbClr val="D8D8D8"/>
          </a:solidFill>
          <a:ln w="9525">
            <a:noFill/>
            <a:round/>
            <a:headEnd/>
            <a:tailEnd/>
          </a:ln>
        </p:spPr>
        <p:txBody>
          <a:bodyPr/>
          <a:lstStyle/>
          <a:p>
            <a:endParaRPr lang="de-DE"/>
          </a:p>
        </p:txBody>
      </p:sp>
      <p:sp>
        <p:nvSpPr>
          <p:cNvPr id="91" name="Freeform 27"/>
          <p:cNvSpPr>
            <a:spLocks/>
          </p:cNvSpPr>
          <p:nvPr/>
        </p:nvSpPr>
        <p:spPr bwMode="auto">
          <a:xfrm>
            <a:off x="3892351" y="5543986"/>
            <a:ext cx="5573712" cy="692150"/>
          </a:xfrm>
          <a:custGeom>
            <a:avLst/>
            <a:gdLst>
              <a:gd name="T0" fmla="*/ 2147483647 w 3511"/>
              <a:gd name="T1" fmla="*/ 2147483647 h 436"/>
              <a:gd name="T2" fmla="*/ 2147483647 w 3511"/>
              <a:gd name="T3" fmla="*/ 2147483647 h 436"/>
              <a:gd name="T4" fmla="*/ 2147483647 w 3511"/>
              <a:gd name="T5" fmla="*/ 0 h 436"/>
              <a:gd name="T6" fmla="*/ 2147483647 w 3511"/>
              <a:gd name="T7" fmla="*/ 0 h 436"/>
              <a:gd name="T8" fmla="*/ 2147483647 w 3511"/>
              <a:gd name="T9" fmla="*/ 2147483647 h 436"/>
              <a:gd name="T10" fmla="*/ 2147483647 w 3511"/>
              <a:gd name="T11" fmla="*/ 2147483647 h 436"/>
              <a:gd name="T12" fmla="*/ 2147483647 w 3511"/>
              <a:gd name="T13" fmla="*/ 0 h 436"/>
              <a:gd name="T14" fmla="*/ 2147483647 w 3511"/>
              <a:gd name="T15" fmla="*/ 0 h 436"/>
              <a:gd name="T16" fmla="*/ 2147483647 w 3511"/>
              <a:gd name="T17" fmla="*/ 2147483647 h 436"/>
              <a:gd name="T18" fmla="*/ 2147483647 w 3511"/>
              <a:gd name="T19" fmla="*/ 2147483647 h 436"/>
              <a:gd name="T20" fmla="*/ 2147483647 w 3511"/>
              <a:gd name="T21" fmla="*/ 0 h 436"/>
              <a:gd name="T22" fmla="*/ 2147483647 w 3511"/>
              <a:gd name="T23" fmla="*/ 0 h 436"/>
              <a:gd name="T24" fmla="*/ 2147483647 w 3511"/>
              <a:gd name="T25" fmla="*/ 2147483647 h 436"/>
              <a:gd name="T26" fmla="*/ 2147483647 w 3511"/>
              <a:gd name="T27" fmla="*/ 2147483647 h 436"/>
              <a:gd name="T28" fmla="*/ 2147483647 w 3511"/>
              <a:gd name="T29" fmla="*/ 2147483647 h 436"/>
              <a:gd name="T30" fmla="*/ 0 w 3511"/>
              <a:gd name="T31" fmla="*/ 2147483647 h 436"/>
              <a:gd name="T32" fmla="*/ 0 w 3511"/>
              <a:gd name="T33" fmla="*/ 2147483647 h 436"/>
              <a:gd name="T34" fmla="*/ 2147483647 w 3511"/>
              <a:gd name="T35" fmla="*/ 2147483647 h 4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1"/>
              <a:gd name="T55" fmla="*/ 0 h 436"/>
              <a:gd name="T56" fmla="*/ 3511 w 3511"/>
              <a:gd name="T57" fmla="*/ 436 h 4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1" h="436">
                <a:moveTo>
                  <a:pt x="3511" y="376"/>
                </a:moveTo>
                <a:lnTo>
                  <a:pt x="3048" y="376"/>
                </a:lnTo>
                <a:lnTo>
                  <a:pt x="3048" y="0"/>
                </a:lnTo>
                <a:lnTo>
                  <a:pt x="2987" y="0"/>
                </a:lnTo>
                <a:lnTo>
                  <a:pt x="2987" y="376"/>
                </a:lnTo>
                <a:lnTo>
                  <a:pt x="2120" y="376"/>
                </a:lnTo>
                <a:lnTo>
                  <a:pt x="2120" y="0"/>
                </a:lnTo>
                <a:lnTo>
                  <a:pt x="2059" y="0"/>
                </a:lnTo>
                <a:lnTo>
                  <a:pt x="2059" y="376"/>
                </a:lnTo>
                <a:lnTo>
                  <a:pt x="1184" y="376"/>
                </a:lnTo>
                <a:lnTo>
                  <a:pt x="1184" y="0"/>
                </a:lnTo>
                <a:lnTo>
                  <a:pt x="1125" y="0"/>
                </a:lnTo>
                <a:lnTo>
                  <a:pt x="1125" y="376"/>
                </a:lnTo>
                <a:lnTo>
                  <a:pt x="62" y="376"/>
                </a:lnTo>
                <a:lnTo>
                  <a:pt x="62" y="170"/>
                </a:lnTo>
                <a:lnTo>
                  <a:pt x="0" y="170"/>
                </a:lnTo>
                <a:lnTo>
                  <a:pt x="0" y="436"/>
                </a:lnTo>
                <a:lnTo>
                  <a:pt x="3511" y="436"/>
                </a:lnTo>
              </a:path>
            </a:pathLst>
          </a:custGeom>
          <a:noFill/>
          <a:ln w="20638">
            <a:solidFill>
              <a:srgbClr val="000000"/>
            </a:solidFill>
            <a:round/>
            <a:headEnd/>
            <a:tailEnd/>
          </a:ln>
        </p:spPr>
        <p:txBody>
          <a:bodyPr/>
          <a:lstStyle/>
          <a:p>
            <a:endParaRPr lang="de-DE"/>
          </a:p>
        </p:txBody>
      </p:sp>
      <p:sp>
        <p:nvSpPr>
          <p:cNvPr id="92" name="Rectangle 28"/>
          <p:cNvSpPr>
            <a:spLocks noChangeArrowheads="1"/>
          </p:cNvSpPr>
          <p:nvPr/>
        </p:nvSpPr>
        <p:spPr bwMode="auto">
          <a:xfrm>
            <a:off x="5189338" y="4243823"/>
            <a:ext cx="1068388" cy="1290638"/>
          </a:xfrm>
          <a:prstGeom prst="rect">
            <a:avLst/>
          </a:prstGeom>
          <a:noFill/>
          <a:ln w="20638">
            <a:solidFill>
              <a:srgbClr val="000000"/>
            </a:solidFill>
            <a:miter lim="800000"/>
            <a:headEnd/>
            <a:tailEnd/>
          </a:ln>
        </p:spPr>
        <p:txBody>
          <a:bodyPr/>
          <a:lstStyle/>
          <a:p>
            <a:endParaRPr lang="de-DE"/>
          </a:p>
        </p:txBody>
      </p:sp>
      <p:sp>
        <p:nvSpPr>
          <p:cNvPr id="93" name="Rectangle 29"/>
          <p:cNvSpPr>
            <a:spLocks noChangeArrowheads="1"/>
          </p:cNvSpPr>
          <p:nvPr/>
        </p:nvSpPr>
        <p:spPr bwMode="auto">
          <a:xfrm>
            <a:off x="6672064" y="4243823"/>
            <a:ext cx="1071563" cy="1290638"/>
          </a:xfrm>
          <a:prstGeom prst="rect">
            <a:avLst/>
          </a:prstGeom>
          <a:noFill/>
          <a:ln w="20638">
            <a:solidFill>
              <a:srgbClr val="000000"/>
            </a:solidFill>
            <a:miter lim="800000"/>
            <a:headEnd/>
            <a:tailEnd/>
          </a:ln>
        </p:spPr>
        <p:txBody>
          <a:bodyPr/>
          <a:lstStyle/>
          <a:p>
            <a:endParaRPr lang="de-DE"/>
          </a:p>
        </p:txBody>
      </p:sp>
      <p:sp>
        <p:nvSpPr>
          <p:cNvPr id="94" name="Rectangle 30"/>
          <p:cNvSpPr>
            <a:spLocks noChangeArrowheads="1"/>
          </p:cNvSpPr>
          <p:nvPr/>
        </p:nvSpPr>
        <p:spPr bwMode="auto">
          <a:xfrm>
            <a:off x="8156376" y="4243823"/>
            <a:ext cx="1071562" cy="1290638"/>
          </a:xfrm>
          <a:prstGeom prst="rect">
            <a:avLst/>
          </a:prstGeom>
          <a:noFill/>
          <a:ln w="20638">
            <a:solidFill>
              <a:srgbClr val="000000"/>
            </a:solidFill>
            <a:miter lim="800000"/>
            <a:headEnd/>
            <a:tailEnd/>
          </a:ln>
        </p:spPr>
        <p:txBody>
          <a:bodyPr/>
          <a:lstStyle/>
          <a:p>
            <a:endParaRPr lang="de-DE"/>
          </a:p>
        </p:txBody>
      </p:sp>
      <p:sp>
        <p:nvSpPr>
          <p:cNvPr id="95" name="Freeform 31"/>
          <p:cNvSpPr>
            <a:spLocks/>
          </p:cNvSpPr>
          <p:nvPr/>
        </p:nvSpPr>
        <p:spPr bwMode="auto">
          <a:xfrm>
            <a:off x="6673652" y="4073961"/>
            <a:ext cx="46037" cy="44450"/>
          </a:xfrm>
          <a:custGeom>
            <a:avLst/>
            <a:gdLst>
              <a:gd name="T0" fmla="*/ 0 w 29"/>
              <a:gd name="T1" fmla="*/ 2147483647 h 28"/>
              <a:gd name="T2" fmla="*/ 2147483647 w 29"/>
              <a:gd name="T3" fmla="*/ 2147483647 h 28"/>
              <a:gd name="T4" fmla="*/ 2147483647 w 29"/>
              <a:gd name="T5" fmla="*/ 2147483647 h 28"/>
              <a:gd name="T6" fmla="*/ 2147483647 w 29"/>
              <a:gd name="T7" fmla="*/ 0 h 28"/>
              <a:gd name="T8" fmla="*/ 0 60000 65536"/>
              <a:gd name="T9" fmla="*/ 0 60000 65536"/>
              <a:gd name="T10" fmla="*/ 0 60000 65536"/>
              <a:gd name="T11" fmla="*/ 0 60000 65536"/>
              <a:gd name="T12" fmla="*/ 0 w 29"/>
              <a:gd name="T13" fmla="*/ 0 h 28"/>
              <a:gd name="T14" fmla="*/ 29 w 29"/>
              <a:gd name="T15" fmla="*/ 28 h 28"/>
            </a:gdLst>
            <a:ahLst/>
            <a:cxnLst>
              <a:cxn ang="T8">
                <a:pos x="T0" y="T1"/>
              </a:cxn>
              <a:cxn ang="T9">
                <a:pos x="T2" y="T3"/>
              </a:cxn>
              <a:cxn ang="T10">
                <a:pos x="T4" y="T5"/>
              </a:cxn>
              <a:cxn ang="T11">
                <a:pos x="T6" y="T7"/>
              </a:cxn>
            </a:cxnLst>
            <a:rect l="T12" t="T13" r="T14" b="T15"/>
            <a:pathLst>
              <a:path w="29" h="28">
                <a:moveTo>
                  <a:pt x="0" y="28"/>
                </a:moveTo>
                <a:lnTo>
                  <a:pt x="6" y="14"/>
                </a:lnTo>
                <a:lnTo>
                  <a:pt x="15" y="3"/>
                </a:lnTo>
                <a:lnTo>
                  <a:pt x="29" y="0"/>
                </a:lnTo>
              </a:path>
            </a:pathLst>
          </a:custGeom>
          <a:noFill/>
          <a:ln w="7938">
            <a:solidFill>
              <a:srgbClr val="000000"/>
            </a:solidFill>
            <a:round/>
            <a:headEnd/>
            <a:tailEnd/>
          </a:ln>
        </p:spPr>
        <p:txBody>
          <a:bodyPr/>
          <a:lstStyle/>
          <a:p>
            <a:endParaRPr lang="de-DE"/>
          </a:p>
        </p:txBody>
      </p:sp>
      <p:sp>
        <p:nvSpPr>
          <p:cNvPr id="96" name="Line 32"/>
          <p:cNvSpPr>
            <a:spLocks noChangeShapeType="1"/>
          </p:cNvSpPr>
          <p:nvPr/>
        </p:nvSpPr>
        <p:spPr bwMode="auto">
          <a:xfrm>
            <a:off x="6719689" y="4073962"/>
            <a:ext cx="1158875" cy="1587"/>
          </a:xfrm>
          <a:prstGeom prst="line">
            <a:avLst/>
          </a:prstGeom>
          <a:noFill/>
          <a:ln w="7938">
            <a:solidFill>
              <a:srgbClr val="000000"/>
            </a:solidFill>
            <a:round/>
            <a:headEnd/>
            <a:tailEnd/>
          </a:ln>
        </p:spPr>
        <p:txBody>
          <a:bodyPr/>
          <a:lstStyle/>
          <a:p>
            <a:endParaRPr lang="de-DE"/>
          </a:p>
        </p:txBody>
      </p:sp>
      <p:sp>
        <p:nvSpPr>
          <p:cNvPr id="97" name="Freeform 33"/>
          <p:cNvSpPr>
            <a:spLocks/>
          </p:cNvSpPr>
          <p:nvPr/>
        </p:nvSpPr>
        <p:spPr bwMode="auto">
          <a:xfrm>
            <a:off x="7878563" y="3997761"/>
            <a:ext cx="71438" cy="76200"/>
          </a:xfrm>
          <a:custGeom>
            <a:avLst/>
            <a:gdLst>
              <a:gd name="T0" fmla="*/ 0 w 45"/>
              <a:gd name="T1" fmla="*/ 2147483647 h 48"/>
              <a:gd name="T2" fmla="*/ 2147483647 w 45"/>
              <a:gd name="T3" fmla="*/ 2147483647 h 48"/>
              <a:gd name="T4" fmla="*/ 2147483647 w 45"/>
              <a:gd name="T5" fmla="*/ 2147483647 h 48"/>
              <a:gd name="T6" fmla="*/ 2147483647 w 45"/>
              <a:gd name="T7" fmla="*/ 0 h 48"/>
              <a:gd name="T8" fmla="*/ 0 60000 65536"/>
              <a:gd name="T9" fmla="*/ 0 60000 65536"/>
              <a:gd name="T10" fmla="*/ 0 60000 65536"/>
              <a:gd name="T11" fmla="*/ 0 60000 65536"/>
              <a:gd name="T12" fmla="*/ 0 w 45"/>
              <a:gd name="T13" fmla="*/ 0 h 48"/>
              <a:gd name="T14" fmla="*/ 45 w 45"/>
              <a:gd name="T15" fmla="*/ 48 h 48"/>
            </a:gdLst>
            <a:ahLst/>
            <a:cxnLst>
              <a:cxn ang="T8">
                <a:pos x="T0" y="T1"/>
              </a:cxn>
              <a:cxn ang="T9">
                <a:pos x="T2" y="T3"/>
              </a:cxn>
              <a:cxn ang="T10">
                <a:pos x="T4" y="T5"/>
              </a:cxn>
              <a:cxn ang="T11">
                <a:pos x="T6" y="T7"/>
              </a:cxn>
            </a:cxnLst>
            <a:rect l="T12" t="T13" r="T14" b="T15"/>
            <a:pathLst>
              <a:path w="45" h="48">
                <a:moveTo>
                  <a:pt x="0" y="48"/>
                </a:moveTo>
                <a:lnTo>
                  <a:pt x="23" y="42"/>
                </a:lnTo>
                <a:lnTo>
                  <a:pt x="40" y="24"/>
                </a:lnTo>
                <a:lnTo>
                  <a:pt x="45" y="0"/>
                </a:lnTo>
              </a:path>
            </a:pathLst>
          </a:custGeom>
          <a:noFill/>
          <a:ln w="7938">
            <a:solidFill>
              <a:srgbClr val="000000"/>
            </a:solidFill>
            <a:round/>
            <a:headEnd/>
            <a:tailEnd/>
          </a:ln>
        </p:spPr>
        <p:txBody>
          <a:bodyPr/>
          <a:lstStyle/>
          <a:p>
            <a:endParaRPr lang="de-DE"/>
          </a:p>
        </p:txBody>
      </p:sp>
      <p:sp>
        <p:nvSpPr>
          <p:cNvPr id="98" name="Freeform 34"/>
          <p:cNvSpPr>
            <a:spLocks/>
          </p:cNvSpPr>
          <p:nvPr/>
        </p:nvSpPr>
        <p:spPr bwMode="auto">
          <a:xfrm>
            <a:off x="7950001" y="3997761"/>
            <a:ext cx="74612" cy="76200"/>
          </a:xfrm>
          <a:custGeom>
            <a:avLst/>
            <a:gdLst>
              <a:gd name="T0" fmla="*/ 0 w 47"/>
              <a:gd name="T1" fmla="*/ 0 h 48"/>
              <a:gd name="T2" fmla="*/ 2147483647 w 47"/>
              <a:gd name="T3" fmla="*/ 2147483647 h 48"/>
              <a:gd name="T4" fmla="*/ 2147483647 w 47"/>
              <a:gd name="T5" fmla="*/ 2147483647 h 48"/>
              <a:gd name="T6" fmla="*/ 2147483647 w 47"/>
              <a:gd name="T7" fmla="*/ 2147483647 h 48"/>
              <a:gd name="T8" fmla="*/ 0 60000 65536"/>
              <a:gd name="T9" fmla="*/ 0 60000 65536"/>
              <a:gd name="T10" fmla="*/ 0 60000 65536"/>
              <a:gd name="T11" fmla="*/ 0 60000 65536"/>
              <a:gd name="T12" fmla="*/ 0 w 47"/>
              <a:gd name="T13" fmla="*/ 0 h 48"/>
              <a:gd name="T14" fmla="*/ 47 w 47"/>
              <a:gd name="T15" fmla="*/ 48 h 48"/>
            </a:gdLst>
            <a:ahLst/>
            <a:cxnLst>
              <a:cxn ang="T8">
                <a:pos x="T0" y="T1"/>
              </a:cxn>
              <a:cxn ang="T9">
                <a:pos x="T2" y="T3"/>
              </a:cxn>
              <a:cxn ang="T10">
                <a:pos x="T4" y="T5"/>
              </a:cxn>
              <a:cxn ang="T11">
                <a:pos x="T6" y="T7"/>
              </a:cxn>
            </a:cxnLst>
            <a:rect l="T12" t="T13" r="T14" b="T15"/>
            <a:pathLst>
              <a:path w="47" h="48">
                <a:moveTo>
                  <a:pt x="0" y="0"/>
                </a:moveTo>
                <a:lnTo>
                  <a:pt x="7" y="24"/>
                </a:lnTo>
                <a:lnTo>
                  <a:pt x="23" y="42"/>
                </a:lnTo>
                <a:lnTo>
                  <a:pt x="47" y="48"/>
                </a:lnTo>
              </a:path>
            </a:pathLst>
          </a:custGeom>
          <a:noFill/>
          <a:ln w="7938">
            <a:solidFill>
              <a:srgbClr val="000000"/>
            </a:solidFill>
            <a:round/>
            <a:headEnd/>
            <a:tailEnd/>
          </a:ln>
        </p:spPr>
        <p:txBody>
          <a:bodyPr/>
          <a:lstStyle/>
          <a:p>
            <a:endParaRPr lang="de-DE"/>
          </a:p>
        </p:txBody>
      </p:sp>
      <p:sp>
        <p:nvSpPr>
          <p:cNvPr id="99" name="Line 35"/>
          <p:cNvSpPr>
            <a:spLocks noChangeShapeType="1"/>
          </p:cNvSpPr>
          <p:nvPr/>
        </p:nvSpPr>
        <p:spPr bwMode="auto">
          <a:xfrm>
            <a:off x="8024613" y="4073962"/>
            <a:ext cx="1169988" cy="1587"/>
          </a:xfrm>
          <a:prstGeom prst="line">
            <a:avLst/>
          </a:prstGeom>
          <a:noFill/>
          <a:ln w="7938">
            <a:solidFill>
              <a:srgbClr val="000000"/>
            </a:solidFill>
            <a:round/>
            <a:headEnd/>
            <a:tailEnd/>
          </a:ln>
        </p:spPr>
        <p:txBody>
          <a:bodyPr/>
          <a:lstStyle/>
          <a:p>
            <a:endParaRPr lang="de-DE"/>
          </a:p>
        </p:txBody>
      </p:sp>
      <p:sp>
        <p:nvSpPr>
          <p:cNvPr id="100" name="Freeform 36"/>
          <p:cNvSpPr>
            <a:spLocks/>
          </p:cNvSpPr>
          <p:nvPr/>
        </p:nvSpPr>
        <p:spPr bwMode="auto">
          <a:xfrm>
            <a:off x="9194601" y="4073961"/>
            <a:ext cx="42862" cy="44450"/>
          </a:xfrm>
          <a:custGeom>
            <a:avLst/>
            <a:gdLst>
              <a:gd name="T0" fmla="*/ 0 w 27"/>
              <a:gd name="T1" fmla="*/ 0 h 28"/>
              <a:gd name="T2" fmla="*/ 2147483647 w 27"/>
              <a:gd name="T3" fmla="*/ 2147483647 h 28"/>
              <a:gd name="T4" fmla="*/ 2147483647 w 27"/>
              <a:gd name="T5" fmla="*/ 2147483647 h 28"/>
              <a:gd name="T6" fmla="*/ 2147483647 w 27"/>
              <a:gd name="T7" fmla="*/ 2147483647 h 28"/>
              <a:gd name="T8" fmla="*/ 0 60000 65536"/>
              <a:gd name="T9" fmla="*/ 0 60000 65536"/>
              <a:gd name="T10" fmla="*/ 0 60000 65536"/>
              <a:gd name="T11" fmla="*/ 0 60000 65536"/>
              <a:gd name="T12" fmla="*/ 0 w 27"/>
              <a:gd name="T13" fmla="*/ 0 h 28"/>
              <a:gd name="T14" fmla="*/ 27 w 27"/>
              <a:gd name="T15" fmla="*/ 28 h 28"/>
            </a:gdLst>
            <a:ahLst/>
            <a:cxnLst>
              <a:cxn ang="T8">
                <a:pos x="T0" y="T1"/>
              </a:cxn>
              <a:cxn ang="T9">
                <a:pos x="T2" y="T3"/>
              </a:cxn>
              <a:cxn ang="T10">
                <a:pos x="T4" y="T5"/>
              </a:cxn>
              <a:cxn ang="T11">
                <a:pos x="T6" y="T7"/>
              </a:cxn>
            </a:cxnLst>
            <a:rect l="T12" t="T13" r="T14" b="T15"/>
            <a:pathLst>
              <a:path w="27" h="28">
                <a:moveTo>
                  <a:pt x="0" y="0"/>
                </a:moveTo>
                <a:lnTo>
                  <a:pt x="13" y="3"/>
                </a:lnTo>
                <a:lnTo>
                  <a:pt x="23" y="14"/>
                </a:lnTo>
                <a:lnTo>
                  <a:pt x="27" y="28"/>
                </a:lnTo>
              </a:path>
            </a:pathLst>
          </a:custGeom>
          <a:noFill/>
          <a:ln w="7938">
            <a:solidFill>
              <a:srgbClr val="000000"/>
            </a:solidFill>
            <a:round/>
            <a:headEnd/>
            <a:tailEnd/>
          </a:ln>
        </p:spPr>
        <p:txBody>
          <a:bodyPr/>
          <a:lstStyle/>
          <a:p>
            <a:endParaRPr lang="de-DE"/>
          </a:p>
        </p:txBody>
      </p:sp>
      <p:sp>
        <p:nvSpPr>
          <p:cNvPr id="101" name="Text Box 38"/>
          <p:cNvSpPr txBox="1">
            <a:spLocks noChangeArrowheads="1"/>
          </p:cNvSpPr>
          <p:nvPr/>
        </p:nvSpPr>
        <p:spPr bwMode="auto">
          <a:xfrm>
            <a:off x="3465313" y="4789924"/>
            <a:ext cx="412750" cy="366713"/>
          </a:xfrm>
          <a:prstGeom prst="rect">
            <a:avLst/>
          </a:prstGeom>
          <a:noFill/>
          <a:ln w="9525">
            <a:noFill/>
            <a:miter lim="800000"/>
            <a:headEnd/>
            <a:tailEnd/>
          </a:ln>
        </p:spPr>
        <p:txBody>
          <a:bodyPr wrap="none">
            <a:spAutoFit/>
          </a:bodyPr>
          <a:lstStyle/>
          <a:p>
            <a:pPr eaLnBrk="0" hangingPunct="0"/>
            <a:r>
              <a:rPr lang="en-US">
                <a:latin typeface="Arial" pitchFamily="34" charset="0"/>
              </a:rPr>
              <a:t>…</a:t>
            </a:r>
          </a:p>
        </p:txBody>
      </p:sp>
      <p:sp>
        <p:nvSpPr>
          <p:cNvPr id="102" name="Text Box 39"/>
          <p:cNvSpPr txBox="1">
            <a:spLocks noChangeArrowheads="1"/>
          </p:cNvSpPr>
          <p:nvPr/>
        </p:nvSpPr>
        <p:spPr bwMode="auto">
          <a:xfrm>
            <a:off x="3998713" y="4789924"/>
            <a:ext cx="412750" cy="366713"/>
          </a:xfrm>
          <a:prstGeom prst="rect">
            <a:avLst/>
          </a:prstGeom>
          <a:noFill/>
          <a:ln w="9525">
            <a:noFill/>
            <a:miter lim="800000"/>
            <a:headEnd/>
            <a:tailEnd/>
          </a:ln>
        </p:spPr>
        <p:txBody>
          <a:bodyPr wrap="none">
            <a:spAutoFit/>
          </a:bodyPr>
          <a:lstStyle/>
          <a:p>
            <a:pPr eaLnBrk="0" hangingPunct="0"/>
            <a:r>
              <a:rPr lang="en-US">
                <a:latin typeface="Arial" pitchFamily="34" charset="0"/>
              </a:rPr>
              <a:t>…</a:t>
            </a:r>
          </a:p>
        </p:txBody>
      </p:sp>
      <p:sp>
        <p:nvSpPr>
          <p:cNvPr id="103" name="Rectangle 7"/>
          <p:cNvSpPr txBox="1">
            <a:spLocks noChangeArrowheads="1"/>
          </p:cNvSpPr>
          <p:nvPr/>
        </p:nvSpPr>
        <p:spPr>
          <a:xfrm rot="1033394">
            <a:off x="7000122" y="2232610"/>
            <a:ext cx="4003677" cy="838478"/>
          </a:xfrm>
          <a:prstGeom prst="rect">
            <a:avLst/>
          </a:prstGeom>
        </p:spPr>
        <p:txBody>
          <a:bodyPr>
            <a:noAutofit/>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pPr marL="401240" lvl="2" indent="0">
              <a:buNone/>
            </a:pPr>
            <a:r>
              <a:rPr lang="en-US" sz="3200" b="1" kern="0" dirty="0">
                <a:solidFill>
                  <a:srgbClr val="FF0000"/>
                </a:solidFill>
              </a:rPr>
              <a:t>Do not mix it up!</a:t>
            </a:r>
          </a:p>
        </p:txBody>
      </p:sp>
    </p:spTree>
    <p:extLst>
      <p:ext uri="{BB962C8B-B14F-4D97-AF65-F5344CB8AC3E}">
        <p14:creationId xmlns:p14="http://schemas.microsoft.com/office/powerpoint/2010/main" val="179111205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5"/>
          <p:cNvSpPr>
            <a:spLocks noGrp="1" noChangeArrowheads="1"/>
          </p:cNvSpPr>
          <p:nvPr>
            <p:ph type="title"/>
          </p:nvPr>
        </p:nvSpPr>
        <p:spPr/>
        <p:txBody>
          <a:bodyPr/>
          <a:lstStyle/>
          <a:p>
            <a:r>
              <a:rPr lang="en-US" dirty="0"/>
              <a:t>Structural enhancements</a:t>
            </a:r>
            <a:endParaRPr lang="en-US" noProof="0" dirty="0"/>
          </a:p>
        </p:txBody>
      </p:sp>
      <p:sp>
        <p:nvSpPr>
          <p:cNvPr id="88068" name="Rectangle 6"/>
          <p:cNvSpPr>
            <a:spLocks noGrp="1" noChangeArrowheads="1"/>
          </p:cNvSpPr>
          <p:nvPr>
            <p:ph idx="1"/>
          </p:nvPr>
        </p:nvSpPr>
        <p:spPr/>
        <p:txBody>
          <a:bodyPr/>
          <a:lstStyle/>
          <a:p>
            <a:r>
              <a:rPr lang="en-US" noProof="0" dirty="0"/>
              <a:t> </a:t>
            </a:r>
            <a:r>
              <a:rPr lang="en-US" noProof="0" dirty="0">
                <a:solidFill>
                  <a:srgbClr val="C00000"/>
                </a:solidFill>
              </a:rPr>
              <a:t>MISD</a:t>
            </a:r>
            <a:r>
              <a:rPr lang="en-US" noProof="0" dirty="0"/>
              <a:t> (Multiple Instruction Single Data) </a:t>
            </a:r>
          </a:p>
          <a:p>
            <a:pPr marL="422077" lvl="2" indent="-132160">
              <a:spcBef>
                <a:spcPts val="375"/>
              </a:spcBef>
            </a:pPr>
            <a:r>
              <a:rPr lang="en-US" dirty="0"/>
              <a:t>Several instructions operate on the same data</a:t>
            </a:r>
          </a:p>
          <a:p>
            <a:pPr marL="422077" lvl="2" indent="-132160">
              <a:spcBef>
                <a:spcPts val="375"/>
              </a:spcBef>
            </a:pPr>
            <a:r>
              <a:rPr lang="en-US" dirty="0"/>
              <a:t>Uncommon, but why not: for fault tolerance the same computation can be done in parallel, then the results compared </a:t>
            </a:r>
            <a:endParaRPr lang="en-US" noProof="0" dirty="0"/>
          </a:p>
          <a:p>
            <a:pPr lvl="1" eaLnBrk="1" hangingPunct="1"/>
            <a:endParaRPr lang="en-US" noProof="0" dirty="0"/>
          </a:p>
          <a:p>
            <a:r>
              <a:rPr lang="en-US" noProof="0" dirty="0">
                <a:solidFill>
                  <a:schemeClr val="hlink"/>
                </a:solidFill>
              </a:rPr>
              <a:t>Many authors leave this class empty – we can discuss this!</a:t>
            </a:r>
          </a:p>
          <a:p>
            <a:endParaRPr lang="en-US" dirty="0">
              <a:solidFill>
                <a:schemeClr val="hlink"/>
              </a:solidFill>
            </a:endParaRPr>
          </a:p>
          <a:p>
            <a:r>
              <a:rPr lang="en-US" dirty="0"/>
              <a:t>To summarize: this taxonomy does not really help today any longer as almost all of today’s computer systems fall into the MIMD class…</a:t>
            </a:r>
            <a:endParaRPr lang="en-US" noProof="0" dirty="0">
              <a:solidFill>
                <a:schemeClr val="hlink"/>
              </a:solidFill>
            </a:endParaRPr>
          </a:p>
        </p:txBody>
      </p:sp>
      <p:sp>
        <p:nvSpPr>
          <p:cNvPr id="8806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r>
              <a:rPr lang="en-US" sz="3000" noProof="0" dirty="0"/>
              <a:t>Pipeline processing</a:t>
            </a:r>
          </a:p>
        </p:txBody>
      </p:sp>
      <p:sp>
        <p:nvSpPr>
          <p:cNvPr id="90115" name="Textplatzhalter 2"/>
          <p:cNvSpPr>
            <a:spLocks noGrp="1"/>
          </p:cNvSpPr>
          <p:nvPr>
            <p:ph type="body" idx="1"/>
          </p:nvPr>
        </p:nvSpPr>
        <p:spPr/>
        <p:txBody>
          <a:bodyPr/>
          <a:lstStyle/>
          <a:p>
            <a:r>
              <a:rPr lang="en-US" sz="1600" dirty="0"/>
              <a:t>Performance enhancement</a:t>
            </a:r>
          </a:p>
          <a:p>
            <a:endParaRPr lang="en-US" sz="1200" noProof="0" dirty="0"/>
          </a:p>
          <a:p>
            <a:endParaRPr lang="en-US" sz="1200" noProof="0" dirty="0"/>
          </a:p>
        </p:txBody>
      </p:sp>
      <p:sp>
        <p:nvSpPr>
          <p:cNvPr id="9011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noProof="0" dirty="0"/>
              <a:t>Pipeline processing</a:t>
            </a:r>
          </a:p>
        </p:txBody>
      </p:sp>
      <p:sp>
        <p:nvSpPr>
          <p:cNvPr id="91139" name="Inhaltsplatzhalter 59"/>
          <p:cNvSpPr>
            <a:spLocks noGrp="1"/>
          </p:cNvSpPr>
          <p:nvPr>
            <p:ph idx="1"/>
          </p:nvPr>
        </p:nvSpPr>
        <p:spPr/>
        <p:txBody>
          <a:bodyPr/>
          <a:lstStyle/>
          <a:p>
            <a:r>
              <a:rPr lang="en-US" noProof="0" dirty="0"/>
              <a:t>Processing of 3 similar </a:t>
            </a:r>
            <a:r>
              <a:rPr lang="en-US" dirty="0"/>
              <a:t>jobs with 4 identical sub tasks each</a:t>
            </a:r>
            <a:r>
              <a:rPr lang="en-US" noProof="0" dirty="0"/>
              <a:t>.</a:t>
            </a:r>
          </a:p>
        </p:txBody>
      </p:sp>
      <p:sp>
        <p:nvSpPr>
          <p:cNvPr id="91140" name="Fußzeilenplatzhalter 2"/>
          <p:cNvSpPr>
            <a:spLocks noGrp="1"/>
          </p:cNvSpPr>
          <p:nvPr>
            <p:ph type="ftr" sz="quarter" idx="10"/>
          </p:nvPr>
        </p:nvSpPr>
        <p:spPr>
          <a:noFill/>
        </p:spPr>
        <p:txBody>
          <a:bodyPr/>
          <a:lstStyle/>
          <a:p>
            <a:r>
              <a:rPr lang="en-US"/>
              <a:t>TI II - Computer Architecture</a:t>
            </a:r>
          </a:p>
        </p:txBody>
      </p:sp>
      <p:sp>
        <p:nvSpPr>
          <p:cNvPr id="91147" name="Rectangle 10"/>
          <p:cNvSpPr>
            <a:spLocks noChangeArrowheads="1"/>
          </p:cNvSpPr>
          <p:nvPr/>
        </p:nvSpPr>
        <p:spPr bwMode="auto">
          <a:xfrm>
            <a:off x="1916114" y="2176464"/>
            <a:ext cx="2661306" cy="400110"/>
          </a:xfrm>
          <a:prstGeom prst="rect">
            <a:avLst/>
          </a:prstGeom>
          <a:noFill/>
          <a:ln w="12700">
            <a:noFill/>
            <a:miter lim="800000"/>
            <a:headEnd/>
            <a:tailEnd/>
          </a:ln>
        </p:spPr>
        <p:txBody>
          <a:bodyPr wrap="none">
            <a:spAutoFit/>
          </a:bodyPr>
          <a:lstStyle/>
          <a:p>
            <a:pPr algn="l" eaLnBrk="0" hangingPunct="0"/>
            <a:r>
              <a:rPr lang="de-DE" sz="2000" b="1" dirty="0"/>
              <a:t>Serial </a:t>
            </a:r>
            <a:r>
              <a:rPr lang="de-DE" sz="2000" b="1" dirty="0" err="1"/>
              <a:t>processing</a:t>
            </a:r>
            <a:endParaRPr lang="de-DE" sz="2000" b="1" dirty="0"/>
          </a:p>
        </p:txBody>
      </p:sp>
      <p:grpSp>
        <p:nvGrpSpPr>
          <p:cNvPr id="2" name="Gruppieren 54"/>
          <p:cNvGrpSpPr>
            <a:grpSpLocks/>
          </p:cNvGrpSpPr>
          <p:nvPr/>
        </p:nvGrpSpPr>
        <p:grpSpPr bwMode="auto">
          <a:xfrm>
            <a:off x="3802064" y="2825750"/>
            <a:ext cx="2160587" cy="760215"/>
            <a:chOff x="2278063" y="2825750"/>
            <a:chExt cx="2160587" cy="760215"/>
          </a:xfrm>
        </p:grpSpPr>
        <p:sp>
          <p:nvSpPr>
            <p:cNvPr id="91188" name="Line 4"/>
            <p:cNvSpPr>
              <a:spLocks noChangeShapeType="1"/>
            </p:cNvSpPr>
            <p:nvPr/>
          </p:nvSpPr>
          <p:spPr bwMode="auto">
            <a:xfrm>
              <a:off x="2286000" y="3146425"/>
              <a:ext cx="2152650" cy="0"/>
            </a:xfrm>
            <a:prstGeom prst="line">
              <a:avLst/>
            </a:prstGeom>
            <a:noFill/>
            <a:ln w="38100">
              <a:solidFill>
                <a:srgbClr val="0000CC"/>
              </a:solidFill>
              <a:round/>
              <a:headEnd/>
              <a:tailEnd/>
            </a:ln>
          </p:spPr>
          <p:txBody>
            <a:bodyPr/>
            <a:lstStyle/>
            <a:p>
              <a:endParaRPr lang="de-DE"/>
            </a:p>
          </p:txBody>
        </p:sp>
        <p:sp>
          <p:nvSpPr>
            <p:cNvPr id="91189" name="Line 5"/>
            <p:cNvSpPr>
              <a:spLocks noChangeShapeType="1"/>
            </p:cNvSpPr>
            <p:nvPr/>
          </p:nvSpPr>
          <p:spPr bwMode="auto">
            <a:xfrm rot="-5400000">
              <a:off x="2727325" y="3146426"/>
              <a:ext cx="180975" cy="0"/>
            </a:xfrm>
            <a:prstGeom prst="line">
              <a:avLst/>
            </a:prstGeom>
            <a:noFill/>
            <a:ln w="12700">
              <a:solidFill>
                <a:schemeClr val="tx1"/>
              </a:solidFill>
              <a:round/>
              <a:headEnd/>
              <a:tailEnd/>
            </a:ln>
          </p:spPr>
          <p:txBody>
            <a:bodyPr/>
            <a:lstStyle/>
            <a:p>
              <a:endParaRPr lang="de-DE"/>
            </a:p>
          </p:txBody>
        </p:sp>
        <p:sp>
          <p:nvSpPr>
            <p:cNvPr id="91190" name="Line 6"/>
            <p:cNvSpPr>
              <a:spLocks noChangeShapeType="1"/>
            </p:cNvSpPr>
            <p:nvPr/>
          </p:nvSpPr>
          <p:spPr bwMode="auto">
            <a:xfrm rot="-5400000">
              <a:off x="2187575" y="3146426"/>
              <a:ext cx="180975" cy="0"/>
            </a:xfrm>
            <a:prstGeom prst="line">
              <a:avLst/>
            </a:prstGeom>
            <a:noFill/>
            <a:ln w="12700">
              <a:solidFill>
                <a:schemeClr val="tx1"/>
              </a:solidFill>
              <a:round/>
              <a:headEnd/>
              <a:tailEnd/>
            </a:ln>
          </p:spPr>
          <p:txBody>
            <a:bodyPr/>
            <a:lstStyle/>
            <a:p>
              <a:endParaRPr lang="de-DE"/>
            </a:p>
          </p:txBody>
        </p:sp>
        <p:sp>
          <p:nvSpPr>
            <p:cNvPr id="91191" name="Line 7"/>
            <p:cNvSpPr>
              <a:spLocks noChangeShapeType="1"/>
            </p:cNvSpPr>
            <p:nvPr/>
          </p:nvSpPr>
          <p:spPr bwMode="auto">
            <a:xfrm rot="-5400000">
              <a:off x="3267075" y="3146426"/>
              <a:ext cx="180975" cy="0"/>
            </a:xfrm>
            <a:prstGeom prst="line">
              <a:avLst/>
            </a:prstGeom>
            <a:noFill/>
            <a:ln w="12700">
              <a:solidFill>
                <a:schemeClr val="tx1"/>
              </a:solidFill>
              <a:round/>
              <a:headEnd/>
              <a:tailEnd/>
            </a:ln>
          </p:spPr>
          <p:txBody>
            <a:bodyPr/>
            <a:lstStyle/>
            <a:p>
              <a:endParaRPr lang="de-DE"/>
            </a:p>
          </p:txBody>
        </p:sp>
        <p:sp>
          <p:nvSpPr>
            <p:cNvPr id="91192" name="Line 8"/>
            <p:cNvSpPr>
              <a:spLocks noChangeShapeType="1"/>
            </p:cNvSpPr>
            <p:nvPr/>
          </p:nvSpPr>
          <p:spPr bwMode="auto">
            <a:xfrm rot="-5400000">
              <a:off x="3806825" y="3146426"/>
              <a:ext cx="180975" cy="0"/>
            </a:xfrm>
            <a:prstGeom prst="line">
              <a:avLst/>
            </a:prstGeom>
            <a:noFill/>
            <a:ln w="12700">
              <a:solidFill>
                <a:schemeClr val="tx1"/>
              </a:solidFill>
              <a:round/>
              <a:headEnd/>
              <a:tailEnd/>
            </a:ln>
          </p:spPr>
          <p:txBody>
            <a:bodyPr/>
            <a:lstStyle/>
            <a:p>
              <a:endParaRPr lang="de-DE"/>
            </a:p>
          </p:txBody>
        </p:sp>
        <p:sp>
          <p:nvSpPr>
            <p:cNvPr id="91193" name="Line 9"/>
            <p:cNvSpPr>
              <a:spLocks noChangeShapeType="1"/>
            </p:cNvSpPr>
            <p:nvPr/>
          </p:nvSpPr>
          <p:spPr bwMode="auto">
            <a:xfrm rot="-5400000">
              <a:off x="4255294" y="3147219"/>
              <a:ext cx="360362" cy="0"/>
            </a:xfrm>
            <a:prstGeom prst="line">
              <a:avLst/>
            </a:prstGeom>
            <a:noFill/>
            <a:ln w="12700">
              <a:solidFill>
                <a:schemeClr val="tx1"/>
              </a:solidFill>
              <a:round/>
              <a:headEnd/>
              <a:tailEnd/>
            </a:ln>
          </p:spPr>
          <p:txBody>
            <a:bodyPr/>
            <a:lstStyle/>
            <a:p>
              <a:endParaRPr lang="de-DE"/>
            </a:p>
          </p:txBody>
        </p:sp>
        <p:sp>
          <p:nvSpPr>
            <p:cNvPr id="91194" name="Text Box 21"/>
            <p:cNvSpPr txBox="1">
              <a:spLocks noChangeArrowheads="1"/>
            </p:cNvSpPr>
            <p:nvPr/>
          </p:nvSpPr>
          <p:spPr bwMode="auto">
            <a:xfrm>
              <a:off x="2917825" y="3278188"/>
              <a:ext cx="663964" cy="307777"/>
            </a:xfrm>
            <a:prstGeom prst="rect">
              <a:avLst/>
            </a:prstGeom>
            <a:noFill/>
            <a:ln w="12700">
              <a:noFill/>
              <a:miter lim="800000"/>
              <a:headEnd/>
              <a:tailEnd/>
            </a:ln>
          </p:spPr>
          <p:txBody>
            <a:bodyPr wrap="none">
              <a:spAutoFit/>
            </a:bodyPr>
            <a:lstStyle/>
            <a:p>
              <a:pPr algn="l" eaLnBrk="0" hangingPunct="0"/>
              <a:r>
                <a:rPr lang="de-DE" sz="1400" dirty="0">
                  <a:solidFill>
                    <a:srgbClr val="0000CC"/>
                  </a:solidFill>
                </a:rPr>
                <a:t>Job 1</a:t>
              </a:r>
            </a:p>
          </p:txBody>
        </p:sp>
        <p:sp>
          <p:nvSpPr>
            <p:cNvPr id="91195" name="Rectangle 24"/>
            <p:cNvSpPr>
              <a:spLocks noChangeArrowheads="1"/>
            </p:cNvSpPr>
            <p:nvPr/>
          </p:nvSpPr>
          <p:spPr bwMode="auto">
            <a:xfrm>
              <a:off x="2375856" y="2825750"/>
              <a:ext cx="1916113" cy="304800"/>
            </a:xfrm>
            <a:prstGeom prst="rect">
              <a:avLst/>
            </a:prstGeom>
            <a:noFill/>
            <a:ln w="12700">
              <a:noFill/>
              <a:miter lim="800000"/>
              <a:headEnd/>
              <a:tailEnd/>
            </a:ln>
          </p:spPr>
          <p:txBody>
            <a:bodyPr wrap="none">
              <a:spAutoFit/>
            </a:bodyPr>
            <a:lstStyle/>
            <a:p>
              <a:pPr algn="l" eaLnBrk="0" hangingPunct="0">
                <a:tabLst>
                  <a:tab pos="571500" algn="l"/>
                  <a:tab pos="1143000" algn="l"/>
                  <a:tab pos="1619250" algn="l"/>
                </a:tabLst>
              </a:pPr>
              <a:r>
                <a:rPr lang="de-DE" sz="1400"/>
                <a:t>1	2	3	4</a:t>
              </a:r>
            </a:p>
          </p:txBody>
        </p:sp>
      </p:grpSp>
      <p:grpSp>
        <p:nvGrpSpPr>
          <p:cNvPr id="3" name="Gruppieren 56"/>
          <p:cNvGrpSpPr>
            <a:grpSpLocks/>
          </p:cNvGrpSpPr>
          <p:nvPr/>
        </p:nvGrpSpPr>
        <p:grpSpPr bwMode="auto">
          <a:xfrm>
            <a:off x="8124825" y="2825750"/>
            <a:ext cx="2152650" cy="760215"/>
            <a:chOff x="6600825" y="2825750"/>
            <a:chExt cx="2152650" cy="760215"/>
          </a:xfrm>
        </p:grpSpPr>
        <p:sp>
          <p:nvSpPr>
            <p:cNvPr id="91181" name="Line 16"/>
            <p:cNvSpPr>
              <a:spLocks noChangeShapeType="1"/>
            </p:cNvSpPr>
            <p:nvPr/>
          </p:nvSpPr>
          <p:spPr bwMode="auto">
            <a:xfrm>
              <a:off x="6600825" y="3148013"/>
              <a:ext cx="2152650" cy="0"/>
            </a:xfrm>
            <a:prstGeom prst="line">
              <a:avLst/>
            </a:prstGeom>
            <a:noFill/>
            <a:ln w="38100">
              <a:solidFill>
                <a:srgbClr val="FF0000"/>
              </a:solidFill>
              <a:round/>
              <a:headEnd/>
              <a:tailEnd/>
            </a:ln>
          </p:spPr>
          <p:txBody>
            <a:bodyPr/>
            <a:lstStyle/>
            <a:p>
              <a:endParaRPr lang="de-DE"/>
            </a:p>
          </p:txBody>
        </p:sp>
        <p:sp>
          <p:nvSpPr>
            <p:cNvPr id="91182" name="Line 17"/>
            <p:cNvSpPr>
              <a:spLocks noChangeShapeType="1"/>
            </p:cNvSpPr>
            <p:nvPr/>
          </p:nvSpPr>
          <p:spPr bwMode="auto">
            <a:xfrm rot="-5400000">
              <a:off x="7042150" y="3148013"/>
              <a:ext cx="180975" cy="0"/>
            </a:xfrm>
            <a:prstGeom prst="line">
              <a:avLst/>
            </a:prstGeom>
            <a:noFill/>
            <a:ln w="12700">
              <a:solidFill>
                <a:schemeClr val="tx1"/>
              </a:solidFill>
              <a:round/>
              <a:headEnd/>
              <a:tailEnd/>
            </a:ln>
          </p:spPr>
          <p:txBody>
            <a:bodyPr/>
            <a:lstStyle/>
            <a:p>
              <a:endParaRPr lang="de-DE"/>
            </a:p>
          </p:txBody>
        </p:sp>
        <p:sp>
          <p:nvSpPr>
            <p:cNvPr id="91183" name="Line 18"/>
            <p:cNvSpPr>
              <a:spLocks noChangeShapeType="1"/>
            </p:cNvSpPr>
            <p:nvPr/>
          </p:nvSpPr>
          <p:spPr bwMode="auto">
            <a:xfrm rot="-5400000">
              <a:off x="7581900" y="3148013"/>
              <a:ext cx="180975" cy="0"/>
            </a:xfrm>
            <a:prstGeom prst="line">
              <a:avLst/>
            </a:prstGeom>
            <a:noFill/>
            <a:ln w="12700">
              <a:solidFill>
                <a:schemeClr val="tx1"/>
              </a:solidFill>
              <a:round/>
              <a:headEnd/>
              <a:tailEnd/>
            </a:ln>
          </p:spPr>
          <p:txBody>
            <a:bodyPr/>
            <a:lstStyle/>
            <a:p>
              <a:endParaRPr lang="de-DE"/>
            </a:p>
          </p:txBody>
        </p:sp>
        <p:sp>
          <p:nvSpPr>
            <p:cNvPr id="91184" name="Line 19"/>
            <p:cNvSpPr>
              <a:spLocks noChangeShapeType="1"/>
            </p:cNvSpPr>
            <p:nvPr/>
          </p:nvSpPr>
          <p:spPr bwMode="auto">
            <a:xfrm rot="-5400000">
              <a:off x="8121650" y="3148013"/>
              <a:ext cx="180975" cy="0"/>
            </a:xfrm>
            <a:prstGeom prst="line">
              <a:avLst/>
            </a:prstGeom>
            <a:noFill/>
            <a:ln w="12700">
              <a:solidFill>
                <a:schemeClr val="tx1"/>
              </a:solidFill>
              <a:round/>
              <a:headEnd/>
              <a:tailEnd/>
            </a:ln>
          </p:spPr>
          <p:txBody>
            <a:bodyPr/>
            <a:lstStyle/>
            <a:p>
              <a:endParaRPr lang="de-DE"/>
            </a:p>
          </p:txBody>
        </p:sp>
        <p:sp>
          <p:nvSpPr>
            <p:cNvPr id="91185" name="Line 20"/>
            <p:cNvSpPr>
              <a:spLocks noChangeShapeType="1"/>
            </p:cNvSpPr>
            <p:nvPr/>
          </p:nvSpPr>
          <p:spPr bwMode="auto">
            <a:xfrm rot="-5400000">
              <a:off x="8659019" y="3147219"/>
              <a:ext cx="179388" cy="0"/>
            </a:xfrm>
            <a:prstGeom prst="line">
              <a:avLst/>
            </a:prstGeom>
            <a:noFill/>
            <a:ln w="12700">
              <a:solidFill>
                <a:schemeClr val="tx1"/>
              </a:solidFill>
              <a:round/>
              <a:headEnd/>
              <a:tailEnd/>
            </a:ln>
          </p:spPr>
          <p:txBody>
            <a:bodyPr/>
            <a:lstStyle/>
            <a:p>
              <a:endParaRPr lang="de-DE"/>
            </a:p>
          </p:txBody>
        </p:sp>
        <p:sp>
          <p:nvSpPr>
            <p:cNvPr id="91186" name="Text Box 23"/>
            <p:cNvSpPr txBox="1">
              <a:spLocks noChangeArrowheads="1"/>
            </p:cNvSpPr>
            <p:nvPr/>
          </p:nvSpPr>
          <p:spPr bwMode="auto">
            <a:xfrm>
              <a:off x="7108825" y="3278188"/>
              <a:ext cx="663964" cy="307777"/>
            </a:xfrm>
            <a:prstGeom prst="rect">
              <a:avLst/>
            </a:prstGeom>
            <a:noFill/>
            <a:ln w="12700">
              <a:noFill/>
              <a:miter lim="800000"/>
              <a:headEnd/>
              <a:tailEnd/>
            </a:ln>
          </p:spPr>
          <p:txBody>
            <a:bodyPr wrap="none">
              <a:spAutoFit/>
            </a:bodyPr>
            <a:lstStyle/>
            <a:p>
              <a:pPr algn="l" eaLnBrk="0" hangingPunct="0"/>
              <a:r>
                <a:rPr lang="de-DE" sz="1400" dirty="0">
                  <a:solidFill>
                    <a:srgbClr val="FF0000"/>
                  </a:solidFill>
                </a:rPr>
                <a:t>Job 3</a:t>
              </a:r>
            </a:p>
          </p:txBody>
        </p:sp>
        <p:sp>
          <p:nvSpPr>
            <p:cNvPr id="91187" name="Rectangle 25"/>
            <p:cNvSpPr>
              <a:spLocks noChangeArrowheads="1"/>
            </p:cNvSpPr>
            <p:nvPr/>
          </p:nvSpPr>
          <p:spPr bwMode="auto">
            <a:xfrm>
              <a:off x="6657975" y="2825750"/>
              <a:ext cx="1916113" cy="304800"/>
            </a:xfrm>
            <a:prstGeom prst="rect">
              <a:avLst/>
            </a:prstGeom>
            <a:noFill/>
            <a:ln w="12700">
              <a:noFill/>
              <a:miter lim="800000"/>
              <a:headEnd/>
              <a:tailEnd/>
            </a:ln>
          </p:spPr>
          <p:txBody>
            <a:bodyPr wrap="none">
              <a:spAutoFit/>
            </a:bodyPr>
            <a:lstStyle/>
            <a:p>
              <a:pPr algn="l" eaLnBrk="0" hangingPunct="0">
                <a:tabLst>
                  <a:tab pos="571500" algn="l"/>
                  <a:tab pos="1143000" algn="l"/>
                  <a:tab pos="1619250" algn="l"/>
                </a:tabLst>
              </a:pPr>
              <a:r>
                <a:rPr lang="de-DE" sz="1400"/>
                <a:t>1	2	3	4</a:t>
              </a:r>
            </a:p>
          </p:txBody>
        </p:sp>
      </p:grpSp>
      <p:grpSp>
        <p:nvGrpSpPr>
          <p:cNvPr id="4" name="Gruppieren 55"/>
          <p:cNvGrpSpPr>
            <a:grpSpLocks/>
          </p:cNvGrpSpPr>
          <p:nvPr/>
        </p:nvGrpSpPr>
        <p:grpSpPr bwMode="auto">
          <a:xfrm>
            <a:off x="5962650" y="2825750"/>
            <a:ext cx="2152650" cy="760215"/>
            <a:chOff x="4438650" y="2825750"/>
            <a:chExt cx="2152650" cy="760215"/>
          </a:xfrm>
        </p:grpSpPr>
        <p:sp>
          <p:nvSpPr>
            <p:cNvPr id="91174" name="Line 11"/>
            <p:cNvSpPr>
              <a:spLocks noChangeShapeType="1"/>
            </p:cNvSpPr>
            <p:nvPr/>
          </p:nvSpPr>
          <p:spPr bwMode="auto">
            <a:xfrm>
              <a:off x="4438650" y="3146425"/>
              <a:ext cx="2152650" cy="0"/>
            </a:xfrm>
            <a:prstGeom prst="line">
              <a:avLst/>
            </a:prstGeom>
            <a:noFill/>
            <a:ln w="38100">
              <a:solidFill>
                <a:srgbClr val="00CC00"/>
              </a:solidFill>
              <a:round/>
              <a:headEnd/>
              <a:tailEnd/>
            </a:ln>
          </p:spPr>
          <p:txBody>
            <a:bodyPr/>
            <a:lstStyle/>
            <a:p>
              <a:endParaRPr lang="de-DE"/>
            </a:p>
          </p:txBody>
        </p:sp>
        <p:sp>
          <p:nvSpPr>
            <p:cNvPr id="91175" name="Line 12"/>
            <p:cNvSpPr>
              <a:spLocks noChangeShapeType="1"/>
            </p:cNvSpPr>
            <p:nvPr/>
          </p:nvSpPr>
          <p:spPr bwMode="auto">
            <a:xfrm rot="-5400000">
              <a:off x="4879975" y="3146426"/>
              <a:ext cx="180975" cy="0"/>
            </a:xfrm>
            <a:prstGeom prst="line">
              <a:avLst/>
            </a:prstGeom>
            <a:noFill/>
            <a:ln w="12700">
              <a:solidFill>
                <a:schemeClr val="tx1"/>
              </a:solidFill>
              <a:round/>
              <a:headEnd/>
              <a:tailEnd/>
            </a:ln>
          </p:spPr>
          <p:txBody>
            <a:bodyPr/>
            <a:lstStyle/>
            <a:p>
              <a:endParaRPr lang="de-DE"/>
            </a:p>
          </p:txBody>
        </p:sp>
        <p:sp>
          <p:nvSpPr>
            <p:cNvPr id="91176" name="Line 13"/>
            <p:cNvSpPr>
              <a:spLocks noChangeShapeType="1"/>
            </p:cNvSpPr>
            <p:nvPr/>
          </p:nvSpPr>
          <p:spPr bwMode="auto">
            <a:xfrm rot="-5400000">
              <a:off x="5419725" y="3146426"/>
              <a:ext cx="180975" cy="0"/>
            </a:xfrm>
            <a:prstGeom prst="line">
              <a:avLst/>
            </a:prstGeom>
            <a:noFill/>
            <a:ln w="12700">
              <a:solidFill>
                <a:schemeClr val="tx1"/>
              </a:solidFill>
              <a:round/>
              <a:headEnd/>
              <a:tailEnd/>
            </a:ln>
          </p:spPr>
          <p:txBody>
            <a:bodyPr/>
            <a:lstStyle/>
            <a:p>
              <a:endParaRPr lang="de-DE"/>
            </a:p>
          </p:txBody>
        </p:sp>
        <p:sp>
          <p:nvSpPr>
            <p:cNvPr id="91177" name="Line 14"/>
            <p:cNvSpPr>
              <a:spLocks noChangeShapeType="1"/>
            </p:cNvSpPr>
            <p:nvPr/>
          </p:nvSpPr>
          <p:spPr bwMode="auto">
            <a:xfrm rot="-5400000">
              <a:off x="5959475" y="3146426"/>
              <a:ext cx="180975" cy="0"/>
            </a:xfrm>
            <a:prstGeom prst="line">
              <a:avLst/>
            </a:prstGeom>
            <a:noFill/>
            <a:ln w="12700">
              <a:solidFill>
                <a:schemeClr val="tx1"/>
              </a:solidFill>
              <a:round/>
              <a:headEnd/>
              <a:tailEnd/>
            </a:ln>
          </p:spPr>
          <p:txBody>
            <a:bodyPr/>
            <a:lstStyle/>
            <a:p>
              <a:endParaRPr lang="de-DE"/>
            </a:p>
          </p:txBody>
        </p:sp>
        <p:sp>
          <p:nvSpPr>
            <p:cNvPr id="91178" name="Line 15"/>
            <p:cNvSpPr>
              <a:spLocks noChangeShapeType="1"/>
            </p:cNvSpPr>
            <p:nvPr/>
          </p:nvSpPr>
          <p:spPr bwMode="auto">
            <a:xfrm rot="-5400000">
              <a:off x="6407944" y="3147219"/>
              <a:ext cx="360362" cy="0"/>
            </a:xfrm>
            <a:prstGeom prst="line">
              <a:avLst/>
            </a:prstGeom>
            <a:noFill/>
            <a:ln w="12700">
              <a:solidFill>
                <a:schemeClr val="tx1"/>
              </a:solidFill>
              <a:round/>
              <a:headEnd/>
              <a:tailEnd/>
            </a:ln>
          </p:spPr>
          <p:txBody>
            <a:bodyPr/>
            <a:lstStyle/>
            <a:p>
              <a:endParaRPr lang="de-DE"/>
            </a:p>
          </p:txBody>
        </p:sp>
        <p:sp>
          <p:nvSpPr>
            <p:cNvPr id="91179" name="Text Box 22"/>
            <p:cNvSpPr txBox="1">
              <a:spLocks noChangeArrowheads="1"/>
            </p:cNvSpPr>
            <p:nvPr/>
          </p:nvSpPr>
          <p:spPr bwMode="auto">
            <a:xfrm>
              <a:off x="4889500" y="3278188"/>
              <a:ext cx="663964" cy="307777"/>
            </a:xfrm>
            <a:prstGeom prst="rect">
              <a:avLst/>
            </a:prstGeom>
            <a:noFill/>
            <a:ln w="12700">
              <a:noFill/>
              <a:miter lim="800000"/>
              <a:headEnd/>
              <a:tailEnd/>
            </a:ln>
          </p:spPr>
          <p:txBody>
            <a:bodyPr wrap="none">
              <a:spAutoFit/>
            </a:bodyPr>
            <a:lstStyle/>
            <a:p>
              <a:pPr algn="l" eaLnBrk="0" hangingPunct="0"/>
              <a:r>
                <a:rPr lang="de-DE" sz="1400" dirty="0">
                  <a:solidFill>
                    <a:srgbClr val="00CC00"/>
                  </a:solidFill>
                </a:rPr>
                <a:t>Job 2</a:t>
              </a:r>
            </a:p>
          </p:txBody>
        </p:sp>
        <p:sp>
          <p:nvSpPr>
            <p:cNvPr id="91180" name="Rectangle 26"/>
            <p:cNvSpPr>
              <a:spLocks noChangeArrowheads="1"/>
            </p:cNvSpPr>
            <p:nvPr/>
          </p:nvSpPr>
          <p:spPr bwMode="auto">
            <a:xfrm>
              <a:off x="4524375" y="2825750"/>
              <a:ext cx="1916113" cy="304800"/>
            </a:xfrm>
            <a:prstGeom prst="rect">
              <a:avLst/>
            </a:prstGeom>
            <a:noFill/>
            <a:ln w="12700">
              <a:noFill/>
              <a:miter lim="800000"/>
              <a:headEnd/>
              <a:tailEnd/>
            </a:ln>
          </p:spPr>
          <p:txBody>
            <a:bodyPr wrap="none">
              <a:spAutoFit/>
            </a:bodyPr>
            <a:lstStyle/>
            <a:p>
              <a:pPr algn="l" eaLnBrk="0" hangingPunct="0">
                <a:tabLst>
                  <a:tab pos="571500" algn="l"/>
                  <a:tab pos="1143000" algn="l"/>
                  <a:tab pos="1619250" algn="l"/>
                </a:tabLst>
              </a:pPr>
              <a:r>
                <a:rPr lang="de-DE" sz="1400"/>
                <a:t>1	2	3	4</a:t>
              </a:r>
            </a:p>
          </p:txBody>
        </p:sp>
      </p:grpSp>
      <p:sp>
        <p:nvSpPr>
          <p:cNvPr id="91164" name="Rectangle 27"/>
          <p:cNvSpPr>
            <a:spLocks noChangeArrowheads="1"/>
          </p:cNvSpPr>
          <p:nvPr/>
        </p:nvSpPr>
        <p:spPr bwMode="auto">
          <a:xfrm>
            <a:off x="1868489" y="3900489"/>
            <a:ext cx="2986715" cy="400110"/>
          </a:xfrm>
          <a:prstGeom prst="rect">
            <a:avLst/>
          </a:prstGeom>
          <a:noFill/>
          <a:ln w="12700">
            <a:noFill/>
            <a:miter lim="800000"/>
            <a:headEnd/>
            <a:tailEnd/>
          </a:ln>
        </p:spPr>
        <p:txBody>
          <a:bodyPr wrap="none">
            <a:spAutoFit/>
          </a:bodyPr>
          <a:lstStyle/>
          <a:p>
            <a:pPr algn="l" eaLnBrk="0" hangingPunct="0"/>
            <a:r>
              <a:rPr lang="de-DE" sz="2000" b="1" dirty="0"/>
              <a:t>Pipeline </a:t>
            </a:r>
            <a:r>
              <a:rPr lang="de-DE" sz="2000" b="1" dirty="0" err="1"/>
              <a:t>processing</a:t>
            </a:r>
            <a:endParaRPr lang="de-DE" sz="2000" b="1" dirty="0"/>
          </a:p>
        </p:txBody>
      </p:sp>
      <p:grpSp>
        <p:nvGrpSpPr>
          <p:cNvPr id="5" name="Gruppieren 58"/>
          <p:cNvGrpSpPr>
            <a:grpSpLocks/>
          </p:cNvGrpSpPr>
          <p:nvPr/>
        </p:nvGrpSpPr>
        <p:grpSpPr bwMode="auto">
          <a:xfrm>
            <a:off x="3279775" y="4959350"/>
            <a:ext cx="3227388" cy="493515"/>
            <a:chOff x="1747838" y="4959350"/>
            <a:chExt cx="3227387" cy="493515"/>
          </a:xfrm>
        </p:grpSpPr>
        <p:sp>
          <p:nvSpPr>
            <p:cNvPr id="91166" name="Line 42"/>
            <p:cNvSpPr>
              <a:spLocks noChangeShapeType="1"/>
            </p:cNvSpPr>
            <p:nvPr/>
          </p:nvSpPr>
          <p:spPr bwMode="auto">
            <a:xfrm>
              <a:off x="2820988" y="5260975"/>
              <a:ext cx="2152650" cy="0"/>
            </a:xfrm>
            <a:prstGeom prst="line">
              <a:avLst/>
            </a:prstGeom>
            <a:noFill/>
            <a:ln w="38100">
              <a:solidFill>
                <a:srgbClr val="00CC00"/>
              </a:solidFill>
              <a:round/>
              <a:headEnd/>
              <a:tailEnd/>
            </a:ln>
          </p:spPr>
          <p:txBody>
            <a:bodyPr/>
            <a:lstStyle/>
            <a:p>
              <a:endParaRPr lang="de-DE"/>
            </a:p>
          </p:txBody>
        </p:sp>
        <p:sp>
          <p:nvSpPr>
            <p:cNvPr id="91167" name="Line 43"/>
            <p:cNvSpPr>
              <a:spLocks noChangeShapeType="1"/>
            </p:cNvSpPr>
            <p:nvPr/>
          </p:nvSpPr>
          <p:spPr bwMode="auto">
            <a:xfrm rot="-5400000">
              <a:off x="3262312" y="5260976"/>
              <a:ext cx="180975" cy="0"/>
            </a:xfrm>
            <a:prstGeom prst="line">
              <a:avLst/>
            </a:prstGeom>
            <a:noFill/>
            <a:ln w="12700">
              <a:solidFill>
                <a:schemeClr val="tx1"/>
              </a:solidFill>
              <a:round/>
              <a:headEnd/>
              <a:tailEnd/>
            </a:ln>
          </p:spPr>
          <p:txBody>
            <a:bodyPr/>
            <a:lstStyle/>
            <a:p>
              <a:endParaRPr lang="de-DE"/>
            </a:p>
          </p:txBody>
        </p:sp>
        <p:sp>
          <p:nvSpPr>
            <p:cNvPr id="91168" name="Line 44"/>
            <p:cNvSpPr>
              <a:spLocks noChangeShapeType="1"/>
            </p:cNvSpPr>
            <p:nvPr/>
          </p:nvSpPr>
          <p:spPr bwMode="auto">
            <a:xfrm rot="-5400000">
              <a:off x="3802062" y="5260976"/>
              <a:ext cx="180975" cy="0"/>
            </a:xfrm>
            <a:prstGeom prst="line">
              <a:avLst/>
            </a:prstGeom>
            <a:noFill/>
            <a:ln w="12700">
              <a:solidFill>
                <a:schemeClr val="tx1"/>
              </a:solidFill>
              <a:round/>
              <a:headEnd/>
              <a:tailEnd/>
            </a:ln>
          </p:spPr>
          <p:txBody>
            <a:bodyPr/>
            <a:lstStyle/>
            <a:p>
              <a:endParaRPr lang="de-DE"/>
            </a:p>
          </p:txBody>
        </p:sp>
        <p:sp>
          <p:nvSpPr>
            <p:cNvPr id="91169" name="Line 45"/>
            <p:cNvSpPr>
              <a:spLocks noChangeShapeType="1"/>
            </p:cNvSpPr>
            <p:nvPr/>
          </p:nvSpPr>
          <p:spPr bwMode="auto">
            <a:xfrm rot="-5400000">
              <a:off x="4341812" y="5260976"/>
              <a:ext cx="180975" cy="0"/>
            </a:xfrm>
            <a:prstGeom prst="line">
              <a:avLst/>
            </a:prstGeom>
            <a:noFill/>
            <a:ln w="12700">
              <a:solidFill>
                <a:schemeClr val="tx1"/>
              </a:solidFill>
              <a:round/>
              <a:headEnd/>
              <a:tailEnd/>
            </a:ln>
          </p:spPr>
          <p:txBody>
            <a:bodyPr/>
            <a:lstStyle/>
            <a:p>
              <a:endParaRPr lang="de-DE"/>
            </a:p>
          </p:txBody>
        </p:sp>
        <p:sp>
          <p:nvSpPr>
            <p:cNvPr id="91170" name="Text Box 46"/>
            <p:cNvSpPr txBox="1">
              <a:spLocks noChangeArrowheads="1"/>
            </p:cNvSpPr>
            <p:nvPr/>
          </p:nvSpPr>
          <p:spPr bwMode="auto">
            <a:xfrm>
              <a:off x="1747838" y="5145088"/>
              <a:ext cx="663964" cy="307777"/>
            </a:xfrm>
            <a:prstGeom prst="rect">
              <a:avLst/>
            </a:prstGeom>
            <a:noFill/>
            <a:ln w="12700">
              <a:noFill/>
              <a:miter lim="800000"/>
              <a:headEnd/>
              <a:tailEnd/>
            </a:ln>
          </p:spPr>
          <p:txBody>
            <a:bodyPr wrap="none">
              <a:spAutoFit/>
            </a:bodyPr>
            <a:lstStyle/>
            <a:p>
              <a:pPr algn="l" eaLnBrk="0" hangingPunct="0"/>
              <a:r>
                <a:rPr lang="de-DE" sz="1400" dirty="0">
                  <a:solidFill>
                    <a:srgbClr val="00CC00"/>
                  </a:solidFill>
                </a:rPr>
                <a:t>Job 2</a:t>
              </a:r>
            </a:p>
          </p:txBody>
        </p:sp>
        <p:sp>
          <p:nvSpPr>
            <p:cNvPr id="91171" name="Rectangle 47"/>
            <p:cNvSpPr>
              <a:spLocks noChangeArrowheads="1"/>
            </p:cNvSpPr>
            <p:nvPr/>
          </p:nvSpPr>
          <p:spPr bwMode="auto">
            <a:xfrm>
              <a:off x="2935288" y="4959350"/>
              <a:ext cx="1916112" cy="304800"/>
            </a:xfrm>
            <a:prstGeom prst="rect">
              <a:avLst/>
            </a:prstGeom>
            <a:noFill/>
            <a:ln w="12700">
              <a:noFill/>
              <a:miter lim="800000"/>
              <a:headEnd/>
              <a:tailEnd/>
            </a:ln>
          </p:spPr>
          <p:txBody>
            <a:bodyPr wrap="none">
              <a:spAutoFit/>
            </a:bodyPr>
            <a:lstStyle/>
            <a:p>
              <a:pPr algn="l" eaLnBrk="0" hangingPunct="0">
                <a:tabLst>
                  <a:tab pos="571500" algn="l"/>
                  <a:tab pos="1143000" algn="l"/>
                  <a:tab pos="1619250" algn="l"/>
                </a:tabLst>
              </a:pPr>
              <a:r>
                <a:rPr lang="de-DE" sz="1400"/>
                <a:t>1	2	3	4</a:t>
              </a:r>
            </a:p>
          </p:txBody>
        </p:sp>
        <p:sp>
          <p:nvSpPr>
            <p:cNvPr id="91172" name="Line 48"/>
            <p:cNvSpPr>
              <a:spLocks noChangeShapeType="1"/>
            </p:cNvSpPr>
            <p:nvPr/>
          </p:nvSpPr>
          <p:spPr bwMode="auto">
            <a:xfrm rot="-5400000">
              <a:off x="2732087" y="5260976"/>
              <a:ext cx="180975" cy="0"/>
            </a:xfrm>
            <a:prstGeom prst="line">
              <a:avLst/>
            </a:prstGeom>
            <a:noFill/>
            <a:ln w="12700">
              <a:solidFill>
                <a:schemeClr val="tx1"/>
              </a:solidFill>
              <a:round/>
              <a:headEnd/>
              <a:tailEnd/>
            </a:ln>
          </p:spPr>
          <p:txBody>
            <a:bodyPr/>
            <a:lstStyle/>
            <a:p>
              <a:endParaRPr lang="de-DE"/>
            </a:p>
          </p:txBody>
        </p:sp>
        <p:sp>
          <p:nvSpPr>
            <p:cNvPr id="91173" name="Line 49"/>
            <p:cNvSpPr>
              <a:spLocks noChangeShapeType="1"/>
            </p:cNvSpPr>
            <p:nvPr/>
          </p:nvSpPr>
          <p:spPr bwMode="auto">
            <a:xfrm rot="-5400000">
              <a:off x="4884737" y="5260976"/>
              <a:ext cx="180975" cy="0"/>
            </a:xfrm>
            <a:prstGeom prst="line">
              <a:avLst/>
            </a:prstGeom>
            <a:noFill/>
            <a:ln w="12700">
              <a:solidFill>
                <a:schemeClr val="tx1"/>
              </a:solidFill>
              <a:round/>
              <a:headEnd/>
              <a:tailEnd/>
            </a:ln>
          </p:spPr>
          <p:txBody>
            <a:bodyPr/>
            <a:lstStyle/>
            <a:p>
              <a:endParaRPr lang="de-DE"/>
            </a:p>
          </p:txBody>
        </p:sp>
      </p:grpSp>
      <p:grpSp>
        <p:nvGrpSpPr>
          <p:cNvPr id="6" name="Gruppieren 57"/>
          <p:cNvGrpSpPr>
            <a:grpSpLocks/>
          </p:cNvGrpSpPr>
          <p:nvPr/>
        </p:nvGrpSpPr>
        <p:grpSpPr bwMode="auto">
          <a:xfrm>
            <a:off x="2738439" y="4483100"/>
            <a:ext cx="3235325" cy="493515"/>
            <a:chOff x="1214438" y="4483100"/>
            <a:chExt cx="3235325" cy="493515"/>
          </a:xfrm>
        </p:grpSpPr>
        <p:sp>
          <p:nvSpPr>
            <p:cNvPr id="91158" name="Line 28"/>
            <p:cNvSpPr>
              <a:spLocks noChangeShapeType="1"/>
            </p:cNvSpPr>
            <p:nvPr/>
          </p:nvSpPr>
          <p:spPr bwMode="auto">
            <a:xfrm>
              <a:off x="2297113" y="4803775"/>
              <a:ext cx="2152650" cy="0"/>
            </a:xfrm>
            <a:prstGeom prst="line">
              <a:avLst/>
            </a:prstGeom>
            <a:noFill/>
            <a:ln w="38100">
              <a:solidFill>
                <a:srgbClr val="0000CC"/>
              </a:solidFill>
              <a:round/>
              <a:headEnd/>
              <a:tailEnd/>
            </a:ln>
          </p:spPr>
          <p:txBody>
            <a:bodyPr/>
            <a:lstStyle/>
            <a:p>
              <a:endParaRPr lang="de-DE"/>
            </a:p>
          </p:txBody>
        </p:sp>
        <p:sp>
          <p:nvSpPr>
            <p:cNvPr id="91159" name="Line 29"/>
            <p:cNvSpPr>
              <a:spLocks noChangeShapeType="1"/>
            </p:cNvSpPr>
            <p:nvPr/>
          </p:nvSpPr>
          <p:spPr bwMode="auto">
            <a:xfrm rot="-5400000">
              <a:off x="2738437" y="4803776"/>
              <a:ext cx="180975" cy="0"/>
            </a:xfrm>
            <a:prstGeom prst="line">
              <a:avLst/>
            </a:prstGeom>
            <a:noFill/>
            <a:ln w="12700">
              <a:solidFill>
                <a:schemeClr val="tx1"/>
              </a:solidFill>
              <a:round/>
              <a:headEnd/>
              <a:tailEnd/>
            </a:ln>
          </p:spPr>
          <p:txBody>
            <a:bodyPr/>
            <a:lstStyle/>
            <a:p>
              <a:endParaRPr lang="de-DE"/>
            </a:p>
          </p:txBody>
        </p:sp>
        <p:sp>
          <p:nvSpPr>
            <p:cNvPr id="91160" name="Line 30"/>
            <p:cNvSpPr>
              <a:spLocks noChangeShapeType="1"/>
            </p:cNvSpPr>
            <p:nvPr/>
          </p:nvSpPr>
          <p:spPr bwMode="auto">
            <a:xfrm rot="-5400000">
              <a:off x="2198687" y="4803776"/>
              <a:ext cx="180975" cy="0"/>
            </a:xfrm>
            <a:prstGeom prst="line">
              <a:avLst/>
            </a:prstGeom>
            <a:noFill/>
            <a:ln w="12700">
              <a:solidFill>
                <a:schemeClr val="tx1"/>
              </a:solidFill>
              <a:round/>
              <a:headEnd/>
              <a:tailEnd/>
            </a:ln>
          </p:spPr>
          <p:txBody>
            <a:bodyPr/>
            <a:lstStyle/>
            <a:p>
              <a:endParaRPr lang="de-DE"/>
            </a:p>
          </p:txBody>
        </p:sp>
        <p:sp>
          <p:nvSpPr>
            <p:cNvPr id="91161" name="Line 31"/>
            <p:cNvSpPr>
              <a:spLocks noChangeShapeType="1"/>
            </p:cNvSpPr>
            <p:nvPr/>
          </p:nvSpPr>
          <p:spPr bwMode="auto">
            <a:xfrm rot="-5400000">
              <a:off x="3278187" y="4803776"/>
              <a:ext cx="180975" cy="0"/>
            </a:xfrm>
            <a:prstGeom prst="line">
              <a:avLst/>
            </a:prstGeom>
            <a:noFill/>
            <a:ln w="12700">
              <a:solidFill>
                <a:schemeClr val="tx1"/>
              </a:solidFill>
              <a:round/>
              <a:headEnd/>
              <a:tailEnd/>
            </a:ln>
          </p:spPr>
          <p:txBody>
            <a:bodyPr/>
            <a:lstStyle/>
            <a:p>
              <a:endParaRPr lang="de-DE"/>
            </a:p>
          </p:txBody>
        </p:sp>
        <p:sp>
          <p:nvSpPr>
            <p:cNvPr id="91162" name="Line 32"/>
            <p:cNvSpPr>
              <a:spLocks noChangeShapeType="1"/>
            </p:cNvSpPr>
            <p:nvPr/>
          </p:nvSpPr>
          <p:spPr bwMode="auto">
            <a:xfrm rot="-5400000">
              <a:off x="3817937" y="4803776"/>
              <a:ext cx="180975" cy="0"/>
            </a:xfrm>
            <a:prstGeom prst="line">
              <a:avLst/>
            </a:prstGeom>
            <a:noFill/>
            <a:ln w="12700">
              <a:solidFill>
                <a:schemeClr val="tx1"/>
              </a:solidFill>
              <a:round/>
              <a:headEnd/>
              <a:tailEnd/>
            </a:ln>
          </p:spPr>
          <p:txBody>
            <a:bodyPr/>
            <a:lstStyle/>
            <a:p>
              <a:endParaRPr lang="de-DE"/>
            </a:p>
          </p:txBody>
        </p:sp>
        <p:sp>
          <p:nvSpPr>
            <p:cNvPr id="91163" name="Text Box 38"/>
            <p:cNvSpPr txBox="1">
              <a:spLocks noChangeArrowheads="1"/>
            </p:cNvSpPr>
            <p:nvPr/>
          </p:nvSpPr>
          <p:spPr bwMode="auto">
            <a:xfrm>
              <a:off x="1214438" y="4668838"/>
              <a:ext cx="663964" cy="307777"/>
            </a:xfrm>
            <a:prstGeom prst="rect">
              <a:avLst/>
            </a:prstGeom>
            <a:noFill/>
            <a:ln w="12700">
              <a:noFill/>
              <a:miter lim="800000"/>
              <a:headEnd/>
              <a:tailEnd/>
            </a:ln>
          </p:spPr>
          <p:txBody>
            <a:bodyPr wrap="none">
              <a:spAutoFit/>
            </a:bodyPr>
            <a:lstStyle/>
            <a:p>
              <a:pPr algn="l" eaLnBrk="0" hangingPunct="0"/>
              <a:r>
                <a:rPr lang="de-DE" sz="1400" dirty="0">
                  <a:solidFill>
                    <a:srgbClr val="0000CC"/>
                  </a:solidFill>
                </a:rPr>
                <a:t>Job 1</a:t>
              </a:r>
            </a:p>
          </p:txBody>
        </p:sp>
        <p:sp>
          <p:nvSpPr>
            <p:cNvPr id="8" name="Rectangle 40"/>
            <p:cNvSpPr>
              <a:spLocks noChangeArrowheads="1"/>
            </p:cNvSpPr>
            <p:nvPr/>
          </p:nvSpPr>
          <p:spPr bwMode="auto">
            <a:xfrm>
              <a:off x="2335213" y="4483100"/>
              <a:ext cx="1916112" cy="304800"/>
            </a:xfrm>
            <a:prstGeom prst="rect">
              <a:avLst/>
            </a:prstGeom>
            <a:noFill/>
            <a:ln w="12700">
              <a:noFill/>
              <a:miter lim="800000"/>
              <a:headEnd/>
              <a:tailEnd/>
            </a:ln>
          </p:spPr>
          <p:txBody>
            <a:bodyPr wrap="none">
              <a:spAutoFit/>
            </a:bodyPr>
            <a:lstStyle/>
            <a:p>
              <a:pPr algn="l" eaLnBrk="0" hangingPunct="0">
                <a:tabLst>
                  <a:tab pos="571500" algn="l"/>
                  <a:tab pos="1143000" algn="l"/>
                  <a:tab pos="1619250" algn="l"/>
                </a:tabLst>
              </a:pPr>
              <a:r>
                <a:rPr lang="de-DE" sz="1400"/>
                <a:t>1	2	3	4</a:t>
              </a:r>
            </a:p>
          </p:txBody>
        </p:sp>
        <p:sp>
          <p:nvSpPr>
            <p:cNvPr id="91165" name="Line 50"/>
            <p:cNvSpPr>
              <a:spLocks noChangeShapeType="1"/>
            </p:cNvSpPr>
            <p:nvPr/>
          </p:nvSpPr>
          <p:spPr bwMode="auto">
            <a:xfrm rot="-5400000">
              <a:off x="4358652" y="4803776"/>
              <a:ext cx="180975" cy="0"/>
            </a:xfrm>
            <a:prstGeom prst="line">
              <a:avLst/>
            </a:prstGeom>
            <a:noFill/>
            <a:ln w="12700">
              <a:solidFill>
                <a:schemeClr val="tx1"/>
              </a:solidFill>
              <a:round/>
              <a:headEnd/>
              <a:tailEnd/>
            </a:ln>
          </p:spPr>
          <p:txBody>
            <a:bodyPr/>
            <a:lstStyle/>
            <a:p>
              <a:endParaRPr lang="de-DE"/>
            </a:p>
          </p:txBody>
        </p:sp>
      </p:grpSp>
      <p:grpSp>
        <p:nvGrpSpPr>
          <p:cNvPr id="7" name="Gruppieren 59"/>
          <p:cNvGrpSpPr>
            <a:grpSpLocks/>
          </p:cNvGrpSpPr>
          <p:nvPr/>
        </p:nvGrpSpPr>
        <p:grpSpPr bwMode="auto">
          <a:xfrm>
            <a:off x="3527425" y="5445126"/>
            <a:ext cx="3511550" cy="503040"/>
            <a:chOff x="1995488" y="5445125"/>
            <a:chExt cx="3511550" cy="503040"/>
          </a:xfrm>
        </p:grpSpPr>
        <p:sp>
          <p:nvSpPr>
            <p:cNvPr id="91150" name="Line 33"/>
            <p:cNvSpPr>
              <a:spLocks noChangeShapeType="1"/>
            </p:cNvSpPr>
            <p:nvPr/>
          </p:nvSpPr>
          <p:spPr bwMode="auto">
            <a:xfrm>
              <a:off x="3354388" y="5767388"/>
              <a:ext cx="2152650" cy="0"/>
            </a:xfrm>
            <a:prstGeom prst="line">
              <a:avLst/>
            </a:prstGeom>
            <a:noFill/>
            <a:ln w="38100">
              <a:solidFill>
                <a:srgbClr val="FF0000"/>
              </a:solidFill>
              <a:round/>
              <a:headEnd/>
              <a:tailEnd/>
            </a:ln>
          </p:spPr>
          <p:txBody>
            <a:bodyPr/>
            <a:lstStyle/>
            <a:p>
              <a:endParaRPr lang="de-DE"/>
            </a:p>
          </p:txBody>
        </p:sp>
        <p:sp>
          <p:nvSpPr>
            <p:cNvPr id="91151" name="Line 34"/>
            <p:cNvSpPr>
              <a:spLocks noChangeShapeType="1"/>
            </p:cNvSpPr>
            <p:nvPr/>
          </p:nvSpPr>
          <p:spPr bwMode="auto">
            <a:xfrm rot="-5400000">
              <a:off x="3795712" y="5767388"/>
              <a:ext cx="180975" cy="0"/>
            </a:xfrm>
            <a:prstGeom prst="line">
              <a:avLst/>
            </a:prstGeom>
            <a:noFill/>
            <a:ln w="12700">
              <a:solidFill>
                <a:schemeClr val="tx1"/>
              </a:solidFill>
              <a:round/>
              <a:headEnd/>
              <a:tailEnd/>
            </a:ln>
          </p:spPr>
          <p:txBody>
            <a:bodyPr/>
            <a:lstStyle/>
            <a:p>
              <a:endParaRPr lang="de-DE"/>
            </a:p>
          </p:txBody>
        </p:sp>
        <p:sp>
          <p:nvSpPr>
            <p:cNvPr id="91152" name="Line 35"/>
            <p:cNvSpPr>
              <a:spLocks noChangeShapeType="1"/>
            </p:cNvSpPr>
            <p:nvPr/>
          </p:nvSpPr>
          <p:spPr bwMode="auto">
            <a:xfrm rot="-5400000">
              <a:off x="4335462" y="5767388"/>
              <a:ext cx="180975" cy="0"/>
            </a:xfrm>
            <a:prstGeom prst="line">
              <a:avLst/>
            </a:prstGeom>
            <a:noFill/>
            <a:ln w="12700">
              <a:solidFill>
                <a:schemeClr val="tx1"/>
              </a:solidFill>
              <a:round/>
              <a:headEnd/>
              <a:tailEnd/>
            </a:ln>
          </p:spPr>
          <p:txBody>
            <a:bodyPr/>
            <a:lstStyle/>
            <a:p>
              <a:endParaRPr lang="de-DE"/>
            </a:p>
          </p:txBody>
        </p:sp>
        <p:sp>
          <p:nvSpPr>
            <p:cNvPr id="91153" name="Line 36"/>
            <p:cNvSpPr>
              <a:spLocks noChangeShapeType="1"/>
            </p:cNvSpPr>
            <p:nvPr/>
          </p:nvSpPr>
          <p:spPr bwMode="auto">
            <a:xfrm rot="-5400000">
              <a:off x="4875212" y="5767388"/>
              <a:ext cx="180975" cy="0"/>
            </a:xfrm>
            <a:prstGeom prst="line">
              <a:avLst/>
            </a:prstGeom>
            <a:noFill/>
            <a:ln w="12700">
              <a:solidFill>
                <a:schemeClr val="tx1"/>
              </a:solidFill>
              <a:round/>
              <a:headEnd/>
              <a:tailEnd/>
            </a:ln>
          </p:spPr>
          <p:txBody>
            <a:bodyPr/>
            <a:lstStyle/>
            <a:p>
              <a:endParaRPr lang="de-DE"/>
            </a:p>
          </p:txBody>
        </p:sp>
        <p:sp>
          <p:nvSpPr>
            <p:cNvPr id="91154" name="Line 37"/>
            <p:cNvSpPr>
              <a:spLocks noChangeShapeType="1"/>
            </p:cNvSpPr>
            <p:nvPr/>
          </p:nvSpPr>
          <p:spPr bwMode="auto">
            <a:xfrm rot="-5400000">
              <a:off x="5412581" y="5766594"/>
              <a:ext cx="179388" cy="0"/>
            </a:xfrm>
            <a:prstGeom prst="line">
              <a:avLst/>
            </a:prstGeom>
            <a:noFill/>
            <a:ln w="12700">
              <a:solidFill>
                <a:schemeClr val="tx1"/>
              </a:solidFill>
              <a:round/>
              <a:headEnd/>
              <a:tailEnd/>
            </a:ln>
          </p:spPr>
          <p:txBody>
            <a:bodyPr/>
            <a:lstStyle/>
            <a:p>
              <a:endParaRPr lang="de-DE"/>
            </a:p>
          </p:txBody>
        </p:sp>
        <p:sp>
          <p:nvSpPr>
            <p:cNvPr id="91155" name="Text Box 39"/>
            <p:cNvSpPr txBox="1">
              <a:spLocks noChangeArrowheads="1"/>
            </p:cNvSpPr>
            <p:nvPr/>
          </p:nvSpPr>
          <p:spPr bwMode="auto">
            <a:xfrm>
              <a:off x="1995488" y="5640388"/>
              <a:ext cx="726481" cy="307777"/>
            </a:xfrm>
            <a:prstGeom prst="rect">
              <a:avLst/>
            </a:prstGeom>
            <a:noFill/>
            <a:ln w="12700">
              <a:noFill/>
              <a:miter lim="800000"/>
              <a:headEnd/>
              <a:tailEnd/>
            </a:ln>
          </p:spPr>
          <p:txBody>
            <a:bodyPr wrap="none">
              <a:spAutoFit/>
            </a:bodyPr>
            <a:lstStyle/>
            <a:p>
              <a:pPr algn="l" eaLnBrk="0" hangingPunct="0"/>
              <a:r>
                <a:rPr lang="de-DE" sz="1400" dirty="0">
                  <a:solidFill>
                    <a:srgbClr val="FF0000"/>
                  </a:solidFill>
                </a:rPr>
                <a:t>Job  3</a:t>
              </a:r>
            </a:p>
          </p:txBody>
        </p:sp>
        <p:sp>
          <p:nvSpPr>
            <p:cNvPr id="91156" name="Rectangle 41"/>
            <p:cNvSpPr>
              <a:spLocks noChangeArrowheads="1"/>
            </p:cNvSpPr>
            <p:nvPr/>
          </p:nvSpPr>
          <p:spPr bwMode="auto">
            <a:xfrm>
              <a:off x="3411538" y="5445125"/>
              <a:ext cx="1916112" cy="304800"/>
            </a:xfrm>
            <a:prstGeom prst="rect">
              <a:avLst/>
            </a:prstGeom>
            <a:noFill/>
            <a:ln w="12700">
              <a:noFill/>
              <a:miter lim="800000"/>
              <a:headEnd/>
              <a:tailEnd/>
            </a:ln>
          </p:spPr>
          <p:txBody>
            <a:bodyPr wrap="none">
              <a:spAutoFit/>
            </a:bodyPr>
            <a:lstStyle/>
            <a:p>
              <a:pPr algn="l" eaLnBrk="0" hangingPunct="0">
                <a:tabLst>
                  <a:tab pos="571500" algn="l"/>
                  <a:tab pos="1143000" algn="l"/>
                  <a:tab pos="1619250" algn="l"/>
                </a:tabLst>
              </a:pPr>
              <a:r>
                <a:rPr lang="de-DE" sz="1400"/>
                <a:t>1	2	3	4</a:t>
              </a:r>
            </a:p>
          </p:txBody>
        </p:sp>
        <p:sp>
          <p:nvSpPr>
            <p:cNvPr id="91157" name="Line 51"/>
            <p:cNvSpPr>
              <a:spLocks noChangeShapeType="1"/>
            </p:cNvSpPr>
            <p:nvPr/>
          </p:nvSpPr>
          <p:spPr bwMode="auto">
            <a:xfrm rot="-5400000">
              <a:off x="3265487" y="5765801"/>
              <a:ext cx="180975" cy="0"/>
            </a:xfrm>
            <a:prstGeom prst="line">
              <a:avLst/>
            </a:prstGeom>
            <a:noFill/>
            <a:ln w="12700">
              <a:solidFill>
                <a:schemeClr val="tx1"/>
              </a:solidFill>
              <a:round/>
              <a:headEnd/>
              <a:tailEnd/>
            </a:ln>
          </p:spPr>
          <p:txBody>
            <a:bodyPr/>
            <a:lstStyle/>
            <a:p>
              <a:endParaRPr lang="de-DE"/>
            </a:p>
          </p:txBody>
        </p:sp>
      </p:grpSp>
      <p:cxnSp>
        <p:nvCxnSpPr>
          <p:cNvPr id="54" name="Gerade Verbindung 53"/>
          <p:cNvCxnSpPr>
            <a:cxnSpLocks noChangeShapeType="1"/>
          </p:cNvCxnSpPr>
          <p:nvPr/>
        </p:nvCxnSpPr>
        <p:spPr bwMode="auto">
          <a:xfrm rot="5400000">
            <a:off x="5004595" y="4036220"/>
            <a:ext cx="4073525" cy="1587"/>
          </a:xfrm>
          <a:prstGeom prst="line">
            <a:avLst/>
          </a:prstGeom>
          <a:noFill/>
          <a:ln w="25400" algn="ctr">
            <a:solidFill>
              <a:schemeClr val="hlink"/>
            </a:solidFill>
            <a:prstDash val="dash"/>
            <a:round/>
            <a:headEnd/>
            <a:tailEnd/>
          </a:ln>
        </p:spPr>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7" grpId="0"/>
      <p:bldP spid="9116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noProof="0" dirty="0"/>
              <a:t>Example: laundry pipelining</a:t>
            </a:r>
          </a:p>
        </p:txBody>
      </p:sp>
      <p:sp>
        <p:nvSpPr>
          <p:cNvPr id="92164" name="Rectangle 4"/>
          <p:cNvSpPr>
            <a:spLocks noGrp="1" noChangeArrowheads="1"/>
          </p:cNvSpPr>
          <p:nvPr>
            <p:ph idx="1"/>
          </p:nvPr>
        </p:nvSpPr>
        <p:spPr/>
        <p:txBody>
          <a:bodyPr/>
          <a:lstStyle/>
          <a:p>
            <a:r>
              <a:rPr lang="en-US" noProof="0" dirty="0"/>
              <a:t>Doing the laundry can be split into 4 separate tasks: </a:t>
            </a:r>
          </a:p>
          <a:p>
            <a:endParaRPr lang="en-US" noProof="0" dirty="0"/>
          </a:p>
          <a:p>
            <a:pPr marL="422077" lvl="2" indent="-132160">
              <a:spcBef>
                <a:spcPts val="375"/>
              </a:spcBef>
            </a:pPr>
            <a:r>
              <a:rPr lang="en-US" dirty="0"/>
              <a:t>Put the dirty laundry into the washing machine and start the program</a:t>
            </a:r>
          </a:p>
          <a:p>
            <a:pPr marL="422077" lvl="2" indent="-132160">
              <a:spcBef>
                <a:spcPts val="375"/>
              </a:spcBef>
            </a:pPr>
            <a:r>
              <a:rPr lang="en-US" dirty="0"/>
              <a:t>Put the wet clothes into the tumbler</a:t>
            </a:r>
          </a:p>
          <a:p>
            <a:pPr marL="422077" lvl="2" indent="-132160">
              <a:spcBef>
                <a:spcPts val="375"/>
              </a:spcBef>
            </a:pPr>
            <a:r>
              <a:rPr lang="en-US" dirty="0"/>
              <a:t>Iron, smooth out creases, pleat, fold …  </a:t>
            </a:r>
          </a:p>
          <a:p>
            <a:pPr marL="422077" lvl="2" indent="-132160">
              <a:spcBef>
                <a:spcPts val="375"/>
              </a:spcBef>
            </a:pPr>
            <a:r>
              <a:rPr lang="en-US" dirty="0"/>
              <a:t>Put the clothes into the closet</a:t>
            </a:r>
          </a:p>
          <a:p>
            <a:endParaRPr lang="en-US" noProof="0" dirty="0"/>
          </a:p>
        </p:txBody>
      </p:sp>
      <p:sp>
        <p:nvSpPr>
          <p:cNvPr id="92162"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en-US" dirty="0"/>
              <a:t>Laundry pipelining</a:t>
            </a:r>
            <a:endParaRPr lang="en-US" noProof="0" dirty="0"/>
          </a:p>
        </p:txBody>
      </p:sp>
      <p:sp>
        <p:nvSpPr>
          <p:cNvPr id="93186" name="Fußzeilenplatzhalter 2"/>
          <p:cNvSpPr>
            <a:spLocks noGrp="1"/>
          </p:cNvSpPr>
          <p:nvPr>
            <p:ph type="ftr" sz="quarter" idx="10"/>
          </p:nvPr>
        </p:nvSpPr>
        <p:spPr>
          <a:noFill/>
        </p:spPr>
        <p:txBody>
          <a:bodyPr/>
          <a:lstStyle/>
          <a:p>
            <a:r>
              <a:rPr lang="en-US"/>
              <a:t>TI II - Computer Architecture</a:t>
            </a:r>
          </a:p>
        </p:txBody>
      </p:sp>
      <p:sp>
        <p:nvSpPr>
          <p:cNvPr id="93188" name="Text Box 3"/>
          <p:cNvSpPr txBox="1">
            <a:spLocks noChangeArrowheads="1"/>
          </p:cNvSpPr>
          <p:nvPr/>
        </p:nvSpPr>
        <p:spPr bwMode="auto">
          <a:xfrm>
            <a:off x="1765300" y="1331913"/>
            <a:ext cx="723275" cy="369332"/>
          </a:xfrm>
          <a:prstGeom prst="rect">
            <a:avLst/>
          </a:prstGeom>
          <a:noFill/>
          <a:ln w="12700">
            <a:noFill/>
            <a:miter lim="800000"/>
            <a:headEnd/>
            <a:tailEnd/>
          </a:ln>
        </p:spPr>
        <p:txBody>
          <a:bodyPr wrap="none">
            <a:spAutoFit/>
          </a:bodyPr>
          <a:lstStyle/>
          <a:p>
            <a:pPr algn="l" eaLnBrk="0" hangingPunct="0"/>
            <a:r>
              <a:rPr lang="de-DE" b="1" dirty="0">
                <a:latin typeface="Arial" charset="0"/>
              </a:rPr>
              <a:t>Jobs</a:t>
            </a:r>
          </a:p>
        </p:txBody>
      </p:sp>
      <p:sp>
        <p:nvSpPr>
          <p:cNvPr id="93189" name="Text Box 7"/>
          <p:cNvSpPr txBox="1">
            <a:spLocks noChangeArrowheads="1"/>
          </p:cNvSpPr>
          <p:nvPr/>
        </p:nvSpPr>
        <p:spPr bwMode="auto">
          <a:xfrm>
            <a:off x="2921001" y="1193800"/>
            <a:ext cx="6977063" cy="336550"/>
          </a:xfrm>
          <a:prstGeom prst="rect">
            <a:avLst/>
          </a:prstGeom>
          <a:noFill/>
          <a:ln w="12700">
            <a:noFill/>
            <a:miter lim="800000"/>
            <a:headEnd/>
            <a:tailEnd/>
          </a:ln>
        </p:spPr>
        <p:txBody>
          <a:bodyPr wrap="none">
            <a:spAutoFit/>
          </a:bodyPr>
          <a:lstStyle/>
          <a:p>
            <a:pPr algn="l" eaLnBrk="0" hangingPunct="0"/>
            <a:r>
              <a:rPr lang="de-DE" sz="1600" b="1">
                <a:latin typeface="Arial" charset="0"/>
              </a:rPr>
              <a:t>6:00     7:00        8:00       9:00      10:00     11:00     12:00    13:00     14:00</a:t>
            </a:r>
          </a:p>
        </p:txBody>
      </p:sp>
      <p:sp>
        <p:nvSpPr>
          <p:cNvPr id="93190" name="Line 9"/>
          <p:cNvSpPr>
            <a:spLocks noChangeShapeType="1"/>
          </p:cNvSpPr>
          <p:nvPr/>
        </p:nvSpPr>
        <p:spPr bwMode="auto">
          <a:xfrm>
            <a:off x="2906713" y="1708150"/>
            <a:ext cx="0" cy="1601788"/>
          </a:xfrm>
          <a:prstGeom prst="line">
            <a:avLst/>
          </a:prstGeom>
          <a:noFill/>
          <a:ln w="28575">
            <a:solidFill>
              <a:schemeClr val="tx1"/>
            </a:solidFill>
            <a:round/>
            <a:headEnd/>
            <a:tailEnd type="triangle" w="med" len="med"/>
          </a:ln>
        </p:spPr>
        <p:txBody>
          <a:bodyPr wrap="none" anchor="ctr"/>
          <a:lstStyle/>
          <a:p>
            <a:endParaRPr lang="de-DE"/>
          </a:p>
        </p:txBody>
      </p:sp>
      <p:sp>
        <p:nvSpPr>
          <p:cNvPr id="93191" name="Line 10"/>
          <p:cNvSpPr>
            <a:spLocks noChangeShapeType="1"/>
          </p:cNvSpPr>
          <p:nvPr/>
        </p:nvSpPr>
        <p:spPr bwMode="auto">
          <a:xfrm>
            <a:off x="3049588" y="1597026"/>
            <a:ext cx="7080250" cy="4763"/>
          </a:xfrm>
          <a:prstGeom prst="line">
            <a:avLst/>
          </a:prstGeom>
          <a:noFill/>
          <a:ln w="28575">
            <a:solidFill>
              <a:schemeClr val="tx1"/>
            </a:solidFill>
            <a:round/>
            <a:headEnd/>
            <a:tailEnd type="triangle" w="med" len="med"/>
          </a:ln>
        </p:spPr>
        <p:txBody>
          <a:bodyPr wrap="none" anchor="ctr"/>
          <a:lstStyle/>
          <a:p>
            <a:endParaRPr lang="de-DE"/>
          </a:p>
        </p:txBody>
      </p:sp>
      <p:sp>
        <p:nvSpPr>
          <p:cNvPr id="93192" name="Line 11"/>
          <p:cNvSpPr>
            <a:spLocks noChangeShapeType="1"/>
          </p:cNvSpPr>
          <p:nvPr/>
        </p:nvSpPr>
        <p:spPr bwMode="auto">
          <a:xfrm flipH="1">
            <a:off x="8128000" y="1546225"/>
            <a:ext cx="0" cy="101600"/>
          </a:xfrm>
          <a:prstGeom prst="line">
            <a:avLst/>
          </a:prstGeom>
          <a:noFill/>
          <a:ln w="28575">
            <a:solidFill>
              <a:schemeClr val="tx1"/>
            </a:solidFill>
            <a:round/>
            <a:headEnd/>
            <a:tailEnd/>
          </a:ln>
        </p:spPr>
        <p:txBody>
          <a:bodyPr wrap="none" anchor="ctr"/>
          <a:lstStyle/>
          <a:p>
            <a:endParaRPr lang="de-DE"/>
          </a:p>
        </p:txBody>
      </p:sp>
      <p:grpSp>
        <p:nvGrpSpPr>
          <p:cNvPr id="2" name="Gruppieren 210"/>
          <p:cNvGrpSpPr>
            <a:grpSpLocks/>
          </p:cNvGrpSpPr>
          <p:nvPr/>
        </p:nvGrpSpPr>
        <p:grpSpPr bwMode="auto">
          <a:xfrm>
            <a:off x="2195513" y="1782764"/>
            <a:ext cx="2393950" cy="414337"/>
            <a:chOff x="671513" y="1782763"/>
            <a:chExt cx="2393950" cy="414337"/>
          </a:xfrm>
        </p:grpSpPr>
        <p:sp>
          <p:nvSpPr>
            <p:cNvPr id="93374" name="Text Box 4"/>
            <p:cNvSpPr txBox="1">
              <a:spLocks noChangeArrowheads="1"/>
            </p:cNvSpPr>
            <p:nvPr/>
          </p:nvSpPr>
          <p:spPr bwMode="auto">
            <a:xfrm>
              <a:off x="671513" y="1782763"/>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A</a:t>
              </a:r>
            </a:p>
          </p:txBody>
        </p:sp>
        <p:grpSp>
          <p:nvGrpSpPr>
            <p:cNvPr id="93375" name="Group 12"/>
            <p:cNvGrpSpPr>
              <a:grpSpLocks/>
            </p:cNvGrpSpPr>
            <p:nvPr/>
          </p:nvGrpSpPr>
          <p:grpSpPr bwMode="auto">
            <a:xfrm>
              <a:off x="1655763" y="1784350"/>
              <a:ext cx="1409700" cy="412750"/>
              <a:chOff x="408" y="1041"/>
              <a:chExt cx="1240" cy="410"/>
            </a:xfrm>
          </p:grpSpPr>
          <p:grpSp>
            <p:nvGrpSpPr>
              <p:cNvPr id="93376" name="Group 13"/>
              <p:cNvGrpSpPr>
                <a:grpSpLocks noChangeAspect="1"/>
              </p:cNvGrpSpPr>
              <p:nvPr/>
            </p:nvGrpSpPr>
            <p:grpSpPr bwMode="auto">
              <a:xfrm>
                <a:off x="408" y="1121"/>
                <a:ext cx="186" cy="251"/>
                <a:chOff x="924" y="1821"/>
                <a:chExt cx="234" cy="315"/>
              </a:xfrm>
            </p:grpSpPr>
            <p:sp>
              <p:nvSpPr>
                <p:cNvPr id="93390" name="Rectangle 14"/>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391" name="Rectangle 15"/>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392" name="AutoShape 16"/>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393" name="Oval 17"/>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394" name="Oval 18"/>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93377" name="Group 19"/>
              <p:cNvGrpSpPr>
                <a:grpSpLocks noChangeAspect="1"/>
              </p:cNvGrpSpPr>
              <p:nvPr/>
            </p:nvGrpSpPr>
            <p:grpSpPr bwMode="auto">
              <a:xfrm>
                <a:off x="1374" y="1041"/>
                <a:ext cx="274" cy="410"/>
                <a:chOff x="3264" y="1269"/>
                <a:chExt cx="345" cy="516"/>
              </a:xfrm>
            </p:grpSpPr>
            <p:sp>
              <p:nvSpPr>
                <p:cNvPr id="93385" name="Rectangle 20"/>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386" name="Rectangle 21"/>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387" name="Rectangle 22"/>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388" name="Oval 23"/>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389" name="Oval 24"/>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93378" name="Group 25"/>
              <p:cNvGrpSpPr>
                <a:grpSpLocks noChangeAspect="1"/>
              </p:cNvGrpSpPr>
              <p:nvPr/>
            </p:nvGrpSpPr>
            <p:grpSpPr bwMode="auto">
              <a:xfrm>
                <a:off x="732" y="1121"/>
                <a:ext cx="186" cy="251"/>
                <a:chOff x="924" y="1821"/>
                <a:chExt cx="234" cy="315"/>
              </a:xfrm>
            </p:grpSpPr>
            <p:sp>
              <p:nvSpPr>
                <p:cNvPr id="93380" name="Rectangle 26"/>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381" name="Rectangle 27"/>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382" name="AutoShape 28"/>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383" name="Oval 29"/>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384" name="Oval 30"/>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3379" name="AutoShape 31"/>
              <p:cNvSpPr>
                <a:spLocks noChangeArrowheads="1"/>
              </p:cNvSpPr>
              <p:nvPr/>
            </p:nvSpPr>
            <p:spPr bwMode="auto">
              <a:xfrm>
                <a:off x="1068" y="1156"/>
                <a:ext cx="252" cy="180"/>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grpSp>
      </p:grpSp>
      <p:grpSp>
        <p:nvGrpSpPr>
          <p:cNvPr id="7" name="Gruppieren 211"/>
          <p:cNvGrpSpPr>
            <a:grpSpLocks/>
          </p:cNvGrpSpPr>
          <p:nvPr/>
        </p:nvGrpSpPr>
        <p:grpSpPr bwMode="auto">
          <a:xfrm>
            <a:off x="2195514" y="2116139"/>
            <a:ext cx="3983037" cy="441325"/>
            <a:chOff x="671513" y="2116138"/>
            <a:chExt cx="3983037" cy="441325"/>
          </a:xfrm>
        </p:grpSpPr>
        <p:sp>
          <p:nvSpPr>
            <p:cNvPr id="93353" name="Text Box 5"/>
            <p:cNvSpPr txBox="1">
              <a:spLocks noChangeArrowheads="1"/>
            </p:cNvSpPr>
            <p:nvPr/>
          </p:nvSpPr>
          <p:spPr bwMode="auto">
            <a:xfrm>
              <a:off x="671513" y="2116138"/>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B</a:t>
              </a:r>
            </a:p>
          </p:txBody>
        </p:sp>
        <p:grpSp>
          <p:nvGrpSpPr>
            <p:cNvPr id="93354" name="Group 32"/>
            <p:cNvGrpSpPr>
              <a:grpSpLocks/>
            </p:cNvGrpSpPr>
            <p:nvPr/>
          </p:nvGrpSpPr>
          <p:grpSpPr bwMode="auto">
            <a:xfrm>
              <a:off x="3244850" y="2144713"/>
              <a:ext cx="1409700" cy="412750"/>
              <a:chOff x="408" y="1041"/>
              <a:chExt cx="1240" cy="410"/>
            </a:xfrm>
          </p:grpSpPr>
          <p:grpSp>
            <p:nvGrpSpPr>
              <p:cNvPr id="93355" name="Group 33"/>
              <p:cNvGrpSpPr>
                <a:grpSpLocks noChangeAspect="1"/>
              </p:cNvGrpSpPr>
              <p:nvPr/>
            </p:nvGrpSpPr>
            <p:grpSpPr bwMode="auto">
              <a:xfrm>
                <a:off x="408" y="1121"/>
                <a:ext cx="186" cy="251"/>
                <a:chOff x="924" y="1821"/>
                <a:chExt cx="234" cy="315"/>
              </a:xfrm>
            </p:grpSpPr>
            <p:sp>
              <p:nvSpPr>
                <p:cNvPr id="93369" name="Rectangle 34"/>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370" name="Rectangle 35"/>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371" name="AutoShape 36"/>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372" name="Oval 37"/>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373" name="Oval 38"/>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93356" name="Group 39"/>
              <p:cNvGrpSpPr>
                <a:grpSpLocks noChangeAspect="1"/>
              </p:cNvGrpSpPr>
              <p:nvPr/>
            </p:nvGrpSpPr>
            <p:grpSpPr bwMode="auto">
              <a:xfrm>
                <a:off x="1374" y="1041"/>
                <a:ext cx="274" cy="410"/>
                <a:chOff x="3264" y="1269"/>
                <a:chExt cx="345" cy="516"/>
              </a:xfrm>
            </p:grpSpPr>
            <p:sp>
              <p:nvSpPr>
                <p:cNvPr id="93364" name="Rectangle 40"/>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365" name="Rectangle 41"/>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366" name="Rectangle 42"/>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367" name="Oval 43"/>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368" name="Oval 44"/>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93357" name="Group 45"/>
              <p:cNvGrpSpPr>
                <a:grpSpLocks noChangeAspect="1"/>
              </p:cNvGrpSpPr>
              <p:nvPr/>
            </p:nvGrpSpPr>
            <p:grpSpPr bwMode="auto">
              <a:xfrm>
                <a:off x="732" y="1121"/>
                <a:ext cx="186" cy="251"/>
                <a:chOff x="924" y="1821"/>
                <a:chExt cx="234" cy="315"/>
              </a:xfrm>
            </p:grpSpPr>
            <p:sp>
              <p:nvSpPr>
                <p:cNvPr id="93359" name="Rectangle 46"/>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360" name="Rectangle 47"/>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361" name="AutoShape 48"/>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362" name="Oval 49"/>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363" name="Oval 50"/>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3358" name="AutoShape 51"/>
              <p:cNvSpPr>
                <a:spLocks noChangeArrowheads="1"/>
              </p:cNvSpPr>
              <p:nvPr/>
            </p:nvSpPr>
            <p:spPr bwMode="auto">
              <a:xfrm>
                <a:off x="1068" y="1156"/>
                <a:ext cx="252" cy="180"/>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grpSp>
      </p:grpSp>
      <p:grpSp>
        <p:nvGrpSpPr>
          <p:cNvPr id="12" name="Gruppieren 212"/>
          <p:cNvGrpSpPr>
            <a:grpSpLocks/>
          </p:cNvGrpSpPr>
          <p:nvPr/>
        </p:nvGrpSpPr>
        <p:grpSpPr bwMode="auto">
          <a:xfrm>
            <a:off x="2195514" y="2487614"/>
            <a:ext cx="5616575" cy="427037"/>
            <a:chOff x="671513" y="2487613"/>
            <a:chExt cx="5616575" cy="427037"/>
          </a:xfrm>
        </p:grpSpPr>
        <p:sp>
          <p:nvSpPr>
            <p:cNvPr id="93332" name="Text Box 6"/>
            <p:cNvSpPr txBox="1">
              <a:spLocks noChangeArrowheads="1"/>
            </p:cNvSpPr>
            <p:nvPr/>
          </p:nvSpPr>
          <p:spPr bwMode="auto">
            <a:xfrm>
              <a:off x="671513" y="2487613"/>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C</a:t>
              </a:r>
            </a:p>
          </p:txBody>
        </p:sp>
        <p:grpSp>
          <p:nvGrpSpPr>
            <p:cNvPr id="93333" name="Group 52"/>
            <p:cNvGrpSpPr>
              <a:grpSpLocks/>
            </p:cNvGrpSpPr>
            <p:nvPr/>
          </p:nvGrpSpPr>
          <p:grpSpPr bwMode="auto">
            <a:xfrm>
              <a:off x="4879975" y="2501900"/>
              <a:ext cx="1408113" cy="412750"/>
              <a:chOff x="408" y="1041"/>
              <a:chExt cx="1240" cy="410"/>
            </a:xfrm>
          </p:grpSpPr>
          <p:grpSp>
            <p:nvGrpSpPr>
              <p:cNvPr id="93334" name="Group 53"/>
              <p:cNvGrpSpPr>
                <a:grpSpLocks noChangeAspect="1"/>
              </p:cNvGrpSpPr>
              <p:nvPr/>
            </p:nvGrpSpPr>
            <p:grpSpPr bwMode="auto">
              <a:xfrm>
                <a:off x="408" y="1121"/>
                <a:ext cx="186" cy="251"/>
                <a:chOff x="924" y="1821"/>
                <a:chExt cx="234" cy="315"/>
              </a:xfrm>
            </p:grpSpPr>
            <p:sp>
              <p:nvSpPr>
                <p:cNvPr id="93348" name="Rectangle 54"/>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349" name="Rectangle 55"/>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350" name="AutoShape 56"/>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351" name="Oval 57"/>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352" name="Oval 58"/>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93335" name="Group 59"/>
              <p:cNvGrpSpPr>
                <a:grpSpLocks noChangeAspect="1"/>
              </p:cNvGrpSpPr>
              <p:nvPr/>
            </p:nvGrpSpPr>
            <p:grpSpPr bwMode="auto">
              <a:xfrm>
                <a:off x="1374" y="1041"/>
                <a:ext cx="274" cy="410"/>
                <a:chOff x="3264" y="1269"/>
                <a:chExt cx="345" cy="516"/>
              </a:xfrm>
            </p:grpSpPr>
            <p:sp>
              <p:nvSpPr>
                <p:cNvPr id="93343" name="Rectangle 60"/>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344" name="Rectangle 61"/>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345" name="Rectangle 62"/>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346" name="Oval 63"/>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347" name="Oval 64"/>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93336" name="Group 65"/>
              <p:cNvGrpSpPr>
                <a:grpSpLocks noChangeAspect="1"/>
              </p:cNvGrpSpPr>
              <p:nvPr/>
            </p:nvGrpSpPr>
            <p:grpSpPr bwMode="auto">
              <a:xfrm>
                <a:off x="732" y="1121"/>
                <a:ext cx="186" cy="251"/>
                <a:chOff x="924" y="1821"/>
                <a:chExt cx="234" cy="315"/>
              </a:xfrm>
            </p:grpSpPr>
            <p:sp>
              <p:nvSpPr>
                <p:cNvPr id="93338" name="Rectangle 66"/>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339" name="Rectangle 67"/>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340" name="AutoShape 68"/>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341" name="Oval 69"/>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342" name="Oval 70"/>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3337" name="AutoShape 71"/>
              <p:cNvSpPr>
                <a:spLocks noChangeArrowheads="1"/>
              </p:cNvSpPr>
              <p:nvPr/>
            </p:nvSpPr>
            <p:spPr bwMode="auto">
              <a:xfrm>
                <a:off x="1068" y="1156"/>
                <a:ext cx="252" cy="180"/>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grpSp>
      </p:grpSp>
      <p:grpSp>
        <p:nvGrpSpPr>
          <p:cNvPr id="17" name="Gruppieren 213"/>
          <p:cNvGrpSpPr>
            <a:grpSpLocks/>
          </p:cNvGrpSpPr>
          <p:nvPr/>
        </p:nvGrpSpPr>
        <p:grpSpPr bwMode="auto">
          <a:xfrm>
            <a:off x="2195513" y="2840039"/>
            <a:ext cx="7269162" cy="460375"/>
            <a:chOff x="671513" y="2840038"/>
            <a:chExt cx="7269162" cy="460375"/>
          </a:xfrm>
        </p:grpSpPr>
        <p:sp>
          <p:nvSpPr>
            <p:cNvPr id="93311" name="Text Box 8"/>
            <p:cNvSpPr txBox="1">
              <a:spLocks noChangeArrowheads="1"/>
            </p:cNvSpPr>
            <p:nvPr/>
          </p:nvSpPr>
          <p:spPr bwMode="auto">
            <a:xfrm>
              <a:off x="671513" y="2840038"/>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D</a:t>
              </a:r>
            </a:p>
          </p:txBody>
        </p:sp>
        <p:grpSp>
          <p:nvGrpSpPr>
            <p:cNvPr id="93312" name="Group 72"/>
            <p:cNvGrpSpPr>
              <a:grpSpLocks/>
            </p:cNvGrpSpPr>
            <p:nvPr/>
          </p:nvGrpSpPr>
          <p:grpSpPr bwMode="auto">
            <a:xfrm>
              <a:off x="6530975" y="2887663"/>
              <a:ext cx="1409700" cy="412750"/>
              <a:chOff x="408" y="1041"/>
              <a:chExt cx="1240" cy="410"/>
            </a:xfrm>
          </p:grpSpPr>
          <p:grpSp>
            <p:nvGrpSpPr>
              <p:cNvPr id="93313" name="Group 73"/>
              <p:cNvGrpSpPr>
                <a:grpSpLocks noChangeAspect="1"/>
              </p:cNvGrpSpPr>
              <p:nvPr/>
            </p:nvGrpSpPr>
            <p:grpSpPr bwMode="auto">
              <a:xfrm>
                <a:off x="408" y="1121"/>
                <a:ext cx="186" cy="251"/>
                <a:chOff x="924" y="1821"/>
                <a:chExt cx="234" cy="315"/>
              </a:xfrm>
            </p:grpSpPr>
            <p:sp>
              <p:nvSpPr>
                <p:cNvPr id="93327" name="Rectangle 74"/>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328" name="Rectangle 75"/>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329" name="AutoShape 76"/>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330" name="Oval 77"/>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331" name="Oval 78"/>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93314" name="Group 79"/>
              <p:cNvGrpSpPr>
                <a:grpSpLocks noChangeAspect="1"/>
              </p:cNvGrpSpPr>
              <p:nvPr/>
            </p:nvGrpSpPr>
            <p:grpSpPr bwMode="auto">
              <a:xfrm>
                <a:off x="1374" y="1041"/>
                <a:ext cx="274" cy="410"/>
                <a:chOff x="3264" y="1269"/>
                <a:chExt cx="345" cy="516"/>
              </a:xfrm>
            </p:grpSpPr>
            <p:sp>
              <p:nvSpPr>
                <p:cNvPr id="93322" name="Rectangle 80"/>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323" name="Rectangle 81"/>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324" name="Rectangle 82"/>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325" name="Oval 83"/>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326" name="Oval 84"/>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93315" name="Group 85"/>
              <p:cNvGrpSpPr>
                <a:grpSpLocks noChangeAspect="1"/>
              </p:cNvGrpSpPr>
              <p:nvPr/>
            </p:nvGrpSpPr>
            <p:grpSpPr bwMode="auto">
              <a:xfrm>
                <a:off x="732" y="1121"/>
                <a:ext cx="186" cy="251"/>
                <a:chOff x="924" y="1821"/>
                <a:chExt cx="234" cy="315"/>
              </a:xfrm>
            </p:grpSpPr>
            <p:sp>
              <p:nvSpPr>
                <p:cNvPr id="93317" name="Rectangle 86"/>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318" name="Rectangle 87"/>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319" name="AutoShape 88"/>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320" name="Oval 89"/>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321" name="Oval 90"/>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3316" name="AutoShape 91"/>
              <p:cNvSpPr>
                <a:spLocks noChangeArrowheads="1"/>
              </p:cNvSpPr>
              <p:nvPr/>
            </p:nvSpPr>
            <p:spPr bwMode="auto">
              <a:xfrm>
                <a:off x="1068" y="1156"/>
                <a:ext cx="252" cy="180"/>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grpSp>
      </p:grpSp>
      <p:sp>
        <p:nvSpPr>
          <p:cNvPr id="93197" name="Line 92"/>
          <p:cNvSpPr>
            <a:spLocks noChangeShapeType="1"/>
          </p:cNvSpPr>
          <p:nvPr/>
        </p:nvSpPr>
        <p:spPr bwMode="auto">
          <a:xfrm flipH="1">
            <a:off x="9234488" y="1546225"/>
            <a:ext cx="0" cy="101600"/>
          </a:xfrm>
          <a:prstGeom prst="line">
            <a:avLst/>
          </a:prstGeom>
          <a:noFill/>
          <a:ln w="28575">
            <a:solidFill>
              <a:schemeClr val="tx1"/>
            </a:solidFill>
            <a:round/>
            <a:headEnd/>
            <a:tailEnd/>
          </a:ln>
        </p:spPr>
        <p:txBody>
          <a:bodyPr wrap="none" anchor="ctr"/>
          <a:lstStyle/>
          <a:p>
            <a:endParaRPr lang="de-DE"/>
          </a:p>
        </p:txBody>
      </p:sp>
      <p:sp>
        <p:nvSpPr>
          <p:cNvPr id="93198" name="Rectangle 93"/>
          <p:cNvSpPr>
            <a:spLocks noChangeArrowheads="1"/>
          </p:cNvSpPr>
          <p:nvPr/>
        </p:nvSpPr>
        <p:spPr bwMode="auto">
          <a:xfrm>
            <a:off x="3081339" y="1552575"/>
            <a:ext cx="407987" cy="88900"/>
          </a:xfrm>
          <a:prstGeom prst="rect">
            <a:avLst/>
          </a:prstGeom>
          <a:solidFill>
            <a:srgbClr val="CCFFCC"/>
          </a:solidFill>
          <a:ln w="12700">
            <a:solidFill>
              <a:schemeClr val="tx1"/>
            </a:solidFill>
            <a:miter lim="800000"/>
            <a:headEnd/>
            <a:tailEnd/>
          </a:ln>
        </p:spPr>
        <p:txBody>
          <a:bodyPr wrap="none" anchor="ctr"/>
          <a:lstStyle/>
          <a:p>
            <a:endParaRPr lang="de-DE"/>
          </a:p>
        </p:txBody>
      </p:sp>
      <p:sp>
        <p:nvSpPr>
          <p:cNvPr id="93199" name="Rectangle 94"/>
          <p:cNvSpPr>
            <a:spLocks noChangeArrowheads="1"/>
          </p:cNvSpPr>
          <p:nvPr/>
        </p:nvSpPr>
        <p:spPr bwMode="auto">
          <a:xfrm>
            <a:off x="3486151" y="1552575"/>
            <a:ext cx="409575" cy="88900"/>
          </a:xfrm>
          <a:prstGeom prst="rect">
            <a:avLst/>
          </a:prstGeom>
          <a:solidFill>
            <a:srgbClr val="C0C0C0"/>
          </a:solidFill>
          <a:ln w="12700">
            <a:solidFill>
              <a:schemeClr val="tx1"/>
            </a:solidFill>
            <a:miter lim="800000"/>
            <a:headEnd/>
            <a:tailEnd/>
          </a:ln>
        </p:spPr>
        <p:txBody>
          <a:bodyPr wrap="none" anchor="ctr"/>
          <a:lstStyle/>
          <a:p>
            <a:endParaRPr lang="de-DE"/>
          </a:p>
        </p:txBody>
      </p:sp>
      <p:sp>
        <p:nvSpPr>
          <p:cNvPr id="93200" name="Rectangle 95"/>
          <p:cNvSpPr>
            <a:spLocks noChangeArrowheads="1"/>
          </p:cNvSpPr>
          <p:nvPr/>
        </p:nvSpPr>
        <p:spPr bwMode="auto">
          <a:xfrm>
            <a:off x="3890964" y="1552575"/>
            <a:ext cx="409575" cy="88900"/>
          </a:xfrm>
          <a:prstGeom prst="rect">
            <a:avLst/>
          </a:prstGeom>
          <a:solidFill>
            <a:srgbClr val="FFCC99"/>
          </a:solidFill>
          <a:ln w="12700">
            <a:solidFill>
              <a:schemeClr val="tx1"/>
            </a:solidFill>
            <a:miter lim="800000"/>
            <a:headEnd/>
            <a:tailEnd/>
          </a:ln>
        </p:spPr>
        <p:txBody>
          <a:bodyPr wrap="none" anchor="ctr"/>
          <a:lstStyle/>
          <a:p>
            <a:endParaRPr lang="de-DE"/>
          </a:p>
        </p:txBody>
      </p:sp>
      <p:sp>
        <p:nvSpPr>
          <p:cNvPr id="93201" name="Rectangle 96"/>
          <p:cNvSpPr>
            <a:spLocks noChangeArrowheads="1"/>
          </p:cNvSpPr>
          <p:nvPr/>
        </p:nvSpPr>
        <p:spPr bwMode="auto">
          <a:xfrm>
            <a:off x="4295776" y="1552575"/>
            <a:ext cx="409575" cy="88900"/>
          </a:xfrm>
          <a:prstGeom prst="rect">
            <a:avLst/>
          </a:prstGeom>
          <a:solidFill>
            <a:srgbClr val="CC9864"/>
          </a:solidFill>
          <a:ln w="12700">
            <a:solidFill>
              <a:schemeClr val="tx1"/>
            </a:solidFill>
            <a:miter lim="800000"/>
            <a:headEnd/>
            <a:tailEnd/>
          </a:ln>
        </p:spPr>
        <p:txBody>
          <a:bodyPr wrap="none" anchor="ctr"/>
          <a:lstStyle/>
          <a:p>
            <a:endParaRPr lang="de-DE"/>
          </a:p>
        </p:txBody>
      </p:sp>
      <p:sp>
        <p:nvSpPr>
          <p:cNvPr id="93202" name="Rectangle 97"/>
          <p:cNvSpPr>
            <a:spLocks noChangeArrowheads="1"/>
          </p:cNvSpPr>
          <p:nvPr/>
        </p:nvSpPr>
        <p:spPr bwMode="auto">
          <a:xfrm>
            <a:off x="4706939" y="1552575"/>
            <a:ext cx="409575" cy="88900"/>
          </a:xfrm>
          <a:prstGeom prst="rect">
            <a:avLst/>
          </a:prstGeom>
          <a:solidFill>
            <a:srgbClr val="CCFFCC"/>
          </a:solidFill>
          <a:ln w="12700">
            <a:solidFill>
              <a:schemeClr val="tx1"/>
            </a:solidFill>
            <a:miter lim="800000"/>
            <a:headEnd/>
            <a:tailEnd/>
          </a:ln>
        </p:spPr>
        <p:txBody>
          <a:bodyPr wrap="none" anchor="ctr"/>
          <a:lstStyle/>
          <a:p>
            <a:endParaRPr lang="de-DE"/>
          </a:p>
        </p:txBody>
      </p:sp>
      <p:sp>
        <p:nvSpPr>
          <p:cNvPr id="93203" name="Rectangle 98"/>
          <p:cNvSpPr>
            <a:spLocks noChangeArrowheads="1"/>
          </p:cNvSpPr>
          <p:nvPr/>
        </p:nvSpPr>
        <p:spPr bwMode="auto">
          <a:xfrm>
            <a:off x="5111751" y="1552575"/>
            <a:ext cx="409575" cy="88900"/>
          </a:xfrm>
          <a:prstGeom prst="rect">
            <a:avLst/>
          </a:prstGeom>
          <a:solidFill>
            <a:srgbClr val="C0C0C0"/>
          </a:solidFill>
          <a:ln w="12700">
            <a:solidFill>
              <a:schemeClr val="tx1"/>
            </a:solidFill>
            <a:miter lim="800000"/>
            <a:headEnd/>
            <a:tailEnd/>
          </a:ln>
        </p:spPr>
        <p:txBody>
          <a:bodyPr wrap="none" anchor="ctr"/>
          <a:lstStyle/>
          <a:p>
            <a:endParaRPr lang="de-DE"/>
          </a:p>
        </p:txBody>
      </p:sp>
      <p:sp>
        <p:nvSpPr>
          <p:cNvPr id="93204" name="Rectangle 99"/>
          <p:cNvSpPr>
            <a:spLocks noChangeArrowheads="1"/>
          </p:cNvSpPr>
          <p:nvPr/>
        </p:nvSpPr>
        <p:spPr bwMode="auto">
          <a:xfrm>
            <a:off x="5516564" y="1552575"/>
            <a:ext cx="409575" cy="88900"/>
          </a:xfrm>
          <a:prstGeom prst="rect">
            <a:avLst/>
          </a:prstGeom>
          <a:solidFill>
            <a:srgbClr val="FFCC99"/>
          </a:solidFill>
          <a:ln w="12700">
            <a:solidFill>
              <a:schemeClr val="tx1"/>
            </a:solidFill>
            <a:miter lim="800000"/>
            <a:headEnd/>
            <a:tailEnd/>
          </a:ln>
        </p:spPr>
        <p:txBody>
          <a:bodyPr wrap="none" anchor="ctr"/>
          <a:lstStyle/>
          <a:p>
            <a:endParaRPr lang="de-DE"/>
          </a:p>
        </p:txBody>
      </p:sp>
      <p:sp>
        <p:nvSpPr>
          <p:cNvPr id="93205" name="Rectangle 100"/>
          <p:cNvSpPr>
            <a:spLocks noChangeArrowheads="1"/>
          </p:cNvSpPr>
          <p:nvPr/>
        </p:nvSpPr>
        <p:spPr bwMode="auto">
          <a:xfrm>
            <a:off x="5921376" y="1552575"/>
            <a:ext cx="409575" cy="88900"/>
          </a:xfrm>
          <a:prstGeom prst="rect">
            <a:avLst/>
          </a:prstGeom>
          <a:solidFill>
            <a:srgbClr val="CC9864"/>
          </a:solidFill>
          <a:ln w="12700">
            <a:solidFill>
              <a:schemeClr val="tx1"/>
            </a:solidFill>
            <a:miter lim="800000"/>
            <a:headEnd/>
            <a:tailEnd/>
          </a:ln>
        </p:spPr>
        <p:txBody>
          <a:bodyPr wrap="none" anchor="ctr"/>
          <a:lstStyle/>
          <a:p>
            <a:endParaRPr lang="de-DE"/>
          </a:p>
        </p:txBody>
      </p:sp>
      <p:sp>
        <p:nvSpPr>
          <p:cNvPr id="93206" name="Rectangle 101"/>
          <p:cNvSpPr>
            <a:spLocks noChangeArrowheads="1"/>
          </p:cNvSpPr>
          <p:nvPr/>
        </p:nvSpPr>
        <p:spPr bwMode="auto">
          <a:xfrm>
            <a:off x="6326189" y="1552575"/>
            <a:ext cx="409575" cy="88900"/>
          </a:xfrm>
          <a:prstGeom prst="rect">
            <a:avLst/>
          </a:prstGeom>
          <a:solidFill>
            <a:srgbClr val="CCFFCC"/>
          </a:solidFill>
          <a:ln w="12700">
            <a:solidFill>
              <a:schemeClr val="tx1"/>
            </a:solidFill>
            <a:miter lim="800000"/>
            <a:headEnd/>
            <a:tailEnd/>
          </a:ln>
        </p:spPr>
        <p:txBody>
          <a:bodyPr wrap="none" anchor="ctr"/>
          <a:lstStyle/>
          <a:p>
            <a:endParaRPr lang="de-DE"/>
          </a:p>
        </p:txBody>
      </p:sp>
      <p:sp>
        <p:nvSpPr>
          <p:cNvPr id="93207" name="Rectangle 102"/>
          <p:cNvSpPr>
            <a:spLocks noChangeArrowheads="1"/>
          </p:cNvSpPr>
          <p:nvPr/>
        </p:nvSpPr>
        <p:spPr bwMode="auto">
          <a:xfrm>
            <a:off x="6732589" y="1552575"/>
            <a:ext cx="407987" cy="88900"/>
          </a:xfrm>
          <a:prstGeom prst="rect">
            <a:avLst/>
          </a:prstGeom>
          <a:solidFill>
            <a:srgbClr val="C0C0C0"/>
          </a:solidFill>
          <a:ln w="12700">
            <a:solidFill>
              <a:schemeClr val="tx1"/>
            </a:solidFill>
            <a:miter lim="800000"/>
            <a:headEnd/>
            <a:tailEnd/>
          </a:ln>
        </p:spPr>
        <p:txBody>
          <a:bodyPr wrap="none" anchor="ctr"/>
          <a:lstStyle/>
          <a:p>
            <a:endParaRPr lang="de-DE"/>
          </a:p>
        </p:txBody>
      </p:sp>
      <p:sp>
        <p:nvSpPr>
          <p:cNvPr id="93208" name="Rectangle 103"/>
          <p:cNvSpPr>
            <a:spLocks noChangeArrowheads="1"/>
          </p:cNvSpPr>
          <p:nvPr/>
        </p:nvSpPr>
        <p:spPr bwMode="auto">
          <a:xfrm>
            <a:off x="7137400" y="1552575"/>
            <a:ext cx="407988" cy="88900"/>
          </a:xfrm>
          <a:prstGeom prst="rect">
            <a:avLst/>
          </a:prstGeom>
          <a:solidFill>
            <a:srgbClr val="FFCC99"/>
          </a:solidFill>
          <a:ln w="12700">
            <a:solidFill>
              <a:schemeClr val="tx1"/>
            </a:solidFill>
            <a:miter lim="800000"/>
            <a:headEnd/>
            <a:tailEnd/>
          </a:ln>
        </p:spPr>
        <p:txBody>
          <a:bodyPr wrap="none" anchor="ctr"/>
          <a:lstStyle/>
          <a:p>
            <a:endParaRPr lang="de-DE"/>
          </a:p>
        </p:txBody>
      </p:sp>
      <p:sp>
        <p:nvSpPr>
          <p:cNvPr id="93209" name="Rectangle 104"/>
          <p:cNvSpPr>
            <a:spLocks noChangeArrowheads="1"/>
          </p:cNvSpPr>
          <p:nvPr/>
        </p:nvSpPr>
        <p:spPr bwMode="auto">
          <a:xfrm>
            <a:off x="7542214" y="1552575"/>
            <a:ext cx="409575" cy="88900"/>
          </a:xfrm>
          <a:prstGeom prst="rect">
            <a:avLst/>
          </a:prstGeom>
          <a:solidFill>
            <a:srgbClr val="CC9864"/>
          </a:solidFill>
          <a:ln w="12700">
            <a:solidFill>
              <a:schemeClr val="tx1"/>
            </a:solidFill>
            <a:miter lim="800000"/>
            <a:headEnd/>
            <a:tailEnd/>
          </a:ln>
        </p:spPr>
        <p:txBody>
          <a:bodyPr wrap="none" anchor="ctr"/>
          <a:lstStyle/>
          <a:p>
            <a:endParaRPr lang="de-DE"/>
          </a:p>
        </p:txBody>
      </p:sp>
      <p:sp>
        <p:nvSpPr>
          <p:cNvPr id="93210" name="Rectangle 105"/>
          <p:cNvSpPr>
            <a:spLocks noChangeArrowheads="1"/>
          </p:cNvSpPr>
          <p:nvPr/>
        </p:nvSpPr>
        <p:spPr bwMode="auto">
          <a:xfrm>
            <a:off x="7947026" y="1552575"/>
            <a:ext cx="409575" cy="88900"/>
          </a:xfrm>
          <a:prstGeom prst="rect">
            <a:avLst/>
          </a:prstGeom>
          <a:solidFill>
            <a:srgbClr val="CCFFCC"/>
          </a:solidFill>
          <a:ln w="12700">
            <a:solidFill>
              <a:schemeClr val="tx1"/>
            </a:solidFill>
            <a:miter lim="800000"/>
            <a:headEnd/>
            <a:tailEnd/>
          </a:ln>
        </p:spPr>
        <p:txBody>
          <a:bodyPr wrap="none" anchor="ctr"/>
          <a:lstStyle/>
          <a:p>
            <a:endParaRPr lang="de-DE"/>
          </a:p>
        </p:txBody>
      </p:sp>
      <p:sp>
        <p:nvSpPr>
          <p:cNvPr id="93211" name="Rectangle 106"/>
          <p:cNvSpPr>
            <a:spLocks noChangeArrowheads="1"/>
          </p:cNvSpPr>
          <p:nvPr/>
        </p:nvSpPr>
        <p:spPr bwMode="auto">
          <a:xfrm>
            <a:off x="8351839" y="1552575"/>
            <a:ext cx="409575" cy="88900"/>
          </a:xfrm>
          <a:prstGeom prst="rect">
            <a:avLst/>
          </a:prstGeom>
          <a:solidFill>
            <a:srgbClr val="C0C0C0"/>
          </a:solidFill>
          <a:ln w="12700">
            <a:solidFill>
              <a:schemeClr val="tx1"/>
            </a:solidFill>
            <a:miter lim="800000"/>
            <a:headEnd/>
            <a:tailEnd/>
          </a:ln>
        </p:spPr>
        <p:txBody>
          <a:bodyPr wrap="none" anchor="ctr"/>
          <a:lstStyle/>
          <a:p>
            <a:endParaRPr lang="de-DE"/>
          </a:p>
        </p:txBody>
      </p:sp>
      <p:sp>
        <p:nvSpPr>
          <p:cNvPr id="93212" name="Rectangle 107"/>
          <p:cNvSpPr>
            <a:spLocks noChangeArrowheads="1"/>
          </p:cNvSpPr>
          <p:nvPr/>
        </p:nvSpPr>
        <p:spPr bwMode="auto">
          <a:xfrm>
            <a:off x="8756651" y="1552575"/>
            <a:ext cx="409575" cy="88900"/>
          </a:xfrm>
          <a:prstGeom prst="rect">
            <a:avLst/>
          </a:prstGeom>
          <a:solidFill>
            <a:srgbClr val="FFCC99"/>
          </a:solidFill>
          <a:ln w="12700">
            <a:solidFill>
              <a:schemeClr val="tx1"/>
            </a:solidFill>
            <a:miter lim="800000"/>
            <a:headEnd/>
            <a:tailEnd/>
          </a:ln>
        </p:spPr>
        <p:txBody>
          <a:bodyPr wrap="none" anchor="ctr"/>
          <a:lstStyle/>
          <a:p>
            <a:endParaRPr lang="de-DE"/>
          </a:p>
        </p:txBody>
      </p:sp>
      <p:sp>
        <p:nvSpPr>
          <p:cNvPr id="93213" name="Rectangle 108"/>
          <p:cNvSpPr>
            <a:spLocks noChangeArrowheads="1"/>
          </p:cNvSpPr>
          <p:nvPr/>
        </p:nvSpPr>
        <p:spPr bwMode="auto">
          <a:xfrm>
            <a:off x="9161464" y="1552575"/>
            <a:ext cx="409575" cy="88900"/>
          </a:xfrm>
          <a:prstGeom prst="rect">
            <a:avLst/>
          </a:prstGeom>
          <a:solidFill>
            <a:srgbClr val="CC9864"/>
          </a:solidFill>
          <a:ln w="12700">
            <a:solidFill>
              <a:schemeClr val="tx1"/>
            </a:solidFill>
            <a:miter lim="800000"/>
            <a:headEnd/>
            <a:tailEnd/>
          </a:ln>
        </p:spPr>
        <p:txBody>
          <a:bodyPr wrap="none" anchor="ctr"/>
          <a:lstStyle/>
          <a:p>
            <a:endParaRPr lang="de-DE"/>
          </a:p>
        </p:txBody>
      </p:sp>
      <p:sp>
        <p:nvSpPr>
          <p:cNvPr id="93214" name="Line 109"/>
          <p:cNvSpPr>
            <a:spLocks noChangeShapeType="1"/>
          </p:cNvSpPr>
          <p:nvPr/>
        </p:nvSpPr>
        <p:spPr bwMode="auto">
          <a:xfrm>
            <a:off x="2906713" y="4159250"/>
            <a:ext cx="0" cy="1601788"/>
          </a:xfrm>
          <a:prstGeom prst="line">
            <a:avLst/>
          </a:prstGeom>
          <a:noFill/>
          <a:ln w="28575">
            <a:solidFill>
              <a:schemeClr val="tx1"/>
            </a:solidFill>
            <a:round/>
            <a:headEnd/>
            <a:tailEnd type="triangle" w="med" len="med"/>
          </a:ln>
        </p:spPr>
        <p:txBody>
          <a:bodyPr wrap="none" anchor="ctr"/>
          <a:lstStyle/>
          <a:p>
            <a:endParaRPr lang="de-DE"/>
          </a:p>
        </p:txBody>
      </p:sp>
      <p:sp>
        <p:nvSpPr>
          <p:cNvPr id="93215" name="Line 110"/>
          <p:cNvSpPr>
            <a:spLocks noChangeShapeType="1"/>
          </p:cNvSpPr>
          <p:nvPr/>
        </p:nvSpPr>
        <p:spPr bwMode="auto">
          <a:xfrm flipV="1">
            <a:off x="3122613" y="3671888"/>
            <a:ext cx="7004050" cy="4762"/>
          </a:xfrm>
          <a:prstGeom prst="line">
            <a:avLst/>
          </a:prstGeom>
          <a:noFill/>
          <a:ln w="28575">
            <a:solidFill>
              <a:schemeClr val="tx1"/>
            </a:solidFill>
            <a:round/>
            <a:headEnd/>
            <a:tailEnd type="triangle" w="med" len="med"/>
          </a:ln>
        </p:spPr>
        <p:txBody>
          <a:bodyPr wrap="none" anchor="ctr"/>
          <a:lstStyle/>
          <a:p>
            <a:endParaRPr lang="de-DE"/>
          </a:p>
        </p:txBody>
      </p:sp>
      <p:grpSp>
        <p:nvGrpSpPr>
          <p:cNvPr id="22" name="Group 112"/>
          <p:cNvGrpSpPr>
            <a:grpSpLocks noChangeAspect="1"/>
          </p:cNvGrpSpPr>
          <p:nvPr/>
        </p:nvGrpSpPr>
        <p:grpSpPr bwMode="auto">
          <a:xfrm>
            <a:off x="3252789" y="4230688"/>
            <a:ext cx="211137" cy="252412"/>
            <a:chOff x="924" y="1821"/>
            <a:chExt cx="234" cy="315"/>
          </a:xfrm>
        </p:grpSpPr>
        <p:sp>
          <p:nvSpPr>
            <p:cNvPr id="93306" name="Rectangle 113"/>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307" name="Rectangle 114"/>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308" name="AutoShape 115"/>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309" name="Oval 116"/>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310" name="Oval 117"/>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23" name="Group 118"/>
          <p:cNvGrpSpPr>
            <a:grpSpLocks noChangeAspect="1"/>
          </p:cNvGrpSpPr>
          <p:nvPr/>
        </p:nvGrpSpPr>
        <p:grpSpPr bwMode="auto">
          <a:xfrm>
            <a:off x="4351338" y="4149725"/>
            <a:ext cx="311150" cy="412750"/>
            <a:chOff x="3264" y="1269"/>
            <a:chExt cx="345" cy="516"/>
          </a:xfrm>
        </p:grpSpPr>
        <p:sp>
          <p:nvSpPr>
            <p:cNvPr id="93301" name="Rectangle 119"/>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302" name="Rectangle 120"/>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303" name="Rectangle 121"/>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304" name="Oval 122"/>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305" name="Oval 123"/>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24" name="Group 124"/>
          <p:cNvGrpSpPr>
            <a:grpSpLocks noChangeAspect="1"/>
          </p:cNvGrpSpPr>
          <p:nvPr/>
        </p:nvGrpSpPr>
        <p:grpSpPr bwMode="auto">
          <a:xfrm>
            <a:off x="3621089" y="4230688"/>
            <a:ext cx="211137" cy="252412"/>
            <a:chOff x="924" y="1821"/>
            <a:chExt cx="234" cy="315"/>
          </a:xfrm>
        </p:grpSpPr>
        <p:sp>
          <p:nvSpPr>
            <p:cNvPr id="93296" name="Rectangle 125"/>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297" name="Rectangle 126"/>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298" name="AutoShape 127"/>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299" name="Oval 128"/>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300" name="Oval 129"/>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4327" name="AutoShape 130"/>
          <p:cNvSpPr>
            <a:spLocks noChangeArrowheads="1"/>
          </p:cNvSpPr>
          <p:nvPr/>
        </p:nvSpPr>
        <p:spPr bwMode="auto">
          <a:xfrm>
            <a:off x="4003675" y="4265614"/>
            <a:ext cx="285750" cy="180975"/>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grpSp>
        <p:nvGrpSpPr>
          <p:cNvPr id="25" name="Group 132"/>
          <p:cNvGrpSpPr>
            <a:grpSpLocks noChangeAspect="1"/>
          </p:cNvGrpSpPr>
          <p:nvPr/>
        </p:nvGrpSpPr>
        <p:grpSpPr bwMode="auto">
          <a:xfrm>
            <a:off x="3621089" y="4614864"/>
            <a:ext cx="211137" cy="250825"/>
            <a:chOff x="924" y="1821"/>
            <a:chExt cx="234" cy="315"/>
          </a:xfrm>
        </p:grpSpPr>
        <p:sp>
          <p:nvSpPr>
            <p:cNvPr id="93291" name="Rectangle 133"/>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292" name="Rectangle 134"/>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293" name="AutoShape 135"/>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294" name="Oval 136"/>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295" name="Oval 137"/>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26" name="Group 138"/>
          <p:cNvGrpSpPr>
            <a:grpSpLocks noChangeAspect="1"/>
          </p:cNvGrpSpPr>
          <p:nvPr/>
        </p:nvGrpSpPr>
        <p:grpSpPr bwMode="auto">
          <a:xfrm>
            <a:off x="4784725" y="4533901"/>
            <a:ext cx="311150" cy="411163"/>
            <a:chOff x="3264" y="1269"/>
            <a:chExt cx="345" cy="516"/>
          </a:xfrm>
        </p:grpSpPr>
        <p:sp>
          <p:nvSpPr>
            <p:cNvPr id="93286" name="Rectangle 139"/>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287" name="Rectangle 140"/>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288" name="Rectangle 141"/>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289" name="Oval 142"/>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290" name="Oval 143"/>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27" name="Group 144"/>
          <p:cNvGrpSpPr>
            <a:grpSpLocks noChangeAspect="1"/>
          </p:cNvGrpSpPr>
          <p:nvPr/>
        </p:nvGrpSpPr>
        <p:grpSpPr bwMode="auto">
          <a:xfrm>
            <a:off x="4003675" y="4614864"/>
            <a:ext cx="211138" cy="250825"/>
            <a:chOff x="924" y="1821"/>
            <a:chExt cx="234" cy="315"/>
          </a:xfrm>
        </p:grpSpPr>
        <p:sp>
          <p:nvSpPr>
            <p:cNvPr id="93281" name="Rectangle 145"/>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282" name="Rectangle 146"/>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283" name="AutoShape 147"/>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284" name="Oval 148"/>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285" name="Oval 149"/>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4308" name="AutoShape 150"/>
          <p:cNvSpPr>
            <a:spLocks noChangeArrowheads="1"/>
          </p:cNvSpPr>
          <p:nvPr/>
        </p:nvSpPr>
        <p:spPr bwMode="auto">
          <a:xfrm>
            <a:off x="4351338" y="4649789"/>
            <a:ext cx="285750" cy="179387"/>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grpSp>
        <p:nvGrpSpPr>
          <p:cNvPr id="28" name="Group 152"/>
          <p:cNvGrpSpPr>
            <a:grpSpLocks noChangeAspect="1"/>
          </p:cNvGrpSpPr>
          <p:nvPr/>
        </p:nvGrpSpPr>
        <p:grpSpPr bwMode="auto">
          <a:xfrm>
            <a:off x="4003675" y="5018088"/>
            <a:ext cx="211138" cy="252412"/>
            <a:chOff x="924" y="1821"/>
            <a:chExt cx="234" cy="315"/>
          </a:xfrm>
        </p:grpSpPr>
        <p:sp>
          <p:nvSpPr>
            <p:cNvPr id="93276" name="Rectangle 153"/>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277" name="Rectangle 154"/>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278" name="AutoShape 155"/>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279" name="Oval 156"/>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280" name="Oval 157"/>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29" name="Group 158"/>
          <p:cNvGrpSpPr>
            <a:grpSpLocks noChangeAspect="1"/>
          </p:cNvGrpSpPr>
          <p:nvPr/>
        </p:nvGrpSpPr>
        <p:grpSpPr bwMode="auto">
          <a:xfrm>
            <a:off x="5205413" y="4937125"/>
            <a:ext cx="311150" cy="412750"/>
            <a:chOff x="3264" y="1269"/>
            <a:chExt cx="345" cy="516"/>
          </a:xfrm>
        </p:grpSpPr>
        <p:sp>
          <p:nvSpPr>
            <p:cNvPr id="93271" name="Rectangle 159"/>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272" name="Rectangle 160"/>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273" name="Rectangle 161"/>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274" name="Oval 162"/>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275" name="Oval 163"/>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30" name="Group 164"/>
          <p:cNvGrpSpPr>
            <a:grpSpLocks noChangeAspect="1"/>
          </p:cNvGrpSpPr>
          <p:nvPr/>
        </p:nvGrpSpPr>
        <p:grpSpPr bwMode="auto">
          <a:xfrm>
            <a:off x="4351339" y="5018088"/>
            <a:ext cx="211137" cy="252412"/>
            <a:chOff x="924" y="1821"/>
            <a:chExt cx="234" cy="315"/>
          </a:xfrm>
        </p:grpSpPr>
        <p:sp>
          <p:nvSpPr>
            <p:cNvPr id="93266" name="Rectangle 165"/>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267" name="Rectangle 166"/>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268" name="AutoShape 167"/>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269" name="Oval 168"/>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270" name="Oval 169"/>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4289" name="AutoShape 170"/>
          <p:cNvSpPr>
            <a:spLocks noChangeArrowheads="1"/>
          </p:cNvSpPr>
          <p:nvPr/>
        </p:nvSpPr>
        <p:spPr bwMode="auto">
          <a:xfrm>
            <a:off x="4784725" y="5053014"/>
            <a:ext cx="285750" cy="180975"/>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sp>
        <p:nvSpPr>
          <p:cNvPr id="93228" name="Text Box 171"/>
          <p:cNvSpPr txBox="1">
            <a:spLocks noChangeArrowheads="1"/>
          </p:cNvSpPr>
          <p:nvPr/>
        </p:nvSpPr>
        <p:spPr bwMode="auto">
          <a:xfrm>
            <a:off x="2919413" y="3360738"/>
            <a:ext cx="7091362" cy="336550"/>
          </a:xfrm>
          <a:prstGeom prst="rect">
            <a:avLst/>
          </a:prstGeom>
          <a:noFill/>
          <a:ln w="12700">
            <a:noFill/>
            <a:miter lim="800000"/>
            <a:headEnd/>
            <a:tailEnd/>
          </a:ln>
        </p:spPr>
        <p:txBody>
          <a:bodyPr wrap="none">
            <a:spAutoFit/>
          </a:bodyPr>
          <a:lstStyle/>
          <a:p>
            <a:pPr algn="l" eaLnBrk="0" hangingPunct="0"/>
            <a:r>
              <a:rPr lang="de-DE" sz="1600" b="1">
                <a:latin typeface="Arial" charset="0"/>
              </a:rPr>
              <a:t>6:00      7:00        8:00       9:00      10:00     11:00      12:00    13:00     14:00</a:t>
            </a:r>
          </a:p>
        </p:txBody>
      </p:sp>
      <p:grpSp>
        <p:nvGrpSpPr>
          <p:cNvPr id="31" name="Group 173"/>
          <p:cNvGrpSpPr>
            <a:grpSpLocks noChangeAspect="1"/>
          </p:cNvGrpSpPr>
          <p:nvPr/>
        </p:nvGrpSpPr>
        <p:grpSpPr bwMode="auto">
          <a:xfrm>
            <a:off x="4351339" y="5419726"/>
            <a:ext cx="211137" cy="252413"/>
            <a:chOff x="924" y="1821"/>
            <a:chExt cx="234" cy="315"/>
          </a:xfrm>
        </p:grpSpPr>
        <p:sp>
          <p:nvSpPr>
            <p:cNvPr id="93261" name="Rectangle 174"/>
            <p:cNvSpPr>
              <a:spLocks noChangeAspect="1" noChangeArrowheads="1"/>
            </p:cNvSpPr>
            <p:nvPr/>
          </p:nvSpPr>
          <p:spPr bwMode="auto">
            <a:xfrm>
              <a:off x="924" y="1821"/>
              <a:ext cx="234" cy="315"/>
            </a:xfrm>
            <a:prstGeom prst="rect">
              <a:avLst/>
            </a:prstGeom>
            <a:solidFill>
              <a:srgbClr val="CCFFCC"/>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CCFFCC"/>
              </a:extrusionClr>
            </a:sp3d>
          </p:spPr>
          <p:txBody>
            <a:bodyPr wrap="none" anchor="ctr">
              <a:flatTx/>
            </a:bodyPr>
            <a:lstStyle/>
            <a:p>
              <a:endParaRPr lang="de-DE"/>
            </a:p>
          </p:txBody>
        </p:sp>
        <p:sp>
          <p:nvSpPr>
            <p:cNvPr id="93262" name="Rectangle 175"/>
            <p:cNvSpPr>
              <a:spLocks noChangeAspect="1" noChangeArrowheads="1"/>
            </p:cNvSpPr>
            <p:nvPr/>
          </p:nvSpPr>
          <p:spPr bwMode="auto">
            <a:xfrm>
              <a:off x="926" y="1824"/>
              <a:ext cx="232" cy="37"/>
            </a:xfrm>
            <a:prstGeom prst="rect">
              <a:avLst/>
            </a:prstGeom>
            <a:solidFill>
              <a:srgbClr val="CCFFCC"/>
            </a:solidFill>
            <a:ln w="12700">
              <a:solidFill>
                <a:srgbClr val="808080"/>
              </a:solidFill>
              <a:miter lim="800000"/>
              <a:headEnd/>
              <a:tailEnd/>
            </a:ln>
          </p:spPr>
          <p:txBody>
            <a:bodyPr wrap="none" anchor="ctr"/>
            <a:lstStyle/>
            <a:p>
              <a:endParaRPr lang="de-DE"/>
            </a:p>
          </p:txBody>
        </p:sp>
        <p:sp>
          <p:nvSpPr>
            <p:cNvPr id="93263" name="AutoShape 176"/>
            <p:cNvSpPr>
              <a:spLocks noChangeAspect="1" noChangeArrowheads="1"/>
            </p:cNvSpPr>
            <p:nvPr/>
          </p:nvSpPr>
          <p:spPr bwMode="auto">
            <a:xfrm>
              <a:off x="962" y="1909"/>
              <a:ext cx="170" cy="160"/>
            </a:xfrm>
            <a:prstGeom prst="flowChartAlternateProcess">
              <a:avLst/>
            </a:prstGeom>
            <a:solidFill>
              <a:srgbClr val="CCFFCC"/>
            </a:solidFill>
            <a:ln w="12700">
              <a:solidFill>
                <a:srgbClr val="808080"/>
              </a:solidFill>
              <a:miter lim="800000"/>
              <a:headEnd/>
              <a:tailEnd/>
            </a:ln>
          </p:spPr>
          <p:txBody>
            <a:bodyPr wrap="none" anchor="ctr"/>
            <a:lstStyle/>
            <a:p>
              <a:endParaRPr lang="de-DE"/>
            </a:p>
          </p:txBody>
        </p:sp>
        <p:sp>
          <p:nvSpPr>
            <p:cNvPr id="93264" name="Oval 177"/>
            <p:cNvSpPr>
              <a:spLocks noChangeAspect="1" noChangeArrowheads="1"/>
            </p:cNvSpPr>
            <p:nvPr/>
          </p:nvSpPr>
          <p:spPr bwMode="auto">
            <a:xfrm>
              <a:off x="1120" y="1832"/>
              <a:ext cx="19" cy="19"/>
            </a:xfrm>
            <a:prstGeom prst="ellipse">
              <a:avLst/>
            </a:prstGeom>
            <a:solidFill>
              <a:srgbClr val="CCFFCC"/>
            </a:solidFill>
            <a:ln w="12700">
              <a:solidFill>
                <a:srgbClr val="808080"/>
              </a:solidFill>
              <a:round/>
              <a:headEnd/>
              <a:tailEnd/>
            </a:ln>
          </p:spPr>
          <p:txBody>
            <a:bodyPr wrap="none" anchor="ctr"/>
            <a:lstStyle/>
            <a:p>
              <a:endParaRPr lang="de-DE"/>
            </a:p>
          </p:txBody>
        </p:sp>
        <p:sp>
          <p:nvSpPr>
            <p:cNvPr id="93265" name="Oval 178"/>
            <p:cNvSpPr>
              <a:spLocks noChangeAspect="1" noChangeArrowheads="1"/>
            </p:cNvSpPr>
            <p:nvPr/>
          </p:nvSpPr>
          <p:spPr bwMode="auto">
            <a:xfrm>
              <a:off x="1087" y="1832"/>
              <a:ext cx="20" cy="19"/>
            </a:xfrm>
            <a:prstGeom prst="ellipse">
              <a:avLst/>
            </a:prstGeom>
            <a:solidFill>
              <a:srgbClr val="CCFFCC"/>
            </a:solidFill>
            <a:ln w="12700">
              <a:solidFill>
                <a:srgbClr val="808080"/>
              </a:solidFill>
              <a:round/>
              <a:headEnd/>
              <a:tailEnd/>
            </a:ln>
          </p:spPr>
          <p:txBody>
            <a:bodyPr wrap="none" anchor="ctr"/>
            <a:lstStyle/>
            <a:p>
              <a:endParaRPr lang="de-DE"/>
            </a:p>
          </p:txBody>
        </p:sp>
      </p:grpSp>
      <p:grpSp>
        <p:nvGrpSpPr>
          <p:cNvPr id="94240" name="Group 179"/>
          <p:cNvGrpSpPr>
            <a:grpSpLocks noChangeAspect="1"/>
          </p:cNvGrpSpPr>
          <p:nvPr/>
        </p:nvGrpSpPr>
        <p:grpSpPr bwMode="auto">
          <a:xfrm>
            <a:off x="5568950" y="5338763"/>
            <a:ext cx="311150" cy="412750"/>
            <a:chOff x="3264" y="1269"/>
            <a:chExt cx="345" cy="516"/>
          </a:xfrm>
        </p:grpSpPr>
        <p:sp>
          <p:nvSpPr>
            <p:cNvPr id="93256" name="Rectangle 180"/>
            <p:cNvSpPr>
              <a:spLocks noChangeAspect="1" noChangeArrowheads="1"/>
            </p:cNvSpPr>
            <p:nvPr/>
          </p:nvSpPr>
          <p:spPr bwMode="auto">
            <a:xfrm>
              <a:off x="3264" y="1269"/>
              <a:ext cx="345" cy="516"/>
            </a:xfrm>
            <a:prstGeom prst="rect">
              <a:avLst/>
            </a:prstGeom>
            <a:solidFill>
              <a:srgbClr val="FFCC99"/>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CC99"/>
              </a:extrusionClr>
            </a:sp3d>
          </p:spPr>
          <p:txBody>
            <a:bodyPr wrap="none" anchor="ctr">
              <a:flatTx/>
            </a:bodyPr>
            <a:lstStyle/>
            <a:p>
              <a:endParaRPr lang="de-DE"/>
            </a:p>
          </p:txBody>
        </p:sp>
        <p:sp>
          <p:nvSpPr>
            <p:cNvPr id="93257" name="Rectangle 181"/>
            <p:cNvSpPr>
              <a:spLocks noChangeAspect="1" noChangeArrowheads="1"/>
            </p:cNvSpPr>
            <p:nvPr/>
          </p:nvSpPr>
          <p:spPr bwMode="auto">
            <a:xfrm>
              <a:off x="3283" y="1304"/>
              <a:ext cx="145" cy="462"/>
            </a:xfrm>
            <a:prstGeom prst="rect">
              <a:avLst/>
            </a:prstGeom>
            <a:noFill/>
            <a:ln w="12700">
              <a:solidFill>
                <a:schemeClr val="tx1"/>
              </a:solidFill>
              <a:miter lim="800000"/>
              <a:headEnd/>
              <a:tailEnd/>
            </a:ln>
          </p:spPr>
          <p:txBody>
            <a:bodyPr wrap="none" anchor="ctr"/>
            <a:lstStyle/>
            <a:p>
              <a:endParaRPr lang="de-DE"/>
            </a:p>
          </p:txBody>
        </p:sp>
        <p:sp>
          <p:nvSpPr>
            <p:cNvPr id="93258" name="Rectangle 182"/>
            <p:cNvSpPr>
              <a:spLocks noChangeAspect="1" noChangeArrowheads="1"/>
            </p:cNvSpPr>
            <p:nvPr/>
          </p:nvSpPr>
          <p:spPr bwMode="auto">
            <a:xfrm>
              <a:off x="3442" y="1304"/>
              <a:ext cx="145" cy="462"/>
            </a:xfrm>
            <a:prstGeom prst="rect">
              <a:avLst/>
            </a:prstGeom>
            <a:noFill/>
            <a:ln w="12700">
              <a:solidFill>
                <a:schemeClr val="tx1"/>
              </a:solidFill>
              <a:miter lim="800000"/>
              <a:headEnd/>
              <a:tailEnd/>
            </a:ln>
          </p:spPr>
          <p:txBody>
            <a:bodyPr wrap="none" anchor="ctr"/>
            <a:lstStyle/>
            <a:p>
              <a:endParaRPr lang="de-DE"/>
            </a:p>
          </p:txBody>
        </p:sp>
        <p:sp>
          <p:nvSpPr>
            <p:cNvPr id="93259" name="Oval 183"/>
            <p:cNvSpPr>
              <a:spLocks noChangeAspect="1" noChangeArrowheads="1"/>
            </p:cNvSpPr>
            <p:nvPr/>
          </p:nvSpPr>
          <p:spPr bwMode="auto">
            <a:xfrm>
              <a:off x="3447" y="1510"/>
              <a:ext cx="19" cy="19"/>
            </a:xfrm>
            <a:prstGeom prst="ellipse">
              <a:avLst/>
            </a:prstGeom>
            <a:noFill/>
            <a:ln w="12700">
              <a:solidFill>
                <a:srgbClr val="000000"/>
              </a:solidFill>
              <a:round/>
              <a:headEnd/>
              <a:tailEnd/>
            </a:ln>
          </p:spPr>
          <p:txBody>
            <a:bodyPr wrap="none" anchor="ctr"/>
            <a:lstStyle/>
            <a:p>
              <a:endParaRPr lang="de-DE"/>
            </a:p>
          </p:txBody>
        </p:sp>
        <p:sp>
          <p:nvSpPr>
            <p:cNvPr id="93260" name="Oval 184"/>
            <p:cNvSpPr>
              <a:spLocks noChangeAspect="1" noChangeArrowheads="1"/>
            </p:cNvSpPr>
            <p:nvPr/>
          </p:nvSpPr>
          <p:spPr bwMode="auto">
            <a:xfrm>
              <a:off x="3402" y="1510"/>
              <a:ext cx="19" cy="19"/>
            </a:xfrm>
            <a:prstGeom prst="ellipse">
              <a:avLst/>
            </a:prstGeom>
            <a:noFill/>
            <a:ln w="12700">
              <a:solidFill>
                <a:schemeClr val="tx1"/>
              </a:solidFill>
              <a:round/>
              <a:headEnd/>
              <a:tailEnd/>
            </a:ln>
          </p:spPr>
          <p:txBody>
            <a:bodyPr wrap="none" anchor="ctr"/>
            <a:lstStyle/>
            <a:p>
              <a:endParaRPr lang="de-DE"/>
            </a:p>
          </p:txBody>
        </p:sp>
      </p:grpSp>
      <p:grpSp>
        <p:nvGrpSpPr>
          <p:cNvPr id="94241" name="Group 185"/>
          <p:cNvGrpSpPr>
            <a:grpSpLocks noChangeAspect="1"/>
          </p:cNvGrpSpPr>
          <p:nvPr/>
        </p:nvGrpSpPr>
        <p:grpSpPr bwMode="auto">
          <a:xfrm>
            <a:off x="4784725" y="5419726"/>
            <a:ext cx="211138" cy="252413"/>
            <a:chOff x="924" y="1821"/>
            <a:chExt cx="234" cy="315"/>
          </a:xfrm>
        </p:grpSpPr>
        <p:sp>
          <p:nvSpPr>
            <p:cNvPr id="93251" name="Rectangle 186"/>
            <p:cNvSpPr>
              <a:spLocks noChangeAspect="1" noChangeArrowheads="1"/>
            </p:cNvSpPr>
            <p:nvPr/>
          </p:nvSpPr>
          <p:spPr bwMode="auto">
            <a:xfrm>
              <a:off x="924" y="1821"/>
              <a:ext cx="234" cy="315"/>
            </a:xfrm>
            <a:prstGeom prst="rect">
              <a:avLst/>
            </a:prstGeom>
            <a:solidFill>
              <a:srgbClr val="FFFFE5"/>
            </a:solidFill>
            <a:ln w="9525">
              <a:miter lim="800000"/>
              <a:headEnd/>
              <a:tailEnd/>
            </a:ln>
            <a:scene3d>
              <a:camera prst="legacyObliqueTopRight"/>
              <a:lightRig rig="legacyFlat3" dir="r"/>
            </a:scene3d>
            <a:sp3d extrusionH="227000" prstMaterial="legacyMatte">
              <a:bevelT w="13500" h="13500" prst="angle"/>
              <a:bevelB w="13500" h="13500" prst="angle"/>
              <a:extrusionClr>
                <a:srgbClr val="FFFFE5"/>
              </a:extrusionClr>
            </a:sp3d>
          </p:spPr>
          <p:txBody>
            <a:bodyPr wrap="none" anchor="ctr">
              <a:flatTx/>
            </a:bodyPr>
            <a:lstStyle/>
            <a:p>
              <a:endParaRPr lang="de-DE"/>
            </a:p>
          </p:txBody>
        </p:sp>
        <p:sp>
          <p:nvSpPr>
            <p:cNvPr id="93252" name="Rectangle 187"/>
            <p:cNvSpPr>
              <a:spLocks noChangeAspect="1" noChangeArrowheads="1"/>
            </p:cNvSpPr>
            <p:nvPr/>
          </p:nvSpPr>
          <p:spPr bwMode="auto">
            <a:xfrm>
              <a:off x="926" y="1824"/>
              <a:ext cx="232" cy="37"/>
            </a:xfrm>
            <a:prstGeom prst="rect">
              <a:avLst/>
            </a:prstGeom>
            <a:solidFill>
              <a:srgbClr val="FFFFE5"/>
            </a:solidFill>
            <a:ln w="12700">
              <a:solidFill>
                <a:srgbClr val="808080"/>
              </a:solidFill>
              <a:miter lim="800000"/>
              <a:headEnd/>
              <a:tailEnd/>
            </a:ln>
          </p:spPr>
          <p:txBody>
            <a:bodyPr wrap="none" anchor="ctr"/>
            <a:lstStyle/>
            <a:p>
              <a:endParaRPr lang="de-DE"/>
            </a:p>
          </p:txBody>
        </p:sp>
        <p:sp>
          <p:nvSpPr>
            <p:cNvPr id="93253" name="AutoShape 188"/>
            <p:cNvSpPr>
              <a:spLocks noChangeAspect="1" noChangeArrowheads="1"/>
            </p:cNvSpPr>
            <p:nvPr/>
          </p:nvSpPr>
          <p:spPr bwMode="auto">
            <a:xfrm>
              <a:off x="962" y="1909"/>
              <a:ext cx="170" cy="160"/>
            </a:xfrm>
            <a:prstGeom prst="flowChartAlternateProcess">
              <a:avLst/>
            </a:prstGeom>
            <a:solidFill>
              <a:srgbClr val="FFFFE5"/>
            </a:solidFill>
            <a:ln w="12700">
              <a:solidFill>
                <a:srgbClr val="808080"/>
              </a:solidFill>
              <a:miter lim="800000"/>
              <a:headEnd/>
              <a:tailEnd/>
            </a:ln>
          </p:spPr>
          <p:txBody>
            <a:bodyPr wrap="none" anchor="ctr"/>
            <a:lstStyle/>
            <a:p>
              <a:endParaRPr lang="de-DE"/>
            </a:p>
          </p:txBody>
        </p:sp>
        <p:sp>
          <p:nvSpPr>
            <p:cNvPr id="93254" name="Oval 189"/>
            <p:cNvSpPr>
              <a:spLocks noChangeAspect="1" noChangeArrowheads="1"/>
            </p:cNvSpPr>
            <p:nvPr/>
          </p:nvSpPr>
          <p:spPr bwMode="auto">
            <a:xfrm>
              <a:off x="1120" y="1832"/>
              <a:ext cx="19" cy="19"/>
            </a:xfrm>
            <a:prstGeom prst="ellipse">
              <a:avLst/>
            </a:prstGeom>
            <a:solidFill>
              <a:srgbClr val="FFFFE5"/>
            </a:solidFill>
            <a:ln w="12700">
              <a:solidFill>
                <a:srgbClr val="808080"/>
              </a:solidFill>
              <a:round/>
              <a:headEnd/>
              <a:tailEnd/>
            </a:ln>
          </p:spPr>
          <p:txBody>
            <a:bodyPr wrap="none" anchor="ctr"/>
            <a:lstStyle/>
            <a:p>
              <a:endParaRPr lang="de-DE"/>
            </a:p>
          </p:txBody>
        </p:sp>
        <p:sp>
          <p:nvSpPr>
            <p:cNvPr id="93255" name="Oval 190"/>
            <p:cNvSpPr>
              <a:spLocks noChangeAspect="1" noChangeArrowheads="1"/>
            </p:cNvSpPr>
            <p:nvPr/>
          </p:nvSpPr>
          <p:spPr bwMode="auto">
            <a:xfrm>
              <a:off x="1087" y="1832"/>
              <a:ext cx="20" cy="19"/>
            </a:xfrm>
            <a:prstGeom prst="ellipse">
              <a:avLst/>
            </a:prstGeom>
            <a:solidFill>
              <a:srgbClr val="FFFFE5"/>
            </a:solidFill>
            <a:ln w="12700">
              <a:solidFill>
                <a:srgbClr val="808080"/>
              </a:solidFill>
              <a:round/>
              <a:headEnd/>
              <a:tailEnd/>
            </a:ln>
          </p:spPr>
          <p:txBody>
            <a:bodyPr wrap="none" anchor="ctr"/>
            <a:lstStyle/>
            <a:p>
              <a:endParaRPr lang="de-DE"/>
            </a:p>
          </p:txBody>
        </p:sp>
      </p:grpSp>
      <p:sp>
        <p:nvSpPr>
          <p:cNvPr id="94270" name="AutoShape 191"/>
          <p:cNvSpPr>
            <a:spLocks noChangeArrowheads="1"/>
          </p:cNvSpPr>
          <p:nvPr/>
        </p:nvSpPr>
        <p:spPr bwMode="auto">
          <a:xfrm>
            <a:off x="5221288" y="5454651"/>
            <a:ext cx="285750" cy="180975"/>
          </a:xfrm>
          <a:prstGeom prst="flowChartMultidocument">
            <a:avLst/>
          </a:prstGeom>
          <a:solidFill>
            <a:srgbClr val="FFE0B3"/>
          </a:solidFill>
          <a:ln w="12700">
            <a:solidFill>
              <a:schemeClr val="tx1"/>
            </a:solidFill>
            <a:miter lim="800000"/>
            <a:headEnd/>
            <a:tailEnd/>
          </a:ln>
        </p:spPr>
        <p:txBody>
          <a:bodyPr wrap="none" anchor="ctr"/>
          <a:lstStyle/>
          <a:p>
            <a:endParaRPr lang="de-DE"/>
          </a:p>
        </p:txBody>
      </p:sp>
      <p:sp>
        <p:nvSpPr>
          <p:cNvPr id="94249" name="Rectangle 192"/>
          <p:cNvSpPr>
            <a:spLocks noChangeArrowheads="1"/>
          </p:cNvSpPr>
          <p:nvPr/>
        </p:nvSpPr>
        <p:spPr bwMode="auto">
          <a:xfrm>
            <a:off x="3154364" y="3679826"/>
            <a:ext cx="1616075" cy="80963"/>
          </a:xfrm>
          <a:prstGeom prst="rect">
            <a:avLst/>
          </a:prstGeom>
          <a:solidFill>
            <a:srgbClr val="CCFFCC"/>
          </a:solidFill>
          <a:ln w="12700">
            <a:solidFill>
              <a:schemeClr val="tx1"/>
            </a:solidFill>
            <a:miter lim="800000"/>
            <a:headEnd/>
            <a:tailEnd/>
          </a:ln>
        </p:spPr>
        <p:txBody>
          <a:bodyPr wrap="none" anchor="ctr"/>
          <a:lstStyle/>
          <a:p>
            <a:endParaRPr lang="de-DE"/>
          </a:p>
        </p:txBody>
      </p:sp>
      <p:sp>
        <p:nvSpPr>
          <p:cNvPr id="94250" name="Rectangle 193"/>
          <p:cNvSpPr>
            <a:spLocks noChangeArrowheads="1"/>
          </p:cNvSpPr>
          <p:nvPr/>
        </p:nvSpPr>
        <p:spPr bwMode="auto">
          <a:xfrm>
            <a:off x="3992564" y="3836989"/>
            <a:ext cx="1590675" cy="79375"/>
          </a:xfrm>
          <a:prstGeom prst="rect">
            <a:avLst/>
          </a:prstGeom>
          <a:solidFill>
            <a:srgbClr val="FFCC99"/>
          </a:solidFill>
          <a:ln w="12700">
            <a:solidFill>
              <a:schemeClr val="tx1"/>
            </a:solidFill>
            <a:miter lim="800000"/>
            <a:headEnd/>
            <a:tailEnd/>
          </a:ln>
        </p:spPr>
        <p:txBody>
          <a:bodyPr wrap="none" anchor="ctr"/>
          <a:lstStyle/>
          <a:p>
            <a:endParaRPr lang="de-DE"/>
          </a:p>
        </p:txBody>
      </p:sp>
      <p:sp>
        <p:nvSpPr>
          <p:cNvPr id="94251" name="Rectangle 194"/>
          <p:cNvSpPr>
            <a:spLocks noChangeArrowheads="1"/>
          </p:cNvSpPr>
          <p:nvPr/>
        </p:nvSpPr>
        <p:spPr bwMode="auto">
          <a:xfrm>
            <a:off x="4356101" y="3914776"/>
            <a:ext cx="1592263" cy="80963"/>
          </a:xfrm>
          <a:prstGeom prst="rect">
            <a:avLst/>
          </a:prstGeom>
          <a:solidFill>
            <a:srgbClr val="CC9864"/>
          </a:solidFill>
          <a:ln w="12700">
            <a:solidFill>
              <a:schemeClr val="tx1"/>
            </a:solidFill>
            <a:miter lim="800000"/>
            <a:headEnd/>
            <a:tailEnd/>
          </a:ln>
        </p:spPr>
        <p:txBody>
          <a:bodyPr wrap="none" anchor="ctr"/>
          <a:lstStyle/>
          <a:p>
            <a:endParaRPr lang="de-DE"/>
          </a:p>
        </p:txBody>
      </p:sp>
      <p:sp>
        <p:nvSpPr>
          <p:cNvPr id="93236" name="Line 195"/>
          <p:cNvSpPr>
            <a:spLocks noChangeShapeType="1"/>
          </p:cNvSpPr>
          <p:nvPr/>
        </p:nvSpPr>
        <p:spPr bwMode="auto">
          <a:xfrm>
            <a:off x="4706938" y="1558926"/>
            <a:ext cx="0" cy="157163"/>
          </a:xfrm>
          <a:prstGeom prst="line">
            <a:avLst/>
          </a:prstGeom>
          <a:noFill/>
          <a:ln w="28575">
            <a:solidFill>
              <a:schemeClr val="tx1"/>
            </a:solidFill>
            <a:round/>
            <a:headEnd/>
            <a:tailEnd/>
          </a:ln>
        </p:spPr>
        <p:txBody>
          <a:bodyPr wrap="none" anchor="ctr"/>
          <a:lstStyle/>
          <a:p>
            <a:endParaRPr lang="de-DE"/>
          </a:p>
        </p:txBody>
      </p:sp>
      <p:sp>
        <p:nvSpPr>
          <p:cNvPr id="93237" name="Line 196"/>
          <p:cNvSpPr>
            <a:spLocks noChangeShapeType="1"/>
          </p:cNvSpPr>
          <p:nvPr/>
        </p:nvSpPr>
        <p:spPr bwMode="auto">
          <a:xfrm>
            <a:off x="6324600" y="1558926"/>
            <a:ext cx="0" cy="157163"/>
          </a:xfrm>
          <a:prstGeom prst="line">
            <a:avLst/>
          </a:prstGeom>
          <a:noFill/>
          <a:ln w="28575">
            <a:solidFill>
              <a:schemeClr val="tx1"/>
            </a:solidFill>
            <a:round/>
            <a:headEnd/>
            <a:tailEnd/>
          </a:ln>
        </p:spPr>
        <p:txBody>
          <a:bodyPr wrap="none" anchor="ctr"/>
          <a:lstStyle/>
          <a:p>
            <a:endParaRPr lang="de-DE"/>
          </a:p>
        </p:txBody>
      </p:sp>
      <p:sp>
        <p:nvSpPr>
          <p:cNvPr id="93238" name="Line 197"/>
          <p:cNvSpPr>
            <a:spLocks noChangeShapeType="1"/>
          </p:cNvSpPr>
          <p:nvPr/>
        </p:nvSpPr>
        <p:spPr bwMode="auto">
          <a:xfrm>
            <a:off x="7950200" y="1566863"/>
            <a:ext cx="0" cy="157162"/>
          </a:xfrm>
          <a:prstGeom prst="line">
            <a:avLst/>
          </a:prstGeom>
          <a:noFill/>
          <a:ln w="28575">
            <a:solidFill>
              <a:schemeClr val="tx1"/>
            </a:solidFill>
            <a:round/>
            <a:headEnd/>
            <a:tailEnd/>
          </a:ln>
        </p:spPr>
        <p:txBody>
          <a:bodyPr wrap="none" anchor="ctr"/>
          <a:lstStyle/>
          <a:p>
            <a:endParaRPr lang="de-DE"/>
          </a:p>
        </p:txBody>
      </p:sp>
      <p:sp>
        <p:nvSpPr>
          <p:cNvPr id="93239" name="Line 198"/>
          <p:cNvSpPr>
            <a:spLocks noChangeShapeType="1"/>
          </p:cNvSpPr>
          <p:nvPr/>
        </p:nvSpPr>
        <p:spPr bwMode="auto">
          <a:xfrm>
            <a:off x="3081338" y="1558926"/>
            <a:ext cx="0" cy="157163"/>
          </a:xfrm>
          <a:prstGeom prst="line">
            <a:avLst/>
          </a:prstGeom>
          <a:noFill/>
          <a:ln w="28575">
            <a:solidFill>
              <a:schemeClr val="tx1"/>
            </a:solidFill>
            <a:round/>
            <a:headEnd/>
            <a:tailEnd/>
          </a:ln>
        </p:spPr>
        <p:txBody>
          <a:bodyPr wrap="none" anchor="ctr"/>
          <a:lstStyle/>
          <a:p>
            <a:endParaRPr lang="de-DE"/>
          </a:p>
        </p:txBody>
      </p:sp>
      <p:sp>
        <p:nvSpPr>
          <p:cNvPr id="93240" name="Line 199"/>
          <p:cNvSpPr>
            <a:spLocks noChangeShapeType="1"/>
          </p:cNvSpPr>
          <p:nvPr/>
        </p:nvSpPr>
        <p:spPr bwMode="auto">
          <a:xfrm>
            <a:off x="4772025" y="3646488"/>
            <a:ext cx="0" cy="157162"/>
          </a:xfrm>
          <a:prstGeom prst="line">
            <a:avLst/>
          </a:prstGeom>
          <a:noFill/>
          <a:ln w="28575">
            <a:solidFill>
              <a:schemeClr val="tx1"/>
            </a:solidFill>
            <a:round/>
            <a:headEnd/>
            <a:tailEnd/>
          </a:ln>
        </p:spPr>
        <p:txBody>
          <a:bodyPr wrap="none" anchor="ctr"/>
          <a:lstStyle/>
          <a:p>
            <a:endParaRPr lang="de-DE"/>
          </a:p>
        </p:txBody>
      </p:sp>
      <p:sp>
        <p:nvSpPr>
          <p:cNvPr id="93241" name="Line 200"/>
          <p:cNvSpPr>
            <a:spLocks noChangeShapeType="1"/>
          </p:cNvSpPr>
          <p:nvPr/>
        </p:nvSpPr>
        <p:spPr bwMode="auto">
          <a:xfrm>
            <a:off x="6389688" y="3646488"/>
            <a:ext cx="0" cy="157162"/>
          </a:xfrm>
          <a:prstGeom prst="line">
            <a:avLst/>
          </a:prstGeom>
          <a:noFill/>
          <a:ln w="28575">
            <a:solidFill>
              <a:schemeClr val="tx1"/>
            </a:solidFill>
            <a:round/>
            <a:headEnd/>
            <a:tailEnd/>
          </a:ln>
        </p:spPr>
        <p:txBody>
          <a:bodyPr wrap="none" anchor="ctr"/>
          <a:lstStyle/>
          <a:p>
            <a:endParaRPr lang="de-DE"/>
          </a:p>
        </p:txBody>
      </p:sp>
      <p:sp>
        <p:nvSpPr>
          <p:cNvPr id="93242" name="Line 201"/>
          <p:cNvSpPr>
            <a:spLocks noChangeShapeType="1"/>
          </p:cNvSpPr>
          <p:nvPr/>
        </p:nvSpPr>
        <p:spPr bwMode="auto">
          <a:xfrm>
            <a:off x="8015288" y="3654426"/>
            <a:ext cx="0" cy="157163"/>
          </a:xfrm>
          <a:prstGeom prst="line">
            <a:avLst/>
          </a:prstGeom>
          <a:noFill/>
          <a:ln w="28575">
            <a:solidFill>
              <a:schemeClr val="tx1"/>
            </a:solidFill>
            <a:round/>
            <a:headEnd/>
            <a:tailEnd/>
          </a:ln>
        </p:spPr>
        <p:txBody>
          <a:bodyPr wrap="none" anchor="ctr"/>
          <a:lstStyle/>
          <a:p>
            <a:endParaRPr lang="de-DE"/>
          </a:p>
        </p:txBody>
      </p:sp>
      <p:sp>
        <p:nvSpPr>
          <p:cNvPr id="93243" name="Line 202"/>
          <p:cNvSpPr>
            <a:spLocks noChangeShapeType="1"/>
          </p:cNvSpPr>
          <p:nvPr/>
        </p:nvSpPr>
        <p:spPr bwMode="auto">
          <a:xfrm>
            <a:off x="3146425" y="3646488"/>
            <a:ext cx="0" cy="157162"/>
          </a:xfrm>
          <a:prstGeom prst="line">
            <a:avLst/>
          </a:prstGeom>
          <a:noFill/>
          <a:ln w="28575">
            <a:solidFill>
              <a:schemeClr val="tx1"/>
            </a:solidFill>
            <a:round/>
            <a:headEnd/>
            <a:tailEnd/>
          </a:ln>
        </p:spPr>
        <p:txBody>
          <a:bodyPr wrap="none" anchor="ctr"/>
          <a:lstStyle/>
          <a:p>
            <a:endParaRPr lang="de-DE"/>
          </a:p>
        </p:txBody>
      </p:sp>
      <p:sp>
        <p:nvSpPr>
          <p:cNvPr id="93244" name="Line 203"/>
          <p:cNvSpPr>
            <a:spLocks noChangeShapeType="1"/>
          </p:cNvSpPr>
          <p:nvPr/>
        </p:nvSpPr>
        <p:spPr bwMode="auto">
          <a:xfrm>
            <a:off x="9575800" y="1558926"/>
            <a:ext cx="0" cy="157163"/>
          </a:xfrm>
          <a:prstGeom prst="line">
            <a:avLst/>
          </a:prstGeom>
          <a:noFill/>
          <a:ln w="28575">
            <a:solidFill>
              <a:schemeClr val="tx1"/>
            </a:solidFill>
            <a:round/>
            <a:headEnd/>
            <a:tailEnd/>
          </a:ln>
        </p:spPr>
        <p:txBody>
          <a:bodyPr wrap="none" anchor="ctr"/>
          <a:lstStyle/>
          <a:p>
            <a:endParaRPr lang="de-DE"/>
          </a:p>
        </p:txBody>
      </p:sp>
      <p:sp>
        <p:nvSpPr>
          <p:cNvPr id="93245" name="Line 204"/>
          <p:cNvSpPr>
            <a:spLocks noChangeShapeType="1"/>
          </p:cNvSpPr>
          <p:nvPr/>
        </p:nvSpPr>
        <p:spPr bwMode="auto">
          <a:xfrm>
            <a:off x="9648825" y="3624263"/>
            <a:ext cx="0" cy="157162"/>
          </a:xfrm>
          <a:prstGeom prst="line">
            <a:avLst/>
          </a:prstGeom>
          <a:noFill/>
          <a:ln w="28575">
            <a:solidFill>
              <a:schemeClr val="tx1"/>
            </a:solidFill>
            <a:round/>
            <a:headEnd/>
            <a:tailEnd/>
          </a:ln>
        </p:spPr>
        <p:txBody>
          <a:bodyPr wrap="none" anchor="ctr"/>
          <a:lstStyle/>
          <a:p>
            <a:endParaRPr lang="de-DE"/>
          </a:p>
        </p:txBody>
      </p:sp>
      <p:sp>
        <p:nvSpPr>
          <p:cNvPr id="94262" name="Rectangle 205"/>
          <p:cNvSpPr>
            <a:spLocks noChangeArrowheads="1"/>
          </p:cNvSpPr>
          <p:nvPr/>
        </p:nvSpPr>
        <p:spPr bwMode="auto">
          <a:xfrm>
            <a:off x="3570288" y="3757613"/>
            <a:ext cx="1592262" cy="80962"/>
          </a:xfrm>
          <a:prstGeom prst="rect">
            <a:avLst/>
          </a:prstGeom>
          <a:solidFill>
            <a:srgbClr val="C0C0C0"/>
          </a:solidFill>
          <a:ln w="12700">
            <a:solidFill>
              <a:schemeClr val="tx1"/>
            </a:solidFill>
            <a:miter lim="800000"/>
            <a:headEnd/>
            <a:tailEnd/>
          </a:ln>
        </p:spPr>
        <p:txBody>
          <a:bodyPr wrap="none" anchor="ctr"/>
          <a:lstStyle/>
          <a:p>
            <a:endParaRPr lang="de-DE"/>
          </a:p>
        </p:txBody>
      </p:sp>
      <p:sp>
        <p:nvSpPr>
          <p:cNvPr id="94263" name="Text Box 206"/>
          <p:cNvSpPr txBox="1">
            <a:spLocks noChangeArrowheads="1"/>
          </p:cNvSpPr>
          <p:nvPr/>
        </p:nvSpPr>
        <p:spPr bwMode="auto">
          <a:xfrm>
            <a:off x="2195513" y="4116389"/>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A</a:t>
            </a:r>
          </a:p>
        </p:txBody>
      </p:sp>
      <p:sp>
        <p:nvSpPr>
          <p:cNvPr id="94264" name="Text Box 207"/>
          <p:cNvSpPr txBox="1">
            <a:spLocks noChangeArrowheads="1"/>
          </p:cNvSpPr>
          <p:nvPr/>
        </p:nvSpPr>
        <p:spPr bwMode="auto">
          <a:xfrm>
            <a:off x="2195513" y="4449764"/>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B</a:t>
            </a:r>
          </a:p>
        </p:txBody>
      </p:sp>
      <p:sp>
        <p:nvSpPr>
          <p:cNvPr id="94265" name="Text Box 208"/>
          <p:cNvSpPr txBox="1">
            <a:spLocks noChangeArrowheads="1"/>
          </p:cNvSpPr>
          <p:nvPr/>
        </p:nvSpPr>
        <p:spPr bwMode="auto">
          <a:xfrm>
            <a:off x="2195513" y="4821239"/>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C</a:t>
            </a:r>
          </a:p>
        </p:txBody>
      </p:sp>
      <p:sp>
        <p:nvSpPr>
          <p:cNvPr id="94266" name="Text Box 209"/>
          <p:cNvSpPr txBox="1">
            <a:spLocks noChangeArrowheads="1"/>
          </p:cNvSpPr>
          <p:nvPr/>
        </p:nvSpPr>
        <p:spPr bwMode="auto">
          <a:xfrm>
            <a:off x="2195513" y="5173664"/>
            <a:ext cx="368300" cy="396875"/>
          </a:xfrm>
          <a:prstGeom prst="rect">
            <a:avLst/>
          </a:prstGeom>
          <a:noFill/>
          <a:ln w="12700">
            <a:noFill/>
            <a:miter lim="800000"/>
            <a:headEnd/>
            <a:tailEnd/>
          </a:ln>
        </p:spPr>
        <p:txBody>
          <a:bodyPr wrap="none">
            <a:spAutoFit/>
          </a:bodyPr>
          <a:lstStyle/>
          <a:p>
            <a:pPr algn="l" eaLnBrk="0" hangingPunct="0"/>
            <a:r>
              <a:rPr lang="de-DE" sz="2000" b="1">
                <a:latin typeface="Arial" charset="0"/>
              </a:rPr>
              <a:t>D</a:t>
            </a:r>
          </a:p>
        </p:txBody>
      </p:sp>
      <p:sp>
        <p:nvSpPr>
          <p:cNvPr id="3" name="Cloud Callout 2"/>
          <p:cNvSpPr/>
          <p:nvPr/>
        </p:nvSpPr>
        <p:spPr bwMode="auto">
          <a:xfrm>
            <a:off x="3327058" y="381668"/>
            <a:ext cx="2179979" cy="595439"/>
          </a:xfrm>
          <a:prstGeom prst="cloudCallout">
            <a:avLst>
              <a:gd name="adj1" fmla="val -50686"/>
              <a:gd name="adj2" fmla="val 83829"/>
            </a:avLst>
          </a:prstGeom>
          <a:solidFill>
            <a:srgbClr val="C3F6F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charset="0"/>
              </a:rPr>
              <a:t>very realistic …</a:t>
            </a:r>
            <a:endParaRPr kumimoji="0" lang="en-US" sz="1800" b="0" i="0" u="none" strike="noStrike" cap="none" normalizeH="0" baseline="0" dirty="0">
              <a:ln>
                <a:noFill/>
              </a:ln>
              <a:solidFill>
                <a:schemeClr val="tx1"/>
              </a:solidFill>
              <a:effectLst/>
              <a:latin typeface="Arial"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2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2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3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42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28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42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27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42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42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42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2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4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27" grpId="0" animBg="1"/>
      <p:bldP spid="94308" grpId="0" animBg="1"/>
      <p:bldP spid="94289" grpId="0" animBg="1"/>
      <p:bldP spid="94270" grpId="0" animBg="1"/>
      <p:bldP spid="94249" grpId="0" animBg="1"/>
      <p:bldP spid="94250" grpId="0" animBg="1"/>
      <p:bldP spid="94251" grpId="0" animBg="1"/>
      <p:bldP spid="94262" grpId="0" animBg="1"/>
      <p:bldP spid="94263" grpId="0"/>
      <p:bldP spid="94264" grpId="0"/>
      <p:bldP spid="94265" grpId="0"/>
      <p:bldP spid="94266"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noProof="0" dirty="0"/>
              <a:t>Pipelining I</a:t>
            </a:r>
          </a:p>
        </p:txBody>
      </p:sp>
      <p:sp>
        <p:nvSpPr>
          <p:cNvPr id="94212" name="Rectangle 3"/>
          <p:cNvSpPr>
            <a:spLocks noGrp="1" noChangeArrowheads="1"/>
          </p:cNvSpPr>
          <p:nvPr>
            <p:ph idx="1"/>
          </p:nvPr>
        </p:nvSpPr>
        <p:spPr/>
        <p:txBody>
          <a:bodyPr/>
          <a:lstStyle/>
          <a:p>
            <a:pPr eaLnBrk="1" hangingPunct="1"/>
            <a:r>
              <a:rPr lang="en-US" noProof="0" dirty="0">
                <a:solidFill>
                  <a:srgbClr val="C00000"/>
                </a:solidFill>
              </a:rPr>
              <a:t>Pipelining </a:t>
            </a:r>
          </a:p>
          <a:p>
            <a:pPr marL="422077" lvl="2" indent="-132160">
              <a:spcBef>
                <a:spcPts val="375"/>
              </a:spcBef>
            </a:pPr>
            <a:r>
              <a:rPr lang="en-US" dirty="0"/>
              <a:t>Subdivision of an operation into several phases or sub operations</a:t>
            </a:r>
          </a:p>
          <a:p>
            <a:pPr marL="422077" lvl="2" indent="-132160">
              <a:spcBef>
                <a:spcPts val="375"/>
              </a:spcBef>
            </a:pPr>
            <a:r>
              <a:rPr lang="en-US" dirty="0"/>
              <a:t>Synchronous execution of the sub operations in different functional units</a:t>
            </a:r>
          </a:p>
          <a:p>
            <a:pPr marL="422077" lvl="2" indent="-132160">
              <a:spcBef>
                <a:spcPts val="375"/>
              </a:spcBef>
            </a:pPr>
            <a:r>
              <a:rPr lang="en-US" dirty="0"/>
              <a:t>Each functional unit is responsible for a single function </a:t>
            </a:r>
          </a:p>
          <a:p>
            <a:pPr eaLnBrk="1" hangingPunct="1"/>
            <a:endParaRPr lang="en-US" noProof="0" dirty="0"/>
          </a:p>
          <a:p>
            <a:pPr eaLnBrk="1" hangingPunct="1"/>
            <a:r>
              <a:rPr lang="en-US" noProof="0" dirty="0"/>
              <a:t>All functional units together plus their interconnection is called </a:t>
            </a:r>
            <a:r>
              <a:rPr lang="en-US" dirty="0">
                <a:solidFill>
                  <a:srgbClr val="C00000"/>
                </a:solidFill>
              </a:rPr>
              <a:t>pipeline</a:t>
            </a:r>
            <a:r>
              <a:rPr lang="en-US" noProof="0" dirty="0"/>
              <a:t>.</a:t>
            </a:r>
          </a:p>
          <a:p>
            <a:pPr eaLnBrk="1" hangingPunct="1"/>
            <a:endParaRPr lang="en-US" noProof="0" dirty="0"/>
          </a:p>
          <a:p>
            <a:pPr eaLnBrk="1" hangingPunct="1"/>
            <a:r>
              <a:rPr lang="en-US" dirty="0">
                <a:solidFill>
                  <a:srgbClr val="C00000"/>
                </a:solidFill>
              </a:rPr>
              <a:t>Instruction pipelining</a:t>
            </a:r>
            <a:endParaRPr lang="en-US" noProof="0" dirty="0"/>
          </a:p>
          <a:p>
            <a:pPr marL="422077" lvl="2" indent="-132160">
              <a:spcBef>
                <a:spcPts val="375"/>
              </a:spcBef>
            </a:pPr>
            <a:r>
              <a:rPr lang="en-US" dirty="0"/>
              <a:t>The pipeline principle is applied to processor instructions</a:t>
            </a:r>
          </a:p>
          <a:p>
            <a:pPr marL="422077" lvl="2" indent="-132160">
              <a:spcBef>
                <a:spcPts val="375"/>
              </a:spcBef>
            </a:pPr>
            <a:r>
              <a:rPr lang="en-US" dirty="0"/>
              <a:t>Successive instructions are executed one after another with a delay of a single cycle</a:t>
            </a:r>
          </a:p>
        </p:txBody>
      </p:sp>
      <p:sp>
        <p:nvSpPr>
          <p:cNvPr id="9421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noProof="0" dirty="0"/>
              <a:t>Pipelining II</a:t>
            </a:r>
          </a:p>
        </p:txBody>
      </p:sp>
      <p:sp>
        <p:nvSpPr>
          <p:cNvPr id="95236" name="Rectangle 3"/>
          <p:cNvSpPr>
            <a:spLocks noGrp="1" noChangeArrowheads="1"/>
          </p:cNvSpPr>
          <p:nvPr>
            <p:ph idx="1"/>
          </p:nvPr>
        </p:nvSpPr>
        <p:spPr/>
        <p:txBody>
          <a:bodyPr/>
          <a:lstStyle/>
          <a:p>
            <a:pPr eaLnBrk="1" hangingPunct="1">
              <a:lnSpc>
                <a:spcPct val="90000"/>
              </a:lnSpc>
            </a:pPr>
            <a:r>
              <a:rPr lang="en-US" noProof="0" dirty="0">
                <a:latin typeface="+mj-lt"/>
              </a:rPr>
              <a:t>Each stage of a pipeline is called </a:t>
            </a:r>
            <a:r>
              <a:rPr lang="en-US" noProof="0" dirty="0">
                <a:solidFill>
                  <a:srgbClr val="C00000"/>
                </a:solidFill>
                <a:latin typeface="+mj-lt"/>
              </a:rPr>
              <a:t>pipeline stage </a:t>
            </a:r>
            <a:r>
              <a:rPr lang="en-US" noProof="0" dirty="0">
                <a:latin typeface="+mj-lt"/>
              </a:rPr>
              <a:t>or </a:t>
            </a:r>
            <a:r>
              <a:rPr lang="en-US" noProof="0" dirty="0">
                <a:solidFill>
                  <a:srgbClr val="C00000"/>
                </a:solidFill>
                <a:latin typeface="+mj-lt"/>
              </a:rPr>
              <a:t>pipeline segment</a:t>
            </a:r>
            <a:r>
              <a:rPr lang="en-US" noProof="0" dirty="0">
                <a:latin typeface="+mj-lt"/>
              </a:rPr>
              <a:t>. </a:t>
            </a:r>
          </a:p>
          <a:p>
            <a:pPr eaLnBrk="1" hangingPunct="1">
              <a:lnSpc>
                <a:spcPct val="90000"/>
              </a:lnSpc>
            </a:pPr>
            <a:endParaRPr lang="en-US" noProof="0" dirty="0">
              <a:latin typeface="+mj-lt"/>
            </a:endParaRPr>
          </a:p>
          <a:p>
            <a:pPr eaLnBrk="1" hangingPunct="1">
              <a:lnSpc>
                <a:spcPct val="90000"/>
              </a:lnSpc>
            </a:pPr>
            <a:r>
              <a:rPr lang="en-US" noProof="0" dirty="0">
                <a:latin typeface="+mj-lt"/>
              </a:rPr>
              <a:t>The whole pipeline is clocked in a way that </a:t>
            </a:r>
            <a:r>
              <a:rPr lang="en-US" noProof="0" dirty="0">
                <a:solidFill>
                  <a:srgbClr val="C00000"/>
                </a:solidFill>
                <a:latin typeface="+mj-lt"/>
              </a:rPr>
              <a:t>each cycle </a:t>
            </a:r>
            <a:r>
              <a:rPr lang="en-US" noProof="0" dirty="0">
                <a:latin typeface="+mj-lt"/>
              </a:rPr>
              <a:t>an instruction can be shifted one step further through the pipeline. </a:t>
            </a:r>
          </a:p>
          <a:p>
            <a:pPr eaLnBrk="1" hangingPunct="1">
              <a:lnSpc>
                <a:spcPct val="90000"/>
              </a:lnSpc>
            </a:pPr>
            <a:endParaRPr lang="en-US" noProof="0" dirty="0">
              <a:latin typeface="+mj-lt"/>
            </a:endParaRPr>
          </a:p>
          <a:p>
            <a:pPr eaLnBrk="1" hangingPunct="1">
              <a:lnSpc>
                <a:spcPct val="90000"/>
              </a:lnSpc>
            </a:pPr>
            <a:r>
              <a:rPr lang="en-US" noProof="0" dirty="0">
                <a:latin typeface="+mj-lt"/>
              </a:rPr>
              <a:t>In an ideal scenario, an instruction is executed in a </a:t>
            </a:r>
            <a:r>
              <a:rPr lang="en-US" i="1" noProof="0" dirty="0">
                <a:solidFill>
                  <a:srgbClr val="C00000"/>
                </a:solidFill>
                <a:latin typeface="+mj-lt"/>
                <a:cs typeface="Times New Roman" pitchFamily="18" charset="0"/>
              </a:rPr>
              <a:t>k</a:t>
            </a:r>
            <a:r>
              <a:rPr lang="en-US" noProof="0" dirty="0">
                <a:solidFill>
                  <a:srgbClr val="C00000"/>
                </a:solidFill>
                <a:latin typeface="+mj-lt"/>
              </a:rPr>
              <a:t> stage pipeline </a:t>
            </a:r>
            <a:r>
              <a:rPr lang="en-US" noProof="0" dirty="0">
                <a:latin typeface="+mj-lt"/>
              </a:rPr>
              <a:t>within </a:t>
            </a:r>
            <a:r>
              <a:rPr lang="en-US" i="1" noProof="0" dirty="0">
                <a:latin typeface="+mj-lt"/>
                <a:cs typeface="Times New Roman" pitchFamily="18" charset="0"/>
              </a:rPr>
              <a:t>k</a:t>
            </a:r>
            <a:r>
              <a:rPr lang="en-US" noProof="0" dirty="0">
                <a:latin typeface="+mj-lt"/>
              </a:rPr>
              <a:t> cycles by </a:t>
            </a:r>
            <a:r>
              <a:rPr lang="en-US" i="1" noProof="0" dirty="0">
                <a:latin typeface="+mj-lt"/>
                <a:cs typeface="Times New Roman" pitchFamily="18" charset="0"/>
              </a:rPr>
              <a:t>k</a:t>
            </a:r>
            <a:r>
              <a:rPr lang="en-US" noProof="0" dirty="0">
                <a:latin typeface="+mj-lt"/>
              </a:rPr>
              <a:t> stages (…we will see problems due to hazards later). </a:t>
            </a:r>
          </a:p>
          <a:p>
            <a:pPr eaLnBrk="1" hangingPunct="1">
              <a:lnSpc>
                <a:spcPct val="90000"/>
              </a:lnSpc>
            </a:pPr>
            <a:endParaRPr lang="en-US" noProof="0" dirty="0">
              <a:latin typeface="+mj-lt"/>
            </a:endParaRPr>
          </a:p>
          <a:p>
            <a:pPr eaLnBrk="1" hangingPunct="1">
              <a:lnSpc>
                <a:spcPct val="90000"/>
              </a:lnSpc>
            </a:pPr>
            <a:r>
              <a:rPr lang="en-US" noProof="0" dirty="0">
                <a:latin typeface="+mj-lt"/>
              </a:rPr>
              <a:t>If every clock cycle a new instruction is loaded into the pipeline, then </a:t>
            </a:r>
            <a:r>
              <a:rPr lang="en-US" i="1" noProof="0" dirty="0">
                <a:solidFill>
                  <a:srgbClr val="C00000"/>
                </a:solidFill>
                <a:latin typeface="+mj-lt"/>
                <a:cs typeface="Times New Roman" pitchFamily="18" charset="0"/>
              </a:rPr>
              <a:t>k</a:t>
            </a:r>
            <a:r>
              <a:rPr lang="en-US" noProof="0" dirty="0">
                <a:solidFill>
                  <a:srgbClr val="C00000"/>
                </a:solidFill>
                <a:latin typeface="+mj-lt"/>
              </a:rPr>
              <a:t> instructions are executed simultaneously</a:t>
            </a:r>
            <a:r>
              <a:rPr lang="en-US" noProof="0" dirty="0">
                <a:latin typeface="+mj-lt"/>
              </a:rPr>
              <a:t> and each instruction needs </a:t>
            </a:r>
            <a:r>
              <a:rPr lang="en-US" i="1" noProof="0" dirty="0">
                <a:latin typeface="+mj-lt"/>
                <a:cs typeface="Times New Roman" pitchFamily="18" charset="0"/>
              </a:rPr>
              <a:t>k</a:t>
            </a:r>
            <a:r>
              <a:rPr lang="en-US" noProof="0" dirty="0">
                <a:latin typeface="+mj-lt"/>
              </a:rPr>
              <a:t> cycles in the pipeline. </a:t>
            </a:r>
          </a:p>
        </p:txBody>
      </p:sp>
      <p:sp>
        <p:nvSpPr>
          <p:cNvPr id="9523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noProof="0" dirty="0"/>
              <a:t>Pipelining III</a:t>
            </a:r>
          </a:p>
        </p:txBody>
      </p:sp>
      <p:sp>
        <p:nvSpPr>
          <p:cNvPr id="96260" name="Rectangle 3"/>
          <p:cNvSpPr>
            <a:spLocks noGrp="1" noChangeArrowheads="1"/>
          </p:cNvSpPr>
          <p:nvPr>
            <p:ph idx="1"/>
          </p:nvPr>
        </p:nvSpPr>
        <p:spPr/>
        <p:txBody>
          <a:bodyPr/>
          <a:lstStyle/>
          <a:p>
            <a:pPr eaLnBrk="1" hangingPunct="1"/>
            <a:r>
              <a:rPr lang="en-US" noProof="0" dirty="0">
                <a:solidFill>
                  <a:srgbClr val="C00000"/>
                </a:solidFill>
              </a:rPr>
              <a:t>Latency</a:t>
            </a:r>
            <a:r>
              <a:rPr lang="en-US" b="1" noProof="0" dirty="0"/>
              <a:t>:</a:t>
            </a:r>
            <a:r>
              <a:rPr lang="en-US" noProof="0" dirty="0"/>
              <a:t> Duration of the complete processing of an instruction. This is the time an instruction needs to go through all </a:t>
            </a:r>
            <a:r>
              <a:rPr lang="en-US" sz="2000" b="1" i="1" noProof="0" dirty="0">
                <a:latin typeface="Times New Roman" pitchFamily="18" charset="0"/>
                <a:cs typeface="Times New Roman" pitchFamily="18" charset="0"/>
              </a:rPr>
              <a:t>k</a:t>
            </a:r>
            <a:r>
              <a:rPr lang="en-US" noProof="0" dirty="0"/>
              <a:t> stages of the pipeline.  </a:t>
            </a:r>
          </a:p>
          <a:p>
            <a:pPr eaLnBrk="1" hangingPunct="1"/>
            <a:endParaRPr lang="en-US" noProof="0" dirty="0"/>
          </a:p>
          <a:p>
            <a:pPr eaLnBrk="1" hangingPunct="1"/>
            <a:r>
              <a:rPr lang="en-US" noProof="0" dirty="0">
                <a:solidFill>
                  <a:srgbClr val="C00000"/>
                </a:solidFill>
              </a:rPr>
              <a:t>Throughput</a:t>
            </a:r>
            <a:r>
              <a:rPr lang="en-US" b="1" noProof="0" dirty="0"/>
              <a:t>:</a:t>
            </a:r>
            <a:r>
              <a:rPr lang="en-US" noProof="0" dirty="0"/>
              <a:t> Number of instructions leaving the pipeline per clock cycle. This number should be close to 1 for a scalar processor. </a:t>
            </a:r>
          </a:p>
          <a:p>
            <a:pPr eaLnBrk="1" hangingPunct="1"/>
            <a:endParaRPr lang="en-US" noProof="0" dirty="0"/>
          </a:p>
        </p:txBody>
      </p:sp>
      <p:sp>
        <p:nvSpPr>
          <p:cNvPr id="96258"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noProof="0" dirty="0"/>
              <a:t>Speed-up of Instruction execution</a:t>
            </a:r>
          </a:p>
        </p:txBody>
      </p:sp>
      <p:sp>
        <p:nvSpPr>
          <p:cNvPr id="2053" name="Rectangle 3"/>
          <p:cNvSpPr>
            <a:spLocks noGrp="1" noChangeArrowheads="1"/>
          </p:cNvSpPr>
          <p:nvPr>
            <p:ph idx="1"/>
          </p:nvPr>
        </p:nvSpPr>
        <p:spPr/>
        <p:txBody>
          <a:bodyPr/>
          <a:lstStyle/>
          <a:p>
            <a:pPr eaLnBrk="1" hangingPunct="1"/>
            <a:r>
              <a:rPr lang="en-US" noProof="0" dirty="0"/>
              <a:t>Hypothetical processor without pipeline: </a:t>
            </a:r>
            <a:r>
              <a:rPr lang="en-US" i="1" noProof="0" dirty="0" err="1">
                <a:latin typeface="Times New Roman" pitchFamily="18" charset="0"/>
                <a:cs typeface="Times New Roman" pitchFamily="18" charset="0"/>
              </a:rPr>
              <a:t>n×k</a:t>
            </a:r>
            <a:r>
              <a:rPr lang="en-US" noProof="0" dirty="0"/>
              <a:t> cycles </a:t>
            </a:r>
            <a:br>
              <a:rPr lang="en-US" noProof="0" dirty="0"/>
            </a:br>
            <a:r>
              <a:rPr lang="en-US" noProof="0" dirty="0"/>
              <a:t>(</a:t>
            </a:r>
            <a:r>
              <a:rPr lang="en-US" i="1" noProof="0" dirty="0">
                <a:latin typeface="Times New Roman" pitchFamily="18" charset="0"/>
                <a:cs typeface="Times New Roman" pitchFamily="18" charset="0"/>
              </a:rPr>
              <a:t>k</a:t>
            </a:r>
            <a:r>
              <a:rPr lang="en-US" noProof="0" dirty="0"/>
              <a:t> stage pipeline, </a:t>
            </a:r>
            <a:r>
              <a:rPr lang="en-US" i="1" noProof="0" dirty="0">
                <a:latin typeface="Times New Roman" pitchFamily="18" charset="0"/>
                <a:cs typeface="Times New Roman" pitchFamily="18" charset="0"/>
              </a:rPr>
              <a:t>n</a:t>
            </a:r>
            <a:r>
              <a:rPr lang="en-US" noProof="0" dirty="0"/>
              <a:t> instructions)</a:t>
            </a:r>
          </a:p>
          <a:p>
            <a:pPr eaLnBrk="1" hangingPunct="1"/>
            <a:endParaRPr lang="en-US" noProof="0" dirty="0"/>
          </a:p>
          <a:p>
            <a:pPr eaLnBrk="1" hangingPunct="1"/>
            <a:r>
              <a:rPr lang="en-US" noProof="0" dirty="0"/>
              <a:t>Pipelined processor with a </a:t>
            </a:r>
            <a:r>
              <a:rPr lang="en-US" i="1" noProof="0" dirty="0">
                <a:latin typeface="Times New Roman" pitchFamily="18" charset="0"/>
                <a:cs typeface="Times New Roman" pitchFamily="18" charset="0"/>
              </a:rPr>
              <a:t>k</a:t>
            </a:r>
            <a:r>
              <a:rPr lang="en-US" noProof="0" dirty="0"/>
              <a:t> stage pipeline:  </a:t>
            </a:r>
            <a:r>
              <a:rPr lang="en-US" i="1" noProof="0" dirty="0">
                <a:latin typeface="Times New Roman" pitchFamily="18" charset="0"/>
                <a:cs typeface="Times New Roman" pitchFamily="18" charset="0"/>
              </a:rPr>
              <a:t>k+</a:t>
            </a:r>
            <a:r>
              <a:rPr lang="en-US" noProof="0" dirty="0">
                <a:latin typeface="Times New Roman" pitchFamily="18" charset="0"/>
                <a:cs typeface="Times New Roman" pitchFamily="18" charset="0"/>
              </a:rPr>
              <a:t>(</a:t>
            </a:r>
            <a:r>
              <a:rPr lang="en-US" i="1" noProof="0" dirty="0">
                <a:latin typeface="Times New Roman" pitchFamily="18" charset="0"/>
                <a:cs typeface="Times New Roman" pitchFamily="18" charset="0"/>
              </a:rPr>
              <a:t>n</a:t>
            </a:r>
            <a:r>
              <a:rPr lang="en-US" noProof="0" dirty="0">
                <a:latin typeface="Times New Roman" pitchFamily="18" charset="0"/>
                <a:cs typeface="Times New Roman" pitchFamily="18" charset="0"/>
              </a:rPr>
              <a:t>-1)</a:t>
            </a:r>
            <a:r>
              <a:rPr lang="en-US" noProof="0" dirty="0"/>
              <a:t> cycles </a:t>
            </a:r>
            <a:br>
              <a:rPr lang="en-US" noProof="0" dirty="0"/>
            </a:br>
            <a:r>
              <a:rPr lang="en-US" noProof="0" dirty="0"/>
              <a:t>(under ideal conditions: </a:t>
            </a:r>
            <a:r>
              <a:rPr lang="en-US" i="1" noProof="0" dirty="0">
                <a:latin typeface="Times New Roman" pitchFamily="18" charset="0"/>
                <a:cs typeface="Times New Roman" pitchFamily="18" charset="0"/>
              </a:rPr>
              <a:t>k</a:t>
            </a:r>
            <a:r>
              <a:rPr lang="en-US" noProof="0" dirty="0"/>
              <a:t> cycles latency, throughput of 1)</a:t>
            </a:r>
          </a:p>
          <a:p>
            <a:pPr eaLnBrk="1" hangingPunct="1"/>
            <a:endParaRPr lang="en-US" noProof="0" dirty="0"/>
          </a:p>
          <a:p>
            <a:pPr eaLnBrk="1" hangingPunct="1"/>
            <a:endParaRPr lang="en-US" noProof="0" dirty="0"/>
          </a:p>
          <a:p>
            <a:pPr eaLnBrk="1" hangingPunct="1"/>
            <a:r>
              <a:rPr lang="en-US" noProof="0" dirty="0"/>
              <a:t>This results in a </a:t>
            </a:r>
            <a:r>
              <a:rPr lang="en-US" noProof="0" dirty="0">
                <a:solidFill>
                  <a:srgbClr val="C00000"/>
                </a:solidFill>
              </a:rPr>
              <a:t>speed-up</a:t>
            </a:r>
            <a:r>
              <a:rPr lang="en-US" noProof="0" dirty="0"/>
              <a:t> of:</a:t>
            </a:r>
            <a:br>
              <a:rPr lang="en-US" noProof="0" dirty="0"/>
            </a:br>
            <a:r>
              <a:rPr lang="en-US" noProof="0" dirty="0"/>
              <a:t> </a:t>
            </a:r>
            <a:br>
              <a:rPr lang="en-US" noProof="0" dirty="0"/>
            </a:br>
            <a:endParaRPr lang="en-US" noProof="0" dirty="0"/>
          </a:p>
          <a:p>
            <a:pPr eaLnBrk="1" hangingPunct="1"/>
            <a:endParaRPr lang="en-US" noProof="0" dirty="0"/>
          </a:p>
          <a:p>
            <a:pPr eaLnBrk="1" hangingPunct="1"/>
            <a:endParaRPr lang="en-US" noProof="0" dirty="0"/>
          </a:p>
          <a:p>
            <a:pPr eaLnBrk="1" hangingPunct="1"/>
            <a:r>
              <a:rPr lang="en-US" noProof="0" dirty="0"/>
              <a:t>Assuming an infinite number of instructions </a:t>
            </a:r>
            <a:r>
              <a:rPr lang="en-US" noProof="0" dirty="0">
                <a:latin typeface="Times New Roman" pitchFamily="18" charset="0"/>
                <a:cs typeface="Times New Roman" pitchFamily="18" charset="0"/>
              </a:rPr>
              <a:t>(</a:t>
            </a:r>
            <a:r>
              <a:rPr lang="en-US" i="1" noProof="0" dirty="0">
                <a:latin typeface="Times New Roman" pitchFamily="18" charset="0"/>
                <a:cs typeface="Times New Roman" pitchFamily="18" charset="0"/>
              </a:rPr>
              <a:t>n</a:t>
            </a:r>
            <a:r>
              <a:rPr lang="en-US" noProof="0" dirty="0">
                <a:latin typeface="Times New Roman" pitchFamily="18" charset="0"/>
                <a:cs typeface="Times New Roman" pitchFamily="18" charset="0"/>
                <a:sym typeface="Wingdings 3" pitchFamily="18" charset="2"/>
              </a:rPr>
              <a:t>∞</a:t>
            </a:r>
            <a:r>
              <a:rPr lang="en-US" noProof="0" dirty="0">
                <a:latin typeface="Times New Roman" pitchFamily="18" charset="0"/>
                <a:cs typeface="Times New Roman" pitchFamily="18" charset="0"/>
              </a:rPr>
              <a:t>)</a:t>
            </a:r>
            <a:r>
              <a:rPr lang="en-US" noProof="0" dirty="0"/>
              <a:t> the speed-up of a processor with a </a:t>
            </a:r>
            <a:r>
              <a:rPr lang="en-US" i="1" noProof="0" dirty="0">
                <a:latin typeface="Times New Roman" pitchFamily="18" charset="0"/>
                <a:cs typeface="Times New Roman" pitchFamily="18" charset="0"/>
              </a:rPr>
              <a:t>k</a:t>
            </a:r>
            <a:r>
              <a:rPr lang="en-US" noProof="0" dirty="0"/>
              <a:t> stage pipeline equals </a:t>
            </a:r>
            <a:r>
              <a:rPr lang="en-US" i="1" noProof="0" dirty="0">
                <a:latin typeface="Times New Roman" pitchFamily="18" charset="0"/>
                <a:cs typeface="Times New Roman" pitchFamily="18" charset="0"/>
              </a:rPr>
              <a:t>k</a:t>
            </a:r>
            <a:r>
              <a:rPr lang="en-US" noProof="0" dirty="0"/>
              <a:t>. </a:t>
            </a:r>
          </a:p>
        </p:txBody>
      </p:sp>
      <p:sp>
        <p:nvSpPr>
          <p:cNvPr id="2051" name="Fußzeilenplatzhalter 3"/>
          <p:cNvSpPr>
            <a:spLocks noGrp="1"/>
          </p:cNvSpPr>
          <p:nvPr>
            <p:ph type="ftr" sz="quarter" idx="10"/>
          </p:nvPr>
        </p:nvSpPr>
        <p:spPr>
          <a:noFill/>
        </p:spPr>
        <p:txBody>
          <a:bodyPr/>
          <a:lstStyle/>
          <a:p>
            <a:r>
              <a:rPr lang="en-US"/>
              <a:t>TI II - Computer Architecture</a:t>
            </a:r>
          </a:p>
        </p:txBody>
      </p:sp>
      <p:graphicFrame>
        <p:nvGraphicFramePr>
          <p:cNvPr id="2050" name="Object 5"/>
          <p:cNvGraphicFramePr>
            <a:graphicFrameLocks noChangeAspect="1"/>
          </p:cNvGraphicFramePr>
          <p:nvPr>
            <p:extLst>
              <p:ext uri="{D42A27DB-BD31-4B8C-83A1-F6EECF244321}">
                <p14:modId xmlns:p14="http://schemas.microsoft.com/office/powerpoint/2010/main" val="2128415354"/>
              </p:ext>
            </p:extLst>
          </p:nvPr>
        </p:nvGraphicFramePr>
        <p:xfrm>
          <a:off x="5879976" y="3140968"/>
          <a:ext cx="2849563" cy="857250"/>
        </p:xfrm>
        <a:graphic>
          <a:graphicData uri="http://schemas.openxmlformats.org/presentationml/2006/ole">
            <mc:AlternateContent xmlns:mc="http://schemas.openxmlformats.org/markup-compatibility/2006">
              <mc:Choice xmlns:v="urn:schemas-microsoft-com:vml" Requires="v">
                <p:oleObj spid="_x0000_s2175" name="Formel" r:id="rId4" imgW="1434960" imgH="431640" progId="Equation.3">
                  <p:embed/>
                </p:oleObj>
              </mc:Choice>
              <mc:Fallback>
                <p:oleObj name="Formel" r:id="rId4" imgW="143496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976" y="3140968"/>
                        <a:ext cx="2849563"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noProof="0" dirty="0"/>
              <a:t>Pipelining</a:t>
            </a:r>
          </a:p>
        </p:txBody>
      </p:sp>
      <p:sp>
        <p:nvSpPr>
          <p:cNvPr id="97282" name="Fußzeilenplatzhalter 2"/>
          <p:cNvSpPr>
            <a:spLocks noGrp="1"/>
          </p:cNvSpPr>
          <p:nvPr>
            <p:ph type="ftr" sz="quarter" idx="10"/>
          </p:nvPr>
        </p:nvSpPr>
        <p:spPr>
          <a:noFill/>
        </p:spPr>
        <p:txBody>
          <a:bodyPr/>
          <a:lstStyle/>
          <a:p>
            <a:r>
              <a:rPr lang="en-US"/>
              <a:t>TI II - Computer Architecture</a:t>
            </a:r>
          </a:p>
        </p:txBody>
      </p:sp>
      <p:grpSp>
        <p:nvGrpSpPr>
          <p:cNvPr id="97284" name="Gruppieren 39"/>
          <p:cNvGrpSpPr>
            <a:grpSpLocks/>
          </p:cNvGrpSpPr>
          <p:nvPr/>
        </p:nvGrpSpPr>
        <p:grpSpPr bwMode="auto">
          <a:xfrm>
            <a:off x="2484438" y="1971675"/>
            <a:ext cx="4997450" cy="801688"/>
            <a:chOff x="852488" y="1971675"/>
            <a:chExt cx="4997450" cy="801688"/>
          </a:xfrm>
        </p:grpSpPr>
        <p:sp>
          <p:nvSpPr>
            <p:cNvPr id="97318" name="Text Box 3"/>
            <p:cNvSpPr txBox="1">
              <a:spLocks noChangeArrowheads="1"/>
            </p:cNvSpPr>
            <p:nvPr/>
          </p:nvSpPr>
          <p:spPr bwMode="auto">
            <a:xfrm>
              <a:off x="852488" y="1971675"/>
              <a:ext cx="1811362" cy="307777"/>
            </a:xfrm>
            <a:prstGeom prst="rect">
              <a:avLst/>
            </a:prstGeom>
            <a:noFill/>
            <a:ln w="12700">
              <a:noFill/>
              <a:miter lim="800000"/>
              <a:headEnd/>
              <a:tailEnd/>
            </a:ln>
          </p:spPr>
          <p:txBody>
            <a:bodyPr wrap="square">
              <a:spAutoFit/>
            </a:bodyPr>
            <a:lstStyle/>
            <a:p>
              <a:pPr algn="l" eaLnBrk="0" hangingPunct="0">
                <a:spcBef>
                  <a:spcPct val="50000"/>
                </a:spcBef>
              </a:pPr>
              <a:r>
                <a:rPr lang="en-US" sz="1400" b="1" dirty="0">
                  <a:solidFill>
                    <a:srgbClr val="000099"/>
                  </a:solidFill>
                  <a:latin typeface="Arial" charset="0"/>
                </a:rPr>
                <a:t>1. Instruction</a:t>
              </a:r>
            </a:p>
          </p:txBody>
        </p:sp>
        <p:grpSp>
          <p:nvGrpSpPr>
            <p:cNvPr id="97319" name="Group 4"/>
            <p:cNvGrpSpPr>
              <a:grpSpLocks/>
            </p:cNvGrpSpPr>
            <p:nvPr/>
          </p:nvGrpSpPr>
          <p:grpSpPr bwMode="auto">
            <a:xfrm>
              <a:off x="874713" y="2246313"/>
              <a:ext cx="4975225" cy="527050"/>
              <a:chOff x="208" y="1028"/>
              <a:chExt cx="3792" cy="368"/>
            </a:xfrm>
          </p:grpSpPr>
          <p:sp>
            <p:nvSpPr>
              <p:cNvPr id="97320" name="Rectangle 5"/>
              <p:cNvSpPr>
                <a:spLocks noChangeArrowheads="1"/>
              </p:cNvSpPr>
              <p:nvPr/>
            </p:nvSpPr>
            <p:spPr bwMode="auto">
              <a:xfrm>
                <a:off x="208" y="1028"/>
                <a:ext cx="752" cy="368"/>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fetch</a:t>
                </a:r>
              </a:p>
            </p:txBody>
          </p:sp>
          <p:sp>
            <p:nvSpPr>
              <p:cNvPr id="97321" name="Rectangle 6"/>
              <p:cNvSpPr>
                <a:spLocks noChangeArrowheads="1"/>
              </p:cNvSpPr>
              <p:nvPr/>
            </p:nvSpPr>
            <p:spPr bwMode="auto">
              <a:xfrm>
                <a:off x="2488" y="1028"/>
                <a:ext cx="752" cy="368"/>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execution</a:t>
                </a:r>
              </a:p>
            </p:txBody>
          </p:sp>
          <p:sp>
            <p:nvSpPr>
              <p:cNvPr id="97322" name="Rectangle 7"/>
              <p:cNvSpPr>
                <a:spLocks noChangeArrowheads="1"/>
              </p:cNvSpPr>
              <p:nvPr/>
            </p:nvSpPr>
            <p:spPr bwMode="auto">
              <a:xfrm>
                <a:off x="3248" y="1028"/>
                <a:ext cx="752" cy="368"/>
              </a:xfrm>
              <a:prstGeom prst="rect">
                <a:avLst/>
              </a:prstGeom>
              <a:solidFill>
                <a:srgbClr val="FF99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write back</a:t>
                </a:r>
              </a:p>
              <a:p>
                <a:pPr algn="l" eaLnBrk="0" hangingPunct="0">
                  <a:lnSpc>
                    <a:spcPct val="90000"/>
                  </a:lnSpc>
                </a:pPr>
                <a:r>
                  <a:rPr lang="en-US" sz="1200" b="1" dirty="0">
                    <a:latin typeface="Arial" charset="0"/>
                  </a:rPr>
                  <a:t>result</a:t>
                </a:r>
              </a:p>
            </p:txBody>
          </p:sp>
          <p:sp>
            <p:nvSpPr>
              <p:cNvPr id="97323" name="Rectangle 8"/>
              <p:cNvSpPr>
                <a:spLocks noChangeArrowheads="1"/>
              </p:cNvSpPr>
              <p:nvPr/>
            </p:nvSpPr>
            <p:spPr bwMode="auto">
              <a:xfrm>
                <a:off x="968" y="1028"/>
                <a:ext cx="752" cy="368"/>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decode</a:t>
                </a:r>
              </a:p>
            </p:txBody>
          </p:sp>
          <p:sp>
            <p:nvSpPr>
              <p:cNvPr id="97324" name="Rectangle 9"/>
              <p:cNvSpPr>
                <a:spLocks noChangeArrowheads="1"/>
              </p:cNvSpPr>
              <p:nvPr/>
            </p:nvSpPr>
            <p:spPr bwMode="auto">
              <a:xfrm>
                <a:off x="1728" y="1028"/>
                <a:ext cx="752" cy="368"/>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operand</a:t>
                </a:r>
              </a:p>
              <a:p>
                <a:pPr algn="l" eaLnBrk="0" hangingPunct="0">
                  <a:lnSpc>
                    <a:spcPct val="90000"/>
                  </a:lnSpc>
                </a:pPr>
                <a:r>
                  <a:rPr lang="en-US" sz="1200" b="1" dirty="0">
                    <a:latin typeface="Arial" charset="0"/>
                  </a:rPr>
                  <a:t>fetch</a:t>
                </a:r>
              </a:p>
            </p:txBody>
          </p:sp>
        </p:grpSp>
      </p:grpSp>
      <p:sp>
        <p:nvSpPr>
          <p:cNvPr id="97285" name="Text Box 21"/>
          <p:cNvSpPr txBox="1">
            <a:spLocks noChangeArrowheads="1"/>
          </p:cNvSpPr>
          <p:nvPr/>
        </p:nvSpPr>
        <p:spPr bwMode="auto">
          <a:xfrm>
            <a:off x="1868489" y="1400175"/>
            <a:ext cx="5443537" cy="457200"/>
          </a:xfrm>
          <a:prstGeom prst="rect">
            <a:avLst/>
          </a:prstGeom>
          <a:noFill/>
          <a:ln w="12700">
            <a:noFill/>
            <a:miter lim="800000"/>
            <a:headEnd/>
            <a:tailEnd/>
          </a:ln>
        </p:spPr>
        <p:txBody>
          <a:bodyPr>
            <a:spAutoFit/>
          </a:bodyPr>
          <a:lstStyle/>
          <a:p>
            <a:pPr algn="l" eaLnBrk="0" hangingPunct="0">
              <a:spcBef>
                <a:spcPct val="50000"/>
              </a:spcBef>
            </a:pPr>
            <a:r>
              <a:rPr lang="en-US" sz="2400" b="1" dirty="0">
                <a:latin typeface="Arial" charset="0"/>
              </a:rPr>
              <a:t>Sequential execution:</a:t>
            </a:r>
          </a:p>
        </p:txBody>
      </p:sp>
      <p:grpSp>
        <p:nvGrpSpPr>
          <p:cNvPr id="97286" name="Gruppieren 38"/>
          <p:cNvGrpSpPr>
            <a:grpSpLocks/>
          </p:cNvGrpSpPr>
          <p:nvPr/>
        </p:nvGrpSpPr>
        <p:grpSpPr bwMode="auto">
          <a:xfrm>
            <a:off x="7486650" y="1952625"/>
            <a:ext cx="3060700" cy="876300"/>
            <a:chOff x="5854700" y="1952625"/>
            <a:chExt cx="3060388" cy="875611"/>
          </a:xfrm>
        </p:grpSpPr>
        <p:sp>
          <p:nvSpPr>
            <p:cNvPr id="97313" name="Rectangle 10"/>
            <p:cNvSpPr>
              <a:spLocks noChangeArrowheads="1"/>
            </p:cNvSpPr>
            <p:nvPr/>
          </p:nvSpPr>
          <p:spPr bwMode="auto">
            <a:xfrm>
              <a:off x="5918200" y="2246313"/>
              <a:ext cx="987425" cy="527050"/>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fetch</a:t>
              </a:r>
            </a:p>
          </p:txBody>
        </p:sp>
        <p:sp>
          <p:nvSpPr>
            <p:cNvPr id="97314" name="Rectangle 11"/>
            <p:cNvSpPr>
              <a:spLocks noChangeArrowheads="1"/>
            </p:cNvSpPr>
            <p:nvPr/>
          </p:nvSpPr>
          <p:spPr bwMode="auto">
            <a:xfrm>
              <a:off x="6915150" y="2246313"/>
              <a:ext cx="987425" cy="527050"/>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decode</a:t>
              </a:r>
            </a:p>
          </p:txBody>
        </p:sp>
        <p:sp>
          <p:nvSpPr>
            <p:cNvPr id="97315" name="Rectangle 12"/>
            <p:cNvSpPr>
              <a:spLocks noChangeArrowheads="1"/>
            </p:cNvSpPr>
            <p:nvPr/>
          </p:nvSpPr>
          <p:spPr bwMode="auto">
            <a:xfrm>
              <a:off x="7912100" y="2246313"/>
              <a:ext cx="987425" cy="527050"/>
            </a:xfrm>
            <a:prstGeom prst="rect">
              <a:avLst/>
            </a:prstGeom>
            <a:solidFill>
              <a:schemeClr val="bg1"/>
            </a:solidFill>
            <a:ln w="25400">
              <a:solidFill>
                <a:schemeClr val="tx1"/>
              </a:solidFill>
              <a:miter lim="800000"/>
              <a:headEnd/>
              <a:tailEnd/>
            </a:ln>
          </p:spPr>
          <p:txBody>
            <a:bodyPr wrap="none" anchor="ctr"/>
            <a:lstStyle/>
            <a:p>
              <a:pPr algn="l" eaLnBrk="0" hangingPunct="0">
                <a:lnSpc>
                  <a:spcPct val="90000"/>
                </a:lnSpc>
              </a:pPr>
              <a:r>
                <a:rPr lang="en-US" sz="2000" b="1" dirty="0">
                  <a:latin typeface="Arial" charset="0"/>
                </a:rPr>
                <a:t> . . . </a:t>
              </a:r>
            </a:p>
          </p:txBody>
        </p:sp>
        <p:sp>
          <p:nvSpPr>
            <p:cNvPr id="97316" name="Text Box 19"/>
            <p:cNvSpPr txBox="1">
              <a:spLocks noChangeArrowheads="1"/>
            </p:cNvSpPr>
            <p:nvPr/>
          </p:nvSpPr>
          <p:spPr bwMode="auto">
            <a:xfrm>
              <a:off x="5854700" y="1952625"/>
              <a:ext cx="1995285" cy="307535"/>
            </a:xfrm>
            <a:prstGeom prst="rect">
              <a:avLst/>
            </a:prstGeom>
            <a:noFill/>
            <a:ln w="12700">
              <a:noFill/>
              <a:miter lim="800000"/>
              <a:headEnd/>
              <a:tailEnd/>
            </a:ln>
          </p:spPr>
          <p:txBody>
            <a:bodyPr wrap="square">
              <a:spAutoFit/>
            </a:bodyPr>
            <a:lstStyle/>
            <a:p>
              <a:pPr algn="l" eaLnBrk="0" hangingPunct="0">
                <a:spcBef>
                  <a:spcPct val="50000"/>
                </a:spcBef>
              </a:pPr>
              <a:r>
                <a:rPr lang="en-US" sz="1400" b="1" dirty="0">
                  <a:solidFill>
                    <a:srgbClr val="000099"/>
                  </a:solidFill>
                  <a:latin typeface="Arial" charset="0"/>
                </a:rPr>
                <a:t>2. Instruction</a:t>
              </a:r>
            </a:p>
          </p:txBody>
        </p:sp>
        <p:sp>
          <p:nvSpPr>
            <p:cNvPr id="97317" name="Rectangle 22"/>
            <p:cNvSpPr>
              <a:spLocks noChangeArrowheads="1"/>
            </p:cNvSpPr>
            <p:nvPr/>
          </p:nvSpPr>
          <p:spPr bwMode="auto">
            <a:xfrm>
              <a:off x="8638863" y="2185294"/>
              <a:ext cx="276225" cy="642942"/>
            </a:xfrm>
            <a:prstGeom prst="rect">
              <a:avLst/>
            </a:prstGeom>
            <a:solidFill>
              <a:schemeClr val="bg1"/>
            </a:solidFill>
            <a:ln w="12700">
              <a:noFill/>
              <a:miter lim="800000"/>
              <a:headEnd/>
              <a:tailEnd/>
            </a:ln>
          </p:spPr>
          <p:txBody>
            <a:bodyPr wrap="none" anchor="ctr"/>
            <a:lstStyle/>
            <a:p>
              <a:endParaRPr lang="en-US" dirty="0"/>
            </a:p>
          </p:txBody>
        </p:sp>
      </p:grpSp>
      <p:grpSp>
        <p:nvGrpSpPr>
          <p:cNvPr id="5" name="Gruppieren 43"/>
          <p:cNvGrpSpPr>
            <a:grpSpLocks/>
          </p:cNvGrpSpPr>
          <p:nvPr/>
        </p:nvGrpSpPr>
        <p:grpSpPr bwMode="auto">
          <a:xfrm>
            <a:off x="1055440" y="3381375"/>
            <a:ext cx="8426698" cy="2355850"/>
            <a:chOff x="-468560" y="3381375"/>
            <a:chExt cx="8426698" cy="2355850"/>
          </a:xfrm>
        </p:grpSpPr>
        <p:grpSp>
          <p:nvGrpSpPr>
            <p:cNvPr id="97288" name="Gruppieren 40"/>
            <p:cNvGrpSpPr>
              <a:grpSpLocks/>
            </p:cNvGrpSpPr>
            <p:nvPr/>
          </p:nvGrpSpPr>
          <p:grpSpPr bwMode="auto">
            <a:xfrm>
              <a:off x="-468560" y="4143375"/>
              <a:ext cx="6426448" cy="527050"/>
              <a:chOff x="-576269" y="4143380"/>
              <a:chExt cx="6426852" cy="527050"/>
            </a:xfrm>
          </p:grpSpPr>
          <p:grpSp>
            <p:nvGrpSpPr>
              <p:cNvPr id="97306" name="Group 13"/>
              <p:cNvGrpSpPr>
                <a:grpSpLocks/>
              </p:cNvGrpSpPr>
              <p:nvPr/>
            </p:nvGrpSpPr>
            <p:grpSpPr bwMode="auto">
              <a:xfrm>
                <a:off x="875358" y="4143380"/>
                <a:ext cx="4975225" cy="527050"/>
                <a:chOff x="208" y="1028"/>
                <a:chExt cx="3792" cy="368"/>
              </a:xfrm>
            </p:grpSpPr>
            <p:sp>
              <p:nvSpPr>
                <p:cNvPr id="97308" name="Rectangle 14"/>
                <p:cNvSpPr>
                  <a:spLocks noChangeArrowheads="1"/>
                </p:cNvSpPr>
                <p:nvPr/>
              </p:nvSpPr>
              <p:spPr bwMode="auto">
                <a:xfrm>
                  <a:off x="208" y="1028"/>
                  <a:ext cx="752" cy="368"/>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fetch</a:t>
                  </a:r>
                </a:p>
              </p:txBody>
            </p:sp>
            <p:sp>
              <p:nvSpPr>
                <p:cNvPr id="97309" name="Rectangle 15"/>
                <p:cNvSpPr>
                  <a:spLocks noChangeArrowheads="1"/>
                </p:cNvSpPr>
                <p:nvPr/>
              </p:nvSpPr>
              <p:spPr bwMode="auto">
                <a:xfrm>
                  <a:off x="2488" y="1028"/>
                  <a:ext cx="752" cy="368"/>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execution</a:t>
                  </a:r>
                </a:p>
              </p:txBody>
            </p:sp>
            <p:sp>
              <p:nvSpPr>
                <p:cNvPr id="97310" name="Rectangle 16"/>
                <p:cNvSpPr>
                  <a:spLocks noChangeArrowheads="1"/>
                </p:cNvSpPr>
                <p:nvPr/>
              </p:nvSpPr>
              <p:spPr bwMode="auto">
                <a:xfrm>
                  <a:off x="3248" y="1028"/>
                  <a:ext cx="752" cy="368"/>
                </a:xfrm>
                <a:prstGeom prst="rect">
                  <a:avLst/>
                </a:prstGeom>
                <a:solidFill>
                  <a:srgbClr val="FF99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write back</a:t>
                  </a:r>
                </a:p>
                <a:p>
                  <a:pPr algn="l" eaLnBrk="0" hangingPunct="0">
                    <a:lnSpc>
                      <a:spcPct val="90000"/>
                    </a:lnSpc>
                  </a:pPr>
                  <a:r>
                    <a:rPr lang="en-US" sz="1200" b="1" dirty="0">
                      <a:latin typeface="Arial" charset="0"/>
                    </a:rPr>
                    <a:t>result</a:t>
                  </a:r>
                </a:p>
              </p:txBody>
            </p:sp>
            <p:sp>
              <p:nvSpPr>
                <p:cNvPr id="97311" name="Rectangle 17"/>
                <p:cNvSpPr>
                  <a:spLocks noChangeArrowheads="1"/>
                </p:cNvSpPr>
                <p:nvPr/>
              </p:nvSpPr>
              <p:spPr bwMode="auto">
                <a:xfrm>
                  <a:off x="968" y="1028"/>
                  <a:ext cx="752" cy="368"/>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decode</a:t>
                  </a:r>
                </a:p>
              </p:txBody>
            </p:sp>
            <p:sp>
              <p:nvSpPr>
                <p:cNvPr id="97312" name="Rectangle 18"/>
                <p:cNvSpPr>
                  <a:spLocks noChangeArrowheads="1"/>
                </p:cNvSpPr>
                <p:nvPr/>
              </p:nvSpPr>
              <p:spPr bwMode="auto">
                <a:xfrm>
                  <a:off x="1728" y="1028"/>
                  <a:ext cx="752" cy="368"/>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operand</a:t>
                  </a:r>
                </a:p>
                <a:p>
                  <a:pPr algn="l" eaLnBrk="0" hangingPunct="0">
                    <a:lnSpc>
                      <a:spcPct val="90000"/>
                    </a:lnSpc>
                  </a:pPr>
                  <a:r>
                    <a:rPr lang="en-US" sz="1200" b="1" dirty="0">
                      <a:latin typeface="Arial" charset="0"/>
                    </a:rPr>
                    <a:t>fetch</a:t>
                  </a:r>
                </a:p>
              </p:txBody>
            </p:sp>
          </p:grpSp>
          <p:sp>
            <p:nvSpPr>
              <p:cNvPr id="97307" name="Text Box 20"/>
              <p:cNvSpPr txBox="1">
                <a:spLocks noChangeArrowheads="1"/>
              </p:cNvSpPr>
              <p:nvPr/>
            </p:nvSpPr>
            <p:spPr bwMode="auto">
              <a:xfrm>
                <a:off x="-576269" y="4216405"/>
                <a:ext cx="1458517" cy="307777"/>
              </a:xfrm>
              <a:prstGeom prst="rect">
                <a:avLst/>
              </a:prstGeom>
              <a:noFill/>
              <a:ln w="12700">
                <a:noFill/>
                <a:miter lim="800000"/>
                <a:headEnd/>
                <a:tailEnd/>
              </a:ln>
            </p:spPr>
            <p:txBody>
              <a:bodyPr wrap="square">
                <a:spAutoFit/>
              </a:bodyPr>
              <a:lstStyle/>
              <a:p>
                <a:pPr algn="r" eaLnBrk="0" hangingPunct="0">
                  <a:spcBef>
                    <a:spcPct val="50000"/>
                  </a:spcBef>
                </a:pPr>
                <a:r>
                  <a:rPr lang="en-US" sz="1400" b="1" dirty="0">
                    <a:solidFill>
                      <a:srgbClr val="000099"/>
                    </a:solidFill>
                    <a:latin typeface="Arial" charset="0"/>
                  </a:rPr>
                  <a:t>1. Instruction</a:t>
                </a:r>
              </a:p>
            </p:txBody>
          </p:sp>
        </p:grpSp>
        <p:sp>
          <p:nvSpPr>
            <p:cNvPr id="97289" name="Text Box 23"/>
            <p:cNvSpPr txBox="1">
              <a:spLocks noChangeArrowheads="1"/>
            </p:cNvSpPr>
            <p:nvPr/>
          </p:nvSpPr>
          <p:spPr bwMode="auto">
            <a:xfrm>
              <a:off x="344488" y="3381375"/>
              <a:ext cx="5443537" cy="457200"/>
            </a:xfrm>
            <a:prstGeom prst="rect">
              <a:avLst/>
            </a:prstGeom>
            <a:noFill/>
            <a:ln w="12700">
              <a:noFill/>
              <a:miter lim="800000"/>
              <a:headEnd/>
              <a:tailEnd/>
            </a:ln>
          </p:spPr>
          <p:txBody>
            <a:bodyPr>
              <a:spAutoFit/>
            </a:bodyPr>
            <a:lstStyle/>
            <a:p>
              <a:pPr algn="l" eaLnBrk="0" hangingPunct="0">
                <a:spcBef>
                  <a:spcPct val="50000"/>
                </a:spcBef>
              </a:pPr>
              <a:r>
                <a:rPr lang="en-US" sz="2400" b="1" dirty="0">
                  <a:latin typeface="Arial" charset="0"/>
                </a:rPr>
                <a:t>Pipelining:</a:t>
              </a:r>
            </a:p>
          </p:txBody>
        </p:sp>
        <p:grpSp>
          <p:nvGrpSpPr>
            <p:cNvPr id="97290" name="Gruppieren 41"/>
            <p:cNvGrpSpPr>
              <a:grpSpLocks/>
            </p:cNvGrpSpPr>
            <p:nvPr/>
          </p:nvGrpSpPr>
          <p:grpSpPr bwMode="auto">
            <a:xfrm>
              <a:off x="344489" y="4676775"/>
              <a:ext cx="6613524" cy="527050"/>
              <a:chOff x="236405" y="4676780"/>
              <a:chExt cx="6614303" cy="527050"/>
            </a:xfrm>
          </p:grpSpPr>
          <p:grpSp>
            <p:nvGrpSpPr>
              <p:cNvPr id="97299" name="Group 30"/>
              <p:cNvGrpSpPr>
                <a:grpSpLocks/>
              </p:cNvGrpSpPr>
              <p:nvPr/>
            </p:nvGrpSpPr>
            <p:grpSpPr bwMode="auto">
              <a:xfrm>
                <a:off x="1875483" y="4676780"/>
                <a:ext cx="4975225" cy="527050"/>
                <a:chOff x="208" y="1028"/>
                <a:chExt cx="3792" cy="368"/>
              </a:xfrm>
            </p:grpSpPr>
            <p:sp>
              <p:nvSpPr>
                <p:cNvPr id="97301" name="Rectangle 31"/>
                <p:cNvSpPr>
                  <a:spLocks noChangeArrowheads="1"/>
                </p:cNvSpPr>
                <p:nvPr/>
              </p:nvSpPr>
              <p:spPr bwMode="auto">
                <a:xfrm>
                  <a:off x="208" y="1028"/>
                  <a:ext cx="752" cy="368"/>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fetch</a:t>
                  </a:r>
                </a:p>
              </p:txBody>
            </p:sp>
            <p:sp>
              <p:nvSpPr>
                <p:cNvPr id="97302" name="Rectangle 32"/>
                <p:cNvSpPr>
                  <a:spLocks noChangeArrowheads="1"/>
                </p:cNvSpPr>
                <p:nvPr/>
              </p:nvSpPr>
              <p:spPr bwMode="auto">
                <a:xfrm>
                  <a:off x="2488" y="1028"/>
                  <a:ext cx="752" cy="368"/>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execution</a:t>
                  </a:r>
                </a:p>
              </p:txBody>
            </p:sp>
            <p:sp>
              <p:nvSpPr>
                <p:cNvPr id="97303" name="Rectangle 33"/>
                <p:cNvSpPr>
                  <a:spLocks noChangeArrowheads="1"/>
                </p:cNvSpPr>
                <p:nvPr/>
              </p:nvSpPr>
              <p:spPr bwMode="auto">
                <a:xfrm>
                  <a:off x="3248" y="1028"/>
                  <a:ext cx="752" cy="368"/>
                </a:xfrm>
                <a:prstGeom prst="rect">
                  <a:avLst/>
                </a:prstGeom>
                <a:solidFill>
                  <a:srgbClr val="FF99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write back</a:t>
                  </a:r>
                </a:p>
                <a:p>
                  <a:pPr algn="l" eaLnBrk="0" hangingPunct="0">
                    <a:lnSpc>
                      <a:spcPct val="90000"/>
                    </a:lnSpc>
                  </a:pPr>
                  <a:r>
                    <a:rPr lang="en-US" sz="1200" b="1" dirty="0">
                      <a:latin typeface="Arial" charset="0"/>
                    </a:rPr>
                    <a:t>result</a:t>
                  </a:r>
                </a:p>
              </p:txBody>
            </p:sp>
            <p:sp>
              <p:nvSpPr>
                <p:cNvPr id="97304" name="Rectangle 34"/>
                <p:cNvSpPr>
                  <a:spLocks noChangeArrowheads="1"/>
                </p:cNvSpPr>
                <p:nvPr/>
              </p:nvSpPr>
              <p:spPr bwMode="auto">
                <a:xfrm>
                  <a:off x="968" y="1028"/>
                  <a:ext cx="752" cy="368"/>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decode</a:t>
                  </a:r>
                </a:p>
              </p:txBody>
            </p:sp>
            <p:sp>
              <p:nvSpPr>
                <p:cNvPr id="97305" name="Rectangle 35"/>
                <p:cNvSpPr>
                  <a:spLocks noChangeArrowheads="1"/>
                </p:cNvSpPr>
                <p:nvPr/>
              </p:nvSpPr>
              <p:spPr bwMode="auto">
                <a:xfrm>
                  <a:off x="1728" y="1028"/>
                  <a:ext cx="752" cy="368"/>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operand</a:t>
                  </a:r>
                </a:p>
                <a:p>
                  <a:pPr algn="l" eaLnBrk="0" hangingPunct="0">
                    <a:lnSpc>
                      <a:spcPct val="90000"/>
                    </a:lnSpc>
                  </a:pPr>
                  <a:r>
                    <a:rPr lang="en-US" sz="1200" b="1" dirty="0">
                      <a:latin typeface="Arial" charset="0"/>
                    </a:rPr>
                    <a:t>fetch</a:t>
                  </a:r>
                </a:p>
              </p:txBody>
            </p:sp>
          </p:grpSp>
          <p:sp>
            <p:nvSpPr>
              <p:cNvPr id="97300" name="Text Box 36"/>
              <p:cNvSpPr txBox="1">
                <a:spLocks noChangeArrowheads="1"/>
              </p:cNvSpPr>
              <p:nvPr/>
            </p:nvSpPr>
            <p:spPr bwMode="auto">
              <a:xfrm>
                <a:off x="236405" y="4759330"/>
                <a:ext cx="1641517" cy="307777"/>
              </a:xfrm>
              <a:prstGeom prst="rect">
                <a:avLst/>
              </a:prstGeom>
              <a:noFill/>
              <a:ln w="12700">
                <a:noFill/>
                <a:miter lim="800000"/>
                <a:headEnd/>
                <a:tailEnd/>
              </a:ln>
            </p:spPr>
            <p:txBody>
              <a:bodyPr wrap="square">
                <a:spAutoFit/>
              </a:bodyPr>
              <a:lstStyle/>
              <a:p>
                <a:pPr algn="r" eaLnBrk="0" hangingPunct="0">
                  <a:spcBef>
                    <a:spcPct val="50000"/>
                  </a:spcBef>
                </a:pPr>
                <a:r>
                  <a:rPr lang="en-US" sz="1400" b="1" dirty="0">
                    <a:solidFill>
                      <a:srgbClr val="000099"/>
                    </a:solidFill>
                    <a:latin typeface="Arial" charset="0"/>
                  </a:rPr>
                  <a:t>2. Instruction</a:t>
                </a:r>
              </a:p>
            </p:txBody>
          </p:sp>
        </p:grpSp>
        <p:grpSp>
          <p:nvGrpSpPr>
            <p:cNvPr id="97291" name="Gruppieren 42"/>
            <p:cNvGrpSpPr>
              <a:grpSpLocks/>
            </p:cNvGrpSpPr>
            <p:nvPr/>
          </p:nvGrpSpPr>
          <p:grpSpPr bwMode="auto">
            <a:xfrm>
              <a:off x="1403648" y="5210175"/>
              <a:ext cx="6554490" cy="527050"/>
              <a:chOff x="1296363" y="5210180"/>
              <a:chExt cx="6554470" cy="527050"/>
            </a:xfrm>
          </p:grpSpPr>
          <p:grpSp>
            <p:nvGrpSpPr>
              <p:cNvPr id="97292" name="Group 24"/>
              <p:cNvGrpSpPr>
                <a:grpSpLocks/>
              </p:cNvGrpSpPr>
              <p:nvPr/>
            </p:nvGrpSpPr>
            <p:grpSpPr bwMode="auto">
              <a:xfrm>
                <a:off x="2875608" y="5210180"/>
                <a:ext cx="4975225" cy="527050"/>
                <a:chOff x="208" y="1028"/>
                <a:chExt cx="3792" cy="368"/>
              </a:xfrm>
            </p:grpSpPr>
            <p:sp>
              <p:nvSpPr>
                <p:cNvPr id="97294" name="Rectangle 25"/>
                <p:cNvSpPr>
                  <a:spLocks noChangeArrowheads="1"/>
                </p:cNvSpPr>
                <p:nvPr/>
              </p:nvSpPr>
              <p:spPr bwMode="auto">
                <a:xfrm>
                  <a:off x="208" y="1028"/>
                  <a:ext cx="752" cy="368"/>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fetch</a:t>
                  </a:r>
                </a:p>
              </p:txBody>
            </p:sp>
            <p:sp>
              <p:nvSpPr>
                <p:cNvPr id="97295" name="Rectangle 26"/>
                <p:cNvSpPr>
                  <a:spLocks noChangeArrowheads="1"/>
                </p:cNvSpPr>
                <p:nvPr/>
              </p:nvSpPr>
              <p:spPr bwMode="auto">
                <a:xfrm>
                  <a:off x="2488" y="1028"/>
                  <a:ext cx="752" cy="368"/>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execution</a:t>
                  </a:r>
                </a:p>
              </p:txBody>
            </p:sp>
            <p:sp>
              <p:nvSpPr>
                <p:cNvPr id="97296" name="Rectangle 27"/>
                <p:cNvSpPr>
                  <a:spLocks noChangeArrowheads="1"/>
                </p:cNvSpPr>
                <p:nvPr/>
              </p:nvSpPr>
              <p:spPr bwMode="auto">
                <a:xfrm>
                  <a:off x="3248" y="1028"/>
                  <a:ext cx="752" cy="368"/>
                </a:xfrm>
                <a:prstGeom prst="rect">
                  <a:avLst/>
                </a:prstGeom>
                <a:solidFill>
                  <a:srgbClr val="FF99CC"/>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write back</a:t>
                  </a:r>
                </a:p>
                <a:p>
                  <a:pPr algn="l" eaLnBrk="0" hangingPunct="0">
                    <a:lnSpc>
                      <a:spcPct val="90000"/>
                    </a:lnSpc>
                  </a:pPr>
                  <a:r>
                    <a:rPr lang="en-US" sz="1200" b="1" dirty="0">
                      <a:latin typeface="Arial" charset="0"/>
                    </a:rPr>
                    <a:t>result</a:t>
                  </a:r>
                </a:p>
              </p:txBody>
            </p:sp>
            <p:sp>
              <p:nvSpPr>
                <p:cNvPr id="97297" name="Rectangle 28"/>
                <p:cNvSpPr>
                  <a:spLocks noChangeArrowheads="1"/>
                </p:cNvSpPr>
                <p:nvPr/>
              </p:nvSpPr>
              <p:spPr bwMode="auto">
                <a:xfrm>
                  <a:off x="968" y="1028"/>
                  <a:ext cx="752" cy="368"/>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instruction</a:t>
                  </a:r>
                </a:p>
                <a:p>
                  <a:pPr algn="l" eaLnBrk="0" hangingPunct="0">
                    <a:lnSpc>
                      <a:spcPct val="90000"/>
                    </a:lnSpc>
                  </a:pPr>
                  <a:r>
                    <a:rPr lang="en-US" sz="1200" b="1" dirty="0">
                      <a:latin typeface="Arial" charset="0"/>
                    </a:rPr>
                    <a:t>decode</a:t>
                  </a:r>
                </a:p>
              </p:txBody>
            </p:sp>
            <p:sp>
              <p:nvSpPr>
                <p:cNvPr id="97298" name="Rectangle 29"/>
                <p:cNvSpPr>
                  <a:spLocks noChangeArrowheads="1"/>
                </p:cNvSpPr>
                <p:nvPr/>
              </p:nvSpPr>
              <p:spPr bwMode="auto">
                <a:xfrm>
                  <a:off x="1728" y="1028"/>
                  <a:ext cx="752" cy="368"/>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dirty="0">
                      <a:latin typeface="Arial" charset="0"/>
                    </a:rPr>
                    <a:t>operand</a:t>
                  </a:r>
                </a:p>
                <a:p>
                  <a:pPr algn="l" eaLnBrk="0" hangingPunct="0">
                    <a:lnSpc>
                      <a:spcPct val="90000"/>
                    </a:lnSpc>
                  </a:pPr>
                  <a:r>
                    <a:rPr lang="en-US" sz="1200" b="1" dirty="0">
                      <a:latin typeface="Arial" charset="0"/>
                    </a:rPr>
                    <a:t>fetch</a:t>
                  </a:r>
                </a:p>
              </p:txBody>
            </p:sp>
          </p:grpSp>
          <p:sp>
            <p:nvSpPr>
              <p:cNvPr id="97293" name="Text Box 37"/>
              <p:cNvSpPr txBox="1">
                <a:spLocks noChangeArrowheads="1"/>
              </p:cNvSpPr>
              <p:nvPr/>
            </p:nvSpPr>
            <p:spPr bwMode="auto">
              <a:xfrm>
                <a:off x="1296363" y="5340355"/>
                <a:ext cx="1576088" cy="307777"/>
              </a:xfrm>
              <a:prstGeom prst="rect">
                <a:avLst/>
              </a:prstGeom>
              <a:noFill/>
              <a:ln w="12700">
                <a:noFill/>
                <a:miter lim="800000"/>
                <a:headEnd/>
                <a:tailEnd/>
              </a:ln>
            </p:spPr>
            <p:txBody>
              <a:bodyPr wrap="square">
                <a:spAutoFit/>
              </a:bodyPr>
              <a:lstStyle/>
              <a:p>
                <a:pPr algn="r" eaLnBrk="0" hangingPunct="0">
                  <a:spcBef>
                    <a:spcPct val="50000"/>
                  </a:spcBef>
                </a:pPr>
                <a:r>
                  <a:rPr lang="en-US" sz="1400" b="1" dirty="0">
                    <a:solidFill>
                      <a:srgbClr val="000099"/>
                    </a:solidFill>
                    <a:latin typeface="Arial" charset="0"/>
                  </a:rPr>
                  <a:t>3. Instruction</a:t>
                </a:r>
              </a:p>
            </p:txBody>
          </p:sp>
        </p:grpSp>
      </p:grpSp>
    </p:spTree>
    <p:custDataLst>
      <p:tags r:id="rId1"/>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noProof="0" dirty="0"/>
              <a:t>Basic architecture of a simple ALU – see chapter 2</a:t>
            </a:r>
          </a:p>
        </p:txBody>
      </p:sp>
      <p:sp>
        <p:nvSpPr>
          <p:cNvPr id="15362" name="Fußzeilenplatzhalter 2"/>
          <p:cNvSpPr>
            <a:spLocks noGrp="1"/>
          </p:cNvSpPr>
          <p:nvPr>
            <p:ph type="ftr" sz="quarter" idx="10"/>
          </p:nvPr>
        </p:nvSpPr>
        <p:spPr>
          <a:noFill/>
        </p:spPr>
        <p:txBody>
          <a:bodyPr/>
          <a:lstStyle/>
          <a:p>
            <a:r>
              <a:rPr lang="en-US"/>
              <a:t>TI II - Computer Architecture</a:t>
            </a:r>
          </a:p>
        </p:txBody>
      </p:sp>
      <p:grpSp>
        <p:nvGrpSpPr>
          <p:cNvPr id="15364" name="Group 3"/>
          <p:cNvGrpSpPr>
            <a:grpSpLocks/>
          </p:cNvGrpSpPr>
          <p:nvPr/>
        </p:nvGrpSpPr>
        <p:grpSpPr bwMode="auto">
          <a:xfrm>
            <a:off x="1737544" y="1433561"/>
            <a:ext cx="4619625" cy="4864100"/>
            <a:chOff x="108" y="702"/>
            <a:chExt cx="2485" cy="3064"/>
          </a:xfrm>
        </p:grpSpPr>
        <p:sp>
          <p:nvSpPr>
            <p:cNvPr id="15486" name="Rectangle 4"/>
            <p:cNvSpPr>
              <a:spLocks noChangeArrowheads="1"/>
            </p:cNvSpPr>
            <p:nvPr/>
          </p:nvSpPr>
          <p:spPr bwMode="auto">
            <a:xfrm>
              <a:off x="2393" y="2913"/>
              <a:ext cx="200" cy="360"/>
            </a:xfrm>
            <a:prstGeom prst="rect">
              <a:avLst/>
            </a:prstGeom>
            <a:solidFill>
              <a:srgbClr val="FF8E73"/>
            </a:solidFill>
            <a:ln w="12700">
              <a:noFill/>
              <a:miter lim="800000"/>
              <a:headEnd/>
              <a:tailEnd/>
            </a:ln>
          </p:spPr>
          <p:txBody>
            <a:bodyPr wrap="none" anchor="ctr"/>
            <a:lstStyle/>
            <a:p>
              <a:endParaRPr lang="de-DE"/>
            </a:p>
          </p:txBody>
        </p:sp>
        <p:sp>
          <p:nvSpPr>
            <p:cNvPr id="15487" name="Rectangle 5"/>
            <p:cNvSpPr>
              <a:spLocks noChangeArrowheads="1"/>
            </p:cNvSpPr>
            <p:nvPr/>
          </p:nvSpPr>
          <p:spPr bwMode="auto">
            <a:xfrm>
              <a:off x="2390" y="1972"/>
              <a:ext cx="200" cy="520"/>
            </a:xfrm>
            <a:prstGeom prst="rect">
              <a:avLst/>
            </a:prstGeom>
            <a:solidFill>
              <a:srgbClr val="00B050"/>
            </a:solidFill>
            <a:ln w="12700">
              <a:noFill/>
              <a:miter lim="800000"/>
              <a:headEnd/>
              <a:tailEnd/>
            </a:ln>
          </p:spPr>
          <p:txBody>
            <a:bodyPr wrap="none" anchor="ctr"/>
            <a:lstStyle/>
            <a:p>
              <a:endParaRPr lang="de-DE"/>
            </a:p>
          </p:txBody>
        </p:sp>
        <p:sp>
          <p:nvSpPr>
            <p:cNvPr id="15488" name="Rectangle 6"/>
            <p:cNvSpPr>
              <a:spLocks noChangeArrowheads="1"/>
            </p:cNvSpPr>
            <p:nvPr/>
          </p:nvSpPr>
          <p:spPr bwMode="auto">
            <a:xfrm>
              <a:off x="2384" y="1224"/>
              <a:ext cx="200" cy="352"/>
            </a:xfrm>
            <a:prstGeom prst="rect">
              <a:avLst/>
            </a:prstGeom>
            <a:solidFill>
              <a:srgbClr val="FDEE7F"/>
            </a:solidFill>
            <a:ln w="12700">
              <a:noFill/>
              <a:miter lim="800000"/>
              <a:headEnd/>
              <a:tailEnd/>
            </a:ln>
          </p:spPr>
          <p:txBody>
            <a:bodyPr wrap="none" anchor="ctr"/>
            <a:lstStyle/>
            <a:p>
              <a:endParaRPr lang="de-DE"/>
            </a:p>
          </p:txBody>
        </p:sp>
        <p:sp>
          <p:nvSpPr>
            <p:cNvPr id="15489" name="Rectangle 7"/>
            <p:cNvSpPr>
              <a:spLocks noChangeArrowheads="1"/>
            </p:cNvSpPr>
            <p:nvPr/>
          </p:nvSpPr>
          <p:spPr bwMode="auto">
            <a:xfrm>
              <a:off x="662" y="702"/>
              <a:ext cx="547" cy="215"/>
            </a:xfrm>
            <a:prstGeom prst="rect">
              <a:avLst/>
            </a:prstGeom>
            <a:solidFill>
              <a:srgbClr val="FFFFFF"/>
            </a:solidFill>
            <a:ln w="15875">
              <a:solidFill>
                <a:srgbClr val="000000"/>
              </a:solidFill>
              <a:miter lim="800000"/>
              <a:headEnd/>
              <a:tailEnd/>
            </a:ln>
          </p:spPr>
          <p:txBody>
            <a:bodyPr/>
            <a:lstStyle/>
            <a:p>
              <a:endParaRPr lang="de-DE"/>
            </a:p>
          </p:txBody>
        </p:sp>
        <p:sp>
          <p:nvSpPr>
            <p:cNvPr id="15490" name="Rectangle 8"/>
            <p:cNvSpPr>
              <a:spLocks noChangeArrowheads="1"/>
            </p:cNvSpPr>
            <p:nvPr/>
          </p:nvSpPr>
          <p:spPr bwMode="auto">
            <a:xfrm>
              <a:off x="662" y="1250"/>
              <a:ext cx="1506" cy="323"/>
            </a:xfrm>
            <a:prstGeom prst="rect">
              <a:avLst/>
            </a:prstGeom>
            <a:solidFill>
              <a:srgbClr val="FFFFFF"/>
            </a:solidFill>
            <a:ln w="15875">
              <a:solidFill>
                <a:srgbClr val="000000"/>
              </a:solidFill>
              <a:miter lim="800000"/>
              <a:headEnd/>
              <a:tailEnd/>
            </a:ln>
          </p:spPr>
          <p:txBody>
            <a:bodyPr/>
            <a:lstStyle/>
            <a:p>
              <a:endParaRPr lang="de-DE"/>
            </a:p>
          </p:txBody>
        </p:sp>
        <p:sp>
          <p:nvSpPr>
            <p:cNvPr id="15491" name="Rectangle 9"/>
            <p:cNvSpPr>
              <a:spLocks noChangeArrowheads="1"/>
            </p:cNvSpPr>
            <p:nvPr/>
          </p:nvSpPr>
          <p:spPr bwMode="auto">
            <a:xfrm>
              <a:off x="662" y="1867"/>
              <a:ext cx="1506" cy="705"/>
            </a:xfrm>
            <a:prstGeom prst="rect">
              <a:avLst/>
            </a:prstGeom>
            <a:solidFill>
              <a:srgbClr val="FFFFFF"/>
            </a:solidFill>
            <a:ln w="15875">
              <a:solidFill>
                <a:srgbClr val="000000"/>
              </a:solidFill>
              <a:miter lim="800000"/>
              <a:headEnd/>
              <a:tailEnd/>
            </a:ln>
          </p:spPr>
          <p:txBody>
            <a:bodyPr/>
            <a:lstStyle/>
            <a:p>
              <a:endParaRPr lang="de-DE"/>
            </a:p>
          </p:txBody>
        </p:sp>
        <p:sp>
          <p:nvSpPr>
            <p:cNvPr id="15492" name="Rectangle 10"/>
            <p:cNvSpPr>
              <a:spLocks noChangeArrowheads="1"/>
            </p:cNvSpPr>
            <p:nvPr/>
          </p:nvSpPr>
          <p:spPr bwMode="auto">
            <a:xfrm>
              <a:off x="1141" y="3541"/>
              <a:ext cx="557" cy="225"/>
            </a:xfrm>
            <a:prstGeom prst="rect">
              <a:avLst/>
            </a:prstGeom>
            <a:solidFill>
              <a:srgbClr val="FFFFFF"/>
            </a:solidFill>
            <a:ln w="15875">
              <a:solidFill>
                <a:srgbClr val="000000"/>
              </a:solidFill>
              <a:miter lim="800000"/>
              <a:headEnd/>
              <a:tailEnd/>
            </a:ln>
          </p:spPr>
          <p:txBody>
            <a:bodyPr/>
            <a:lstStyle/>
            <a:p>
              <a:endParaRPr lang="de-DE"/>
            </a:p>
          </p:txBody>
        </p:sp>
        <p:sp>
          <p:nvSpPr>
            <p:cNvPr id="15493" name="Rectangle 11"/>
            <p:cNvSpPr>
              <a:spLocks noChangeArrowheads="1"/>
            </p:cNvSpPr>
            <p:nvPr/>
          </p:nvSpPr>
          <p:spPr bwMode="auto">
            <a:xfrm>
              <a:off x="1591" y="712"/>
              <a:ext cx="548" cy="225"/>
            </a:xfrm>
            <a:prstGeom prst="rect">
              <a:avLst/>
            </a:prstGeom>
            <a:solidFill>
              <a:srgbClr val="FFFFFF"/>
            </a:solidFill>
            <a:ln w="15875">
              <a:solidFill>
                <a:srgbClr val="000000"/>
              </a:solidFill>
              <a:miter lim="800000"/>
              <a:headEnd/>
              <a:tailEnd/>
            </a:ln>
          </p:spPr>
          <p:txBody>
            <a:bodyPr/>
            <a:lstStyle/>
            <a:p>
              <a:endParaRPr lang="de-DE"/>
            </a:p>
          </p:txBody>
        </p:sp>
        <p:sp>
          <p:nvSpPr>
            <p:cNvPr id="15494" name="Rectangle 12"/>
            <p:cNvSpPr>
              <a:spLocks noChangeArrowheads="1"/>
            </p:cNvSpPr>
            <p:nvPr/>
          </p:nvSpPr>
          <p:spPr bwMode="auto">
            <a:xfrm>
              <a:off x="662" y="2914"/>
              <a:ext cx="1506" cy="304"/>
            </a:xfrm>
            <a:prstGeom prst="rect">
              <a:avLst/>
            </a:prstGeom>
            <a:solidFill>
              <a:srgbClr val="FFFFFF"/>
            </a:solidFill>
            <a:ln w="15875">
              <a:solidFill>
                <a:srgbClr val="000000"/>
              </a:solidFill>
              <a:miter lim="800000"/>
              <a:headEnd/>
              <a:tailEnd/>
            </a:ln>
          </p:spPr>
          <p:txBody>
            <a:bodyPr/>
            <a:lstStyle/>
            <a:p>
              <a:endParaRPr lang="de-DE"/>
            </a:p>
          </p:txBody>
        </p:sp>
        <p:sp>
          <p:nvSpPr>
            <p:cNvPr id="15495" name="Line 13"/>
            <p:cNvSpPr>
              <a:spLocks noChangeShapeType="1"/>
            </p:cNvSpPr>
            <p:nvPr/>
          </p:nvSpPr>
          <p:spPr bwMode="auto">
            <a:xfrm flipH="1">
              <a:off x="2163" y="2053"/>
              <a:ext cx="211" cy="7"/>
            </a:xfrm>
            <a:prstGeom prst="line">
              <a:avLst/>
            </a:prstGeom>
            <a:noFill/>
            <a:ln w="15875">
              <a:solidFill>
                <a:srgbClr val="000000"/>
              </a:solidFill>
              <a:round/>
              <a:headEnd/>
              <a:tailEnd type="triangle" w="med" len="med"/>
            </a:ln>
          </p:spPr>
          <p:txBody>
            <a:bodyPr/>
            <a:lstStyle/>
            <a:p>
              <a:endParaRPr lang="de-DE"/>
            </a:p>
          </p:txBody>
        </p:sp>
        <p:sp>
          <p:nvSpPr>
            <p:cNvPr id="15496" name="Line 14"/>
            <p:cNvSpPr>
              <a:spLocks noChangeShapeType="1"/>
            </p:cNvSpPr>
            <p:nvPr/>
          </p:nvSpPr>
          <p:spPr bwMode="auto">
            <a:xfrm flipH="1">
              <a:off x="2163" y="2219"/>
              <a:ext cx="211" cy="7"/>
            </a:xfrm>
            <a:prstGeom prst="line">
              <a:avLst/>
            </a:prstGeom>
            <a:noFill/>
            <a:ln w="15875">
              <a:solidFill>
                <a:srgbClr val="000000"/>
              </a:solidFill>
              <a:round/>
              <a:headEnd/>
              <a:tailEnd type="triangle" w="med" len="med"/>
            </a:ln>
          </p:spPr>
          <p:txBody>
            <a:bodyPr/>
            <a:lstStyle/>
            <a:p>
              <a:endParaRPr lang="de-DE"/>
            </a:p>
          </p:txBody>
        </p:sp>
        <p:sp>
          <p:nvSpPr>
            <p:cNvPr id="15497" name="Line 15"/>
            <p:cNvSpPr>
              <a:spLocks noChangeShapeType="1"/>
            </p:cNvSpPr>
            <p:nvPr/>
          </p:nvSpPr>
          <p:spPr bwMode="auto">
            <a:xfrm flipH="1">
              <a:off x="2157" y="2386"/>
              <a:ext cx="217" cy="7"/>
            </a:xfrm>
            <a:prstGeom prst="line">
              <a:avLst/>
            </a:prstGeom>
            <a:noFill/>
            <a:ln w="15875">
              <a:solidFill>
                <a:srgbClr val="000000"/>
              </a:solidFill>
              <a:round/>
              <a:headEnd/>
              <a:tailEnd type="triangle" w="med" len="med"/>
            </a:ln>
          </p:spPr>
          <p:txBody>
            <a:bodyPr/>
            <a:lstStyle/>
            <a:p>
              <a:endParaRPr lang="de-DE"/>
            </a:p>
          </p:txBody>
        </p:sp>
        <p:sp>
          <p:nvSpPr>
            <p:cNvPr id="15498" name="Line 16"/>
            <p:cNvSpPr>
              <a:spLocks noChangeShapeType="1"/>
            </p:cNvSpPr>
            <p:nvPr/>
          </p:nvSpPr>
          <p:spPr bwMode="auto">
            <a:xfrm flipH="1">
              <a:off x="2161" y="1338"/>
              <a:ext cx="203" cy="1"/>
            </a:xfrm>
            <a:prstGeom prst="line">
              <a:avLst/>
            </a:prstGeom>
            <a:noFill/>
            <a:ln w="15875">
              <a:solidFill>
                <a:srgbClr val="000000"/>
              </a:solidFill>
              <a:round/>
              <a:headEnd/>
              <a:tailEnd type="triangle" w="med" len="med"/>
            </a:ln>
          </p:spPr>
          <p:txBody>
            <a:bodyPr/>
            <a:lstStyle/>
            <a:p>
              <a:endParaRPr lang="de-DE"/>
            </a:p>
          </p:txBody>
        </p:sp>
        <p:sp>
          <p:nvSpPr>
            <p:cNvPr id="15499" name="Line 17"/>
            <p:cNvSpPr>
              <a:spLocks noChangeShapeType="1"/>
            </p:cNvSpPr>
            <p:nvPr/>
          </p:nvSpPr>
          <p:spPr bwMode="auto">
            <a:xfrm flipH="1">
              <a:off x="2169" y="3012"/>
              <a:ext cx="205" cy="1"/>
            </a:xfrm>
            <a:prstGeom prst="line">
              <a:avLst/>
            </a:prstGeom>
            <a:noFill/>
            <a:ln w="15875">
              <a:solidFill>
                <a:srgbClr val="000000"/>
              </a:solidFill>
              <a:round/>
              <a:headEnd/>
              <a:tailEnd type="triangle" w="med" len="med"/>
            </a:ln>
          </p:spPr>
          <p:txBody>
            <a:bodyPr/>
            <a:lstStyle/>
            <a:p>
              <a:endParaRPr lang="de-DE"/>
            </a:p>
          </p:txBody>
        </p:sp>
        <p:sp>
          <p:nvSpPr>
            <p:cNvPr id="15500" name="Line 18"/>
            <p:cNvSpPr>
              <a:spLocks noChangeShapeType="1"/>
            </p:cNvSpPr>
            <p:nvPr/>
          </p:nvSpPr>
          <p:spPr bwMode="auto">
            <a:xfrm flipH="1">
              <a:off x="2157" y="3149"/>
              <a:ext cx="217" cy="13"/>
            </a:xfrm>
            <a:prstGeom prst="line">
              <a:avLst/>
            </a:prstGeom>
            <a:noFill/>
            <a:ln w="15875">
              <a:solidFill>
                <a:srgbClr val="000000"/>
              </a:solidFill>
              <a:round/>
              <a:headEnd/>
              <a:tailEnd type="triangle" w="med" len="med"/>
            </a:ln>
          </p:spPr>
          <p:txBody>
            <a:bodyPr/>
            <a:lstStyle/>
            <a:p>
              <a:endParaRPr lang="de-DE"/>
            </a:p>
          </p:txBody>
        </p:sp>
        <p:sp>
          <p:nvSpPr>
            <p:cNvPr id="15501" name="Rectangle 19"/>
            <p:cNvSpPr>
              <a:spLocks noChangeArrowheads="1"/>
            </p:cNvSpPr>
            <p:nvPr/>
          </p:nvSpPr>
          <p:spPr bwMode="auto">
            <a:xfrm>
              <a:off x="724" y="754"/>
              <a:ext cx="412" cy="136"/>
            </a:xfrm>
            <a:prstGeom prst="rect">
              <a:avLst/>
            </a:prstGeom>
            <a:noFill/>
            <a:ln w="9525">
              <a:noFill/>
              <a:miter lim="800000"/>
              <a:headEnd/>
              <a:tailEnd/>
            </a:ln>
          </p:spPr>
          <p:txBody>
            <a:bodyPr wrap="none" lIns="0" tIns="0" rIns="0" bIns="0">
              <a:spAutoFit/>
            </a:bodyPr>
            <a:lstStyle/>
            <a:p>
              <a:pPr algn="l" eaLnBrk="0" hangingPunct="0"/>
              <a:r>
                <a:rPr lang="de-DE" sz="1400" dirty="0" err="1">
                  <a:solidFill>
                    <a:srgbClr val="000000"/>
                  </a:solidFill>
                  <a:latin typeface="Arial" charset="0"/>
                </a:rPr>
                <a:t>register</a:t>
              </a:r>
              <a:r>
                <a:rPr lang="de-DE" sz="1400" dirty="0">
                  <a:solidFill>
                    <a:srgbClr val="000000"/>
                  </a:solidFill>
                  <a:latin typeface="Arial" charset="0"/>
                </a:rPr>
                <a:t> X</a:t>
              </a:r>
              <a:endParaRPr lang="de-DE" sz="1400" dirty="0">
                <a:latin typeface="Arial" charset="0"/>
              </a:endParaRPr>
            </a:p>
          </p:txBody>
        </p:sp>
        <p:sp>
          <p:nvSpPr>
            <p:cNvPr id="15502" name="Rectangle 20"/>
            <p:cNvSpPr>
              <a:spLocks noChangeArrowheads="1"/>
            </p:cNvSpPr>
            <p:nvPr/>
          </p:nvSpPr>
          <p:spPr bwMode="auto">
            <a:xfrm>
              <a:off x="1663" y="774"/>
              <a:ext cx="410" cy="136"/>
            </a:xfrm>
            <a:prstGeom prst="rect">
              <a:avLst/>
            </a:prstGeom>
            <a:noFill/>
            <a:ln w="9525">
              <a:noFill/>
              <a:miter lim="800000"/>
              <a:headEnd/>
              <a:tailEnd/>
            </a:ln>
          </p:spPr>
          <p:txBody>
            <a:bodyPr wrap="none" lIns="0" tIns="0" rIns="0" bIns="0">
              <a:spAutoFit/>
            </a:bodyPr>
            <a:lstStyle/>
            <a:p>
              <a:pPr algn="l" eaLnBrk="0" hangingPunct="0"/>
              <a:r>
                <a:rPr lang="de-DE" sz="1400" dirty="0" err="1">
                  <a:solidFill>
                    <a:srgbClr val="000000"/>
                  </a:solidFill>
                  <a:latin typeface="Arial" charset="0"/>
                </a:rPr>
                <a:t>register</a:t>
              </a:r>
              <a:r>
                <a:rPr lang="de-DE" sz="1400" dirty="0">
                  <a:solidFill>
                    <a:srgbClr val="000000"/>
                  </a:solidFill>
                  <a:latin typeface="Arial" charset="0"/>
                </a:rPr>
                <a:t> Y</a:t>
              </a:r>
              <a:endParaRPr lang="de-DE" sz="1400" dirty="0">
                <a:latin typeface="Arial" charset="0"/>
              </a:endParaRPr>
            </a:p>
          </p:txBody>
        </p:sp>
        <p:sp>
          <p:nvSpPr>
            <p:cNvPr id="15503" name="Rectangle 21"/>
            <p:cNvSpPr>
              <a:spLocks noChangeArrowheads="1"/>
            </p:cNvSpPr>
            <p:nvPr/>
          </p:nvSpPr>
          <p:spPr bwMode="auto">
            <a:xfrm>
              <a:off x="1111" y="1335"/>
              <a:ext cx="533" cy="155"/>
            </a:xfrm>
            <a:prstGeom prst="rect">
              <a:avLst/>
            </a:prstGeom>
            <a:noFill/>
            <a:ln w="9525">
              <a:noFill/>
              <a:miter lim="800000"/>
              <a:headEnd/>
              <a:tailEnd/>
            </a:ln>
          </p:spPr>
          <p:txBody>
            <a:bodyPr wrap="none" lIns="0" tIns="0" rIns="0" bIns="0">
              <a:spAutoFit/>
            </a:bodyPr>
            <a:lstStyle/>
            <a:p>
              <a:pPr algn="l" eaLnBrk="0" hangingPunct="0"/>
              <a:r>
                <a:rPr lang="de-DE" sz="1600" dirty="0">
                  <a:solidFill>
                    <a:srgbClr val="000000"/>
                  </a:solidFill>
                  <a:latin typeface="Arial" charset="0"/>
                </a:rPr>
                <a:t>multiplexer</a:t>
              </a:r>
              <a:endParaRPr lang="de-DE" sz="1600" dirty="0">
                <a:latin typeface="Arial" charset="0"/>
              </a:endParaRPr>
            </a:p>
          </p:txBody>
        </p:sp>
        <p:sp>
          <p:nvSpPr>
            <p:cNvPr id="15504" name="Rectangle 22"/>
            <p:cNvSpPr>
              <a:spLocks noChangeArrowheads="1"/>
            </p:cNvSpPr>
            <p:nvPr/>
          </p:nvSpPr>
          <p:spPr bwMode="auto">
            <a:xfrm>
              <a:off x="786" y="1872"/>
              <a:ext cx="275"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ALU1</a:t>
              </a:r>
              <a:endParaRPr lang="de-DE" sz="1600">
                <a:latin typeface="Arial" charset="0"/>
              </a:endParaRPr>
            </a:p>
          </p:txBody>
        </p:sp>
        <p:sp>
          <p:nvSpPr>
            <p:cNvPr id="15505" name="Rectangle 23"/>
            <p:cNvSpPr>
              <a:spLocks noChangeArrowheads="1"/>
            </p:cNvSpPr>
            <p:nvPr/>
          </p:nvSpPr>
          <p:spPr bwMode="auto">
            <a:xfrm>
              <a:off x="1726" y="1882"/>
              <a:ext cx="275"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ALU2</a:t>
              </a:r>
              <a:endParaRPr lang="de-DE" sz="1600">
                <a:latin typeface="Arial" charset="0"/>
              </a:endParaRPr>
            </a:p>
          </p:txBody>
        </p:sp>
        <p:sp>
          <p:nvSpPr>
            <p:cNvPr id="15506" name="Rectangle 24"/>
            <p:cNvSpPr>
              <a:spLocks noChangeArrowheads="1"/>
            </p:cNvSpPr>
            <p:nvPr/>
          </p:nvSpPr>
          <p:spPr bwMode="auto">
            <a:xfrm>
              <a:off x="1024" y="2051"/>
              <a:ext cx="736" cy="155"/>
            </a:xfrm>
            <a:prstGeom prst="rect">
              <a:avLst/>
            </a:prstGeom>
            <a:noFill/>
            <a:ln w="9525">
              <a:noFill/>
              <a:miter lim="800000"/>
              <a:headEnd/>
              <a:tailEnd/>
            </a:ln>
          </p:spPr>
          <p:txBody>
            <a:bodyPr wrap="none" lIns="0" tIns="0" rIns="0" bIns="0">
              <a:spAutoFit/>
            </a:bodyPr>
            <a:lstStyle/>
            <a:p>
              <a:pPr algn="l" eaLnBrk="0" hangingPunct="0"/>
              <a:r>
                <a:rPr lang="de-DE" sz="1600" dirty="0" err="1">
                  <a:solidFill>
                    <a:srgbClr val="000000"/>
                  </a:solidFill>
                  <a:latin typeface="Arial" charset="0"/>
                </a:rPr>
                <a:t>arithmetic</a:t>
              </a:r>
              <a:r>
                <a:rPr lang="de-DE" sz="1600" dirty="0">
                  <a:solidFill>
                    <a:srgbClr val="000000"/>
                  </a:solidFill>
                  <a:latin typeface="Arial" charset="0"/>
                </a:rPr>
                <a:t> </a:t>
              </a:r>
              <a:r>
                <a:rPr lang="de-DE" sz="1600" dirty="0" err="1">
                  <a:solidFill>
                    <a:srgbClr val="000000"/>
                  </a:solidFill>
                  <a:latin typeface="Arial" charset="0"/>
                </a:rPr>
                <a:t>logic</a:t>
              </a:r>
              <a:endParaRPr lang="de-DE" sz="1600" dirty="0">
                <a:latin typeface="Arial" charset="0"/>
              </a:endParaRPr>
            </a:p>
          </p:txBody>
        </p:sp>
        <p:sp>
          <p:nvSpPr>
            <p:cNvPr id="15507" name="Rectangle 25"/>
            <p:cNvSpPr>
              <a:spLocks noChangeArrowheads="1"/>
            </p:cNvSpPr>
            <p:nvPr/>
          </p:nvSpPr>
          <p:spPr bwMode="auto">
            <a:xfrm>
              <a:off x="1275" y="2241"/>
              <a:ext cx="288" cy="155"/>
            </a:xfrm>
            <a:prstGeom prst="rect">
              <a:avLst/>
            </a:prstGeom>
            <a:noFill/>
            <a:ln w="9525">
              <a:noFill/>
              <a:miter lim="800000"/>
              <a:headEnd/>
              <a:tailEnd/>
            </a:ln>
          </p:spPr>
          <p:txBody>
            <a:bodyPr wrap="none" lIns="0" tIns="0" rIns="0" bIns="0">
              <a:spAutoFit/>
            </a:bodyPr>
            <a:lstStyle/>
            <a:p>
              <a:pPr algn="l" eaLnBrk="0" hangingPunct="0"/>
              <a:r>
                <a:rPr lang="de-DE" sz="1600" dirty="0" err="1">
                  <a:solidFill>
                    <a:srgbClr val="000000"/>
                  </a:solidFill>
                  <a:latin typeface="Arial" charset="0"/>
                </a:rPr>
                <a:t>circuit</a:t>
              </a:r>
              <a:endParaRPr lang="de-DE" sz="1600" dirty="0">
                <a:latin typeface="Arial" charset="0"/>
              </a:endParaRPr>
            </a:p>
          </p:txBody>
        </p:sp>
        <p:sp>
          <p:nvSpPr>
            <p:cNvPr id="15508" name="Rectangle 26"/>
            <p:cNvSpPr>
              <a:spLocks noChangeArrowheads="1"/>
            </p:cNvSpPr>
            <p:nvPr/>
          </p:nvSpPr>
          <p:spPr bwMode="auto">
            <a:xfrm>
              <a:off x="1305" y="2430"/>
              <a:ext cx="275"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ALU3</a:t>
              </a:r>
              <a:endParaRPr lang="de-DE" sz="1600">
                <a:latin typeface="Arial" charset="0"/>
              </a:endParaRPr>
            </a:p>
          </p:txBody>
        </p:sp>
        <p:sp>
          <p:nvSpPr>
            <p:cNvPr id="15509" name="Rectangle 27"/>
            <p:cNvSpPr>
              <a:spLocks noChangeArrowheads="1"/>
            </p:cNvSpPr>
            <p:nvPr/>
          </p:nvSpPr>
          <p:spPr bwMode="auto">
            <a:xfrm>
              <a:off x="1249" y="2995"/>
              <a:ext cx="301" cy="155"/>
            </a:xfrm>
            <a:prstGeom prst="rect">
              <a:avLst/>
            </a:prstGeom>
            <a:noFill/>
            <a:ln w="9525">
              <a:noFill/>
              <a:miter lim="800000"/>
              <a:headEnd/>
              <a:tailEnd/>
            </a:ln>
          </p:spPr>
          <p:txBody>
            <a:bodyPr wrap="none" lIns="0" tIns="0" rIns="0" bIns="0">
              <a:spAutoFit/>
            </a:bodyPr>
            <a:lstStyle/>
            <a:p>
              <a:pPr algn="l" eaLnBrk="0" hangingPunct="0"/>
              <a:r>
                <a:rPr lang="de-DE" sz="1600" dirty="0" err="1">
                  <a:latin typeface="Arial" charset="0"/>
                </a:rPr>
                <a:t>shifter</a:t>
              </a:r>
              <a:endParaRPr lang="de-DE" sz="1600" dirty="0">
                <a:latin typeface="Arial" charset="0"/>
              </a:endParaRPr>
            </a:p>
          </p:txBody>
        </p:sp>
        <p:sp>
          <p:nvSpPr>
            <p:cNvPr id="15510" name="Rectangle 28"/>
            <p:cNvSpPr>
              <a:spLocks noChangeArrowheads="1"/>
            </p:cNvSpPr>
            <p:nvPr/>
          </p:nvSpPr>
          <p:spPr bwMode="auto">
            <a:xfrm>
              <a:off x="1231" y="3595"/>
              <a:ext cx="406" cy="136"/>
            </a:xfrm>
            <a:prstGeom prst="rect">
              <a:avLst/>
            </a:prstGeom>
            <a:noFill/>
            <a:ln w="9525">
              <a:noFill/>
              <a:miter lim="800000"/>
              <a:headEnd/>
              <a:tailEnd/>
            </a:ln>
          </p:spPr>
          <p:txBody>
            <a:bodyPr wrap="none" lIns="0" tIns="0" rIns="0" bIns="0">
              <a:spAutoFit/>
            </a:bodyPr>
            <a:lstStyle/>
            <a:p>
              <a:pPr algn="l" eaLnBrk="0" hangingPunct="0"/>
              <a:r>
                <a:rPr lang="de-DE" sz="1400" dirty="0" err="1">
                  <a:solidFill>
                    <a:srgbClr val="000000"/>
                  </a:solidFill>
                  <a:latin typeface="Arial" charset="0"/>
                </a:rPr>
                <a:t>register</a:t>
              </a:r>
              <a:r>
                <a:rPr lang="de-DE" sz="1400" dirty="0">
                  <a:solidFill>
                    <a:srgbClr val="000000"/>
                  </a:solidFill>
                  <a:latin typeface="Arial" charset="0"/>
                </a:rPr>
                <a:t> Z</a:t>
              </a:r>
              <a:endParaRPr lang="de-DE" sz="1400" dirty="0">
                <a:latin typeface="Arial" charset="0"/>
              </a:endParaRPr>
            </a:p>
          </p:txBody>
        </p:sp>
        <p:sp>
          <p:nvSpPr>
            <p:cNvPr id="15511" name="Rectangle 29"/>
            <p:cNvSpPr>
              <a:spLocks noChangeArrowheads="1"/>
            </p:cNvSpPr>
            <p:nvPr/>
          </p:nvSpPr>
          <p:spPr bwMode="auto">
            <a:xfrm>
              <a:off x="196" y="2641"/>
              <a:ext cx="159"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c</a:t>
              </a:r>
              <a:r>
                <a:rPr lang="de-DE" sz="1600" baseline="-25000">
                  <a:solidFill>
                    <a:srgbClr val="000000"/>
                  </a:solidFill>
                  <a:latin typeface="Arial" charset="0"/>
                </a:rPr>
                <a:t>out</a:t>
              </a:r>
              <a:endParaRPr lang="de-DE" sz="1600">
                <a:latin typeface="Arial" charset="0"/>
              </a:endParaRPr>
            </a:p>
          </p:txBody>
        </p:sp>
        <p:sp>
          <p:nvSpPr>
            <p:cNvPr id="15512" name="Rectangle 30"/>
            <p:cNvSpPr>
              <a:spLocks noChangeArrowheads="1"/>
            </p:cNvSpPr>
            <p:nvPr/>
          </p:nvSpPr>
          <p:spPr bwMode="auto">
            <a:xfrm>
              <a:off x="108" y="2220"/>
              <a:ext cx="252"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over-</a:t>
              </a:r>
              <a:endParaRPr lang="de-DE" sz="1600">
                <a:latin typeface="Arial" charset="0"/>
              </a:endParaRPr>
            </a:p>
          </p:txBody>
        </p:sp>
        <p:sp>
          <p:nvSpPr>
            <p:cNvPr id="15513" name="Rectangle 31"/>
            <p:cNvSpPr>
              <a:spLocks noChangeArrowheads="1"/>
            </p:cNvSpPr>
            <p:nvPr/>
          </p:nvSpPr>
          <p:spPr bwMode="auto">
            <a:xfrm>
              <a:off x="108" y="2338"/>
              <a:ext cx="194"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flow</a:t>
              </a:r>
              <a:endParaRPr lang="de-DE" sz="1600">
                <a:latin typeface="Arial" charset="0"/>
              </a:endParaRPr>
            </a:p>
          </p:txBody>
        </p:sp>
        <p:sp>
          <p:nvSpPr>
            <p:cNvPr id="15514" name="Rectangle 32"/>
            <p:cNvSpPr>
              <a:spLocks noChangeArrowheads="1"/>
            </p:cNvSpPr>
            <p:nvPr/>
          </p:nvSpPr>
          <p:spPr bwMode="auto">
            <a:xfrm>
              <a:off x="138" y="2103"/>
              <a:ext cx="200"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sign</a:t>
              </a:r>
              <a:endParaRPr lang="de-DE" sz="1600">
                <a:latin typeface="Arial" charset="0"/>
              </a:endParaRPr>
            </a:p>
          </p:txBody>
        </p:sp>
        <p:sp>
          <p:nvSpPr>
            <p:cNvPr id="15515" name="Rectangle 33"/>
            <p:cNvSpPr>
              <a:spLocks noChangeArrowheads="1"/>
            </p:cNvSpPr>
            <p:nvPr/>
          </p:nvSpPr>
          <p:spPr bwMode="auto">
            <a:xfrm>
              <a:off x="147" y="1956"/>
              <a:ext cx="213"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zero</a:t>
              </a:r>
              <a:endParaRPr lang="de-DE" sz="1600">
                <a:latin typeface="Arial" charset="0"/>
              </a:endParaRPr>
            </a:p>
          </p:txBody>
        </p:sp>
        <p:sp>
          <p:nvSpPr>
            <p:cNvPr id="15516" name="Rectangle 34"/>
            <p:cNvSpPr>
              <a:spLocks noChangeArrowheads="1"/>
            </p:cNvSpPr>
            <p:nvPr/>
          </p:nvSpPr>
          <p:spPr bwMode="auto">
            <a:xfrm>
              <a:off x="2430" y="3088"/>
              <a:ext cx="98"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s</a:t>
              </a:r>
              <a:r>
                <a:rPr lang="de-DE" sz="1600" baseline="-25000">
                  <a:solidFill>
                    <a:srgbClr val="000000"/>
                  </a:solidFill>
                  <a:latin typeface="Arial" charset="0"/>
                </a:rPr>
                <a:t>7</a:t>
              </a:r>
              <a:endParaRPr lang="de-DE" sz="1600">
                <a:latin typeface="Arial" charset="0"/>
              </a:endParaRPr>
            </a:p>
          </p:txBody>
        </p:sp>
        <p:sp>
          <p:nvSpPr>
            <p:cNvPr id="15517" name="Rectangle 35"/>
            <p:cNvSpPr>
              <a:spLocks noChangeArrowheads="1"/>
            </p:cNvSpPr>
            <p:nvPr/>
          </p:nvSpPr>
          <p:spPr bwMode="auto">
            <a:xfrm>
              <a:off x="2440" y="2902"/>
              <a:ext cx="96"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s</a:t>
              </a:r>
              <a:r>
                <a:rPr lang="de-DE" sz="1600" baseline="-25000">
                  <a:solidFill>
                    <a:srgbClr val="000000"/>
                  </a:solidFill>
                  <a:latin typeface="Arial" charset="0"/>
                </a:rPr>
                <a:t>6</a:t>
              </a:r>
              <a:endParaRPr lang="de-DE" sz="1600">
                <a:latin typeface="Arial" charset="0"/>
              </a:endParaRPr>
            </a:p>
          </p:txBody>
        </p:sp>
        <p:sp>
          <p:nvSpPr>
            <p:cNvPr id="15518" name="Rectangle 36"/>
            <p:cNvSpPr>
              <a:spLocks noChangeArrowheads="1"/>
            </p:cNvSpPr>
            <p:nvPr/>
          </p:nvSpPr>
          <p:spPr bwMode="auto">
            <a:xfrm>
              <a:off x="2440" y="2285"/>
              <a:ext cx="96" cy="154"/>
            </a:xfrm>
            <a:prstGeom prst="rect">
              <a:avLst/>
            </a:prstGeom>
            <a:noFill/>
            <a:ln w="9525">
              <a:noFill/>
              <a:miter lim="800000"/>
              <a:headEnd/>
              <a:tailEnd/>
            </a:ln>
          </p:spPr>
          <p:txBody>
            <a:bodyPr wrap="none" lIns="0" tIns="0" rIns="0" bIns="0">
              <a:spAutoFit/>
            </a:bodyPr>
            <a:lstStyle/>
            <a:p>
              <a:pPr algn="l" eaLnBrk="0" hangingPunct="0"/>
              <a:r>
                <a:rPr lang="de-DE" sz="1600" dirty="0">
                  <a:solidFill>
                    <a:srgbClr val="000000"/>
                  </a:solidFill>
                  <a:latin typeface="Arial" charset="0"/>
                </a:rPr>
                <a:t>s</a:t>
              </a:r>
              <a:r>
                <a:rPr lang="de-DE" sz="1600" baseline="-25000" dirty="0">
                  <a:solidFill>
                    <a:srgbClr val="000000"/>
                  </a:solidFill>
                  <a:latin typeface="Arial" charset="0"/>
                </a:rPr>
                <a:t>5</a:t>
              </a:r>
              <a:endParaRPr lang="de-DE" sz="1600" dirty="0">
                <a:latin typeface="Arial" charset="0"/>
              </a:endParaRPr>
            </a:p>
          </p:txBody>
        </p:sp>
        <p:sp>
          <p:nvSpPr>
            <p:cNvPr id="15519" name="Rectangle 37"/>
            <p:cNvSpPr>
              <a:spLocks noChangeArrowheads="1"/>
            </p:cNvSpPr>
            <p:nvPr/>
          </p:nvSpPr>
          <p:spPr bwMode="auto">
            <a:xfrm>
              <a:off x="2440" y="2099"/>
              <a:ext cx="96" cy="154"/>
            </a:xfrm>
            <a:prstGeom prst="rect">
              <a:avLst/>
            </a:prstGeom>
            <a:noFill/>
            <a:ln w="9525">
              <a:noFill/>
              <a:miter lim="800000"/>
              <a:headEnd/>
              <a:tailEnd/>
            </a:ln>
          </p:spPr>
          <p:txBody>
            <a:bodyPr wrap="none" lIns="0" tIns="0" rIns="0" bIns="0">
              <a:spAutoFit/>
            </a:bodyPr>
            <a:lstStyle/>
            <a:p>
              <a:pPr algn="l" eaLnBrk="0" hangingPunct="0"/>
              <a:r>
                <a:rPr lang="de-DE" sz="1600" dirty="0">
                  <a:solidFill>
                    <a:srgbClr val="000000"/>
                  </a:solidFill>
                  <a:latin typeface="Arial" charset="0"/>
                </a:rPr>
                <a:t>s</a:t>
              </a:r>
              <a:r>
                <a:rPr lang="de-DE" sz="1600" baseline="-25000" dirty="0">
                  <a:solidFill>
                    <a:srgbClr val="000000"/>
                  </a:solidFill>
                  <a:latin typeface="Arial" charset="0"/>
                </a:rPr>
                <a:t>4</a:t>
              </a:r>
              <a:endParaRPr lang="de-DE" sz="1600" dirty="0">
                <a:latin typeface="Arial" charset="0"/>
              </a:endParaRPr>
            </a:p>
          </p:txBody>
        </p:sp>
        <p:sp>
          <p:nvSpPr>
            <p:cNvPr id="15520" name="Rectangle 38"/>
            <p:cNvSpPr>
              <a:spLocks noChangeArrowheads="1"/>
            </p:cNvSpPr>
            <p:nvPr/>
          </p:nvSpPr>
          <p:spPr bwMode="auto">
            <a:xfrm>
              <a:off x="2430" y="1952"/>
              <a:ext cx="98" cy="154"/>
            </a:xfrm>
            <a:prstGeom prst="rect">
              <a:avLst/>
            </a:prstGeom>
            <a:noFill/>
            <a:ln w="9525">
              <a:noFill/>
              <a:miter lim="800000"/>
              <a:headEnd/>
              <a:tailEnd/>
            </a:ln>
          </p:spPr>
          <p:txBody>
            <a:bodyPr wrap="none" lIns="0" tIns="0" rIns="0" bIns="0">
              <a:spAutoFit/>
            </a:bodyPr>
            <a:lstStyle/>
            <a:p>
              <a:pPr algn="l" eaLnBrk="0" hangingPunct="0"/>
              <a:r>
                <a:rPr lang="de-DE" sz="1600" dirty="0">
                  <a:solidFill>
                    <a:srgbClr val="000000"/>
                  </a:solidFill>
                  <a:latin typeface="Arial" charset="0"/>
                </a:rPr>
                <a:t>s</a:t>
              </a:r>
              <a:r>
                <a:rPr lang="de-DE" sz="1600" baseline="-25000" dirty="0">
                  <a:solidFill>
                    <a:srgbClr val="000000"/>
                  </a:solidFill>
                  <a:latin typeface="Arial" charset="0"/>
                </a:rPr>
                <a:t>3</a:t>
              </a:r>
              <a:endParaRPr lang="de-DE" sz="1600" dirty="0">
                <a:latin typeface="Arial" charset="0"/>
              </a:endParaRPr>
            </a:p>
          </p:txBody>
        </p:sp>
        <p:sp>
          <p:nvSpPr>
            <p:cNvPr id="15521" name="Rectangle 39"/>
            <p:cNvSpPr>
              <a:spLocks noChangeArrowheads="1"/>
            </p:cNvSpPr>
            <p:nvPr/>
          </p:nvSpPr>
          <p:spPr bwMode="auto">
            <a:xfrm>
              <a:off x="2440" y="1365"/>
              <a:ext cx="96"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s</a:t>
              </a:r>
              <a:r>
                <a:rPr lang="de-DE" sz="1600" baseline="-25000">
                  <a:solidFill>
                    <a:srgbClr val="000000"/>
                  </a:solidFill>
                  <a:latin typeface="Arial" charset="0"/>
                </a:rPr>
                <a:t>2</a:t>
              </a:r>
              <a:endParaRPr lang="de-DE" sz="1600">
                <a:latin typeface="Arial" charset="0"/>
              </a:endParaRPr>
            </a:p>
          </p:txBody>
        </p:sp>
        <p:sp>
          <p:nvSpPr>
            <p:cNvPr id="15522" name="Rectangle 40"/>
            <p:cNvSpPr>
              <a:spLocks noChangeArrowheads="1"/>
            </p:cNvSpPr>
            <p:nvPr/>
          </p:nvSpPr>
          <p:spPr bwMode="auto">
            <a:xfrm>
              <a:off x="2440" y="1208"/>
              <a:ext cx="96"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s</a:t>
              </a:r>
              <a:r>
                <a:rPr lang="de-DE" sz="1600" baseline="-25000">
                  <a:solidFill>
                    <a:srgbClr val="000000"/>
                  </a:solidFill>
                  <a:latin typeface="Arial" charset="0"/>
                </a:rPr>
                <a:t>1</a:t>
              </a:r>
              <a:endParaRPr lang="de-DE" sz="1600">
                <a:latin typeface="Arial" charset="0"/>
              </a:endParaRPr>
            </a:p>
          </p:txBody>
        </p:sp>
        <p:sp>
          <p:nvSpPr>
            <p:cNvPr id="15523" name="Rectangle 41"/>
            <p:cNvSpPr>
              <a:spLocks noChangeArrowheads="1"/>
            </p:cNvSpPr>
            <p:nvPr/>
          </p:nvSpPr>
          <p:spPr bwMode="auto">
            <a:xfrm>
              <a:off x="2430" y="1570"/>
              <a:ext cx="114" cy="154"/>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c</a:t>
              </a:r>
              <a:r>
                <a:rPr lang="de-DE" sz="1600" baseline="-25000">
                  <a:solidFill>
                    <a:srgbClr val="000000"/>
                  </a:solidFill>
                  <a:latin typeface="Arial" charset="0"/>
                </a:rPr>
                <a:t>in</a:t>
              </a:r>
              <a:endParaRPr lang="de-DE" sz="1600">
                <a:latin typeface="Arial" charset="0"/>
              </a:endParaRPr>
            </a:p>
          </p:txBody>
        </p:sp>
        <p:sp>
          <p:nvSpPr>
            <p:cNvPr id="15524" name="Line 42"/>
            <p:cNvSpPr>
              <a:spLocks noChangeShapeType="1"/>
            </p:cNvSpPr>
            <p:nvPr/>
          </p:nvSpPr>
          <p:spPr bwMode="auto">
            <a:xfrm>
              <a:off x="434" y="2053"/>
              <a:ext cx="231" cy="1"/>
            </a:xfrm>
            <a:prstGeom prst="line">
              <a:avLst/>
            </a:prstGeom>
            <a:noFill/>
            <a:ln w="15875">
              <a:solidFill>
                <a:srgbClr val="000000"/>
              </a:solidFill>
              <a:round/>
              <a:headEnd type="triangle" w="med" len="med"/>
              <a:tailEnd/>
            </a:ln>
          </p:spPr>
          <p:txBody>
            <a:bodyPr/>
            <a:lstStyle/>
            <a:p>
              <a:endParaRPr lang="de-DE"/>
            </a:p>
          </p:txBody>
        </p:sp>
        <p:sp>
          <p:nvSpPr>
            <p:cNvPr id="15525" name="Line 43"/>
            <p:cNvSpPr>
              <a:spLocks noChangeShapeType="1"/>
            </p:cNvSpPr>
            <p:nvPr/>
          </p:nvSpPr>
          <p:spPr bwMode="auto">
            <a:xfrm>
              <a:off x="434" y="2219"/>
              <a:ext cx="237" cy="1"/>
            </a:xfrm>
            <a:prstGeom prst="line">
              <a:avLst/>
            </a:prstGeom>
            <a:noFill/>
            <a:ln w="15875">
              <a:solidFill>
                <a:srgbClr val="000000"/>
              </a:solidFill>
              <a:round/>
              <a:headEnd type="triangle" w="med" len="med"/>
              <a:tailEnd/>
            </a:ln>
          </p:spPr>
          <p:txBody>
            <a:bodyPr/>
            <a:lstStyle/>
            <a:p>
              <a:endParaRPr lang="de-DE"/>
            </a:p>
          </p:txBody>
        </p:sp>
        <p:sp>
          <p:nvSpPr>
            <p:cNvPr id="15526" name="Line 44"/>
            <p:cNvSpPr>
              <a:spLocks noChangeShapeType="1"/>
            </p:cNvSpPr>
            <p:nvPr/>
          </p:nvSpPr>
          <p:spPr bwMode="auto">
            <a:xfrm>
              <a:off x="426" y="2386"/>
              <a:ext cx="239" cy="1"/>
            </a:xfrm>
            <a:prstGeom prst="line">
              <a:avLst/>
            </a:prstGeom>
            <a:noFill/>
            <a:ln w="15875">
              <a:solidFill>
                <a:srgbClr val="000000"/>
              </a:solidFill>
              <a:round/>
              <a:headEnd type="triangle" w="med" len="med"/>
              <a:tailEnd/>
            </a:ln>
          </p:spPr>
          <p:txBody>
            <a:bodyPr/>
            <a:lstStyle/>
            <a:p>
              <a:endParaRPr lang="de-DE"/>
            </a:p>
          </p:txBody>
        </p:sp>
        <p:sp>
          <p:nvSpPr>
            <p:cNvPr id="15527" name="Line 45"/>
            <p:cNvSpPr>
              <a:spLocks noChangeShapeType="1"/>
            </p:cNvSpPr>
            <p:nvPr/>
          </p:nvSpPr>
          <p:spPr bwMode="auto">
            <a:xfrm flipV="1">
              <a:off x="455" y="2727"/>
              <a:ext cx="349" cy="5"/>
            </a:xfrm>
            <a:prstGeom prst="line">
              <a:avLst/>
            </a:prstGeom>
            <a:noFill/>
            <a:ln w="15875">
              <a:solidFill>
                <a:srgbClr val="000000"/>
              </a:solidFill>
              <a:round/>
              <a:headEnd type="triangle" w="med" len="med"/>
              <a:tailEnd/>
            </a:ln>
          </p:spPr>
          <p:txBody>
            <a:bodyPr/>
            <a:lstStyle/>
            <a:p>
              <a:endParaRPr lang="de-DE"/>
            </a:p>
          </p:txBody>
        </p:sp>
        <p:sp>
          <p:nvSpPr>
            <p:cNvPr id="15528" name="Line 46"/>
            <p:cNvSpPr>
              <a:spLocks noChangeShapeType="1"/>
            </p:cNvSpPr>
            <p:nvPr/>
          </p:nvSpPr>
          <p:spPr bwMode="auto">
            <a:xfrm>
              <a:off x="808" y="2582"/>
              <a:ext cx="1" cy="156"/>
            </a:xfrm>
            <a:prstGeom prst="line">
              <a:avLst/>
            </a:prstGeom>
            <a:noFill/>
            <a:ln w="15875">
              <a:solidFill>
                <a:srgbClr val="000000"/>
              </a:solidFill>
              <a:round/>
              <a:headEnd/>
              <a:tailEnd/>
            </a:ln>
          </p:spPr>
          <p:txBody>
            <a:bodyPr/>
            <a:lstStyle/>
            <a:p>
              <a:endParaRPr lang="de-DE"/>
            </a:p>
          </p:txBody>
        </p:sp>
        <p:grpSp>
          <p:nvGrpSpPr>
            <p:cNvPr id="15529" name="Group 47"/>
            <p:cNvGrpSpPr>
              <a:grpSpLocks/>
            </p:cNvGrpSpPr>
            <p:nvPr/>
          </p:nvGrpSpPr>
          <p:grpSpPr bwMode="auto">
            <a:xfrm>
              <a:off x="916" y="927"/>
              <a:ext cx="950" cy="340"/>
              <a:chOff x="916" y="927"/>
              <a:chExt cx="950" cy="250"/>
            </a:xfrm>
          </p:grpSpPr>
          <p:sp>
            <p:nvSpPr>
              <p:cNvPr id="15537" name="Line 48"/>
              <p:cNvSpPr>
                <a:spLocks noChangeShapeType="1"/>
              </p:cNvSpPr>
              <p:nvPr/>
            </p:nvSpPr>
            <p:spPr bwMode="auto">
              <a:xfrm>
                <a:off x="1865" y="937"/>
                <a:ext cx="1" cy="240"/>
              </a:xfrm>
              <a:prstGeom prst="line">
                <a:avLst/>
              </a:prstGeom>
              <a:noFill/>
              <a:ln w="15875">
                <a:solidFill>
                  <a:srgbClr val="000000"/>
                </a:solidFill>
                <a:round/>
                <a:headEnd/>
                <a:tailEnd type="triangle" w="med" len="med"/>
              </a:ln>
            </p:spPr>
            <p:txBody>
              <a:bodyPr/>
              <a:lstStyle/>
              <a:p>
                <a:endParaRPr lang="de-DE"/>
              </a:p>
            </p:txBody>
          </p:sp>
          <p:sp>
            <p:nvSpPr>
              <p:cNvPr id="15538" name="Line 49"/>
              <p:cNvSpPr>
                <a:spLocks noChangeShapeType="1"/>
              </p:cNvSpPr>
              <p:nvPr/>
            </p:nvSpPr>
            <p:spPr bwMode="auto">
              <a:xfrm>
                <a:off x="916" y="927"/>
                <a:ext cx="1" cy="240"/>
              </a:xfrm>
              <a:prstGeom prst="line">
                <a:avLst/>
              </a:prstGeom>
              <a:noFill/>
              <a:ln w="15875">
                <a:solidFill>
                  <a:srgbClr val="000000"/>
                </a:solidFill>
                <a:round/>
                <a:headEnd/>
                <a:tailEnd type="triangle" w="med" len="med"/>
              </a:ln>
            </p:spPr>
            <p:txBody>
              <a:bodyPr/>
              <a:lstStyle/>
              <a:p>
                <a:endParaRPr lang="de-DE"/>
              </a:p>
            </p:txBody>
          </p:sp>
        </p:grpSp>
        <p:grpSp>
          <p:nvGrpSpPr>
            <p:cNvPr id="15530" name="Group 50"/>
            <p:cNvGrpSpPr>
              <a:grpSpLocks/>
            </p:cNvGrpSpPr>
            <p:nvPr/>
          </p:nvGrpSpPr>
          <p:grpSpPr bwMode="auto">
            <a:xfrm>
              <a:off x="916" y="1578"/>
              <a:ext cx="1477" cy="290"/>
              <a:chOff x="916" y="1578"/>
              <a:chExt cx="1477" cy="218"/>
            </a:xfrm>
          </p:grpSpPr>
          <p:sp>
            <p:nvSpPr>
              <p:cNvPr id="15534" name="Freeform 51"/>
              <p:cNvSpPr>
                <a:spLocks/>
              </p:cNvSpPr>
              <p:nvPr/>
            </p:nvSpPr>
            <p:spPr bwMode="auto">
              <a:xfrm>
                <a:off x="2041" y="1681"/>
                <a:ext cx="352" cy="108"/>
              </a:xfrm>
              <a:custGeom>
                <a:avLst/>
                <a:gdLst>
                  <a:gd name="T0" fmla="*/ 0 w 352"/>
                  <a:gd name="T1" fmla="*/ 108 h 108"/>
                  <a:gd name="T2" fmla="*/ 0 w 352"/>
                  <a:gd name="T3" fmla="*/ 0 h 108"/>
                  <a:gd name="T4" fmla="*/ 352 w 352"/>
                  <a:gd name="T5" fmla="*/ 0 h 108"/>
                  <a:gd name="T6" fmla="*/ 0 60000 65536"/>
                  <a:gd name="T7" fmla="*/ 0 60000 65536"/>
                  <a:gd name="T8" fmla="*/ 0 60000 65536"/>
                  <a:gd name="T9" fmla="*/ 0 w 352"/>
                  <a:gd name="T10" fmla="*/ 0 h 108"/>
                  <a:gd name="T11" fmla="*/ 352 w 352"/>
                  <a:gd name="T12" fmla="*/ 108 h 108"/>
                </a:gdLst>
                <a:ahLst/>
                <a:cxnLst>
                  <a:cxn ang="T6">
                    <a:pos x="T0" y="T1"/>
                  </a:cxn>
                  <a:cxn ang="T7">
                    <a:pos x="T2" y="T3"/>
                  </a:cxn>
                  <a:cxn ang="T8">
                    <a:pos x="T4" y="T5"/>
                  </a:cxn>
                </a:cxnLst>
                <a:rect l="T9" t="T10" r="T11" b="T12"/>
                <a:pathLst>
                  <a:path w="352" h="108">
                    <a:moveTo>
                      <a:pt x="0" y="108"/>
                    </a:moveTo>
                    <a:lnTo>
                      <a:pt x="0" y="0"/>
                    </a:lnTo>
                    <a:lnTo>
                      <a:pt x="352" y="0"/>
                    </a:lnTo>
                  </a:path>
                </a:pathLst>
              </a:custGeom>
              <a:noFill/>
              <a:ln w="15875">
                <a:solidFill>
                  <a:srgbClr val="000000"/>
                </a:solidFill>
                <a:round/>
                <a:headEnd type="triangle" w="med" len="med"/>
                <a:tailEnd/>
              </a:ln>
            </p:spPr>
            <p:txBody>
              <a:bodyPr/>
              <a:lstStyle/>
              <a:p>
                <a:endParaRPr lang="de-DE"/>
              </a:p>
            </p:txBody>
          </p:sp>
          <p:sp>
            <p:nvSpPr>
              <p:cNvPr id="15535" name="Line 52"/>
              <p:cNvSpPr>
                <a:spLocks noChangeShapeType="1"/>
              </p:cNvSpPr>
              <p:nvPr/>
            </p:nvSpPr>
            <p:spPr bwMode="auto">
              <a:xfrm flipH="1">
                <a:off x="916" y="1578"/>
                <a:ext cx="5" cy="218"/>
              </a:xfrm>
              <a:prstGeom prst="line">
                <a:avLst/>
              </a:prstGeom>
              <a:noFill/>
              <a:ln w="15875">
                <a:solidFill>
                  <a:srgbClr val="000000"/>
                </a:solidFill>
                <a:round/>
                <a:headEnd/>
                <a:tailEnd type="triangle" w="med" len="med"/>
              </a:ln>
            </p:spPr>
            <p:txBody>
              <a:bodyPr/>
              <a:lstStyle/>
              <a:p>
                <a:endParaRPr lang="de-DE"/>
              </a:p>
            </p:txBody>
          </p:sp>
          <p:sp>
            <p:nvSpPr>
              <p:cNvPr id="15536" name="Line 53"/>
              <p:cNvSpPr>
                <a:spLocks noChangeShapeType="1"/>
              </p:cNvSpPr>
              <p:nvPr/>
            </p:nvSpPr>
            <p:spPr bwMode="auto">
              <a:xfrm>
                <a:off x="1880" y="1583"/>
                <a:ext cx="1" cy="206"/>
              </a:xfrm>
              <a:prstGeom prst="line">
                <a:avLst/>
              </a:prstGeom>
              <a:noFill/>
              <a:ln w="15875">
                <a:solidFill>
                  <a:srgbClr val="000000"/>
                </a:solidFill>
                <a:round/>
                <a:headEnd/>
                <a:tailEnd type="triangle" w="med" len="med"/>
              </a:ln>
            </p:spPr>
            <p:txBody>
              <a:bodyPr/>
              <a:lstStyle/>
              <a:p>
                <a:endParaRPr lang="de-DE"/>
              </a:p>
            </p:txBody>
          </p:sp>
        </p:grpSp>
        <p:sp>
          <p:nvSpPr>
            <p:cNvPr id="15531" name="Line 54"/>
            <p:cNvSpPr>
              <a:spLocks noChangeShapeType="1"/>
            </p:cNvSpPr>
            <p:nvPr/>
          </p:nvSpPr>
          <p:spPr bwMode="auto">
            <a:xfrm>
              <a:off x="1400" y="2582"/>
              <a:ext cx="1" cy="331"/>
            </a:xfrm>
            <a:prstGeom prst="line">
              <a:avLst/>
            </a:prstGeom>
            <a:noFill/>
            <a:ln w="15875">
              <a:solidFill>
                <a:srgbClr val="000000"/>
              </a:solidFill>
              <a:round/>
              <a:headEnd/>
              <a:tailEnd type="triangle" w="med" len="med"/>
            </a:ln>
          </p:spPr>
          <p:txBody>
            <a:bodyPr/>
            <a:lstStyle/>
            <a:p>
              <a:endParaRPr lang="de-DE"/>
            </a:p>
          </p:txBody>
        </p:sp>
        <p:sp>
          <p:nvSpPr>
            <p:cNvPr id="15532" name="Line 55"/>
            <p:cNvSpPr>
              <a:spLocks noChangeShapeType="1"/>
            </p:cNvSpPr>
            <p:nvPr/>
          </p:nvSpPr>
          <p:spPr bwMode="auto">
            <a:xfrm flipV="1">
              <a:off x="1414" y="3212"/>
              <a:ext cx="1" cy="335"/>
            </a:xfrm>
            <a:prstGeom prst="line">
              <a:avLst/>
            </a:prstGeom>
            <a:noFill/>
            <a:ln w="15875">
              <a:solidFill>
                <a:srgbClr val="000000"/>
              </a:solidFill>
              <a:round/>
              <a:headEnd type="triangle" w="med" len="med"/>
              <a:tailEnd type="triangle" w="med" len="med"/>
            </a:ln>
          </p:spPr>
          <p:txBody>
            <a:bodyPr/>
            <a:lstStyle/>
            <a:p>
              <a:endParaRPr lang="de-DE"/>
            </a:p>
          </p:txBody>
        </p:sp>
        <p:sp>
          <p:nvSpPr>
            <p:cNvPr id="15533" name="Line 56"/>
            <p:cNvSpPr>
              <a:spLocks noChangeShapeType="1"/>
            </p:cNvSpPr>
            <p:nvPr/>
          </p:nvSpPr>
          <p:spPr bwMode="auto">
            <a:xfrm flipH="1" flipV="1">
              <a:off x="2169" y="1490"/>
              <a:ext cx="195" cy="5"/>
            </a:xfrm>
            <a:prstGeom prst="line">
              <a:avLst/>
            </a:prstGeom>
            <a:noFill/>
            <a:ln w="15875">
              <a:solidFill>
                <a:srgbClr val="000000"/>
              </a:solidFill>
              <a:round/>
              <a:headEnd/>
              <a:tailEnd type="triangle" w="med" len="med"/>
            </a:ln>
          </p:spPr>
          <p:txBody>
            <a:bodyPr/>
            <a:lstStyle/>
            <a:p>
              <a:endParaRPr lang="de-DE"/>
            </a:p>
          </p:txBody>
        </p:sp>
      </p:grpSp>
      <p:graphicFrame>
        <p:nvGraphicFramePr>
          <p:cNvPr id="1343687" name="Group 199"/>
          <p:cNvGraphicFramePr>
            <a:graphicFrameLocks noGrp="1"/>
          </p:cNvGraphicFramePr>
          <p:nvPr>
            <p:extLst>
              <p:ext uri="{D42A27DB-BD31-4B8C-83A1-F6EECF244321}">
                <p14:modId xmlns:p14="http://schemas.microsoft.com/office/powerpoint/2010/main" val="2801733998"/>
              </p:ext>
            </p:extLst>
          </p:nvPr>
        </p:nvGraphicFramePr>
        <p:xfrm>
          <a:off x="6600056" y="1316086"/>
          <a:ext cx="3929090" cy="1260000"/>
        </p:xfrm>
        <a:graphic>
          <a:graphicData uri="http://schemas.openxmlformats.org/drawingml/2006/table">
            <a:tbl>
              <a:tblPr/>
              <a:tblGrid>
                <a:gridCol w="982868">
                  <a:extLst>
                    <a:ext uri="{9D8B030D-6E8A-4147-A177-3AD203B41FA5}">
                      <a16:colId xmlns:a16="http://schemas.microsoft.com/office/drawing/2014/main" val="20000"/>
                    </a:ext>
                  </a:extLst>
                </a:gridCol>
                <a:gridCol w="874520">
                  <a:extLst>
                    <a:ext uri="{9D8B030D-6E8A-4147-A177-3AD203B41FA5}">
                      <a16:colId xmlns:a16="http://schemas.microsoft.com/office/drawing/2014/main" val="20001"/>
                    </a:ext>
                  </a:extLst>
                </a:gridCol>
                <a:gridCol w="1088834">
                  <a:extLst>
                    <a:ext uri="{9D8B030D-6E8A-4147-A177-3AD203B41FA5}">
                      <a16:colId xmlns:a16="http://schemas.microsoft.com/office/drawing/2014/main" val="20002"/>
                    </a:ext>
                  </a:extLst>
                </a:gridCol>
                <a:gridCol w="982868">
                  <a:extLst>
                    <a:ext uri="{9D8B030D-6E8A-4147-A177-3AD203B41FA5}">
                      <a16:colId xmlns:a16="http://schemas.microsoft.com/office/drawing/2014/main" val="20003"/>
                    </a:ext>
                  </a:extLst>
                </a:gridCol>
              </a:tblGrid>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s</a:t>
                      </a:r>
                      <a:r>
                        <a:rPr kumimoji="0" lang="de-DE" sz="1400" b="1" i="0" u="none" strike="noStrike" cap="none" normalizeH="0" baseline="-25000" dirty="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s</a:t>
                      </a:r>
                      <a:r>
                        <a:rPr kumimoji="0" lang="de-DE" sz="1400" b="1" i="0" u="none" strike="noStrike" cap="none" normalizeH="0" baseline="-25000" dirty="0">
                          <a:ln>
                            <a:noFill/>
                          </a:ln>
                          <a:solidFill>
                            <a:schemeClr val="tx1"/>
                          </a:solidFill>
                          <a:effectLst/>
                          <a:latin typeface="Times New Roman" pitchFamily="18" charset="0"/>
                          <a:cs typeface="Times New Roman" pitchFamily="18" charset="0"/>
                        </a:rPr>
                        <a:t>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ALU1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ALU2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extLst>
                  <a:ext uri="{0D108BD9-81ED-4DB2-BD59-A6C34878D82A}">
                    <a16:rowId xmlns:a16="http://schemas.microsoft.com/office/drawing/2014/main" val="10000"/>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X</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Y</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extLst>
                  <a:ext uri="{0D108BD9-81ED-4DB2-BD59-A6C34878D82A}">
                    <a16:rowId xmlns:a16="http://schemas.microsoft.com/office/drawing/2014/main" val="10001"/>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X</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extLst>
                  <a:ext uri="{0D108BD9-81ED-4DB2-BD59-A6C34878D82A}">
                    <a16:rowId xmlns:a16="http://schemas.microsoft.com/office/drawing/2014/main" val="10002"/>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Y</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extLst>
                  <a:ext uri="{0D108BD9-81ED-4DB2-BD59-A6C34878D82A}">
                    <a16:rowId xmlns:a16="http://schemas.microsoft.com/office/drawing/2014/main" val="10003"/>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Y</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X</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E7F"/>
                    </a:solidFill>
                  </a:tcPr>
                </a:tc>
                <a:extLst>
                  <a:ext uri="{0D108BD9-81ED-4DB2-BD59-A6C34878D82A}">
                    <a16:rowId xmlns:a16="http://schemas.microsoft.com/office/drawing/2014/main" val="10004"/>
                  </a:ext>
                </a:extLst>
              </a:tr>
            </a:tbl>
          </a:graphicData>
        </a:graphic>
      </p:graphicFrame>
      <p:sp>
        <p:nvSpPr>
          <p:cNvPr id="15397" name="Line 134"/>
          <p:cNvSpPr>
            <a:spLocks noChangeShapeType="1"/>
          </p:cNvSpPr>
          <p:nvPr/>
        </p:nvSpPr>
        <p:spPr bwMode="auto">
          <a:xfrm>
            <a:off x="6253981" y="2905174"/>
            <a:ext cx="588962" cy="0"/>
          </a:xfrm>
          <a:prstGeom prst="line">
            <a:avLst/>
          </a:prstGeom>
          <a:noFill/>
          <a:ln w="28575" cap="sq">
            <a:noFill/>
            <a:round/>
            <a:headEnd/>
            <a:tailEnd/>
          </a:ln>
        </p:spPr>
        <p:txBody>
          <a:bodyPr/>
          <a:lstStyle/>
          <a:p>
            <a:endParaRPr lang="de-DE"/>
          </a:p>
        </p:txBody>
      </p:sp>
      <p:sp>
        <p:nvSpPr>
          <p:cNvPr id="15398" name="Line 135"/>
          <p:cNvSpPr>
            <a:spLocks noChangeShapeType="1"/>
          </p:cNvSpPr>
          <p:nvPr/>
        </p:nvSpPr>
        <p:spPr bwMode="auto">
          <a:xfrm>
            <a:off x="6253981" y="5234036"/>
            <a:ext cx="588962" cy="0"/>
          </a:xfrm>
          <a:prstGeom prst="line">
            <a:avLst/>
          </a:prstGeom>
          <a:noFill/>
          <a:ln w="28575" cap="sq">
            <a:noFill/>
            <a:round/>
            <a:headEnd/>
            <a:tailEnd/>
          </a:ln>
        </p:spPr>
        <p:txBody>
          <a:bodyPr/>
          <a:lstStyle/>
          <a:p>
            <a:endParaRPr lang="de-DE"/>
          </a:p>
        </p:txBody>
      </p:sp>
      <p:sp>
        <p:nvSpPr>
          <p:cNvPr id="15399" name="Line 136"/>
          <p:cNvSpPr>
            <a:spLocks noChangeShapeType="1"/>
          </p:cNvSpPr>
          <p:nvPr/>
        </p:nvSpPr>
        <p:spPr bwMode="auto">
          <a:xfrm>
            <a:off x="6253981" y="2905174"/>
            <a:ext cx="0" cy="258762"/>
          </a:xfrm>
          <a:prstGeom prst="line">
            <a:avLst/>
          </a:prstGeom>
          <a:noFill/>
          <a:ln w="28575" cap="sq">
            <a:noFill/>
            <a:round/>
            <a:headEnd/>
            <a:tailEnd/>
          </a:ln>
        </p:spPr>
        <p:txBody>
          <a:bodyPr/>
          <a:lstStyle/>
          <a:p>
            <a:endParaRPr lang="de-DE"/>
          </a:p>
        </p:txBody>
      </p:sp>
      <p:sp>
        <p:nvSpPr>
          <p:cNvPr id="15400" name="Line 139"/>
          <p:cNvSpPr>
            <a:spLocks noChangeShapeType="1"/>
          </p:cNvSpPr>
          <p:nvPr/>
        </p:nvSpPr>
        <p:spPr bwMode="auto">
          <a:xfrm>
            <a:off x="6253981" y="3163937"/>
            <a:ext cx="0" cy="258763"/>
          </a:xfrm>
          <a:prstGeom prst="line">
            <a:avLst/>
          </a:prstGeom>
          <a:noFill/>
          <a:ln w="28575" cap="sq">
            <a:noFill/>
            <a:round/>
            <a:headEnd/>
            <a:tailEnd/>
          </a:ln>
        </p:spPr>
        <p:txBody>
          <a:bodyPr/>
          <a:lstStyle/>
          <a:p>
            <a:endParaRPr lang="de-DE"/>
          </a:p>
        </p:txBody>
      </p:sp>
      <p:sp>
        <p:nvSpPr>
          <p:cNvPr id="15401" name="Line 143"/>
          <p:cNvSpPr>
            <a:spLocks noChangeShapeType="1"/>
          </p:cNvSpPr>
          <p:nvPr/>
        </p:nvSpPr>
        <p:spPr bwMode="auto">
          <a:xfrm>
            <a:off x="6253981" y="3422699"/>
            <a:ext cx="0" cy="258762"/>
          </a:xfrm>
          <a:prstGeom prst="line">
            <a:avLst/>
          </a:prstGeom>
          <a:noFill/>
          <a:ln w="28575" cap="sq">
            <a:noFill/>
            <a:round/>
            <a:headEnd/>
            <a:tailEnd/>
          </a:ln>
        </p:spPr>
        <p:txBody>
          <a:bodyPr/>
          <a:lstStyle/>
          <a:p>
            <a:endParaRPr lang="de-DE"/>
          </a:p>
        </p:txBody>
      </p:sp>
      <p:sp>
        <p:nvSpPr>
          <p:cNvPr id="15402" name="Line 145"/>
          <p:cNvSpPr>
            <a:spLocks noChangeShapeType="1"/>
          </p:cNvSpPr>
          <p:nvPr/>
        </p:nvSpPr>
        <p:spPr bwMode="auto">
          <a:xfrm>
            <a:off x="6253981" y="3681462"/>
            <a:ext cx="0" cy="258763"/>
          </a:xfrm>
          <a:prstGeom prst="line">
            <a:avLst/>
          </a:prstGeom>
          <a:noFill/>
          <a:ln w="28575" cap="sq">
            <a:noFill/>
            <a:round/>
            <a:headEnd/>
            <a:tailEnd/>
          </a:ln>
        </p:spPr>
        <p:txBody>
          <a:bodyPr/>
          <a:lstStyle/>
          <a:p>
            <a:endParaRPr lang="de-DE"/>
          </a:p>
        </p:txBody>
      </p:sp>
      <p:sp>
        <p:nvSpPr>
          <p:cNvPr id="15403" name="Line 147"/>
          <p:cNvSpPr>
            <a:spLocks noChangeShapeType="1"/>
          </p:cNvSpPr>
          <p:nvPr/>
        </p:nvSpPr>
        <p:spPr bwMode="auto">
          <a:xfrm>
            <a:off x="6253981" y="3940224"/>
            <a:ext cx="0" cy="258762"/>
          </a:xfrm>
          <a:prstGeom prst="line">
            <a:avLst/>
          </a:prstGeom>
          <a:noFill/>
          <a:ln w="28575" cap="sq">
            <a:noFill/>
            <a:round/>
            <a:headEnd/>
            <a:tailEnd/>
          </a:ln>
        </p:spPr>
        <p:txBody>
          <a:bodyPr/>
          <a:lstStyle/>
          <a:p>
            <a:endParaRPr lang="de-DE"/>
          </a:p>
        </p:txBody>
      </p:sp>
      <p:sp>
        <p:nvSpPr>
          <p:cNvPr id="15404" name="Line 149"/>
          <p:cNvSpPr>
            <a:spLocks noChangeShapeType="1"/>
          </p:cNvSpPr>
          <p:nvPr/>
        </p:nvSpPr>
        <p:spPr bwMode="auto">
          <a:xfrm>
            <a:off x="6253981" y="4198987"/>
            <a:ext cx="0" cy="258763"/>
          </a:xfrm>
          <a:prstGeom prst="line">
            <a:avLst/>
          </a:prstGeom>
          <a:noFill/>
          <a:ln w="28575" cap="sq">
            <a:noFill/>
            <a:round/>
            <a:headEnd/>
            <a:tailEnd/>
          </a:ln>
        </p:spPr>
        <p:txBody>
          <a:bodyPr/>
          <a:lstStyle/>
          <a:p>
            <a:endParaRPr lang="de-DE"/>
          </a:p>
        </p:txBody>
      </p:sp>
      <p:sp>
        <p:nvSpPr>
          <p:cNvPr id="15405" name="Line 151"/>
          <p:cNvSpPr>
            <a:spLocks noChangeShapeType="1"/>
          </p:cNvSpPr>
          <p:nvPr/>
        </p:nvSpPr>
        <p:spPr bwMode="auto">
          <a:xfrm>
            <a:off x="6253981" y="4457749"/>
            <a:ext cx="0" cy="258762"/>
          </a:xfrm>
          <a:prstGeom prst="line">
            <a:avLst/>
          </a:prstGeom>
          <a:noFill/>
          <a:ln w="28575" cap="sq">
            <a:noFill/>
            <a:round/>
            <a:headEnd/>
            <a:tailEnd/>
          </a:ln>
        </p:spPr>
        <p:txBody>
          <a:bodyPr/>
          <a:lstStyle/>
          <a:p>
            <a:endParaRPr lang="de-DE"/>
          </a:p>
        </p:txBody>
      </p:sp>
      <p:sp>
        <p:nvSpPr>
          <p:cNvPr id="15406" name="Line 153"/>
          <p:cNvSpPr>
            <a:spLocks noChangeShapeType="1"/>
          </p:cNvSpPr>
          <p:nvPr/>
        </p:nvSpPr>
        <p:spPr bwMode="auto">
          <a:xfrm>
            <a:off x="6253981" y="4716512"/>
            <a:ext cx="0" cy="258763"/>
          </a:xfrm>
          <a:prstGeom prst="line">
            <a:avLst/>
          </a:prstGeom>
          <a:noFill/>
          <a:ln w="28575" cap="sq">
            <a:noFill/>
            <a:round/>
            <a:headEnd/>
            <a:tailEnd/>
          </a:ln>
        </p:spPr>
        <p:txBody>
          <a:bodyPr/>
          <a:lstStyle/>
          <a:p>
            <a:endParaRPr lang="de-DE"/>
          </a:p>
        </p:txBody>
      </p:sp>
      <p:sp>
        <p:nvSpPr>
          <p:cNvPr id="15407" name="Line 155"/>
          <p:cNvSpPr>
            <a:spLocks noChangeShapeType="1"/>
          </p:cNvSpPr>
          <p:nvPr/>
        </p:nvSpPr>
        <p:spPr bwMode="auto">
          <a:xfrm>
            <a:off x="6253981" y="4975274"/>
            <a:ext cx="0" cy="258762"/>
          </a:xfrm>
          <a:prstGeom prst="line">
            <a:avLst/>
          </a:prstGeom>
          <a:noFill/>
          <a:ln w="28575" cap="sq">
            <a:noFill/>
            <a:round/>
            <a:headEnd/>
            <a:tailEnd/>
          </a:ln>
        </p:spPr>
        <p:txBody>
          <a:bodyPr/>
          <a:lstStyle/>
          <a:p>
            <a:endParaRPr lang="de-DE"/>
          </a:p>
        </p:txBody>
      </p:sp>
      <p:graphicFrame>
        <p:nvGraphicFramePr>
          <p:cNvPr id="1343688" name="Group 200"/>
          <p:cNvGraphicFramePr>
            <a:graphicFrameLocks noGrp="1"/>
          </p:cNvGraphicFramePr>
          <p:nvPr>
            <p:extLst>
              <p:ext uri="{D42A27DB-BD31-4B8C-83A1-F6EECF244321}">
                <p14:modId xmlns:p14="http://schemas.microsoft.com/office/powerpoint/2010/main" val="2341310478"/>
              </p:ext>
            </p:extLst>
          </p:nvPr>
        </p:nvGraphicFramePr>
        <p:xfrm>
          <a:off x="6600056" y="5219749"/>
          <a:ext cx="3929090" cy="1260000"/>
        </p:xfrm>
        <a:graphic>
          <a:graphicData uri="http://schemas.openxmlformats.org/drawingml/2006/table">
            <a:tbl>
              <a:tblPr/>
              <a:tblGrid>
                <a:gridCol w="924629">
                  <a:extLst>
                    <a:ext uri="{9D8B030D-6E8A-4147-A177-3AD203B41FA5}">
                      <a16:colId xmlns:a16="http://schemas.microsoft.com/office/drawing/2014/main" val="20000"/>
                    </a:ext>
                  </a:extLst>
                </a:gridCol>
                <a:gridCol w="932759">
                  <a:extLst>
                    <a:ext uri="{9D8B030D-6E8A-4147-A177-3AD203B41FA5}">
                      <a16:colId xmlns:a16="http://schemas.microsoft.com/office/drawing/2014/main" val="20001"/>
                    </a:ext>
                  </a:extLst>
                </a:gridCol>
                <a:gridCol w="2071702">
                  <a:extLst>
                    <a:ext uri="{9D8B030D-6E8A-4147-A177-3AD203B41FA5}">
                      <a16:colId xmlns:a16="http://schemas.microsoft.com/office/drawing/2014/main" val="20002"/>
                    </a:ext>
                  </a:extLst>
                </a:gridCol>
              </a:tblGrid>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s</a:t>
                      </a:r>
                      <a:r>
                        <a:rPr kumimoji="0" lang="de-DE" sz="1400" b="1" i="0" u="none" strike="noStrike" cap="none" normalizeH="0" baseline="-25000" dirty="0">
                          <a:ln>
                            <a:noFill/>
                          </a:ln>
                          <a:solidFill>
                            <a:schemeClr val="tx1"/>
                          </a:solidFill>
                          <a:effectLst/>
                          <a:latin typeface="Times New Roman" pitchFamily="18" charset="0"/>
                          <a:cs typeface="Times New Roman" pitchFamily="18" charset="0"/>
                        </a:rPr>
                        <a:t>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s</a:t>
                      </a:r>
                      <a:r>
                        <a:rPr kumimoji="0" lang="de-DE" sz="1400" b="1" i="0" u="none" strike="noStrike" cap="none" normalizeH="0" baseline="-25000" dirty="0">
                          <a:ln>
                            <a:noFill/>
                          </a:ln>
                          <a:solidFill>
                            <a:schemeClr val="tx1"/>
                          </a:solidFill>
                          <a:effectLst/>
                          <a:latin typeface="Times New Roman" pitchFamily="18" charset="0"/>
                          <a:cs typeface="Times New Roman" pitchFamily="18" charset="0"/>
                        </a:rPr>
                        <a:t>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1" i="0" u="none" strike="noStrike" cap="none" normalizeH="0" baseline="0" dirty="0">
                          <a:ln>
                            <a:noFill/>
                          </a:ln>
                          <a:solidFill>
                            <a:schemeClr val="tx1"/>
                          </a:solidFill>
                          <a:effectLst/>
                          <a:latin typeface="Times New Roman" pitchFamily="18" charset="0"/>
                          <a:cs typeface="Times New Roman" pitchFamily="18" charset="0"/>
                        </a:rPr>
                        <a:t>Z</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extLst>
                  <a:ext uri="{0D108BD9-81ED-4DB2-BD59-A6C34878D82A}">
                    <a16:rowId xmlns:a16="http://schemas.microsoft.com/office/drawing/2014/main" val="10000"/>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ALU3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extLst>
                  <a:ext uri="{0D108BD9-81ED-4DB2-BD59-A6C34878D82A}">
                    <a16:rowId xmlns:a16="http://schemas.microsoft.com/office/drawing/2014/main" val="10001"/>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ALU3 </a:t>
                      </a:r>
                      <a:r>
                        <a:rPr kumimoji="0" lang="de-DE" sz="1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de-DE" sz="1400" b="0" i="0" u="none" strike="noStrike" cap="none" normalizeH="0" baseline="0" dirty="0">
                          <a:ln>
                            <a:noFill/>
                          </a:ln>
                          <a:solidFill>
                            <a:schemeClr val="tx1"/>
                          </a:solidFill>
                          <a:effectLst/>
                          <a:latin typeface="Times New Roman" pitchFamily="18" charset="0"/>
                          <a:cs typeface="Times New Roman" pitchFamily="18" charset="0"/>
                        </a:rPr>
                        <a:t> 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extLst>
                  <a:ext uri="{0D108BD9-81ED-4DB2-BD59-A6C34878D82A}">
                    <a16:rowId xmlns:a16="http://schemas.microsoft.com/office/drawing/2014/main" val="10002"/>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0</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a:ln>
                            <a:noFill/>
                          </a:ln>
                          <a:solidFill>
                            <a:schemeClr val="tx1"/>
                          </a:solidFill>
                          <a:effectLst/>
                          <a:latin typeface="Times New Roman" pitchFamily="18" charset="0"/>
                          <a:cs typeface="Times New Roman" pitchFamily="18" charset="0"/>
                        </a:rPr>
                        <a:t>ALU3 </a:t>
                      </a:r>
                      <a:r>
                        <a:rPr kumimoji="0" lang="de-DE" sz="1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de-DE" sz="1400" b="0" i="0" u="none" strike="noStrike" cap="none" normalizeH="0" baseline="0" dirty="0">
                          <a:ln>
                            <a:noFill/>
                          </a:ln>
                          <a:solidFill>
                            <a:schemeClr val="tx1"/>
                          </a:solidFill>
                          <a:effectLst/>
                          <a:latin typeface="Times New Roman" pitchFamily="18" charset="0"/>
                          <a:cs typeface="Times New Roman" pitchFamily="18" charset="0"/>
                        </a:rPr>
                        <a:t> 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extLst>
                  <a:ext uri="{0D108BD9-81ED-4DB2-BD59-A6C34878D82A}">
                    <a16:rowId xmlns:a16="http://schemas.microsoft.com/office/drawing/2014/main" val="10003"/>
                  </a:ext>
                </a:extLst>
              </a:tr>
              <a:tr h="252000">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a:ln>
                            <a:noFill/>
                          </a:ln>
                          <a:solidFill>
                            <a:schemeClr val="tx1"/>
                          </a:solidFill>
                          <a:effectLst/>
                          <a:latin typeface="Times New Roman" pitchFamily="18" charset="0"/>
                          <a:cs typeface="Times New Roman" pitchFamily="18"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tc>
                  <a:txBody>
                    <a:bodyPr/>
                    <a:lstStyle/>
                    <a:p>
                      <a:pPr marL="0" marR="0" lvl="0" indent="0" algn="ctr" defTabSz="914400" rtl="0" eaLnBrk="1" fontAlgn="base" latinLnBrk="0" hangingPunct="1">
                        <a:lnSpc>
                          <a:spcPct val="100000"/>
                        </a:lnSpc>
                        <a:spcBef>
                          <a:spcPct val="0"/>
                        </a:spcBef>
                        <a:spcAft>
                          <a:spcPct val="0"/>
                        </a:spcAft>
                        <a:buClr>
                          <a:srgbClr val="003366"/>
                        </a:buClr>
                        <a:buSzPct val="120000"/>
                        <a:buFontTx/>
                        <a:buNone/>
                        <a:tabLst/>
                      </a:pPr>
                      <a:r>
                        <a:rPr kumimoji="0" lang="de-DE" sz="1400" b="0" i="0" u="none" strike="noStrike" cap="none" normalizeH="0" baseline="0" dirty="0" err="1">
                          <a:ln>
                            <a:noFill/>
                          </a:ln>
                          <a:solidFill>
                            <a:schemeClr val="tx1"/>
                          </a:solidFill>
                          <a:effectLst/>
                          <a:latin typeface="Times New Roman" pitchFamily="18" charset="0"/>
                          <a:cs typeface="Times New Roman" pitchFamily="18" charset="0"/>
                        </a:rPr>
                        <a:t>store</a:t>
                      </a:r>
                      <a:r>
                        <a:rPr kumimoji="0" lang="de-DE" sz="1400" b="0" i="0" u="none" strike="noStrike" cap="none" normalizeH="0" baseline="0" dirty="0">
                          <a:ln>
                            <a:noFill/>
                          </a:ln>
                          <a:solidFill>
                            <a:schemeClr val="tx1"/>
                          </a:solidFill>
                          <a:effectLst/>
                          <a:latin typeface="Times New Roman" pitchFamily="18" charset="0"/>
                          <a:cs typeface="Times New Roman" pitchFamily="18" charset="0"/>
                        </a:rPr>
                        <a:t> Z</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E73"/>
                    </a:solidFill>
                  </a:tcPr>
                </a:tc>
                <a:extLst>
                  <a:ext uri="{0D108BD9-81ED-4DB2-BD59-A6C34878D82A}">
                    <a16:rowId xmlns:a16="http://schemas.microsoft.com/office/drawing/2014/main" val="10004"/>
                  </a:ext>
                </a:extLst>
              </a:tr>
            </a:tbl>
          </a:graphicData>
        </a:graphic>
      </p:graphicFrame>
      <p:graphicFrame>
        <p:nvGraphicFramePr>
          <p:cNvPr id="128" name="Tabelle 127"/>
          <p:cNvGraphicFramePr>
            <a:graphicFrameLocks noGrp="1"/>
          </p:cNvGraphicFramePr>
          <p:nvPr>
            <p:extLst>
              <p:ext uri="{D42A27DB-BD31-4B8C-83A1-F6EECF244321}">
                <p14:modId xmlns:p14="http://schemas.microsoft.com/office/powerpoint/2010/main" val="3644981590"/>
              </p:ext>
            </p:extLst>
          </p:nvPr>
        </p:nvGraphicFramePr>
        <p:xfrm>
          <a:off x="6600056" y="2736899"/>
          <a:ext cx="3929122" cy="2268000"/>
        </p:xfrm>
        <a:graphic>
          <a:graphicData uri="http://schemas.openxmlformats.org/drawingml/2006/table">
            <a:tbl>
              <a:tblPr firstRow="1" bandRow="1">
                <a:tableStyleId>{5C22544A-7EE6-4342-B048-85BDC9FD1C3A}</a:tableStyleId>
              </a:tblPr>
              <a:tblGrid>
                <a:gridCol w="642974">
                  <a:extLst>
                    <a:ext uri="{9D8B030D-6E8A-4147-A177-3AD203B41FA5}">
                      <a16:colId xmlns:a16="http://schemas.microsoft.com/office/drawing/2014/main" val="20000"/>
                    </a:ext>
                  </a:extLst>
                </a:gridCol>
                <a:gridCol w="642942">
                  <a:extLst>
                    <a:ext uri="{9D8B030D-6E8A-4147-A177-3AD203B41FA5}">
                      <a16:colId xmlns:a16="http://schemas.microsoft.com/office/drawing/2014/main" val="20001"/>
                    </a:ext>
                  </a:extLst>
                </a:gridCol>
                <a:gridCol w="571504">
                  <a:extLst>
                    <a:ext uri="{9D8B030D-6E8A-4147-A177-3AD203B41FA5}">
                      <a16:colId xmlns:a16="http://schemas.microsoft.com/office/drawing/2014/main" val="20002"/>
                    </a:ext>
                  </a:extLst>
                </a:gridCol>
                <a:gridCol w="2071702">
                  <a:extLst>
                    <a:ext uri="{9D8B030D-6E8A-4147-A177-3AD203B41FA5}">
                      <a16:colId xmlns:a16="http://schemas.microsoft.com/office/drawing/2014/main" val="20003"/>
                    </a:ext>
                  </a:extLst>
                </a:gridCol>
              </a:tblGrid>
              <a:tr h="252000">
                <a:tc>
                  <a:txBody>
                    <a:bodyPr/>
                    <a:lstStyle/>
                    <a:p>
                      <a:pPr algn="ctr"/>
                      <a:r>
                        <a:rPr lang="de-DE" sz="1400" b="1" dirty="0">
                          <a:solidFill>
                            <a:schemeClr val="tx1"/>
                          </a:solidFill>
                          <a:latin typeface="Times New Roman" pitchFamily="18" charset="0"/>
                          <a:cs typeface="Times New Roman" pitchFamily="18" charset="0"/>
                        </a:rPr>
                        <a:t>s</a:t>
                      </a:r>
                      <a:r>
                        <a:rPr lang="de-DE" sz="1400" b="1" baseline="-25000" dirty="0">
                          <a:solidFill>
                            <a:schemeClr val="tx1"/>
                          </a:solidFill>
                          <a:latin typeface="Times New Roman" pitchFamily="18" charset="0"/>
                          <a:cs typeface="Times New Roman" pitchFamily="18" charset="0"/>
                        </a:rPr>
                        <a:t>3</a:t>
                      </a:r>
                      <a:endParaRPr lang="de-DE" sz="1400" b="1"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b="1" dirty="0">
                          <a:solidFill>
                            <a:schemeClr val="tx1"/>
                          </a:solidFill>
                          <a:latin typeface="Times New Roman" pitchFamily="18" charset="0"/>
                          <a:cs typeface="Times New Roman" pitchFamily="18" charset="0"/>
                        </a:rPr>
                        <a:t>s</a:t>
                      </a:r>
                      <a:r>
                        <a:rPr lang="de-DE" sz="1400" b="1" baseline="-25000" dirty="0">
                          <a:solidFill>
                            <a:schemeClr val="tx1"/>
                          </a:solidFill>
                          <a:latin typeface="Times New Roman" pitchFamily="18" charset="0"/>
                          <a:cs typeface="Times New Roman" pitchFamily="18" charset="0"/>
                        </a:rPr>
                        <a:t>4</a:t>
                      </a:r>
                      <a:endParaRPr lang="de-DE" sz="1400" b="1"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b="1" dirty="0">
                          <a:solidFill>
                            <a:schemeClr val="tx1"/>
                          </a:solidFill>
                          <a:latin typeface="Times New Roman" pitchFamily="18" charset="0"/>
                          <a:cs typeface="Times New Roman" pitchFamily="18" charset="0"/>
                        </a:rPr>
                        <a:t>s</a:t>
                      </a:r>
                      <a:r>
                        <a:rPr lang="de-DE" sz="1400" b="1" baseline="-25000" dirty="0">
                          <a:solidFill>
                            <a:schemeClr val="tx1"/>
                          </a:solidFill>
                          <a:latin typeface="Times New Roman" pitchFamily="18" charset="0"/>
                          <a:cs typeface="Times New Roman" pitchFamily="18" charset="0"/>
                        </a:rPr>
                        <a:t>5</a:t>
                      </a:r>
                      <a:endParaRPr lang="de-DE" sz="1400" b="1"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b="1" dirty="0">
                          <a:solidFill>
                            <a:schemeClr val="tx1"/>
                          </a:solidFill>
                          <a:latin typeface="Times New Roman" pitchFamily="18" charset="0"/>
                          <a:cs typeface="Times New Roman" pitchFamily="18" charset="0"/>
                        </a:rPr>
                        <a:t>ALU3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52000">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ALU1 + ALU2 +</a:t>
                      </a:r>
                      <a:r>
                        <a:rPr lang="de-DE" sz="1400" dirty="0" err="1">
                          <a:solidFill>
                            <a:schemeClr val="tx1"/>
                          </a:solidFill>
                          <a:latin typeface="Times New Roman" pitchFamily="18" charset="0"/>
                          <a:cs typeface="Times New Roman" pitchFamily="18" charset="0"/>
                        </a:rPr>
                        <a:t>c</a:t>
                      </a:r>
                      <a:r>
                        <a:rPr lang="de-DE" sz="1400" baseline="-25000" dirty="0" err="1">
                          <a:solidFill>
                            <a:schemeClr val="tx1"/>
                          </a:solidFill>
                          <a:latin typeface="Times New Roman" pitchFamily="18" charset="0"/>
                          <a:cs typeface="Times New Roman" pitchFamily="18" charset="0"/>
                        </a:rPr>
                        <a:t>in</a:t>
                      </a:r>
                      <a:endParaRPr lang="de-DE" sz="1400" baseline="-25000"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52000">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ALU1 – ALU2 – Not(</a:t>
                      </a:r>
                      <a:r>
                        <a:rPr lang="de-DE" sz="1400" dirty="0" err="1">
                          <a:solidFill>
                            <a:schemeClr val="tx1"/>
                          </a:solidFill>
                          <a:latin typeface="Times New Roman" pitchFamily="18" charset="0"/>
                          <a:cs typeface="Times New Roman" pitchFamily="18" charset="0"/>
                        </a:rPr>
                        <a:t>c</a:t>
                      </a:r>
                      <a:r>
                        <a:rPr lang="de-DE" sz="1400" baseline="-25000" dirty="0" err="1">
                          <a:solidFill>
                            <a:schemeClr val="tx1"/>
                          </a:solidFill>
                          <a:latin typeface="Times New Roman" pitchFamily="18" charset="0"/>
                          <a:cs typeface="Times New Roman" pitchFamily="18" charset="0"/>
                        </a:rPr>
                        <a:t>in</a:t>
                      </a:r>
                      <a:r>
                        <a:rPr lang="de-DE" sz="1400" baseline="0" dirty="0">
                          <a:solidFill>
                            <a:schemeClr val="tx1"/>
                          </a:solidFill>
                          <a:latin typeface="Times New Roman" pitchFamily="18" charset="0"/>
                          <a:cs typeface="Times New Roman" pitchFamily="18" charset="0"/>
                        </a:rPr>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52000">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ALU2 – ALU1 – Not(</a:t>
                      </a:r>
                      <a:r>
                        <a:rPr lang="de-DE" sz="1400" dirty="0" err="1">
                          <a:solidFill>
                            <a:schemeClr val="tx1"/>
                          </a:solidFill>
                          <a:latin typeface="Times New Roman" pitchFamily="18" charset="0"/>
                          <a:cs typeface="Times New Roman" pitchFamily="18" charset="0"/>
                        </a:rPr>
                        <a:t>c</a:t>
                      </a:r>
                      <a:r>
                        <a:rPr lang="de-DE" sz="1400" baseline="-25000" dirty="0" err="1">
                          <a:solidFill>
                            <a:schemeClr val="tx1"/>
                          </a:solidFill>
                          <a:latin typeface="Times New Roman" pitchFamily="18" charset="0"/>
                          <a:cs typeface="Times New Roman" pitchFamily="18" charset="0"/>
                        </a:rPr>
                        <a:t>in</a:t>
                      </a:r>
                      <a:r>
                        <a:rPr lang="de-DE" sz="1400" baseline="0" dirty="0">
                          <a:solidFill>
                            <a:schemeClr val="tx1"/>
                          </a:solidFill>
                          <a:latin typeface="Times New Roman" pitchFamily="18" charset="0"/>
                          <a:cs typeface="Times New Roman" pitchFamily="18" charset="0"/>
                        </a:rPr>
                        <a: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52000">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ALU1 </a:t>
                      </a:r>
                      <a:r>
                        <a:rPr lang="de-DE" sz="1400" dirty="0">
                          <a:solidFill>
                            <a:schemeClr val="tx1"/>
                          </a:solidFill>
                          <a:latin typeface="Times New Roman" pitchFamily="18" charset="0"/>
                          <a:cs typeface="Times New Roman" pitchFamily="18" charset="0"/>
                          <a:sym typeface="Symbol" charset="2"/>
                        </a:rPr>
                        <a:t> ALU2</a:t>
                      </a:r>
                      <a:endParaRPr lang="de-DE" sz="1400" dirty="0">
                        <a:solidFill>
                          <a:schemeClr val="tx1"/>
                        </a:solidFill>
                        <a:latin typeface="Times New Roman" pitchFamily="18" charset="0"/>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52000">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ALU1 </a:t>
                      </a:r>
                      <a:r>
                        <a:rPr lang="de-DE" sz="14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52000">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Not(ALU1) </a:t>
                      </a:r>
                      <a:r>
                        <a:rPr lang="de-DE" sz="14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52000">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ALU1 </a:t>
                      </a:r>
                      <a:r>
                        <a:rPr lang="de-DE" sz="1400" dirty="0">
                          <a:solidFill>
                            <a:schemeClr val="tx1"/>
                          </a:solidFill>
                          <a:latin typeface="Times New Roman" pitchFamily="18" charset="0"/>
                          <a:cs typeface="Times New Roman" pitchFamily="18" charset="0"/>
                          <a:sym typeface="Symbol"/>
                        </a:rPr>
                        <a:t></a:t>
                      </a:r>
                      <a:r>
                        <a:rPr lang="de-DE" sz="14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7"/>
                  </a:ext>
                </a:extLst>
              </a:tr>
              <a:tr h="252000">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400" dirty="0">
                          <a:solidFill>
                            <a:schemeClr val="tx1"/>
                          </a:solidFill>
                          <a:latin typeface="Times New Roman" pitchFamily="18" charset="0"/>
                          <a:cs typeface="Times New Roman" pitchFamily="18"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Times New Roman" pitchFamily="18" charset="0"/>
                          <a:cs typeface="Times New Roman" pitchFamily="18" charset="0"/>
                        </a:rPr>
                        <a:t>ALU1 </a:t>
                      </a:r>
                      <a:r>
                        <a:rPr lang="de-DE" sz="1400" dirty="0">
                          <a:solidFill>
                            <a:schemeClr val="tx1"/>
                          </a:solidFill>
                          <a:latin typeface="Times New Roman" pitchFamily="18" charset="0"/>
                          <a:cs typeface="Times New Roman" pitchFamily="18" charset="0"/>
                          <a:sym typeface="Symbol" charset="2"/>
                        </a:rPr>
                        <a:t> ALU2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5"/>
          <p:cNvSpPr>
            <a:spLocks noGrp="1" noChangeArrowheads="1"/>
          </p:cNvSpPr>
          <p:nvPr>
            <p:ph type="title"/>
          </p:nvPr>
        </p:nvSpPr>
        <p:spPr/>
        <p:txBody>
          <a:bodyPr/>
          <a:lstStyle/>
          <a:p>
            <a:pPr eaLnBrk="1" hangingPunct="1"/>
            <a:r>
              <a:rPr lang="en-US" noProof="0" dirty="0"/>
              <a:t>Architecture of a 5-stage pipeline I</a:t>
            </a:r>
          </a:p>
        </p:txBody>
      </p:sp>
      <p:sp>
        <p:nvSpPr>
          <p:cNvPr id="99332" name="Rectangle 6"/>
          <p:cNvSpPr>
            <a:spLocks noGrp="1" noChangeArrowheads="1"/>
          </p:cNvSpPr>
          <p:nvPr>
            <p:ph idx="1"/>
          </p:nvPr>
        </p:nvSpPr>
        <p:spPr/>
        <p:txBody>
          <a:bodyPr/>
          <a:lstStyle/>
          <a:p>
            <a:pPr eaLnBrk="1" hangingPunct="1"/>
            <a:r>
              <a:rPr lang="en-US" noProof="0" dirty="0">
                <a:solidFill>
                  <a:srgbClr val="C00000"/>
                </a:solidFill>
              </a:rPr>
              <a:t>Instruction Fetch </a:t>
            </a:r>
            <a:r>
              <a:rPr lang="en-US" noProof="0" dirty="0"/>
              <a:t>(IF)</a:t>
            </a:r>
          </a:p>
          <a:p>
            <a:pPr marL="422077" lvl="2" indent="-132160">
              <a:spcBef>
                <a:spcPts val="375"/>
              </a:spcBef>
            </a:pPr>
            <a:r>
              <a:rPr lang="en-US" dirty="0"/>
              <a:t>Load the opcode of the instruction from memory (or instruction cache) into the opcode register</a:t>
            </a:r>
          </a:p>
          <a:p>
            <a:pPr marL="422077" lvl="2" indent="-132160">
              <a:spcBef>
                <a:spcPts val="375"/>
              </a:spcBef>
            </a:pPr>
            <a:r>
              <a:rPr lang="en-US" dirty="0"/>
              <a:t>Increment the program counter</a:t>
            </a:r>
          </a:p>
          <a:p>
            <a:pPr eaLnBrk="1" hangingPunct="1"/>
            <a:endParaRPr lang="en-US" noProof="0" dirty="0"/>
          </a:p>
          <a:p>
            <a:pPr eaLnBrk="1" hangingPunct="1"/>
            <a:endParaRPr lang="en-US" noProof="0" dirty="0"/>
          </a:p>
          <a:p>
            <a:pPr eaLnBrk="1" hangingPunct="1"/>
            <a:r>
              <a:rPr lang="en-US" noProof="0" dirty="0">
                <a:solidFill>
                  <a:srgbClr val="C00000"/>
                </a:solidFill>
              </a:rPr>
              <a:t>Instruction Decode </a:t>
            </a:r>
            <a:r>
              <a:rPr lang="en-US" noProof="0" dirty="0"/>
              <a:t>(ID)</a:t>
            </a:r>
          </a:p>
          <a:p>
            <a:pPr marL="422077" lvl="2" indent="-132160">
              <a:spcBef>
                <a:spcPts val="375"/>
              </a:spcBef>
            </a:pPr>
            <a:r>
              <a:rPr lang="en-US" dirty="0"/>
              <a:t>Generate internal signals based on the opcode or jump to the appropriate microprogram </a:t>
            </a:r>
          </a:p>
          <a:p>
            <a:pPr lvl="1"/>
            <a:endParaRPr lang="en-US" noProof="0" dirty="0"/>
          </a:p>
          <a:p>
            <a:pPr lvl="1"/>
            <a:endParaRPr lang="en-US" noProof="0" dirty="0"/>
          </a:p>
          <a:p>
            <a:pPr eaLnBrk="1" hangingPunct="1"/>
            <a:r>
              <a:rPr lang="en-US" noProof="0" dirty="0">
                <a:solidFill>
                  <a:srgbClr val="C00000"/>
                </a:solidFill>
              </a:rPr>
              <a:t>Operand Fetch </a:t>
            </a:r>
            <a:r>
              <a:rPr lang="en-US" noProof="0" dirty="0"/>
              <a:t>(OF)</a:t>
            </a:r>
          </a:p>
          <a:p>
            <a:pPr marL="422077" lvl="2" indent="-132160">
              <a:spcBef>
                <a:spcPts val="375"/>
              </a:spcBef>
            </a:pPr>
            <a:r>
              <a:rPr lang="en-US" dirty="0"/>
              <a:t>Load the operands from the registers into the operand registers of the ALU</a:t>
            </a:r>
          </a:p>
          <a:p>
            <a:pPr marL="422077" lvl="2" indent="-132160">
              <a:spcBef>
                <a:spcPts val="375"/>
              </a:spcBef>
            </a:pPr>
            <a:r>
              <a:rPr lang="en-US" dirty="0"/>
              <a:t>Calculate the effective address using the address generating unit for load/store or branch instructions</a:t>
            </a:r>
          </a:p>
          <a:p>
            <a:pPr eaLnBrk="1" hangingPunct="1"/>
            <a:endParaRPr lang="en-US" noProof="0" dirty="0"/>
          </a:p>
        </p:txBody>
      </p:sp>
      <p:sp>
        <p:nvSpPr>
          <p:cNvPr id="9933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5"/>
          <p:cNvSpPr>
            <a:spLocks noGrp="1" noChangeArrowheads="1"/>
          </p:cNvSpPr>
          <p:nvPr>
            <p:ph type="title"/>
          </p:nvPr>
        </p:nvSpPr>
        <p:spPr/>
        <p:txBody>
          <a:bodyPr/>
          <a:lstStyle/>
          <a:p>
            <a:r>
              <a:rPr lang="en-US" dirty="0"/>
              <a:t>Architecture of a 5-stage pipeline I</a:t>
            </a:r>
            <a:endParaRPr lang="en-US" noProof="0" dirty="0"/>
          </a:p>
        </p:txBody>
      </p:sp>
      <p:sp>
        <p:nvSpPr>
          <p:cNvPr id="100356" name="Rectangle 6"/>
          <p:cNvSpPr>
            <a:spLocks noGrp="1" noChangeArrowheads="1"/>
          </p:cNvSpPr>
          <p:nvPr>
            <p:ph idx="1"/>
          </p:nvPr>
        </p:nvSpPr>
        <p:spPr/>
        <p:txBody>
          <a:bodyPr/>
          <a:lstStyle/>
          <a:p>
            <a:pPr eaLnBrk="1" hangingPunct="1"/>
            <a:r>
              <a:rPr lang="en-US" noProof="0" dirty="0">
                <a:solidFill>
                  <a:srgbClr val="C00000"/>
                </a:solidFill>
              </a:rPr>
              <a:t>Execution</a:t>
            </a:r>
            <a:r>
              <a:rPr lang="en-US" noProof="0" dirty="0"/>
              <a:t> (EXE, ALU operation)</a:t>
            </a:r>
          </a:p>
          <a:p>
            <a:pPr marL="422077" lvl="2" indent="-132160">
              <a:spcBef>
                <a:spcPts val="375"/>
              </a:spcBef>
            </a:pPr>
            <a:r>
              <a:rPr lang="en-US" dirty="0"/>
              <a:t>The execution unit performs the requested operation</a:t>
            </a:r>
          </a:p>
          <a:p>
            <a:pPr eaLnBrk="1" hangingPunct="1"/>
            <a:endParaRPr lang="en-US" noProof="0" dirty="0"/>
          </a:p>
          <a:p>
            <a:pPr eaLnBrk="1" hangingPunct="1"/>
            <a:r>
              <a:rPr lang="en-US" noProof="0" dirty="0"/>
              <a:t>Result </a:t>
            </a:r>
            <a:r>
              <a:rPr lang="en-US" noProof="0" dirty="0">
                <a:solidFill>
                  <a:srgbClr val="C00000"/>
                </a:solidFill>
              </a:rPr>
              <a:t>Write Back </a:t>
            </a:r>
            <a:r>
              <a:rPr lang="en-US" noProof="0" dirty="0"/>
              <a:t>(WB)</a:t>
            </a:r>
          </a:p>
          <a:p>
            <a:pPr marL="422077" lvl="2" indent="-132160">
              <a:spcBef>
                <a:spcPts val="375"/>
              </a:spcBef>
            </a:pPr>
            <a:r>
              <a:rPr lang="en-US" dirty="0"/>
              <a:t>Write back the result into a register or memory</a:t>
            </a:r>
          </a:p>
          <a:p>
            <a:pPr marL="422077" lvl="2" indent="-132160">
              <a:spcBef>
                <a:spcPts val="375"/>
              </a:spcBef>
            </a:pPr>
            <a:r>
              <a:rPr lang="en-US" dirty="0"/>
              <a:t>Instructions without a result do nothing</a:t>
            </a:r>
          </a:p>
          <a:p>
            <a:pPr marL="422077" lvl="2" indent="-132160">
              <a:spcBef>
                <a:spcPts val="375"/>
              </a:spcBef>
            </a:pPr>
            <a:r>
              <a:rPr lang="en-US" dirty="0"/>
              <a:t>Load/store instructions put the address on the address bus and transfer the data between register and memory</a:t>
            </a:r>
          </a:p>
          <a:p>
            <a:pPr eaLnBrk="1" hangingPunct="1"/>
            <a:endParaRPr lang="en-US" noProof="0" dirty="0"/>
          </a:p>
        </p:txBody>
      </p:sp>
      <p:sp>
        <p:nvSpPr>
          <p:cNvPr id="100354"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US" noProof="0" dirty="0"/>
              <a:t>Performance enhancement: two pipelines</a:t>
            </a:r>
          </a:p>
        </p:txBody>
      </p:sp>
      <p:sp>
        <p:nvSpPr>
          <p:cNvPr id="3075" name="Fußzeilenplatzhalter 2"/>
          <p:cNvSpPr>
            <a:spLocks noGrp="1"/>
          </p:cNvSpPr>
          <p:nvPr>
            <p:ph type="ftr" sz="quarter" idx="10"/>
          </p:nvPr>
        </p:nvSpPr>
        <p:spPr>
          <a:noFill/>
        </p:spPr>
        <p:txBody>
          <a:bodyPr/>
          <a:lstStyle/>
          <a:p>
            <a:r>
              <a:rPr lang="en-US"/>
              <a:t>TI II - Computer Architecture</a:t>
            </a:r>
          </a:p>
        </p:txBody>
      </p:sp>
      <p:graphicFrame>
        <p:nvGraphicFramePr>
          <p:cNvPr id="3074" name="Object 3"/>
          <p:cNvGraphicFramePr>
            <a:graphicFrameLocks noChangeAspect="1"/>
          </p:cNvGraphicFramePr>
          <p:nvPr/>
        </p:nvGraphicFramePr>
        <p:xfrm>
          <a:off x="1752601" y="2233613"/>
          <a:ext cx="8683625" cy="2387600"/>
        </p:xfrm>
        <a:graphic>
          <a:graphicData uri="http://schemas.openxmlformats.org/presentationml/2006/ole">
            <mc:AlternateContent xmlns:mc="http://schemas.openxmlformats.org/markup-compatibility/2006">
              <mc:Choice xmlns:v="urn:schemas-microsoft-com:vml" Requires="v">
                <p:oleObj spid="_x0000_s3197" name="VISIO" r:id="rId4" imgW="4402440" imgH="1207440" progId="Visio.Drawing.11">
                  <p:embed/>
                </p:oleObj>
              </mc:Choice>
              <mc:Fallback>
                <p:oleObj name="VISIO" r:id="rId4" imgW="4402440" imgH="120744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2233613"/>
                        <a:ext cx="8683625" cy="238760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noProof="0" dirty="0"/>
              <a:t>Performance enhancement: specialized EXE-units</a:t>
            </a:r>
          </a:p>
        </p:txBody>
      </p:sp>
      <p:sp>
        <p:nvSpPr>
          <p:cNvPr id="4099" name="Fußzeilenplatzhalter 2"/>
          <p:cNvSpPr>
            <a:spLocks noGrp="1"/>
          </p:cNvSpPr>
          <p:nvPr>
            <p:ph type="ftr" sz="quarter" idx="10"/>
          </p:nvPr>
        </p:nvSpPr>
        <p:spPr>
          <a:noFill/>
        </p:spPr>
        <p:txBody>
          <a:bodyPr/>
          <a:lstStyle/>
          <a:p>
            <a:r>
              <a:rPr lang="en-US"/>
              <a:t>TI II - Computer Architecture</a:t>
            </a:r>
          </a:p>
        </p:txBody>
      </p:sp>
      <p:graphicFrame>
        <p:nvGraphicFramePr>
          <p:cNvPr id="4098" name="Object 3"/>
          <p:cNvGraphicFramePr>
            <a:graphicFrameLocks noChangeAspect="1"/>
          </p:cNvGraphicFramePr>
          <p:nvPr>
            <p:extLst>
              <p:ext uri="{D42A27DB-BD31-4B8C-83A1-F6EECF244321}">
                <p14:modId xmlns:p14="http://schemas.microsoft.com/office/powerpoint/2010/main" val="3231058768"/>
              </p:ext>
            </p:extLst>
          </p:nvPr>
        </p:nvGraphicFramePr>
        <p:xfrm>
          <a:off x="2063552" y="1414233"/>
          <a:ext cx="7921625" cy="4972050"/>
        </p:xfrm>
        <a:graphic>
          <a:graphicData uri="http://schemas.openxmlformats.org/presentationml/2006/ole">
            <mc:AlternateContent xmlns:mc="http://schemas.openxmlformats.org/markup-compatibility/2006">
              <mc:Choice xmlns:v="urn:schemas-microsoft-com:vml" Requires="v">
                <p:oleObj spid="_x0000_s4222" name="VISIO" r:id="rId4" imgW="4402440" imgH="2760480" progId="Visio.Drawing.11">
                  <p:embed/>
                </p:oleObj>
              </mc:Choice>
              <mc:Fallback>
                <p:oleObj name="VISIO" r:id="rId4" imgW="4402440" imgH="276048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552" y="1414233"/>
                        <a:ext cx="7921625" cy="497205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Do you know some more examples for pipelining in your life?</a:t>
            </a:r>
          </a:p>
          <a:p>
            <a:pPr marL="268288" lvl="1" indent="-180975"/>
            <a:r>
              <a:rPr lang="en-US" dirty="0"/>
              <a:t>How much can a pipeline speed-up a single instruction?</a:t>
            </a:r>
          </a:p>
          <a:p>
            <a:pPr marL="268288" lvl="1" indent="-180975"/>
            <a:r>
              <a:rPr lang="en-US" dirty="0"/>
              <a:t>What determines the clock speed of a pipeline?</a:t>
            </a:r>
          </a:p>
          <a:p>
            <a:pPr marL="268288" lvl="1" indent="-180975"/>
            <a:r>
              <a:rPr lang="en-US" dirty="0"/>
              <a:t>What could be bottlenecks in pipeline processing? Think of the tasks of the different stages!</a:t>
            </a:r>
          </a:p>
          <a:p>
            <a:pPr marL="268288" lvl="1" indent="-180975"/>
            <a:endParaRPr lang="en-US" dirty="0"/>
          </a:p>
          <a:p>
            <a:pPr marL="268288" lvl="1" indent="-180975"/>
            <a:endParaRPr lang="en-US" dirty="0"/>
          </a:p>
          <a:p>
            <a:pPr marL="268288" lvl="1" indent="-180975"/>
            <a:endParaRPr lang="de-DE" dirty="0"/>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20238004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en-US" sz="3000" noProof="0" dirty="0"/>
              <a:t>Pipelining - Types of Pipeline Hazards</a:t>
            </a:r>
          </a:p>
        </p:txBody>
      </p:sp>
      <p:sp>
        <p:nvSpPr>
          <p:cNvPr id="114691" name="Textplatzhalter 2"/>
          <p:cNvSpPr>
            <a:spLocks noGrp="1"/>
          </p:cNvSpPr>
          <p:nvPr>
            <p:ph type="body" idx="1"/>
          </p:nvPr>
        </p:nvSpPr>
        <p:spPr/>
        <p:txBody>
          <a:bodyPr/>
          <a:lstStyle/>
          <a:p>
            <a:r>
              <a:rPr lang="en-US" sz="1600" dirty="0"/>
              <a:t>Performance enhancement</a:t>
            </a:r>
          </a:p>
          <a:p>
            <a:endParaRPr lang="en-US" sz="1400" noProof="0" dirty="0"/>
          </a:p>
          <a:p>
            <a:endParaRPr lang="en-US" sz="1400" noProof="0" dirty="0"/>
          </a:p>
        </p:txBody>
      </p:sp>
      <p:sp>
        <p:nvSpPr>
          <p:cNvPr id="11469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noProof="0" dirty="0"/>
              <a:t>Pipeline Hazards</a:t>
            </a:r>
          </a:p>
        </p:txBody>
      </p:sp>
      <p:sp>
        <p:nvSpPr>
          <p:cNvPr id="113668" name="Rectangle 3"/>
          <p:cNvSpPr>
            <a:spLocks noGrp="1" noChangeArrowheads="1"/>
          </p:cNvSpPr>
          <p:nvPr>
            <p:ph idx="1"/>
          </p:nvPr>
        </p:nvSpPr>
        <p:spPr/>
        <p:txBody>
          <a:bodyPr/>
          <a:lstStyle/>
          <a:p>
            <a:pPr eaLnBrk="1" hangingPunct="1"/>
            <a:r>
              <a:rPr lang="en-US" noProof="0" dirty="0">
                <a:solidFill>
                  <a:srgbClr val="C00000"/>
                </a:solidFill>
              </a:rPr>
              <a:t>Pipeline hazards</a:t>
            </a:r>
            <a:r>
              <a:rPr lang="en-US" noProof="0" dirty="0"/>
              <a:t>: phenomena that disrupt the smooth execution of a pipeline.</a:t>
            </a:r>
          </a:p>
          <a:p>
            <a:pPr eaLnBrk="1" hangingPunct="1"/>
            <a:endParaRPr lang="en-US" noProof="0" dirty="0"/>
          </a:p>
          <a:p>
            <a:pPr eaLnBrk="1" hangingPunct="1"/>
            <a:r>
              <a:rPr lang="en-US" noProof="0" dirty="0"/>
              <a:t>Example: </a:t>
            </a:r>
          </a:p>
          <a:p>
            <a:pPr marL="422077" lvl="2" indent="-132160">
              <a:spcBef>
                <a:spcPts val="375"/>
              </a:spcBef>
            </a:pPr>
            <a:r>
              <a:rPr lang="en-US" dirty="0"/>
              <a:t>If we assume a unified cache with a single read port (instead of separate I- and D-caches) </a:t>
            </a:r>
            <a:br>
              <a:rPr lang="en-US" dirty="0"/>
            </a:br>
            <a:r>
              <a:rPr lang="en-US" dirty="0">
                <a:sym typeface="Wingdings 3" pitchFamily="18" charset="2"/>
              </a:rPr>
              <a:t></a:t>
            </a:r>
            <a:r>
              <a:rPr lang="en-US" dirty="0"/>
              <a:t> a </a:t>
            </a:r>
            <a:r>
              <a:rPr lang="en-US" dirty="0">
                <a:solidFill>
                  <a:srgbClr val="C00000"/>
                </a:solidFill>
              </a:rPr>
              <a:t>memory read conflict </a:t>
            </a:r>
            <a:r>
              <a:rPr lang="en-US" dirty="0"/>
              <a:t>appears among IF and OF stages. </a:t>
            </a:r>
          </a:p>
          <a:p>
            <a:pPr marL="422077" lvl="2" indent="-132160">
              <a:spcBef>
                <a:spcPts val="375"/>
              </a:spcBef>
            </a:pPr>
            <a:r>
              <a:rPr lang="en-US" dirty="0"/>
              <a:t>The pipeline has to stall one of the accesses until the required memory port is available. </a:t>
            </a:r>
          </a:p>
          <a:p>
            <a:pPr eaLnBrk="1" hangingPunct="1"/>
            <a:endParaRPr lang="en-US" noProof="0" dirty="0"/>
          </a:p>
          <a:p>
            <a:pPr eaLnBrk="1" hangingPunct="1"/>
            <a:r>
              <a:rPr lang="en-US" noProof="0" dirty="0"/>
              <a:t>A stall is also called a </a:t>
            </a:r>
            <a:r>
              <a:rPr lang="en-US" noProof="0" dirty="0">
                <a:solidFill>
                  <a:srgbClr val="C00000"/>
                </a:solidFill>
              </a:rPr>
              <a:t>pipeline bubble</a:t>
            </a:r>
            <a:r>
              <a:rPr lang="en-US" noProof="0" dirty="0"/>
              <a:t>.</a:t>
            </a:r>
          </a:p>
          <a:p>
            <a:pPr eaLnBrk="1" hangingPunct="1"/>
            <a:endParaRPr lang="en-US" noProof="0" dirty="0"/>
          </a:p>
        </p:txBody>
      </p:sp>
      <p:sp>
        <p:nvSpPr>
          <p:cNvPr id="11366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r>
              <a:rPr lang="en-US" noProof="0"/>
              <a:t>Three types of pipeline hazards</a:t>
            </a:r>
            <a:endParaRPr lang="en-US" noProof="0" dirty="0"/>
          </a:p>
        </p:txBody>
      </p:sp>
      <p:sp>
        <p:nvSpPr>
          <p:cNvPr id="115716" name="Rectangle 3"/>
          <p:cNvSpPr>
            <a:spLocks noGrp="1" noChangeArrowheads="1"/>
          </p:cNvSpPr>
          <p:nvPr>
            <p:ph idx="1"/>
          </p:nvPr>
        </p:nvSpPr>
        <p:spPr/>
        <p:txBody>
          <a:bodyPr/>
          <a:lstStyle/>
          <a:p>
            <a:r>
              <a:rPr lang="en-US" noProof="0" dirty="0">
                <a:solidFill>
                  <a:srgbClr val="C00000"/>
                </a:solidFill>
              </a:rPr>
              <a:t>Data hazards </a:t>
            </a:r>
            <a:r>
              <a:rPr lang="en-US" noProof="0" dirty="0"/>
              <a:t>arise because of the unavailability of an operand </a:t>
            </a:r>
          </a:p>
          <a:p>
            <a:pPr marL="422077" lvl="2" indent="-132160">
              <a:spcBef>
                <a:spcPts val="375"/>
              </a:spcBef>
            </a:pPr>
            <a:r>
              <a:rPr lang="en-US" dirty="0"/>
              <a:t>For example, an instruction may require an operand that will be the result of a preceding, still uncompleted instruction.</a:t>
            </a:r>
          </a:p>
          <a:p>
            <a:pPr lvl="1"/>
            <a:endParaRPr lang="en-US" noProof="0" dirty="0"/>
          </a:p>
          <a:p>
            <a:r>
              <a:rPr lang="en-US" noProof="0" dirty="0">
                <a:solidFill>
                  <a:srgbClr val="C00000"/>
                </a:solidFill>
              </a:rPr>
              <a:t>Structural hazards </a:t>
            </a:r>
            <a:r>
              <a:rPr lang="en-US" noProof="0" dirty="0"/>
              <a:t>may arise from some combinations of instructions that cannot be accommodated because of resource conflicts</a:t>
            </a:r>
          </a:p>
          <a:p>
            <a:pPr marL="422077" lvl="2" indent="-132160">
              <a:spcBef>
                <a:spcPts val="375"/>
              </a:spcBef>
            </a:pPr>
            <a:r>
              <a:rPr lang="en-US" dirty="0"/>
              <a:t>For example, if the processor has only one register file write port and two instructions want to write in the register file at the same time.</a:t>
            </a:r>
          </a:p>
          <a:p>
            <a:pPr lvl="1"/>
            <a:endParaRPr lang="en-US" noProof="0" dirty="0"/>
          </a:p>
          <a:p>
            <a:r>
              <a:rPr lang="en-US" noProof="0" dirty="0">
                <a:solidFill>
                  <a:srgbClr val="C00000"/>
                </a:solidFill>
              </a:rPr>
              <a:t>Control hazards </a:t>
            </a:r>
            <a:r>
              <a:rPr lang="en-US" noProof="0" dirty="0"/>
              <a:t>arise from branch, jump, and other control flow instructions </a:t>
            </a:r>
          </a:p>
          <a:p>
            <a:pPr marL="422077" lvl="2" indent="-132160">
              <a:spcBef>
                <a:spcPts val="375"/>
              </a:spcBef>
            </a:pPr>
            <a:r>
              <a:rPr lang="en-US" dirty="0"/>
              <a:t>For example, a taken branch interrupts the flow of instructions into the pipeline</a:t>
            </a:r>
          </a:p>
          <a:p>
            <a:r>
              <a:rPr lang="en-US" dirty="0">
                <a:sym typeface="Wingdings 3"/>
              </a:rPr>
              <a:t>	</a:t>
            </a:r>
            <a:r>
              <a:rPr lang="en-US" dirty="0"/>
              <a:t> the branch target must be fetched before the pipeline can resume execution.</a:t>
            </a:r>
            <a:br>
              <a:rPr lang="en-US" noProof="0" dirty="0"/>
            </a:br>
            <a:endParaRPr lang="en-US" noProof="0" dirty="0"/>
          </a:p>
          <a:p>
            <a:pPr lvl="1"/>
            <a:endParaRPr lang="en-US" noProof="0" dirty="0"/>
          </a:p>
          <a:p>
            <a:r>
              <a:rPr lang="en-US" noProof="0" dirty="0"/>
              <a:t>Common solution is to </a:t>
            </a:r>
            <a:r>
              <a:rPr lang="en-US" noProof="0" dirty="0">
                <a:solidFill>
                  <a:srgbClr val="C00000"/>
                </a:solidFill>
              </a:rPr>
              <a:t>stall</a:t>
            </a:r>
            <a:r>
              <a:rPr lang="en-US" noProof="0" dirty="0"/>
              <a:t> the pipeline until the hazard is resolved, inserting one or more “</a:t>
            </a:r>
            <a:r>
              <a:rPr lang="en-US" noProof="0" dirty="0">
                <a:solidFill>
                  <a:srgbClr val="C00000"/>
                </a:solidFill>
              </a:rPr>
              <a:t>bubbles</a:t>
            </a:r>
            <a:r>
              <a:rPr lang="en-US" noProof="0" dirty="0"/>
              <a:t>” in the pipeline.</a:t>
            </a:r>
          </a:p>
        </p:txBody>
      </p:sp>
      <p:sp>
        <p:nvSpPr>
          <p:cNvPr id="115714"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r>
              <a:rPr lang="en-US" sz="3000" noProof="0" dirty="0"/>
              <a:t>Data hazards</a:t>
            </a:r>
          </a:p>
        </p:txBody>
      </p:sp>
      <p:sp>
        <p:nvSpPr>
          <p:cNvPr id="116739" name="Textplatzhalter 2"/>
          <p:cNvSpPr>
            <a:spLocks noGrp="1"/>
          </p:cNvSpPr>
          <p:nvPr>
            <p:ph type="body" idx="1"/>
          </p:nvPr>
        </p:nvSpPr>
        <p:spPr/>
        <p:txBody>
          <a:bodyPr/>
          <a:lstStyle/>
          <a:p>
            <a:r>
              <a:rPr lang="en-US" sz="1600" noProof="0" dirty="0"/>
              <a:t>Types of Pipeline Hazards</a:t>
            </a:r>
          </a:p>
          <a:p>
            <a:endParaRPr lang="en-US" sz="1400" noProof="0" dirty="0"/>
          </a:p>
          <a:p>
            <a:endParaRPr lang="en-US" sz="1400" noProof="0" dirty="0"/>
          </a:p>
        </p:txBody>
      </p:sp>
      <p:sp>
        <p:nvSpPr>
          <p:cNvPr id="116740"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pPr eaLnBrk="1" hangingPunct="1"/>
            <a:r>
              <a:rPr lang="en-US" noProof="0" dirty="0"/>
              <a:t>Pipeline hazards due to data dependence</a:t>
            </a:r>
          </a:p>
        </p:txBody>
      </p:sp>
      <p:sp>
        <p:nvSpPr>
          <p:cNvPr id="117764" name="Rectangle 3"/>
          <p:cNvSpPr>
            <a:spLocks noGrp="1" noChangeArrowheads="1"/>
          </p:cNvSpPr>
          <p:nvPr>
            <p:ph idx="1"/>
          </p:nvPr>
        </p:nvSpPr>
        <p:spPr/>
        <p:txBody>
          <a:bodyPr/>
          <a:lstStyle/>
          <a:p>
            <a:pPr eaLnBrk="1" hangingPunct="1"/>
            <a:r>
              <a:rPr lang="en-US" noProof="0" dirty="0"/>
              <a:t>After a load instruction the loaded value is not available to the following instruction in the next cycle. </a:t>
            </a:r>
          </a:p>
          <a:p>
            <a:pPr eaLnBrk="1" hangingPunct="1"/>
            <a:endParaRPr lang="en-US" noProof="0" dirty="0"/>
          </a:p>
          <a:p>
            <a:pPr eaLnBrk="1" hangingPunct="1"/>
            <a:r>
              <a:rPr lang="en-US" noProof="0" dirty="0"/>
              <a:t>If an instruction needs the result of a preceding instruction it has to wait.</a:t>
            </a:r>
          </a:p>
          <a:p>
            <a:pPr eaLnBrk="1" hangingPunct="1"/>
            <a:endParaRPr lang="en-US" noProof="0" dirty="0"/>
          </a:p>
          <a:p>
            <a:pPr eaLnBrk="1" hangingPunct="1"/>
            <a:r>
              <a:rPr lang="en-US" noProof="0" dirty="0"/>
              <a:t>Example:	</a:t>
            </a:r>
          </a:p>
          <a:p>
            <a:pPr lvl="1" eaLnBrk="1" hangingPunct="1">
              <a:buFontTx/>
              <a:buNone/>
            </a:pPr>
            <a:r>
              <a:rPr lang="en-US" noProof="0" dirty="0"/>
              <a:t>ADD </a:t>
            </a:r>
            <a:r>
              <a:rPr lang="en-US" noProof="0" dirty="0">
                <a:solidFill>
                  <a:schemeClr val="tx1"/>
                </a:solidFill>
              </a:rPr>
              <a:t>R1</a:t>
            </a:r>
            <a:r>
              <a:rPr lang="en-US" noProof="0" dirty="0"/>
              <a:t>,R2,R1;		R1</a:t>
            </a:r>
            <a:r>
              <a:rPr lang="en-US" noProof="0" dirty="0">
                <a:sym typeface="Wingdings 3" pitchFamily="18" charset="2"/>
              </a:rPr>
              <a:t></a:t>
            </a:r>
            <a:r>
              <a:rPr lang="en-US" noProof="0" dirty="0"/>
              <a:t>R1+R2</a:t>
            </a:r>
          </a:p>
          <a:p>
            <a:pPr lvl="1" eaLnBrk="1" hangingPunct="1">
              <a:buFontTx/>
              <a:buNone/>
            </a:pPr>
            <a:r>
              <a:rPr lang="en-US" noProof="0" dirty="0"/>
              <a:t>ADD R3,</a:t>
            </a:r>
            <a:r>
              <a:rPr lang="en-US" noProof="0" dirty="0">
                <a:solidFill>
                  <a:schemeClr val="tx1"/>
                </a:solidFill>
              </a:rPr>
              <a:t>R1,</a:t>
            </a:r>
            <a:r>
              <a:rPr lang="en-US" noProof="0" dirty="0"/>
              <a:t>R3;		R3</a:t>
            </a:r>
            <a:r>
              <a:rPr lang="en-US" noProof="0" dirty="0">
                <a:sym typeface="Wingdings 3" pitchFamily="18" charset="2"/>
              </a:rPr>
              <a:t></a:t>
            </a:r>
            <a:r>
              <a:rPr lang="en-US" noProof="0" dirty="0"/>
              <a:t>R3+R1</a:t>
            </a:r>
          </a:p>
          <a:p>
            <a:pPr eaLnBrk="1" hangingPunct="1"/>
            <a:endParaRPr lang="en-US" noProof="0" dirty="0"/>
          </a:p>
        </p:txBody>
      </p:sp>
      <p:sp>
        <p:nvSpPr>
          <p:cNvPr id="11776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bwMode="auto">
          <a:xfrm>
            <a:off x="2423592" y="1484784"/>
            <a:ext cx="6933408" cy="4680520"/>
          </a:xfrm>
          <a:prstGeom prst="flowChartProcess">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387" name="Rectangle 2"/>
          <p:cNvSpPr>
            <a:spLocks noGrp="1" noChangeArrowheads="1"/>
          </p:cNvSpPr>
          <p:nvPr>
            <p:ph type="title"/>
          </p:nvPr>
        </p:nvSpPr>
        <p:spPr/>
        <p:txBody>
          <a:bodyPr/>
          <a:lstStyle/>
          <a:p>
            <a:pPr eaLnBrk="1" hangingPunct="1"/>
            <a:r>
              <a:rPr lang="en-US" noProof="0" dirty="0"/>
              <a:t>Internal architecture of a simple and simplified microprocessor</a:t>
            </a:r>
          </a:p>
        </p:txBody>
      </p:sp>
      <p:sp>
        <p:nvSpPr>
          <p:cNvPr id="16386" name="Fußzeilenplatzhalter 2"/>
          <p:cNvSpPr>
            <a:spLocks noGrp="1"/>
          </p:cNvSpPr>
          <p:nvPr>
            <p:ph type="ftr" sz="quarter" idx="10"/>
          </p:nvPr>
        </p:nvSpPr>
        <p:spPr>
          <a:noFill/>
        </p:spPr>
        <p:txBody>
          <a:bodyPr/>
          <a:lstStyle/>
          <a:p>
            <a:r>
              <a:rPr lang="en-US"/>
              <a:t>TI II - Computer Architecture</a:t>
            </a:r>
          </a:p>
        </p:txBody>
      </p:sp>
      <p:sp>
        <p:nvSpPr>
          <p:cNvPr id="2" name="Flowchart: Process 1"/>
          <p:cNvSpPr/>
          <p:nvPr/>
        </p:nvSpPr>
        <p:spPr bwMode="auto">
          <a:xfrm>
            <a:off x="2567608" y="1684981"/>
            <a:ext cx="2520280" cy="953705"/>
          </a:xfrm>
          <a:prstGeom prst="flowChartProces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Flowchart: Multidocument 2"/>
          <p:cNvSpPr/>
          <p:nvPr/>
        </p:nvSpPr>
        <p:spPr bwMode="auto">
          <a:xfrm>
            <a:off x="2871168" y="1856916"/>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registers</a:t>
            </a:r>
          </a:p>
        </p:txBody>
      </p:sp>
      <p:sp>
        <p:nvSpPr>
          <p:cNvPr id="4" name="Flowchart: Process 3"/>
          <p:cNvSpPr/>
          <p:nvPr/>
        </p:nvSpPr>
        <p:spPr bwMode="auto">
          <a:xfrm>
            <a:off x="2567608" y="2810621"/>
            <a:ext cx="2520280" cy="2009486"/>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6" name="Flowchart: Process 5"/>
          <p:cNvSpPr/>
          <p:nvPr/>
        </p:nvSpPr>
        <p:spPr bwMode="auto">
          <a:xfrm>
            <a:off x="6132004" y="1684981"/>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7" name="Rectangle 6"/>
          <p:cNvSpPr/>
          <p:nvPr/>
        </p:nvSpPr>
        <p:spPr bwMode="auto">
          <a:xfrm>
            <a:off x="2567608" y="5031579"/>
            <a:ext cx="6552728" cy="936104"/>
          </a:xfrm>
          <a:prstGeom prst="rect">
            <a:avLst/>
          </a:prstGeom>
          <a:solidFill>
            <a:srgbClr val="3399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system</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bus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interface</a:t>
            </a:r>
          </a:p>
        </p:txBody>
      </p:sp>
      <p:sp>
        <p:nvSpPr>
          <p:cNvPr id="11" name="Flowchart: Process 10"/>
          <p:cNvSpPr/>
          <p:nvPr/>
        </p:nvSpPr>
        <p:spPr bwMode="auto">
          <a:xfrm>
            <a:off x="6116208" y="3609668"/>
            <a:ext cx="3004128" cy="1224290"/>
          </a:xfrm>
          <a:prstGeom prst="flowChartProcess">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Arial" charset="0"/>
              </a:rPr>
              <a:t>execution unit</a:t>
            </a:r>
            <a:endParaRPr kumimoji="0" lang="en-US" sz="18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6495646" y="3971597"/>
            <a:ext cx="2290117" cy="7554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generation, </a:t>
            </a:r>
            <a:r>
              <a:rPr lang="en-US" sz="1400" dirty="0">
                <a:latin typeface="Arial" charset="0"/>
              </a:rPr>
              <a:t>load</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store, branch execution,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memory management</a:t>
            </a:r>
          </a:p>
        </p:txBody>
      </p:sp>
      <p:sp>
        <p:nvSpPr>
          <p:cNvPr id="13" name="Rectangle 12"/>
          <p:cNvSpPr/>
          <p:nvPr/>
        </p:nvSpPr>
        <p:spPr bwMode="auto">
          <a:xfrm>
            <a:off x="2967075" y="3717032"/>
            <a:ext cx="1756022" cy="51981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arithmetic logic unit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Arial" charset="0"/>
              </a:rPr>
              <a:t>floating point unit</a:t>
            </a:r>
            <a:endParaRPr kumimoji="0" lang="en-US" sz="1400" b="0" i="0" u="none" strike="noStrike" cap="none" normalizeH="0" baseline="0" dirty="0">
              <a:ln>
                <a:noFill/>
              </a:ln>
              <a:solidFill>
                <a:schemeClr val="tx1"/>
              </a:solidFill>
              <a:effectLst/>
              <a:latin typeface="Arial" charset="0"/>
            </a:endParaRPr>
          </a:p>
        </p:txBody>
      </p:sp>
      <p:sp>
        <p:nvSpPr>
          <p:cNvPr id="14" name="Rectangle 13"/>
          <p:cNvSpPr/>
          <p:nvPr/>
        </p:nvSpPr>
        <p:spPr bwMode="auto">
          <a:xfrm>
            <a:off x="4108031" y="5375033"/>
            <a:ext cx="138206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bus buffer</a:t>
            </a:r>
          </a:p>
        </p:txBody>
      </p:sp>
      <p:sp>
        <p:nvSpPr>
          <p:cNvPr id="15" name="Rectangle 14"/>
          <p:cNvSpPr/>
          <p:nvPr/>
        </p:nvSpPr>
        <p:spPr bwMode="auto">
          <a:xfrm>
            <a:off x="6835701" y="5384843"/>
            <a:ext cx="1622627" cy="3047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address bus buffer</a:t>
            </a:r>
          </a:p>
        </p:txBody>
      </p:sp>
      <p:sp>
        <p:nvSpPr>
          <p:cNvPr id="17" name="Rectangle 16"/>
          <p:cNvSpPr/>
          <p:nvPr/>
        </p:nvSpPr>
        <p:spPr bwMode="auto">
          <a:xfrm>
            <a:off x="6495646" y="2091626"/>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6243162" y="2797337"/>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9" name="Rectangle 18"/>
          <p:cNvSpPr/>
          <p:nvPr/>
        </p:nvSpPr>
        <p:spPr bwMode="auto">
          <a:xfrm>
            <a:off x="3157531" y="439209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status register</a:t>
            </a:r>
          </a:p>
        </p:txBody>
      </p:sp>
      <p:sp>
        <p:nvSpPr>
          <p:cNvPr id="21" name="Rectangle 20"/>
          <p:cNvSpPr/>
          <p:nvPr/>
        </p:nvSpPr>
        <p:spPr bwMode="auto">
          <a:xfrm>
            <a:off x="3157531" y="3140968"/>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operand register</a:t>
            </a:r>
          </a:p>
        </p:txBody>
      </p:sp>
      <p:sp>
        <p:nvSpPr>
          <p:cNvPr id="22" name="Flowchart: Multidocument 21"/>
          <p:cNvSpPr/>
          <p:nvPr/>
        </p:nvSpPr>
        <p:spPr bwMode="auto">
          <a:xfrm>
            <a:off x="7824192" y="2531883"/>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9" name="Flowchart: Process 8"/>
          <p:cNvSpPr/>
          <p:nvPr/>
        </p:nvSpPr>
        <p:spPr bwMode="auto">
          <a:xfrm>
            <a:off x="5879976" y="1593598"/>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2" name="Straight Arrow Connector 11"/>
          <p:cNvCxnSpPr>
            <a:stCxn id="15" idx="2"/>
          </p:cNvCxnSpPr>
          <p:nvPr/>
        </p:nvCxnSpPr>
        <p:spPr bwMode="auto">
          <a:xfrm>
            <a:off x="7647015" y="5689632"/>
            <a:ext cx="13938" cy="83816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28" name="Straight Arrow Connector 27"/>
          <p:cNvCxnSpPr>
            <a:stCxn id="14" idx="2"/>
          </p:cNvCxnSpPr>
          <p:nvPr/>
        </p:nvCxnSpPr>
        <p:spPr bwMode="auto">
          <a:xfrm>
            <a:off x="4799065" y="5679822"/>
            <a:ext cx="6968" cy="822803"/>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30" name="Straight Arrow Connector 29"/>
          <p:cNvCxnSpPr/>
          <p:nvPr/>
        </p:nvCxnSpPr>
        <p:spPr bwMode="auto">
          <a:xfrm>
            <a:off x="5324189" y="1680224"/>
            <a:ext cx="0" cy="3704619"/>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32" name="Straight Arrow Connector 31"/>
          <p:cNvCxnSpPr/>
          <p:nvPr/>
        </p:nvCxnSpPr>
        <p:spPr bwMode="auto">
          <a:xfrm flipH="1">
            <a:off x="4079776" y="2018229"/>
            <a:ext cx="1244413" cy="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36" name="Straight Arrow Connector 35"/>
          <p:cNvCxnSpPr>
            <a:endCxn id="21" idx="3"/>
          </p:cNvCxnSpPr>
          <p:nvPr/>
        </p:nvCxnSpPr>
        <p:spPr bwMode="auto">
          <a:xfrm flipH="1">
            <a:off x="4532641" y="3308467"/>
            <a:ext cx="791549" cy="1"/>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38" name="Straight Arrow Connector 37"/>
          <p:cNvCxnSpPr>
            <a:endCxn id="13" idx="3"/>
          </p:cNvCxnSpPr>
          <p:nvPr/>
        </p:nvCxnSpPr>
        <p:spPr bwMode="auto">
          <a:xfrm flipH="1">
            <a:off x="4723097" y="3976939"/>
            <a:ext cx="601094" cy="2"/>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42" name="Straight Arrow Connector 41"/>
          <p:cNvCxnSpPr/>
          <p:nvPr/>
        </p:nvCxnSpPr>
        <p:spPr bwMode="auto">
          <a:xfrm>
            <a:off x="3495204" y="3479006"/>
            <a:ext cx="2381" cy="245269"/>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43" name="Straight Arrow Connector 42"/>
          <p:cNvCxnSpPr/>
          <p:nvPr/>
        </p:nvCxnSpPr>
        <p:spPr bwMode="auto">
          <a:xfrm>
            <a:off x="4178623" y="3476625"/>
            <a:ext cx="1030" cy="2448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9" name="Elbow Connector 38"/>
          <p:cNvCxnSpPr>
            <a:stCxn id="13" idx="1"/>
            <a:endCxn id="19" idx="1"/>
          </p:cNvCxnSpPr>
          <p:nvPr/>
        </p:nvCxnSpPr>
        <p:spPr bwMode="auto">
          <a:xfrm rot="10800000" flipH="1" flipV="1">
            <a:off x="2967075" y="3976940"/>
            <a:ext cx="190456" cy="582655"/>
          </a:xfrm>
          <a:prstGeom prst="bentConnector3">
            <a:avLst>
              <a:gd name="adj1" fmla="val -120028"/>
            </a:avLst>
          </a:prstGeom>
          <a:solidFill>
            <a:schemeClr val="accent1"/>
          </a:solidFill>
          <a:ln w="19050" cap="flat" cmpd="sng" algn="ctr">
            <a:solidFill>
              <a:schemeClr val="tx1"/>
            </a:solidFill>
            <a:prstDash val="solid"/>
            <a:round/>
            <a:headEnd type="none" w="med" len="med"/>
            <a:tailEnd type="triangle"/>
          </a:ln>
          <a:effectLst/>
        </p:spPr>
      </p:cxnSp>
      <p:cxnSp>
        <p:nvCxnSpPr>
          <p:cNvPr id="46" name="Straight Arrow Connector 45"/>
          <p:cNvCxnSpPr/>
          <p:nvPr/>
        </p:nvCxnSpPr>
        <p:spPr bwMode="auto">
          <a:xfrm>
            <a:off x="5735962" y="1684981"/>
            <a:ext cx="0" cy="4829228"/>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48" name="Straight Arrow Connector 47"/>
          <p:cNvCxnSpPr/>
          <p:nvPr/>
        </p:nvCxnSpPr>
        <p:spPr bwMode="auto">
          <a:xfrm>
            <a:off x="4526754" y="4575239"/>
            <a:ext cx="1209208" cy="22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51" name="Straight Arrow Connector 50"/>
          <p:cNvCxnSpPr/>
          <p:nvPr/>
        </p:nvCxnSpPr>
        <p:spPr bwMode="auto">
          <a:xfrm>
            <a:off x="4716878" y="3799562"/>
            <a:ext cx="1019084"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53" name="Straight Arrow Connector 52"/>
          <p:cNvCxnSpPr/>
          <p:nvPr/>
        </p:nvCxnSpPr>
        <p:spPr bwMode="auto">
          <a:xfrm>
            <a:off x="5082402" y="2404134"/>
            <a:ext cx="653560"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55" name="Straight Arrow Connector 54"/>
          <p:cNvCxnSpPr/>
          <p:nvPr/>
        </p:nvCxnSpPr>
        <p:spPr bwMode="auto">
          <a:xfrm>
            <a:off x="5735961" y="2286000"/>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63" name="Straight Arrow Connector 62"/>
          <p:cNvCxnSpPr/>
          <p:nvPr/>
        </p:nvCxnSpPr>
        <p:spPr bwMode="auto">
          <a:xfrm>
            <a:off x="4526754" y="3212976"/>
            <a:ext cx="1209207"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67" name="Straight Arrow Connector 66"/>
          <p:cNvCxnSpPr>
            <a:endCxn id="18" idx="0"/>
          </p:cNvCxnSpPr>
          <p:nvPr/>
        </p:nvCxnSpPr>
        <p:spPr bwMode="auto">
          <a:xfrm>
            <a:off x="6930717" y="2404134"/>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71" name="Straight Arrow Connector 70"/>
          <p:cNvCxnSpPr>
            <a:stCxn id="8" idx="2"/>
            <a:endCxn id="15" idx="0"/>
          </p:cNvCxnSpPr>
          <p:nvPr/>
        </p:nvCxnSpPr>
        <p:spPr bwMode="auto">
          <a:xfrm>
            <a:off x="7640705" y="4727095"/>
            <a:ext cx="6310" cy="65774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75" name="Straight Arrow Connector 74"/>
          <p:cNvCxnSpPr/>
          <p:nvPr/>
        </p:nvCxnSpPr>
        <p:spPr bwMode="auto">
          <a:xfrm>
            <a:off x="5746347" y="4339821"/>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76" name="Straight Arrow Connector 75"/>
          <p:cNvCxnSpPr/>
          <p:nvPr/>
        </p:nvCxnSpPr>
        <p:spPr bwMode="auto">
          <a:xfrm flipH="1" flipV="1">
            <a:off x="5339014" y="3474896"/>
            <a:ext cx="3124271" cy="17604"/>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78" name="Straight Arrow Connector 77"/>
          <p:cNvCxnSpPr/>
          <p:nvPr/>
        </p:nvCxnSpPr>
        <p:spPr bwMode="auto">
          <a:xfrm flipH="1">
            <a:off x="8489160" y="3040856"/>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83" name="Elbow Connector 82"/>
          <p:cNvCxnSpPr>
            <a:stCxn id="9" idx="3"/>
          </p:cNvCxnSpPr>
          <p:nvPr/>
        </p:nvCxnSpPr>
        <p:spPr bwMode="auto">
          <a:xfrm>
            <a:off x="6564052" y="1792021"/>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86" name="Elbow Connector 85"/>
          <p:cNvCxnSpPr>
            <a:stCxn id="22" idx="0"/>
            <a:endCxn id="17" idx="3"/>
          </p:cNvCxnSpPr>
          <p:nvPr/>
        </p:nvCxnSpPr>
        <p:spPr bwMode="auto">
          <a:xfrm rot="16200000" flipV="1">
            <a:off x="8237114" y="2248520"/>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sp>
        <p:nvSpPr>
          <p:cNvPr id="87" name="TextBox 86"/>
          <p:cNvSpPr txBox="1"/>
          <p:nvPr/>
        </p:nvSpPr>
        <p:spPr>
          <a:xfrm>
            <a:off x="7745020" y="6210108"/>
            <a:ext cx="1159292" cy="307777"/>
          </a:xfrm>
          <a:prstGeom prst="rect">
            <a:avLst/>
          </a:prstGeom>
          <a:noFill/>
        </p:spPr>
        <p:txBody>
          <a:bodyPr wrap="none" rtlCol="0">
            <a:spAutoFit/>
          </a:bodyPr>
          <a:lstStyle/>
          <a:p>
            <a:r>
              <a:rPr lang="en-US" sz="1400" dirty="0">
                <a:latin typeface="+mj-lt"/>
              </a:rPr>
              <a:t>address bus</a:t>
            </a:r>
          </a:p>
        </p:txBody>
      </p:sp>
      <p:sp>
        <p:nvSpPr>
          <p:cNvPr id="91" name="TextBox 90"/>
          <p:cNvSpPr txBox="1"/>
          <p:nvPr/>
        </p:nvSpPr>
        <p:spPr>
          <a:xfrm>
            <a:off x="3863752" y="6215476"/>
            <a:ext cx="870752" cy="307777"/>
          </a:xfrm>
          <a:prstGeom prst="rect">
            <a:avLst/>
          </a:prstGeom>
          <a:noFill/>
        </p:spPr>
        <p:txBody>
          <a:bodyPr wrap="none" rtlCol="0">
            <a:spAutoFit/>
          </a:bodyPr>
          <a:lstStyle/>
          <a:p>
            <a:r>
              <a:rPr lang="en-US" sz="1400" dirty="0">
                <a:latin typeface="+mj-lt"/>
              </a:rPr>
              <a:t>data bus</a:t>
            </a:r>
          </a:p>
        </p:txBody>
      </p:sp>
      <p:sp>
        <p:nvSpPr>
          <p:cNvPr id="92" name="TextBox 91"/>
          <p:cNvSpPr txBox="1"/>
          <p:nvPr/>
        </p:nvSpPr>
        <p:spPr>
          <a:xfrm>
            <a:off x="5746347" y="6215476"/>
            <a:ext cx="1059907" cy="307777"/>
          </a:xfrm>
          <a:prstGeom prst="rect">
            <a:avLst/>
          </a:prstGeom>
          <a:noFill/>
        </p:spPr>
        <p:txBody>
          <a:bodyPr wrap="none" rtlCol="0">
            <a:spAutoFit/>
          </a:bodyPr>
          <a:lstStyle/>
          <a:p>
            <a:r>
              <a:rPr lang="en-US" sz="1400" dirty="0">
                <a:latin typeface="+mj-lt"/>
              </a:rPr>
              <a:t>control bus</a:t>
            </a:r>
          </a:p>
        </p:txBody>
      </p:sp>
      <p:cxnSp>
        <p:nvCxnSpPr>
          <p:cNvPr id="93" name="Straight Arrow Connector 92"/>
          <p:cNvCxnSpPr/>
          <p:nvPr/>
        </p:nvCxnSpPr>
        <p:spPr bwMode="auto">
          <a:xfrm>
            <a:off x="9120336" y="1844824"/>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94" name="Straight Arrow Connector 93"/>
          <p:cNvCxnSpPr/>
          <p:nvPr/>
        </p:nvCxnSpPr>
        <p:spPr bwMode="auto">
          <a:xfrm>
            <a:off x="9120336" y="2266453"/>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96" name="Straight Arrow Connector 95"/>
          <p:cNvCxnSpPr/>
          <p:nvPr/>
        </p:nvCxnSpPr>
        <p:spPr bwMode="auto">
          <a:xfrm>
            <a:off x="9120336" y="2698501"/>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97" name="Straight Arrow Connector 96"/>
          <p:cNvCxnSpPr/>
          <p:nvPr/>
        </p:nvCxnSpPr>
        <p:spPr bwMode="auto">
          <a:xfrm>
            <a:off x="9120336" y="3068960"/>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98" name="TextBox 97"/>
          <p:cNvSpPr txBox="1"/>
          <p:nvPr/>
        </p:nvSpPr>
        <p:spPr>
          <a:xfrm>
            <a:off x="9823641" y="1654808"/>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cxnSp>
        <p:nvCxnSpPr>
          <p:cNvPr id="99" name="Straight Arrow Connector 98"/>
          <p:cNvCxnSpPr/>
          <p:nvPr/>
        </p:nvCxnSpPr>
        <p:spPr bwMode="auto">
          <a:xfrm>
            <a:off x="9345873" y="5689632"/>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sp>
        <p:nvSpPr>
          <p:cNvPr id="100" name="TextBox 99"/>
          <p:cNvSpPr txBox="1"/>
          <p:nvPr/>
        </p:nvSpPr>
        <p:spPr>
          <a:xfrm>
            <a:off x="10082718" y="5525018"/>
            <a:ext cx="583814" cy="523220"/>
          </a:xfrm>
          <a:prstGeom prst="rect">
            <a:avLst/>
          </a:prstGeom>
          <a:noFill/>
        </p:spPr>
        <p:txBody>
          <a:bodyPr wrap="none" rtlCol="0">
            <a:spAutoFit/>
          </a:bodyPr>
          <a:lstStyle/>
          <a:p>
            <a:pPr algn="l"/>
            <a:r>
              <a:rPr lang="en-US" sz="1400" dirty="0">
                <a:latin typeface="+mj-lt"/>
              </a:rPr>
              <a:t>V</a:t>
            </a:r>
            <a:r>
              <a:rPr lang="en-US" sz="1400" baseline="-25000" dirty="0">
                <a:latin typeface="+mj-lt"/>
              </a:rPr>
              <a:t>CC</a:t>
            </a:r>
          </a:p>
          <a:p>
            <a:pPr algn="l"/>
            <a:r>
              <a:rPr lang="en-US" sz="1400" dirty="0">
                <a:latin typeface="+mj-lt"/>
              </a:rPr>
              <a:t>GND</a:t>
            </a:r>
          </a:p>
        </p:txBody>
      </p:sp>
      <p:cxnSp>
        <p:nvCxnSpPr>
          <p:cNvPr id="103" name="Straight Arrow Connector 102"/>
          <p:cNvCxnSpPr/>
          <p:nvPr/>
        </p:nvCxnSpPr>
        <p:spPr bwMode="auto">
          <a:xfrm>
            <a:off x="9375159" y="5866853"/>
            <a:ext cx="749299" cy="10419"/>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4" name="Straight Arrow Connector 103"/>
          <p:cNvCxnSpPr>
            <a:endCxn id="15" idx="1"/>
          </p:cNvCxnSpPr>
          <p:nvPr/>
        </p:nvCxnSpPr>
        <p:spPr bwMode="auto">
          <a:xfrm>
            <a:off x="5735961" y="5532333"/>
            <a:ext cx="1099740"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09" name="Straight Arrow Connector 108"/>
          <p:cNvCxnSpPr>
            <a:stCxn id="14" idx="3"/>
          </p:cNvCxnSpPr>
          <p:nvPr/>
        </p:nvCxnSpPr>
        <p:spPr bwMode="auto">
          <a:xfrm>
            <a:off x="5490098" y="5527428"/>
            <a:ext cx="256249" cy="490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pPr eaLnBrk="1" hangingPunct="1"/>
            <a:r>
              <a:rPr lang="en-US" noProof="0" dirty="0"/>
              <a:t>Pipeline hazards due to data dependence</a:t>
            </a:r>
          </a:p>
        </p:txBody>
      </p:sp>
      <p:sp>
        <p:nvSpPr>
          <p:cNvPr id="117764" name="Rectangle 3"/>
          <p:cNvSpPr>
            <a:spLocks noGrp="1" noChangeArrowheads="1"/>
          </p:cNvSpPr>
          <p:nvPr>
            <p:ph idx="1"/>
          </p:nvPr>
        </p:nvSpPr>
        <p:spPr/>
        <p:txBody>
          <a:bodyPr/>
          <a:lstStyle/>
          <a:p>
            <a:pPr eaLnBrk="1" hangingPunct="1"/>
            <a:r>
              <a:rPr lang="en-US" noProof="0" dirty="0"/>
              <a:t>After a load instruction the loaded value is not available to the following instruction in the next cycle. </a:t>
            </a:r>
          </a:p>
          <a:p>
            <a:pPr eaLnBrk="1" hangingPunct="1"/>
            <a:endParaRPr lang="en-US" noProof="0" dirty="0"/>
          </a:p>
          <a:p>
            <a:pPr eaLnBrk="1" hangingPunct="1"/>
            <a:r>
              <a:rPr lang="en-US" noProof="0" dirty="0"/>
              <a:t>If an instruction needs the result of a preceding instruction it has to wait.</a:t>
            </a:r>
          </a:p>
          <a:p>
            <a:pPr eaLnBrk="1" hangingPunct="1"/>
            <a:endParaRPr lang="en-US" noProof="0" dirty="0"/>
          </a:p>
          <a:p>
            <a:pPr eaLnBrk="1" hangingPunct="1"/>
            <a:r>
              <a:rPr lang="en-US" noProof="0" dirty="0"/>
              <a:t>Example:	</a:t>
            </a:r>
          </a:p>
          <a:p>
            <a:pPr lvl="1" eaLnBrk="1" hangingPunct="1">
              <a:buFontTx/>
              <a:buNone/>
            </a:pPr>
            <a:r>
              <a:rPr lang="en-US" noProof="0" dirty="0"/>
              <a:t>ADD </a:t>
            </a:r>
            <a:r>
              <a:rPr lang="en-US" noProof="0" dirty="0">
                <a:solidFill>
                  <a:srgbClr val="C00000"/>
                </a:solidFill>
              </a:rPr>
              <a:t>R1</a:t>
            </a:r>
            <a:r>
              <a:rPr lang="en-US" noProof="0" dirty="0"/>
              <a:t>,R2,R1;		</a:t>
            </a:r>
            <a:r>
              <a:rPr lang="en-US" noProof="0" dirty="0">
                <a:solidFill>
                  <a:srgbClr val="C00000"/>
                </a:solidFill>
              </a:rPr>
              <a:t>R1</a:t>
            </a:r>
            <a:r>
              <a:rPr lang="en-US" noProof="0" dirty="0">
                <a:sym typeface="Wingdings 3" pitchFamily="18" charset="2"/>
              </a:rPr>
              <a:t></a:t>
            </a:r>
            <a:r>
              <a:rPr lang="en-US" noProof="0" dirty="0"/>
              <a:t>R1+R2</a:t>
            </a:r>
          </a:p>
          <a:p>
            <a:pPr lvl="1" eaLnBrk="1" hangingPunct="1">
              <a:buFontTx/>
              <a:buNone/>
            </a:pPr>
            <a:r>
              <a:rPr lang="en-US" noProof="0" dirty="0"/>
              <a:t>ADD R3,</a:t>
            </a:r>
            <a:r>
              <a:rPr lang="en-US" noProof="0" dirty="0">
                <a:solidFill>
                  <a:srgbClr val="C00000"/>
                </a:solidFill>
              </a:rPr>
              <a:t>R1</a:t>
            </a:r>
            <a:r>
              <a:rPr lang="en-US" noProof="0" dirty="0"/>
              <a:t>,R3;		R3</a:t>
            </a:r>
            <a:r>
              <a:rPr lang="en-US" noProof="0" dirty="0">
                <a:sym typeface="Wingdings 3" pitchFamily="18" charset="2"/>
              </a:rPr>
              <a:t></a:t>
            </a:r>
            <a:r>
              <a:rPr lang="en-US" noProof="0" dirty="0"/>
              <a:t>R3+</a:t>
            </a:r>
            <a:r>
              <a:rPr lang="en-US" noProof="0" dirty="0">
                <a:solidFill>
                  <a:srgbClr val="C00000"/>
                </a:solidFill>
              </a:rPr>
              <a:t>R1</a:t>
            </a:r>
          </a:p>
          <a:p>
            <a:pPr eaLnBrk="1" hangingPunct="1"/>
            <a:endParaRPr lang="en-US" noProof="0" dirty="0"/>
          </a:p>
        </p:txBody>
      </p:sp>
      <p:sp>
        <p:nvSpPr>
          <p:cNvPr id="117762" name="Fußzeilenplatzhalter 3"/>
          <p:cNvSpPr>
            <a:spLocks noGrp="1"/>
          </p:cNvSpPr>
          <p:nvPr>
            <p:ph type="ftr" sz="quarter" idx="10"/>
          </p:nvPr>
        </p:nvSpPr>
        <p:spPr>
          <a:noFill/>
        </p:spPr>
        <p:txBody>
          <a:bodyPr/>
          <a:lstStyle/>
          <a:p>
            <a:r>
              <a:rPr lang="en-US"/>
              <a:t>TI II - Computer Architecture</a:t>
            </a:r>
          </a:p>
        </p:txBody>
      </p:sp>
    </p:spTree>
    <p:extLst>
      <p:ext uri="{BB962C8B-B14F-4D97-AF65-F5344CB8AC3E}">
        <p14:creationId xmlns:p14="http://schemas.microsoft.com/office/powerpoint/2010/main" val="240189038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4"/>
          <p:cNvSpPr>
            <a:spLocks noGrp="1" noChangeArrowheads="1"/>
          </p:cNvSpPr>
          <p:nvPr>
            <p:ph type="title"/>
          </p:nvPr>
        </p:nvSpPr>
        <p:spPr/>
        <p:txBody>
          <a:bodyPr/>
          <a:lstStyle/>
          <a:p>
            <a:r>
              <a:rPr lang="en-US" noProof="0" dirty="0"/>
              <a:t>Data hazards</a:t>
            </a:r>
          </a:p>
        </p:txBody>
      </p:sp>
      <p:sp>
        <p:nvSpPr>
          <p:cNvPr id="123908" name="Rectangle 5"/>
          <p:cNvSpPr>
            <a:spLocks noGrp="1" noChangeArrowheads="1"/>
          </p:cNvSpPr>
          <p:nvPr>
            <p:ph idx="1"/>
          </p:nvPr>
        </p:nvSpPr>
        <p:spPr/>
        <p:txBody>
          <a:bodyPr/>
          <a:lstStyle/>
          <a:p>
            <a:r>
              <a:rPr lang="en-US" noProof="0" dirty="0"/>
              <a:t>Dependencies between instructions may cause data hazards when Instr</a:t>
            </a:r>
            <a:r>
              <a:rPr lang="en-US" baseline="-25000" noProof="0" dirty="0"/>
              <a:t>1</a:t>
            </a:r>
            <a:r>
              <a:rPr lang="en-US" noProof="0" dirty="0"/>
              <a:t> and Instr</a:t>
            </a:r>
            <a:r>
              <a:rPr lang="en-US" baseline="-25000" noProof="0" dirty="0"/>
              <a:t>2</a:t>
            </a:r>
            <a:r>
              <a:rPr lang="en-US" noProof="0" dirty="0"/>
              <a:t>  are so close that their overlapping within the pipeline would change their access order to registers.</a:t>
            </a:r>
          </a:p>
          <a:p>
            <a:endParaRPr lang="en-US" noProof="0" dirty="0"/>
          </a:p>
          <a:p>
            <a:r>
              <a:rPr lang="en-US" noProof="0" dirty="0"/>
              <a:t>Three types of data hazards</a:t>
            </a:r>
          </a:p>
          <a:p>
            <a:pPr marL="266700" lvl="1" indent="-132160">
              <a:spcBef>
                <a:spcPts val="375"/>
              </a:spcBef>
            </a:pPr>
            <a:r>
              <a:rPr lang="en-US" dirty="0">
                <a:solidFill>
                  <a:srgbClr val="C00000"/>
                </a:solidFill>
              </a:rPr>
              <a:t>Read After Write </a:t>
            </a:r>
            <a:r>
              <a:rPr lang="en-US" dirty="0"/>
              <a:t>(RAW)</a:t>
            </a:r>
          </a:p>
          <a:p>
            <a:pPr marL="422077" lvl="2" indent="-132160">
              <a:spcBef>
                <a:spcPts val="375"/>
              </a:spcBef>
            </a:pPr>
            <a:r>
              <a:rPr lang="en-US" dirty="0"/>
              <a:t>Instr</a:t>
            </a:r>
            <a:r>
              <a:rPr lang="en-US" baseline="-25000" dirty="0"/>
              <a:t>2</a:t>
            </a:r>
            <a:r>
              <a:rPr lang="en-US" dirty="0"/>
              <a:t> tries to read operand before Instr</a:t>
            </a:r>
            <a:r>
              <a:rPr lang="en-US" baseline="-25000" dirty="0"/>
              <a:t>1</a:t>
            </a:r>
            <a:r>
              <a:rPr lang="en-US" dirty="0"/>
              <a:t> writes it</a:t>
            </a:r>
          </a:p>
          <a:p>
            <a:pPr lvl="2"/>
            <a:endParaRPr lang="en-US" noProof="0" dirty="0"/>
          </a:p>
          <a:p>
            <a:pPr marL="266700" lvl="1" indent="-132160">
              <a:spcBef>
                <a:spcPts val="375"/>
              </a:spcBef>
            </a:pPr>
            <a:r>
              <a:rPr lang="en-US" dirty="0">
                <a:solidFill>
                  <a:srgbClr val="C00000"/>
                </a:solidFill>
              </a:rPr>
              <a:t>Write After Read </a:t>
            </a:r>
            <a:r>
              <a:rPr lang="en-US" dirty="0"/>
              <a:t>(WAR)</a:t>
            </a:r>
          </a:p>
          <a:p>
            <a:pPr marL="422077" lvl="2" indent="-132160">
              <a:spcBef>
                <a:spcPts val="375"/>
              </a:spcBef>
            </a:pPr>
            <a:r>
              <a:rPr lang="en-US" dirty="0"/>
              <a:t>Instr</a:t>
            </a:r>
            <a:r>
              <a:rPr lang="en-US" baseline="-25000" dirty="0"/>
              <a:t>2</a:t>
            </a:r>
            <a:r>
              <a:rPr lang="en-US" dirty="0"/>
              <a:t> tries to write operand before Instr</a:t>
            </a:r>
            <a:r>
              <a:rPr lang="en-US" baseline="-25000" dirty="0"/>
              <a:t>1</a:t>
            </a:r>
            <a:r>
              <a:rPr lang="en-US" dirty="0"/>
              <a:t> reads it</a:t>
            </a:r>
          </a:p>
          <a:p>
            <a:pPr lvl="2"/>
            <a:endParaRPr lang="en-US" noProof="0" dirty="0"/>
          </a:p>
          <a:p>
            <a:pPr marL="266700" lvl="1" indent="-132160">
              <a:spcBef>
                <a:spcPts val="375"/>
              </a:spcBef>
            </a:pPr>
            <a:r>
              <a:rPr lang="en-US" dirty="0">
                <a:solidFill>
                  <a:srgbClr val="C00000"/>
                </a:solidFill>
              </a:rPr>
              <a:t>Write After Write </a:t>
            </a:r>
            <a:r>
              <a:rPr lang="en-US" dirty="0"/>
              <a:t>(WAW) </a:t>
            </a:r>
          </a:p>
          <a:p>
            <a:pPr marL="422077" lvl="2" indent="-132160">
              <a:spcBef>
                <a:spcPts val="375"/>
              </a:spcBef>
            </a:pPr>
            <a:r>
              <a:rPr lang="en-US" dirty="0"/>
              <a:t>Instr</a:t>
            </a:r>
            <a:r>
              <a:rPr lang="en-US" baseline="-25000" dirty="0"/>
              <a:t>2</a:t>
            </a:r>
            <a:r>
              <a:rPr lang="en-US" dirty="0"/>
              <a:t> tries to write operand before Instr</a:t>
            </a:r>
            <a:r>
              <a:rPr lang="en-US" baseline="-25000" dirty="0"/>
              <a:t>1</a:t>
            </a:r>
            <a:r>
              <a:rPr lang="en-US" dirty="0"/>
              <a:t> writes it</a:t>
            </a:r>
          </a:p>
        </p:txBody>
      </p:sp>
      <p:sp>
        <p:nvSpPr>
          <p:cNvPr id="123906" name="Fußzeilenplatzhalter 3"/>
          <p:cNvSpPr>
            <a:spLocks noGrp="1"/>
          </p:cNvSpPr>
          <p:nvPr>
            <p:ph type="ftr" sz="quarter" idx="10"/>
          </p:nvPr>
        </p:nvSpPr>
        <p:spPr/>
        <p:txBody>
          <a:bodyPr/>
          <a:lstStyle/>
          <a:p>
            <a:r>
              <a:rPr lang="en-US"/>
              <a:t>TI II - Computer Architecture</a:t>
            </a:r>
          </a:p>
        </p:txBody>
      </p:sp>
      <p:grpSp>
        <p:nvGrpSpPr>
          <p:cNvPr id="123909" name="Gruppieren 24"/>
          <p:cNvGrpSpPr>
            <a:grpSpLocks/>
          </p:cNvGrpSpPr>
          <p:nvPr/>
        </p:nvGrpSpPr>
        <p:grpSpPr bwMode="auto">
          <a:xfrm>
            <a:off x="2095501" y="5286375"/>
            <a:ext cx="7643813" cy="928688"/>
            <a:chOff x="500034" y="5143512"/>
            <a:chExt cx="7643866" cy="928694"/>
          </a:xfrm>
        </p:grpSpPr>
        <p:grpSp>
          <p:nvGrpSpPr>
            <p:cNvPr id="123910" name="Group 4"/>
            <p:cNvGrpSpPr>
              <a:grpSpLocks/>
            </p:cNvGrpSpPr>
            <p:nvPr/>
          </p:nvGrpSpPr>
          <p:grpSpPr bwMode="auto">
            <a:xfrm>
              <a:off x="1785918" y="5143512"/>
              <a:ext cx="5295172" cy="430213"/>
              <a:chOff x="504" y="1044"/>
              <a:chExt cx="3751" cy="368"/>
            </a:xfrm>
          </p:grpSpPr>
          <p:sp>
            <p:nvSpPr>
              <p:cNvPr id="123919" name="Rectangle 5"/>
              <p:cNvSpPr>
                <a:spLocks noChangeArrowheads="1"/>
              </p:cNvSpPr>
              <p:nvPr/>
            </p:nvSpPr>
            <p:spPr bwMode="auto">
              <a:xfrm>
                <a:off x="50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fetch</a:t>
                </a:r>
              </a:p>
            </p:txBody>
          </p:sp>
          <p:sp>
            <p:nvSpPr>
              <p:cNvPr id="123920" name="Rectangle 6"/>
              <p:cNvSpPr>
                <a:spLocks noChangeArrowheads="1"/>
              </p:cNvSpPr>
              <p:nvPr/>
            </p:nvSpPr>
            <p:spPr bwMode="auto">
              <a:xfrm>
                <a:off x="2757"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Execution</a:t>
                </a:r>
              </a:p>
            </p:txBody>
          </p:sp>
          <p:sp>
            <p:nvSpPr>
              <p:cNvPr id="123921" name="Rectangle 7"/>
              <p:cNvSpPr>
                <a:spLocks noChangeArrowheads="1"/>
              </p:cNvSpPr>
              <p:nvPr/>
            </p:nvSpPr>
            <p:spPr bwMode="auto">
              <a:xfrm>
                <a:off x="3503"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write back</a:t>
                </a:r>
              </a:p>
            </p:txBody>
          </p:sp>
          <p:sp>
            <p:nvSpPr>
              <p:cNvPr id="123922" name="Rectangle 8"/>
              <p:cNvSpPr>
                <a:spLocks noChangeArrowheads="1"/>
              </p:cNvSpPr>
              <p:nvPr/>
            </p:nvSpPr>
            <p:spPr bwMode="auto">
              <a:xfrm>
                <a:off x="1251"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decode</a:t>
                </a:r>
              </a:p>
            </p:txBody>
          </p:sp>
          <p:sp>
            <p:nvSpPr>
              <p:cNvPr id="123923" name="Rectangle 9"/>
              <p:cNvSpPr>
                <a:spLocks noChangeArrowheads="1"/>
              </p:cNvSpPr>
              <p:nvPr/>
            </p:nvSpPr>
            <p:spPr bwMode="auto">
              <a:xfrm>
                <a:off x="200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fetch</a:t>
                </a:r>
              </a:p>
            </p:txBody>
          </p:sp>
        </p:grpSp>
        <p:grpSp>
          <p:nvGrpSpPr>
            <p:cNvPr id="123911" name="Group 4"/>
            <p:cNvGrpSpPr>
              <a:grpSpLocks/>
            </p:cNvGrpSpPr>
            <p:nvPr/>
          </p:nvGrpSpPr>
          <p:grpSpPr bwMode="auto">
            <a:xfrm>
              <a:off x="2848728" y="5641993"/>
              <a:ext cx="5295172" cy="430213"/>
              <a:chOff x="504" y="1044"/>
              <a:chExt cx="3751" cy="368"/>
            </a:xfrm>
          </p:grpSpPr>
          <p:sp>
            <p:nvSpPr>
              <p:cNvPr id="123914" name="Rectangle 5"/>
              <p:cNvSpPr>
                <a:spLocks noChangeArrowheads="1"/>
              </p:cNvSpPr>
              <p:nvPr/>
            </p:nvSpPr>
            <p:spPr bwMode="auto">
              <a:xfrm>
                <a:off x="50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fetch</a:t>
                </a:r>
              </a:p>
            </p:txBody>
          </p:sp>
          <p:sp>
            <p:nvSpPr>
              <p:cNvPr id="123915" name="Rectangle 6"/>
              <p:cNvSpPr>
                <a:spLocks noChangeArrowheads="1"/>
              </p:cNvSpPr>
              <p:nvPr/>
            </p:nvSpPr>
            <p:spPr bwMode="auto">
              <a:xfrm>
                <a:off x="2757"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Execution</a:t>
                </a:r>
              </a:p>
            </p:txBody>
          </p:sp>
          <p:sp>
            <p:nvSpPr>
              <p:cNvPr id="123916" name="Rectangle 7"/>
              <p:cNvSpPr>
                <a:spLocks noChangeArrowheads="1"/>
              </p:cNvSpPr>
              <p:nvPr/>
            </p:nvSpPr>
            <p:spPr bwMode="auto">
              <a:xfrm>
                <a:off x="3503"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write back</a:t>
                </a:r>
              </a:p>
            </p:txBody>
          </p:sp>
          <p:sp>
            <p:nvSpPr>
              <p:cNvPr id="123917" name="Rectangle 8"/>
              <p:cNvSpPr>
                <a:spLocks noChangeArrowheads="1"/>
              </p:cNvSpPr>
              <p:nvPr/>
            </p:nvSpPr>
            <p:spPr bwMode="auto">
              <a:xfrm>
                <a:off x="1251"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decode</a:t>
                </a:r>
              </a:p>
            </p:txBody>
          </p:sp>
          <p:sp>
            <p:nvSpPr>
              <p:cNvPr id="123918" name="Rectangle 9"/>
              <p:cNvSpPr>
                <a:spLocks noChangeArrowheads="1"/>
              </p:cNvSpPr>
              <p:nvPr/>
            </p:nvSpPr>
            <p:spPr bwMode="auto">
              <a:xfrm>
                <a:off x="200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fetch</a:t>
                </a:r>
              </a:p>
            </p:txBody>
          </p:sp>
        </p:grpSp>
        <p:sp>
          <p:nvSpPr>
            <p:cNvPr id="123912" name="Text Box 10"/>
            <p:cNvSpPr txBox="1">
              <a:spLocks noChangeArrowheads="1"/>
            </p:cNvSpPr>
            <p:nvPr/>
          </p:nvSpPr>
          <p:spPr bwMode="auto">
            <a:xfrm>
              <a:off x="500034" y="5143512"/>
              <a:ext cx="1214446" cy="428628"/>
            </a:xfrm>
            <a:prstGeom prst="rect">
              <a:avLst/>
            </a:prstGeom>
            <a:noFill/>
            <a:ln w="12700">
              <a:noFill/>
              <a:miter lim="800000"/>
              <a:headEnd/>
              <a:tailEnd/>
            </a:ln>
          </p:spPr>
          <p:txBody>
            <a:bodyPr anchor="ctr"/>
            <a:lstStyle/>
            <a:p>
              <a:pPr algn="l" eaLnBrk="0" hangingPunct="0">
                <a:spcBef>
                  <a:spcPct val="50000"/>
                </a:spcBef>
              </a:pPr>
              <a:r>
                <a:rPr lang="en-US" sz="1400">
                  <a:latin typeface="Arial" charset="0"/>
                </a:rPr>
                <a:t>Instr</a:t>
              </a:r>
              <a:r>
                <a:rPr lang="en-US" sz="1400" baseline="-25000">
                  <a:latin typeface="Arial" charset="0"/>
                </a:rPr>
                <a:t>1</a:t>
              </a:r>
              <a:endParaRPr lang="en-US" sz="1400">
                <a:latin typeface="Arial" charset="0"/>
              </a:endParaRPr>
            </a:p>
          </p:txBody>
        </p:sp>
        <p:sp>
          <p:nvSpPr>
            <p:cNvPr id="123913" name="Text Box 10"/>
            <p:cNvSpPr txBox="1">
              <a:spLocks noChangeArrowheads="1"/>
            </p:cNvSpPr>
            <p:nvPr/>
          </p:nvSpPr>
          <p:spPr bwMode="auto">
            <a:xfrm>
              <a:off x="500034" y="5643578"/>
              <a:ext cx="1214446" cy="428628"/>
            </a:xfrm>
            <a:prstGeom prst="rect">
              <a:avLst/>
            </a:prstGeom>
            <a:noFill/>
            <a:ln w="12700">
              <a:noFill/>
              <a:miter lim="800000"/>
              <a:headEnd/>
              <a:tailEnd/>
            </a:ln>
          </p:spPr>
          <p:txBody>
            <a:bodyPr anchor="ctr"/>
            <a:lstStyle/>
            <a:p>
              <a:pPr algn="l" eaLnBrk="0" hangingPunct="0">
                <a:spcBef>
                  <a:spcPct val="50000"/>
                </a:spcBef>
              </a:pPr>
              <a:r>
                <a:rPr lang="en-US" sz="1400">
                  <a:latin typeface="Arial" charset="0"/>
                </a:rPr>
                <a:t>Instr</a:t>
              </a:r>
              <a:r>
                <a:rPr lang="en-US" sz="1400" baseline="-25000">
                  <a:latin typeface="Arial" charset="0"/>
                </a:rPr>
                <a:t>2</a:t>
              </a:r>
            </a:p>
          </p:txBody>
        </p:sp>
      </p:gr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r>
              <a:rPr lang="en-US" noProof="0" dirty="0"/>
              <a:t>Read-after-Write-Conflict (True Dependence)</a:t>
            </a:r>
          </a:p>
        </p:txBody>
      </p:sp>
      <p:sp>
        <p:nvSpPr>
          <p:cNvPr id="124932" name="Rectangle 28"/>
          <p:cNvSpPr>
            <a:spLocks noGrp="1" noChangeArrowheads="1"/>
          </p:cNvSpPr>
          <p:nvPr>
            <p:ph idx="1"/>
          </p:nvPr>
        </p:nvSpPr>
        <p:spPr/>
        <p:txBody>
          <a:bodyPr/>
          <a:lstStyle/>
          <a:p>
            <a:r>
              <a:rPr lang="en-US" noProof="0" dirty="0"/>
              <a:t>Using a simple 5 stage pipeline this example shows that the operand fetch phase of the 2</a:t>
            </a:r>
            <a:r>
              <a:rPr lang="en-US" baseline="30000" noProof="0" dirty="0"/>
              <a:t>nd</a:t>
            </a:r>
            <a:r>
              <a:rPr lang="en-US" noProof="0" dirty="0"/>
              <a:t> instruction comes before the 1</a:t>
            </a:r>
            <a:r>
              <a:rPr lang="en-US" baseline="30000" noProof="0" dirty="0"/>
              <a:t>st</a:t>
            </a:r>
            <a:r>
              <a:rPr lang="en-US" noProof="0" dirty="0"/>
              <a:t> instruction writes back its result</a:t>
            </a:r>
          </a:p>
          <a:p>
            <a:pPr lvl="1"/>
            <a:r>
              <a:rPr lang="en-US" noProof="0" dirty="0"/>
              <a:t> Delaying the pipeline is necessary!</a:t>
            </a:r>
          </a:p>
          <a:p>
            <a:endParaRPr lang="en-US" noProof="0" dirty="0"/>
          </a:p>
        </p:txBody>
      </p:sp>
      <p:sp>
        <p:nvSpPr>
          <p:cNvPr id="124930" name="Fußzeilenplatzhalter 3"/>
          <p:cNvSpPr>
            <a:spLocks noGrp="1"/>
          </p:cNvSpPr>
          <p:nvPr>
            <p:ph type="ftr" sz="quarter" idx="10"/>
          </p:nvPr>
        </p:nvSpPr>
        <p:spPr/>
        <p:txBody>
          <a:bodyPr/>
          <a:lstStyle/>
          <a:p>
            <a:r>
              <a:rPr lang="en-US"/>
              <a:t>TI II - Computer Architecture</a:t>
            </a:r>
          </a:p>
        </p:txBody>
      </p:sp>
      <p:grpSp>
        <p:nvGrpSpPr>
          <p:cNvPr id="124933" name="Group 4"/>
          <p:cNvGrpSpPr>
            <a:grpSpLocks/>
          </p:cNvGrpSpPr>
          <p:nvPr/>
        </p:nvGrpSpPr>
        <p:grpSpPr bwMode="auto">
          <a:xfrm>
            <a:off x="2241550" y="3502026"/>
            <a:ext cx="5353050" cy="430213"/>
            <a:chOff x="504" y="1044"/>
            <a:chExt cx="3792" cy="368"/>
          </a:xfrm>
        </p:grpSpPr>
        <p:sp>
          <p:nvSpPr>
            <p:cNvPr id="124953" name="Rectangle 5"/>
            <p:cNvSpPr>
              <a:spLocks noChangeArrowheads="1"/>
            </p:cNvSpPr>
            <p:nvPr/>
          </p:nvSpPr>
          <p:spPr bwMode="auto">
            <a:xfrm>
              <a:off x="50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fetch</a:t>
              </a:r>
            </a:p>
          </p:txBody>
        </p:sp>
        <p:sp>
          <p:nvSpPr>
            <p:cNvPr id="124954" name="Rectangle 6"/>
            <p:cNvSpPr>
              <a:spLocks noChangeArrowheads="1"/>
            </p:cNvSpPr>
            <p:nvPr/>
          </p:nvSpPr>
          <p:spPr bwMode="auto">
            <a:xfrm>
              <a:off x="278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Execution</a:t>
              </a:r>
            </a:p>
          </p:txBody>
        </p:sp>
        <p:sp>
          <p:nvSpPr>
            <p:cNvPr id="124955" name="Rectangle 7"/>
            <p:cNvSpPr>
              <a:spLocks noChangeArrowheads="1"/>
            </p:cNvSpPr>
            <p:nvPr/>
          </p:nvSpPr>
          <p:spPr bwMode="auto">
            <a:xfrm>
              <a:off x="354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write back</a:t>
              </a:r>
            </a:p>
          </p:txBody>
        </p:sp>
        <p:sp>
          <p:nvSpPr>
            <p:cNvPr id="124956" name="Rectangle 8"/>
            <p:cNvSpPr>
              <a:spLocks noChangeArrowheads="1"/>
            </p:cNvSpPr>
            <p:nvPr/>
          </p:nvSpPr>
          <p:spPr bwMode="auto">
            <a:xfrm>
              <a:off x="126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decode</a:t>
              </a:r>
            </a:p>
          </p:txBody>
        </p:sp>
        <p:sp>
          <p:nvSpPr>
            <p:cNvPr id="124957" name="Rectangle 9"/>
            <p:cNvSpPr>
              <a:spLocks noChangeArrowheads="1"/>
            </p:cNvSpPr>
            <p:nvPr/>
          </p:nvSpPr>
          <p:spPr bwMode="auto">
            <a:xfrm>
              <a:off x="2024" y="1044"/>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fetch</a:t>
              </a:r>
            </a:p>
          </p:txBody>
        </p:sp>
      </p:grpSp>
      <p:sp>
        <p:nvSpPr>
          <p:cNvPr id="124934" name="Text Box 10"/>
          <p:cNvSpPr txBox="1">
            <a:spLocks noChangeArrowheads="1"/>
          </p:cNvSpPr>
          <p:nvPr/>
        </p:nvSpPr>
        <p:spPr bwMode="auto">
          <a:xfrm>
            <a:off x="2287589" y="3168650"/>
            <a:ext cx="1417637" cy="304800"/>
          </a:xfrm>
          <a:prstGeom prst="rect">
            <a:avLst/>
          </a:prstGeom>
          <a:noFill/>
          <a:ln w="12700">
            <a:noFill/>
            <a:miter lim="800000"/>
            <a:headEnd/>
            <a:tailEnd/>
          </a:ln>
        </p:spPr>
        <p:txBody>
          <a:bodyPr>
            <a:spAutoFit/>
          </a:bodyPr>
          <a:lstStyle/>
          <a:p>
            <a:pPr algn="l" eaLnBrk="0" hangingPunct="0">
              <a:spcBef>
                <a:spcPct val="50000"/>
              </a:spcBef>
            </a:pPr>
            <a:r>
              <a:rPr lang="en-US" sz="1400">
                <a:latin typeface="Arial" charset="0"/>
              </a:rPr>
              <a:t>1. instruction</a:t>
            </a:r>
          </a:p>
        </p:txBody>
      </p:sp>
      <p:sp>
        <p:nvSpPr>
          <p:cNvPr id="124935" name="Rectangle 11"/>
          <p:cNvSpPr>
            <a:spLocks noChangeArrowheads="1"/>
          </p:cNvSpPr>
          <p:nvPr/>
        </p:nvSpPr>
        <p:spPr bwMode="auto">
          <a:xfrm>
            <a:off x="3303589" y="4276726"/>
            <a:ext cx="1062037" cy="430213"/>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fetch</a:t>
            </a:r>
          </a:p>
        </p:txBody>
      </p:sp>
      <p:sp>
        <p:nvSpPr>
          <p:cNvPr id="124936" name="Rectangle 12"/>
          <p:cNvSpPr>
            <a:spLocks noChangeArrowheads="1"/>
          </p:cNvSpPr>
          <p:nvPr/>
        </p:nvSpPr>
        <p:spPr bwMode="auto">
          <a:xfrm>
            <a:off x="4376738" y="4276726"/>
            <a:ext cx="1060450" cy="430213"/>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Instruction</a:t>
            </a:r>
          </a:p>
          <a:p>
            <a:pPr eaLnBrk="0" hangingPunct="0">
              <a:lnSpc>
                <a:spcPct val="90000"/>
              </a:lnSpc>
            </a:pPr>
            <a:r>
              <a:rPr lang="en-US" sz="1400">
                <a:latin typeface="Arial" charset="0"/>
              </a:rPr>
              <a:t>decode</a:t>
            </a:r>
          </a:p>
        </p:txBody>
      </p:sp>
      <p:grpSp>
        <p:nvGrpSpPr>
          <p:cNvPr id="124937" name="Group 13"/>
          <p:cNvGrpSpPr>
            <a:grpSpLocks/>
          </p:cNvGrpSpPr>
          <p:nvPr/>
        </p:nvGrpSpPr>
        <p:grpSpPr bwMode="auto">
          <a:xfrm>
            <a:off x="6669088" y="4276726"/>
            <a:ext cx="3206750" cy="430213"/>
            <a:chOff x="2480" y="1772"/>
            <a:chExt cx="2272" cy="368"/>
          </a:xfrm>
        </p:grpSpPr>
        <p:sp>
          <p:nvSpPr>
            <p:cNvPr id="124950" name="Rectangle 14"/>
            <p:cNvSpPr>
              <a:spLocks noChangeArrowheads="1"/>
            </p:cNvSpPr>
            <p:nvPr/>
          </p:nvSpPr>
          <p:spPr bwMode="auto">
            <a:xfrm>
              <a:off x="3240" y="1772"/>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Execution</a:t>
              </a:r>
            </a:p>
          </p:txBody>
        </p:sp>
        <p:sp>
          <p:nvSpPr>
            <p:cNvPr id="124951" name="Rectangle 15"/>
            <p:cNvSpPr>
              <a:spLocks noChangeArrowheads="1"/>
            </p:cNvSpPr>
            <p:nvPr/>
          </p:nvSpPr>
          <p:spPr bwMode="auto">
            <a:xfrm>
              <a:off x="4000" y="1772"/>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write back</a:t>
              </a:r>
            </a:p>
          </p:txBody>
        </p:sp>
        <p:sp>
          <p:nvSpPr>
            <p:cNvPr id="124952" name="Rectangle 16"/>
            <p:cNvSpPr>
              <a:spLocks noChangeArrowheads="1"/>
            </p:cNvSpPr>
            <p:nvPr/>
          </p:nvSpPr>
          <p:spPr bwMode="auto">
            <a:xfrm>
              <a:off x="2480" y="1772"/>
              <a:ext cx="752" cy="368"/>
            </a:xfrm>
            <a:prstGeom prst="rect">
              <a:avLst/>
            </a:prstGeom>
            <a:solidFill>
              <a:schemeClr val="bg1"/>
            </a:solidFill>
            <a:ln w="25400">
              <a:solidFill>
                <a:schemeClr val="tx1"/>
              </a:solidFill>
              <a:miter lim="800000"/>
              <a:headEnd/>
              <a:tailEnd/>
            </a:ln>
          </p:spPr>
          <p:txBody>
            <a:bodyPr wrap="none" anchor="ctr"/>
            <a:lstStyle/>
            <a:p>
              <a:pPr eaLnBrk="0" hangingPunct="0">
                <a:lnSpc>
                  <a:spcPct val="90000"/>
                </a:lnSpc>
              </a:pPr>
              <a:r>
                <a:rPr lang="en-US" sz="1400">
                  <a:latin typeface="Arial" charset="0"/>
                </a:rPr>
                <a:t>Operand</a:t>
              </a:r>
            </a:p>
            <a:p>
              <a:pPr eaLnBrk="0" hangingPunct="0">
                <a:lnSpc>
                  <a:spcPct val="90000"/>
                </a:lnSpc>
              </a:pPr>
              <a:r>
                <a:rPr lang="en-US" sz="1400">
                  <a:latin typeface="Arial" charset="0"/>
                </a:rPr>
                <a:t>fetch</a:t>
              </a:r>
            </a:p>
          </p:txBody>
        </p:sp>
      </p:grpSp>
      <p:sp>
        <p:nvSpPr>
          <p:cNvPr id="124938" name="Text Box 17"/>
          <p:cNvSpPr txBox="1">
            <a:spLocks noChangeArrowheads="1"/>
          </p:cNvSpPr>
          <p:nvPr/>
        </p:nvSpPr>
        <p:spPr bwMode="auto">
          <a:xfrm>
            <a:off x="3228976" y="3981450"/>
            <a:ext cx="1249363" cy="304800"/>
          </a:xfrm>
          <a:prstGeom prst="rect">
            <a:avLst/>
          </a:prstGeom>
          <a:noFill/>
          <a:ln w="12700">
            <a:noFill/>
            <a:miter lim="800000"/>
            <a:headEnd/>
            <a:tailEnd/>
          </a:ln>
        </p:spPr>
        <p:txBody>
          <a:bodyPr>
            <a:spAutoFit/>
          </a:bodyPr>
          <a:lstStyle/>
          <a:p>
            <a:pPr algn="l" eaLnBrk="0" hangingPunct="0">
              <a:spcBef>
                <a:spcPct val="50000"/>
              </a:spcBef>
            </a:pPr>
            <a:r>
              <a:rPr lang="en-US" sz="1400">
                <a:latin typeface="Arial" charset="0"/>
              </a:rPr>
              <a:t>2. instruction</a:t>
            </a:r>
          </a:p>
        </p:txBody>
      </p:sp>
      <p:sp>
        <p:nvSpPr>
          <p:cNvPr id="124939" name="Rectangle 18"/>
          <p:cNvSpPr>
            <a:spLocks noChangeArrowheads="1"/>
          </p:cNvSpPr>
          <p:nvPr/>
        </p:nvSpPr>
        <p:spPr bwMode="auto">
          <a:xfrm>
            <a:off x="8131175" y="2884488"/>
            <a:ext cx="1462088" cy="419100"/>
          </a:xfrm>
          <a:prstGeom prst="rect">
            <a:avLst/>
          </a:prstGeom>
          <a:solidFill>
            <a:srgbClr val="FFCC99"/>
          </a:solidFill>
          <a:ln w="12700">
            <a:solidFill>
              <a:schemeClr val="tx1"/>
            </a:solidFill>
            <a:miter lim="800000"/>
            <a:headEnd/>
            <a:tailEnd/>
          </a:ln>
        </p:spPr>
        <p:txBody>
          <a:bodyPr wrap="none" anchor="ctr"/>
          <a:lstStyle/>
          <a:p>
            <a:pPr eaLnBrk="0" hangingPunct="0"/>
            <a:r>
              <a:rPr lang="en-US">
                <a:latin typeface="Arial" charset="0"/>
              </a:rPr>
              <a:t>register</a:t>
            </a:r>
          </a:p>
        </p:txBody>
      </p:sp>
      <p:sp>
        <p:nvSpPr>
          <p:cNvPr id="124940" name="Freeform 19"/>
          <p:cNvSpPr>
            <a:spLocks/>
          </p:cNvSpPr>
          <p:nvPr/>
        </p:nvSpPr>
        <p:spPr bwMode="auto">
          <a:xfrm>
            <a:off x="6181725" y="3300413"/>
            <a:ext cx="2789238" cy="1219200"/>
          </a:xfrm>
          <a:custGeom>
            <a:avLst/>
            <a:gdLst>
              <a:gd name="T0" fmla="*/ 2147483647 w 1904"/>
              <a:gd name="T1" fmla="*/ 0 h 768"/>
              <a:gd name="T2" fmla="*/ 2147483647 w 1904"/>
              <a:gd name="T3" fmla="*/ 2147483647 h 768"/>
              <a:gd name="T4" fmla="*/ 2147483647 w 1904"/>
              <a:gd name="T5" fmla="*/ 2147483647 h 768"/>
              <a:gd name="T6" fmla="*/ 2147483647 w 1904"/>
              <a:gd name="T7" fmla="*/ 2147483647 h 768"/>
              <a:gd name="T8" fmla="*/ 2147483647 w 1904"/>
              <a:gd name="T9" fmla="*/ 2147483647 h 768"/>
              <a:gd name="T10" fmla="*/ 2147483647 w 1904"/>
              <a:gd name="T11" fmla="*/ 2147483647 h 768"/>
              <a:gd name="T12" fmla="*/ 2147483647 w 1904"/>
              <a:gd name="T13" fmla="*/ 2147483647 h 768"/>
              <a:gd name="T14" fmla="*/ 0 60000 65536"/>
              <a:gd name="T15" fmla="*/ 0 60000 65536"/>
              <a:gd name="T16" fmla="*/ 0 60000 65536"/>
              <a:gd name="T17" fmla="*/ 0 60000 65536"/>
              <a:gd name="T18" fmla="*/ 0 60000 65536"/>
              <a:gd name="T19" fmla="*/ 0 60000 65536"/>
              <a:gd name="T20" fmla="*/ 0 60000 65536"/>
              <a:gd name="T21" fmla="*/ 0 w 1904"/>
              <a:gd name="T22" fmla="*/ 0 h 768"/>
              <a:gd name="T23" fmla="*/ 1904 w 1904"/>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4" h="768">
                <a:moveTo>
                  <a:pt x="1840" y="0"/>
                </a:moveTo>
                <a:cubicBezTo>
                  <a:pt x="1808" y="74"/>
                  <a:pt x="1904" y="358"/>
                  <a:pt x="1645" y="444"/>
                </a:cubicBezTo>
                <a:cubicBezTo>
                  <a:pt x="1386" y="530"/>
                  <a:pt x="553" y="496"/>
                  <a:pt x="286" y="516"/>
                </a:cubicBezTo>
                <a:cubicBezTo>
                  <a:pt x="19" y="536"/>
                  <a:pt x="84" y="535"/>
                  <a:pt x="42" y="564"/>
                </a:cubicBezTo>
                <a:cubicBezTo>
                  <a:pt x="0" y="593"/>
                  <a:pt x="14" y="657"/>
                  <a:pt x="32" y="689"/>
                </a:cubicBezTo>
                <a:cubicBezTo>
                  <a:pt x="50" y="721"/>
                  <a:pt x="101" y="744"/>
                  <a:pt x="150" y="756"/>
                </a:cubicBezTo>
                <a:cubicBezTo>
                  <a:pt x="199" y="768"/>
                  <a:pt x="288" y="759"/>
                  <a:pt x="325" y="760"/>
                </a:cubicBezTo>
              </a:path>
            </a:pathLst>
          </a:custGeom>
          <a:noFill/>
          <a:ln w="25400">
            <a:solidFill>
              <a:srgbClr val="FF9900"/>
            </a:solidFill>
            <a:round/>
            <a:headEnd/>
            <a:tailEnd type="triangle" w="med" len="med"/>
          </a:ln>
        </p:spPr>
        <p:txBody>
          <a:bodyPr/>
          <a:lstStyle/>
          <a:p>
            <a:endParaRPr lang="de-DE"/>
          </a:p>
        </p:txBody>
      </p:sp>
      <p:sp>
        <p:nvSpPr>
          <p:cNvPr id="124941" name="Freeform 20"/>
          <p:cNvSpPr>
            <a:spLocks/>
          </p:cNvSpPr>
          <p:nvPr/>
        </p:nvSpPr>
        <p:spPr bwMode="auto">
          <a:xfrm>
            <a:off x="7594600" y="3059113"/>
            <a:ext cx="539750" cy="677862"/>
          </a:xfrm>
          <a:custGeom>
            <a:avLst/>
            <a:gdLst>
              <a:gd name="T0" fmla="*/ 0 w 340"/>
              <a:gd name="T1" fmla="*/ 2147483647 h 427"/>
              <a:gd name="T2" fmla="*/ 2147483647 w 340"/>
              <a:gd name="T3" fmla="*/ 2147483647 h 427"/>
              <a:gd name="T4" fmla="*/ 2147483647 w 340"/>
              <a:gd name="T5" fmla="*/ 2147483647 h 427"/>
              <a:gd name="T6" fmla="*/ 2147483647 w 340"/>
              <a:gd name="T7" fmla="*/ 2147483647 h 427"/>
              <a:gd name="T8" fmla="*/ 0 60000 65536"/>
              <a:gd name="T9" fmla="*/ 0 60000 65536"/>
              <a:gd name="T10" fmla="*/ 0 60000 65536"/>
              <a:gd name="T11" fmla="*/ 0 60000 65536"/>
              <a:gd name="T12" fmla="*/ 0 w 340"/>
              <a:gd name="T13" fmla="*/ 0 h 427"/>
              <a:gd name="T14" fmla="*/ 340 w 340"/>
              <a:gd name="T15" fmla="*/ 427 h 427"/>
            </a:gdLst>
            <a:ahLst/>
            <a:cxnLst>
              <a:cxn ang="T8">
                <a:pos x="T0" y="T1"/>
              </a:cxn>
              <a:cxn ang="T9">
                <a:pos x="T2" y="T3"/>
              </a:cxn>
              <a:cxn ang="T10">
                <a:pos x="T4" y="T5"/>
              </a:cxn>
              <a:cxn ang="T11">
                <a:pos x="T6" y="T7"/>
              </a:cxn>
            </a:cxnLst>
            <a:rect l="T12" t="T13" r="T14" b="T15"/>
            <a:pathLst>
              <a:path w="340" h="427">
                <a:moveTo>
                  <a:pt x="0" y="411"/>
                </a:moveTo>
                <a:cubicBezTo>
                  <a:pt x="25" y="404"/>
                  <a:pt x="120" y="427"/>
                  <a:pt x="148" y="368"/>
                </a:cubicBezTo>
                <a:cubicBezTo>
                  <a:pt x="176" y="309"/>
                  <a:pt x="134" y="112"/>
                  <a:pt x="166" y="56"/>
                </a:cubicBezTo>
                <a:cubicBezTo>
                  <a:pt x="198" y="0"/>
                  <a:pt x="304" y="37"/>
                  <a:pt x="340" y="32"/>
                </a:cubicBezTo>
              </a:path>
            </a:pathLst>
          </a:custGeom>
          <a:noFill/>
          <a:ln w="25400">
            <a:solidFill>
              <a:srgbClr val="FF9900"/>
            </a:solidFill>
            <a:round/>
            <a:headEnd/>
            <a:tailEnd type="triangle" w="med" len="med"/>
          </a:ln>
        </p:spPr>
        <p:txBody>
          <a:bodyPr/>
          <a:lstStyle/>
          <a:p>
            <a:endParaRPr lang="de-DE"/>
          </a:p>
        </p:txBody>
      </p:sp>
      <p:sp>
        <p:nvSpPr>
          <p:cNvPr id="124942" name="Line 21"/>
          <p:cNvSpPr>
            <a:spLocks noChangeShapeType="1"/>
          </p:cNvSpPr>
          <p:nvPr/>
        </p:nvSpPr>
        <p:spPr bwMode="auto">
          <a:xfrm>
            <a:off x="1993900" y="4946650"/>
            <a:ext cx="7994650" cy="0"/>
          </a:xfrm>
          <a:prstGeom prst="line">
            <a:avLst/>
          </a:prstGeom>
          <a:noFill/>
          <a:ln w="25400">
            <a:solidFill>
              <a:schemeClr val="tx1"/>
            </a:solidFill>
            <a:round/>
            <a:headEnd/>
            <a:tailEnd type="triangle" w="med" len="med"/>
          </a:ln>
        </p:spPr>
        <p:txBody>
          <a:bodyPr/>
          <a:lstStyle/>
          <a:p>
            <a:endParaRPr lang="de-DE"/>
          </a:p>
        </p:txBody>
      </p:sp>
      <p:sp>
        <p:nvSpPr>
          <p:cNvPr id="124943" name="Line 22"/>
          <p:cNvSpPr>
            <a:spLocks noChangeShapeType="1"/>
          </p:cNvSpPr>
          <p:nvPr/>
        </p:nvSpPr>
        <p:spPr bwMode="auto">
          <a:xfrm>
            <a:off x="5426075" y="4859338"/>
            <a:ext cx="0" cy="233362"/>
          </a:xfrm>
          <a:prstGeom prst="line">
            <a:avLst/>
          </a:prstGeom>
          <a:noFill/>
          <a:ln w="25400">
            <a:solidFill>
              <a:schemeClr val="tx1"/>
            </a:solidFill>
            <a:round/>
            <a:headEnd/>
            <a:tailEnd/>
          </a:ln>
        </p:spPr>
        <p:txBody>
          <a:bodyPr/>
          <a:lstStyle/>
          <a:p>
            <a:endParaRPr lang="de-DE"/>
          </a:p>
        </p:txBody>
      </p:sp>
      <p:sp>
        <p:nvSpPr>
          <p:cNvPr id="124944" name="Line 23"/>
          <p:cNvSpPr>
            <a:spLocks noChangeShapeType="1"/>
          </p:cNvSpPr>
          <p:nvPr/>
        </p:nvSpPr>
        <p:spPr bwMode="auto">
          <a:xfrm>
            <a:off x="6680200" y="4849813"/>
            <a:ext cx="0" cy="233362"/>
          </a:xfrm>
          <a:prstGeom prst="line">
            <a:avLst/>
          </a:prstGeom>
          <a:noFill/>
          <a:ln w="25400">
            <a:solidFill>
              <a:schemeClr val="tx1"/>
            </a:solidFill>
            <a:round/>
            <a:headEnd/>
            <a:tailEnd/>
          </a:ln>
        </p:spPr>
        <p:txBody>
          <a:bodyPr/>
          <a:lstStyle/>
          <a:p>
            <a:endParaRPr lang="de-DE"/>
          </a:p>
        </p:txBody>
      </p:sp>
      <p:sp>
        <p:nvSpPr>
          <p:cNvPr id="124945" name="Line 24"/>
          <p:cNvSpPr>
            <a:spLocks noChangeShapeType="1"/>
          </p:cNvSpPr>
          <p:nvPr/>
        </p:nvSpPr>
        <p:spPr bwMode="auto">
          <a:xfrm>
            <a:off x="4635501" y="5054600"/>
            <a:ext cx="779463" cy="0"/>
          </a:xfrm>
          <a:prstGeom prst="line">
            <a:avLst/>
          </a:prstGeom>
          <a:noFill/>
          <a:ln w="25400">
            <a:solidFill>
              <a:srgbClr val="FF0000"/>
            </a:solidFill>
            <a:round/>
            <a:headEnd/>
            <a:tailEnd type="triangle" w="med" len="med"/>
          </a:ln>
        </p:spPr>
        <p:txBody>
          <a:bodyPr/>
          <a:lstStyle/>
          <a:p>
            <a:endParaRPr lang="de-DE"/>
          </a:p>
        </p:txBody>
      </p:sp>
      <p:sp>
        <p:nvSpPr>
          <p:cNvPr id="124946" name="Line 25"/>
          <p:cNvSpPr>
            <a:spLocks noChangeShapeType="1"/>
          </p:cNvSpPr>
          <p:nvPr/>
        </p:nvSpPr>
        <p:spPr bwMode="auto">
          <a:xfrm rot="10800000">
            <a:off x="6702426" y="5054600"/>
            <a:ext cx="779463" cy="0"/>
          </a:xfrm>
          <a:prstGeom prst="line">
            <a:avLst/>
          </a:prstGeom>
          <a:noFill/>
          <a:ln w="25400">
            <a:solidFill>
              <a:srgbClr val="FF0000"/>
            </a:solidFill>
            <a:round/>
            <a:headEnd/>
            <a:tailEnd type="triangle" w="med" len="med"/>
          </a:ln>
        </p:spPr>
        <p:txBody>
          <a:bodyPr/>
          <a:lstStyle/>
          <a:p>
            <a:endParaRPr lang="de-DE"/>
          </a:p>
        </p:txBody>
      </p:sp>
      <p:sp>
        <p:nvSpPr>
          <p:cNvPr id="124947" name="Text Box 26"/>
          <p:cNvSpPr txBox="1">
            <a:spLocks noChangeArrowheads="1"/>
          </p:cNvSpPr>
          <p:nvPr/>
        </p:nvSpPr>
        <p:spPr bwMode="auto">
          <a:xfrm>
            <a:off x="4986338" y="5164138"/>
            <a:ext cx="2824162" cy="641350"/>
          </a:xfrm>
          <a:prstGeom prst="rect">
            <a:avLst/>
          </a:prstGeom>
          <a:noFill/>
          <a:ln w="12700">
            <a:noFill/>
            <a:miter lim="800000"/>
            <a:headEnd/>
            <a:tailEnd/>
          </a:ln>
        </p:spPr>
        <p:txBody>
          <a:bodyPr>
            <a:spAutoFit/>
          </a:bodyPr>
          <a:lstStyle/>
          <a:p>
            <a:pPr algn="l" eaLnBrk="0" hangingPunct="0">
              <a:spcBef>
                <a:spcPct val="50000"/>
              </a:spcBef>
            </a:pPr>
            <a:r>
              <a:rPr lang="en-US" b="1">
                <a:solidFill>
                  <a:srgbClr val="FF0000"/>
                </a:solidFill>
                <a:latin typeface="Arial" charset="0"/>
              </a:rPr>
              <a:t>Pipeline – bubble (delay)</a:t>
            </a:r>
          </a:p>
        </p:txBody>
      </p:sp>
      <p:sp>
        <p:nvSpPr>
          <p:cNvPr id="124948" name="Text Box 27"/>
          <p:cNvSpPr txBox="1">
            <a:spLocks noChangeArrowheads="1"/>
          </p:cNvSpPr>
          <p:nvPr/>
        </p:nvSpPr>
        <p:spPr bwMode="auto">
          <a:xfrm>
            <a:off x="9344025" y="4946650"/>
            <a:ext cx="666750" cy="336550"/>
          </a:xfrm>
          <a:prstGeom prst="rect">
            <a:avLst/>
          </a:prstGeom>
          <a:noFill/>
          <a:ln w="12700">
            <a:noFill/>
            <a:miter lim="800000"/>
            <a:headEnd/>
            <a:tailEnd/>
          </a:ln>
        </p:spPr>
        <p:txBody>
          <a:bodyPr>
            <a:spAutoFit/>
          </a:bodyPr>
          <a:lstStyle/>
          <a:p>
            <a:pPr algn="l" eaLnBrk="0" hangingPunct="0">
              <a:spcBef>
                <a:spcPct val="50000"/>
              </a:spcBef>
            </a:pPr>
            <a:r>
              <a:rPr lang="en-US" sz="1600">
                <a:latin typeface="Arial" charset="0"/>
              </a:rPr>
              <a:t>time</a:t>
            </a:r>
          </a:p>
        </p:txBody>
      </p:sp>
      <p:sp>
        <p:nvSpPr>
          <p:cNvPr id="124949" name="Wolkenförmige Legende 28"/>
          <p:cNvSpPr>
            <a:spLocks noChangeArrowheads="1"/>
          </p:cNvSpPr>
          <p:nvPr/>
        </p:nvSpPr>
        <p:spPr bwMode="auto">
          <a:xfrm>
            <a:off x="5812523" y="4219457"/>
            <a:ext cx="281203" cy="562213"/>
          </a:xfrm>
          <a:prstGeom prst="cloudCallout">
            <a:avLst>
              <a:gd name="adj1" fmla="val -9167"/>
              <a:gd name="adj2" fmla="val 13611"/>
            </a:avLst>
          </a:prstGeom>
          <a:solidFill>
            <a:srgbClr val="FFC000"/>
          </a:solidFill>
          <a:ln w="12700" algn="ctr">
            <a:solidFill>
              <a:srgbClr val="C00000"/>
            </a:solidFill>
            <a:round/>
            <a:headEnd/>
            <a:tailEnd/>
          </a:ln>
        </p:spPr>
        <p:txBody>
          <a:bodyPr wrap="none" anchor="ctr">
            <a:spAutoFit/>
          </a:bodyPr>
          <a:lstStyle/>
          <a:p>
            <a:endParaRPr lang="de-DE"/>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9"/>
          <p:cNvSpPr>
            <a:spLocks noGrp="1" noChangeArrowheads="1"/>
          </p:cNvSpPr>
          <p:nvPr>
            <p:ph type="title"/>
          </p:nvPr>
        </p:nvSpPr>
        <p:spPr/>
        <p:txBody>
          <a:bodyPr/>
          <a:lstStyle/>
          <a:p>
            <a:pPr eaLnBrk="1" hangingPunct="1"/>
            <a:r>
              <a:rPr lang="en-US" noProof="0" dirty="0"/>
              <a:t>Pipeline conflict due to a data hazard</a:t>
            </a:r>
          </a:p>
        </p:txBody>
      </p:sp>
      <p:sp>
        <p:nvSpPr>
          <p:cNvPr id="125954" name="Fußzeilenplatzhalter 3"/>
          <p:cNvSpPr>
            <a:spLocks noGrp="1"/>
          </p:cNvSpPr>
          <p:nvPr>
            <p:ph type="ftr" sz="quarter" idx="10"/>
          </p:nvPr>
        </p:nvSpPr>
        <p:spPr>
          <a:noFill/>
        </p:spPr>
        <p:txBody>
          <a:bodyPr/>
          <a:lstStyle/>
          <a:p>
            <a:r>
              <a:rPr lang="en-US"/>
              <a:t>TI II - Computer Architecture</a:t>
            </a:r>
          </a:p>
        </p:txBody>
      </p:sp>
      <p:grpSp>
        <p:nvGrpSpPr>
          <p:cNvPr id="125955" name="Gruppieren 49"/>
          <p:cNvGrpSpPr>
            <a:grpSpLocks/>
          </p:cNvGrpSpPr>
          <p:nvPr/>
        </p:nvGrpSpPr>
        <p:grpSpPr bwMode="auto">
          <a:xfrm>
            <a:off x="2730500" y="1319361"/>
            <a:ext cx="6731000" cy="3921283"/>
            <a:chOff x="126368" y="1597025"/>
            <a:chExt cx="6731648" cy="3921284"/>
          </a:xfrm>
        </p:grpSpPr>
        <p:sp>
          <p:nvSpPr>
            <p:cNvPr id="125958" name="Rectangle 4"/>
            <p:cNvSpPr>
              <a:spLocks noChangeArrowheads="1"/>
            </p:cNvSpPr>
            <p:nvPr/>
          </p:nvSpPr>
          <p:spPr bwMode="auto">
            <a:xfrm>
              <a:off x="1198579" y="1876425"/>
              <a:ext cx="898525"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59" name="Rectangle 5"/>
            <p:cNvSpPr>
              <a:spLocks noChangeArrowheads="1"/>
            </p:cNvSpPr>
            <p:nvPr/>
          </p:nvSpPr>
          <p:spPr bwMode="auto">
            <a:xfrm>
              <a:off x="2095516" y="1876425"/>
              <a:ext cx="882650"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60" name="Rectangle 6"/>
            <p:cNvSpPr>
              <a:spLocks noChangeArrowheads="1"/>
            </p:cNvSpPr>
            <p:nvPr/>
          </p:nvSpPr>
          <p:spPr bwMode="auto">
            <a:xfrm>
              <a:off x="2978166" y="1876425"/>
              <a:ext cx="879475"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61" name="Rectangle 7"/>
            <p:cNvSpPr>
              <a:spLocks noChangeArrowheads="1"/>
            </p:cNvSpPr>
            <p:nvPr/>
          </p:nvSpPr>
          <p:spPr bwMode="auto">
            <a:xfrm>
              <a:off x="3857641" y="1876425"/>
              <a:ext cx="898525"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62" name="Rectangle 8"/>
            <p:cNvSpPr>
              <a:spLocks noChangeArrowheads="1"/>
            </p:cNvSpPr>
            <p:nvPr/>
          </p:nvSpPr>
          <p:spPr bwMode="auto">
            <a:xfrm>
              <a:off x="126368" y="1597025"/>
              <a:ext cx="1981503" cy="246221"/>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add</a:t>
              </a:r>
              <a:r>
                <a:rPr lang="de-DE" sz="1600">
                  <a:solidFill>
                    <a:srgbClr val="000000"/>
                  </a:solidFill>
                  <a:latin typeface="Arial" charset="0"/>
                </a:rPr>
                <a:t> Reg2,Reg1,Reg2</a:t>
              </a:r>
              <a:endParaRPr lang="de-DE" b="1">
                <a:latin typeface="Arial" charset="0"/>
              </a:endParaRPr>
            </a:p>
          </p:txBody>
        </p:sp>
        <p:sp>
          <p:nvSpPr>
            <p:cNvPr id="125963" name="Rectangle 9"/>
            <p:cNvSpPr>
              <a:spLocks noChangeArrowheads="1"/>
            </p:cNvSpPr>
            <p:nvPr/>
          </p:nvSpPr>
          <p:spPr bwMode="auto">
            <a:xfrm>
              <a:off x="2038366" y="4116388"/>
              <a:ext cx="881063"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64" name="Rectangle 10"/>
            <p:cNvSpPr>
              <a:spLocks noChangeArrowheads="1"/>
            </p:cNvSpPr>
            <p:nvPr/>
          </p:nvSpPr>
          <p:spPr bwMode="auto">
            <a:xfrm>
              <a:off x="2917841" y="4116388"/>
              <a:ext cx="881063" cy="650875"/>
            </a:xfrm>
            <a:prstGeom prst="rect">
              <a:avLst/>
            </a:prstGeom>
            <a:solidFill>
              <a:srgbClr val="FFC000"/>
            </a:solidFill>
            <a:ln w="20638">
              <a:solidFill>
                <a:srgbClr val="000000"/>
              </a:solidFill>
              <a:miter lim="800000"/>
              <a:headEnd/>
              <a:tailEnd/>
            </a:ln>
          </p:spPr>
          <p:txBody>
            <a:bodyPr/>
            <a:lstStyle/>
            <a:p>
              <a:endParaRPr lang="de-DE"/>
            </a:p>
          </p:txBody>
        </p:sp>
        <p:sp>
          <p:nvSpPr>
            <p:cNvPr id="125965" name="Rectangle 11"/>
            <p:cNvSpPr>
              <a:spLocks noChangeArrowheads="1"/>
            </p:cNvSpPr>
            <p:nvPr/>
          </p:nvSpPr>
          <p:spPr bwMode="auto">
            <a:xfrm>
              <a:off x="3797316" y="4116388"/>
              <a:ext cx="901700" cy="650875"/>
            </a:xfrm>
            <a:prstGeom prst="rect">
              <a:avLst/>
            </a:prstGeom>
            <a:solidFill>
              <a:srgbClr val="FFFFFF"/>
            </a:solidFill>
            <a:ln w="20638">
              <a:solidFill>
                <a:srgbClr val="000000"/>
              </a:solidFill>
              <a:miter lim="800000"/>
              <a:headEnd/>
              <a:tailEnd/>
            </a:ln>
          </p:spPr>
          <p:txBody>
            <a:bodyPr/>
            <a:lstStyle/>
            <a:p>
              <a:endParaRPr lang="de-DE"/>
            </a:p>
          </p:txBody>
        </p:sp>
        <p:grpSp>
          <p:nvGrpSpPr>
            <p:cNvPr id="125966" name="Group 12"/>
            <p:cNvGrpSpPr>
              <a:grpSpLocks/>
            </p:cNvGrpSpPr>
            <p:nvPr/>
          </p:nvGrpSpPr>
          <p:grpSpPr bwMode="auto">
            <a:xfrm>
              <a:off x="5078429" y="2514600"/>
              <a:ext cx="138112" cy="673100"/>
              <a:chOff x="4285" y="2151"/>
              <a:chExt cx="90" cy="383"/>
            </a:xfrm>
          </p:grpSpPr>
          <p:sp>
            <p:nvSpPr>
              <p:cNvPr id="125999" name="Freeform 13"/>
              <p:cNvSpPr>
                <a:spLocks/>
              </p:cNvSpPr>
              <p:nvPr/>
            </p:nvSpPr>
            <p:spPr bwMode="auto">
              <a:xfrm>
                <a:off x="4285" y="2355"/>
                <a:ext cx="90" cy="179"/>
              </a:xfrm>
              <a:custGeom>
                <a:avLst/>
                <a:gdLst>
                  <a:gd name="T0" fmla="*/ 52 w 90"/>
                  <a:gd name="T1" fmla="*/ 179 h 179"/>
                  <a:gd name="T2" fmla="*/ 0 w 90"/>
                  <a:gd name="T3" fmla="*/ 0 h 179"/>
                  <a:gd name="T4" fmla="*/ 52 w 90"/>
                  <a:gd name="T5" fmla="*/ 0 h 179"/>
                  <a:gd name="T6" fmla="*/ 90 w 90"/>
                  <a:gd name="T7" fmla="*/ 0 h 179"/>
                  <a:gd name="T8" fmla="*/ 52 w 90"/>
                  <a:gd name="T9" fmla="*/ 179 h 179"/>
                  <a:gd name="T10" fmla="*/ 0 60000 65536"/>
                  <a:gd name="T11" fmla="*/ 0 60000 65536"/>
                  <a:gd name="T12" fmla="*/ 0 60000 65536"/>
                  <a:gd name="T13" fmla="*/ 0 60000 65536"/>
                  <a:gd name="T14" fmla="*/ 0 60000 65536"/>
                  <a:gd name="T15" fmla="*/ 0 w 90"/>
                  <a:gd name="T16" fmla="*/ 0 h 179"/>
                  <a:gd name="T17" fmla="*/ 90 w 90"/>
                  <a:gd name="T18" fmla="*/ 179 h 179"/>
                </a:gdLst>
                <a:ahLst/>
                <a:cxnLst>
                  <a:cxn ang="T10">
                    <a:pos x="T0" y="T1"/>
                  </a:cxn>
                  <a:cxn ang="T11">
                    <a:pos x="T2" y="T3"/>
                  </a:cxn>
                  <a:cxn ang="T12">
                    <a:pos x="T4" y="T5"/>
                  </a:cxn>
                  <a:cxn ang="T13">
                    <a:pos x="T6" y="T7"/>
                  </a:cxn>
                  <a:cxn ang="T14">
                    <a:pos x="T8" y="T9"/>
                  </a:cxn>
                </a:cxnLst>
                <a:rect l="T15" t="T16" r="T17" b="T18"/>
                <a:pathLst>
                  <a:path w="90" h="179">
                    <a:moveTo>
                      <a:pt x="52" y="179"/>
                    </a:moveTo>
                    <a:lnTo>
                      <a:pt x="0" y="0"/>
                    </a:lnTo>
                    <a:lnTo>
                      <a:pt x="52" y="0"/>
                    </a:lnTo>
                    <a:lnTo>
                      <a:pt x="90" y="0"/>
                    </a:lnTo>
                    <a:lnTo>
                      <a:pt x="52" y="179"/>
                    </a:lnTo>
                    <a:close/>
                  </a:path>
                </a:pathLst>
              </a:custGeom>
              <a:solidFill>
                <a:srgbClr val="000000"/>
              </a:solidFill>
              <a:ln w="9525">
                <a:noFill/>
                <a:round/>
                <a:headEnd/>
                <a:tailEnd/>
              </a:ln>
            </p:spPr>
            <p:txBody>
              <a:bodyPr/>
              <a:lstStyle/>
              <a:p>
                <a:endParaRPr lang="de-DE"/>
              </a:p>
            </p:txBody>
          </p:sp>
          <p:sp>
            <p:nvSpPr>
              <p:cNvPr id="126000" name="Line 14"/>
              <p:cNvSpPr>
                <a:spLocks noChangeShapeType="1"/>
              </p:cNvSpPr>
              <p:nvPr/>
            </p:nvSpPr>
            <p:spPr bwMode="auto">
              <a:xfrm>
                <a:off x="4337" y="2151"/>
                <a:ext cx="1" cy="204"/>
              </a:xfrm>
              <a:prstGeom prst="line">
                <a:avLst/>
              </a:prstGeom>
              <a:noFill/>
              <a:ln w="20638">
                <a:solidFill>
                  <a:srgbClr val="000000"/>
                </a:solidFill>
                <a:round/>
                <a:headEnd/>
                <a:tailEnd/>
              </a:ln>
            </p:spPr>
            <p:txBody>
              <a:bodyPr/>
              <a:lstStyle/>
              <a:p>
                <a:endParaRPr lang="de-DE"/>
              </a:p>
            </p:txBody>
          </p:sp>
        </p:grpSp>
        <p:grpSp>
          <p:nvGrpSpPr>
            <p:cNvPr id="125967" name="Group 15"/>
            <p:cNvGrpSpPr>
              <a:grpSpLocks/>
            </p:cNvGrpSpPr>
            <p:nvPr/>
          </p:nvGrpSpPr>
          <p:grpSpPr bwMode="auto">
            <a:xfrm>
              <a:off x="3260741" y="3455988"/>
              <a:ext cx="157163" cy="717550"/>
              <a:chOff x="3099" y="2687"/>
              <a:chExt cx="102" cy="408"/>
            </a:xfrm>
          </p:grpSpPr>
          <p:sp>
            <p:nvSpPr>
              <p:cNvPr id="125997" name="Freeform 16"/>
              <p:cNvSpPr>
                <a:spLocks/>
              </p:cNvSpPr>
              <p:nvPr/>
            </p:nvSpPr>
            <p:spPr bwMode="auto">
              <a:xfrm>
                <a:off x="3099" y="2916"/>
                <a:ext cx="102" cy="179"/>
              </a:xfrm>
              <a:custGeom>
                <a:avLst/>
                <a:gdLst>
                  <a:gd name="T0" fmla="*/ 51 w 102"/>
                  <a:gd name="T1" fmla="*/ 179 h 179"/>
                  <a:gd name="T2" fmla="*/ 0 w 102"/>
                  <a:gd name="T3" fmla="*/ 0 h 179"/>
                  <a:gd name="T4" fmla="*/ 51 w 102"/>
                  <a:gd name="T5" fmla="*/ 0 h 179"/>
                  <a:gd name="T6" fmla="*/ 102 w 102"/>
                  <a:gd name="T7" fmla="*/ 0 h 179"/>
                  <a:gd name="T8" fmla="*/ 51 w 102"/>
                  <a:gd name="T9" fmla="*/ 179 h 179"/>
                  <a:gd name="T10" fmla="*/ 0 60000 65536"/>
                  <a:gd name="T11" fmla="*/ 0 60000 65536"/>
                  <a:gd name="T12" fmla="*/ 0 60000 65536"/>
                  <a:gd name="T13" fmla="*/ 0 60000 65536"/>
                  <a:gd name="T14" fmla="*/ 0 60000 65536"/>
                  <a:gd name="T15" fmla="*/ 0 w 102"/>
                  <a:gd name="T16" fmla="*/ 0 h 179"/>
                  <a:gd name="T17" fmla="*/ 102 w 102"/>
                  <a:gd name="T18" fmla="*/ 179 h 179"/>
                </a:gdLst>
                <a:ahLst/>
                <a:cxnLst>
                  <a:cxn ang="T10">
                    <a:pos x="T0" y="T1"/>
                  </a:cxn>
                  <a:cxn ang="T11">
                    <a:pos x="T2" y="T3"/>
                  </a:cxn>
                  <a:cxn ang="T12">
                    <a:pos x="T4" y="T5"/>
                  </a:cxn>
                  <a:cxn ang="T13">
                    <a:pos x="T6" y="T7"/>
                  </a:cxn>
                  <a:cxn ang="T14">
                    <a:pos x="T8" y="T9"/>
                  </a:cxn>
                </a:cxnLst>
                <a:rect l="T15" t="T16" r="T17" b="T18"/>
                <a:pathLst>
                  <a:path w="102" h="179">
                    <a:moveTo>
                      <a:pt x="51" y="179"/>
                    </a:moveTo>
                    <a:lnTo>
                      <a:pt x="0" y="0"/>
                    </a:lnTo>
                    <a:lnTo>
                      <a:pt x="51" y="0"/>
                    </a:lnTo>
                    <a:lnTo>
                      <a:pt x="102" y="0"/>
                    </a:lnTo>
                    <a:lnTo>
                      <a:pt x="51" y="179"/>
                    </a:lnTo>
                    <a:close/>
                  </a:path>
                </a:pathLst>
              </a:custGeom>
              <a:solidFill>
                <a:srgbClr val="000000"/>
              </a:solidFill>
              <a:ln w="9525">
                <a:noFill/>
                <a:round/>
                <a:headEnd/>
                <a:tailEnd/>
              </a:ln>
            </p:spPr>
            <p:txBody>
              <a:bodyPr/>
              <a:lstStyle/>
              <a:p>
                <a:endParaRPr lang="de-DE"/>
              </a:p>
            </p:txBody>
          </p:sp>
          <p:sp>
            <p:nvSpPr>
              <p:cNvPr id="125998" name="Line 17"/>
              <p:cNvSpPr>
                <a:spLocks noChangeShapeType="1"/>
              </p:cNvSpPr>
              <p:nvPr/>
            </p:nvSpPr>
            <p:spPr bwMode="auto">
              <a:xfrm>
                <a:off x="3150" y="2687"/>
                <a:ext cx="1" cy="229"/>
              </a:xfrm>
              <a:prstGeom prst="line">
                <a:avLst/>
              </a:prstGeom>
              <a:noFill/>
              <a:ln w="20638">
                <a:solidFill>
                  <a:srgbClr val="000000"/>
                </a:solidFill>
                <a:round/>
                <a:headEnd/>
                <a:tailEnd/>
              </a:ln>
            </p:spPr>
            <p:txBody>
              <a:bodyPr/>
              <a:lstStyle/>
              <a:p>
                <a:endParaRPr lang="de-DE"/>
              </a:p>
            </p:txBody>
          </p:sp>
        </p:grpSp>
        <p:sp>
          <p:nvSpPr>
            <p:cNvPr id="125968" name="Rectangle 18"/>
            <p:cNvSpPr>
              <a:spLocks noChangeArrowheads="1"/>
            </p:cNvSpPr>
            <p:nvPr/>
          </p:nvSpPr>
          <p:spPr bwMode="auto">
            <a:xfrm>
              <a:off x="4697429" y="4116388"/>
              <a:ext cx="881062"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69" name="Rectangle 19"/>
            <p:cNvSpPr>
              <a:spLocks noChangeArrowheads="1"/>
            </p:cNvSpPr>
            <p:nvPr/>
          </p:nvSpPr>
          <p:spPr bwMode="auto">
            <a:xfrm>
              <a:off x="5576904" y="4116388"/>
              <a:ext cx="901700" cy="650875"/>
            </a:xfrm>
            <a:prstGeom prst="rect">
              <a:avLst/>
            </a:prstGeom>
            <a:solidFill>
              <a:srgbClr val="FFFFFF"/>
            </a:solidFill>
            <a:ln w="20638">
              <a:solidFill>
                <a:srgbClr val="000000"/>
              </a:solidFill>
              <a:miter lim="800000"/>
              <a:headEnd/>
              <a:tailEnd/>
            </a:ln>
          </p:spPr>
          <p:txBody>
            <a:bodyPr/>
            <a:lstStyle/>
            <a:p>
              <a:endParaRPr lang="de-DE"/>
            </a:p>
          </p:txBody>
        </p:sp>
        <p:sp>
          <p:nvSpPr>
            <p:cNvPr id="125970" name="Rectangle 20"/>
            <p:cNvSpPr>
              <a:spLocks noChangeArrowheads="1"/>
            </p:cNvSpPr>
            <p:nvPr/>
          </p:nvSpPr>
          <p:spPr bwMode="auto">
            <a:xfrm>
              <a:off x="976309" y="3838575"/>
              <a:ext cx="1970281"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mul Reg1,Reg2,Reg1</a:t>
              </a:r>
              <a:endParaRPr lang="de-DE" b="1">
                <a:latin typeface="Arial" charset="0"/>
              </a:endParaRPr>
            </a:p>
          </p:txBody>
        </p:sp>
        <p:sp>
          <p:nvSpPr>
            <p:cNvPr id="125971" name="Rectangle 21"/>
            <p:cNvSpPr>
              <a:spLocks noChangeArrowheads="1"/>
            </p:cNvSpPr>
            <p:nvPr/>
          </p:nvSpPr>
          <p:spPr bwMode="auto">
            <a:xfrm>
              <a:off x="1501791" y="2090738"/>
              <a:ext cx="182760"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5972" name="Rectangle 22"/>
            <p:cNvSpPr>
              <a:spLocks noChangeArrowheads="1"/>
            </p:cNvSpPr>
            <p:nvPr/>
          </p:nvSpPr>
          <p:spPr bwMode="auto">
            <a:xfrm>
              <a:off x="2381266" y="2090738"/>
              <a:ext cx="205204"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5973" name="Rectangle 23"/>
            <p:cNvSpPr>
              <a:spLocks noChangeArrowheads="1"/>
            </p:cNvSpPr>
            <p:nvPr/>
          </p:nvSpPr>
          <p:spPr bwMode="auto">
            <a:xfrm>
              <a:off x="3260741" y="2090738"/>
              <a:ext cx="272536"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5974" name="Rectangle 24"/>
            <p:cNvSpPr>
              <a:spLocks noChangeArrowheads="1"/>
            </p:cNvSpPr>
            <p:nvPr/>
          </p:nvSpPr>
          <p:spPr bwMode="auto">
            <a:xfrm>
              <a:off x="4041791" y="2090738"/>
              <a:ext cx="479344"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5975" name="Rectangle 25"/>
            <p:cNvSpPr>
              <a:spLocks noChangeArrowheads="1"/>
            </p:cNvSpPr>
            <p:nvPr/>
          </p:nvSpPr>
          <p:spPr bwMode="auto">
            <a:xfrm>
              <a:off x="2322529" y="4330700"/>
              <a:ext cx="182760"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5976" name="Rectangle 26"/>
            <p:cNvSpPr>
              <a:spLocks noChangeArrowheads="1"/>
            </p:cNvSpPr>
            <p:nvPr/>
          </p:nvSpPr>
          <p:spPr bwMode="auto">
            <a:xfrm>
              <a:off x="3202004" y="4330700"/>
              <a:ext cx="205204"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5977" name="Rectangle 27"/>
            <p:cNvSpPr>
              <a:spLocks noChangeArrowheads="1"/>
            </p:cNvSpPr>
            <p:nvPr/>
          </p:nvSpPr>
          <p:spPr bwMode="auto">
            <a:xfrm>
              <a:off x="4083066" y="4330700"/>
              <a:ext cx="272536"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5978" name="Rectangle 28"/>
            <p:cNvSpPr>
              <a:spLocks noChangeArrowheads="1"/>
            </p:cNvSpPr>
            <p:nvPr/>
          </p:nvSpPr>
          <p:spPr bwMode="auto">
            <a:xfrm>
              <a:off x="4864116" y="4330700"/>
              <a:ext cx="479344"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5979" name="Rectangle 29"/>
            <p:cNvSpPr>
              <a:spLocks noChangeArrowheads="1"/>
            </p:cNvSpPr>
            <p:nvPr/>
          </p:nvSpPr>
          <p:spPr bwMode="auto">
            <a:xfrm>
              <a:off x="5821379" y="4330700"/>
              <a:ext cx="330251" cy="246221"/>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nvGrpSpPr>
            <p:cNvPr id="5" name="Group 30"/>
            <p:cNvGrpSpPr>
              <a:grpSpLocks/>
            </p:cNvGrpSpPr>
            <p:nvPr/>
          </p:nvGrpSpPr>
          <p:grpSpPr bwMode="auto">
            <a:xfrm>
              <a:off x="4762523" y="1876425"/>
              <a:ext cx="881063" cy="650875"/>
              <a:chOff x="4075" y="1788"/>
              <a:chExt cx="574" cy="370"/>
            </a:xfrm>
            <a:solidFill>
              <a:srgbClr val="FFC000"/>
            </a:solidFill>
          </p:grpSpPr>
          <p:sp>
            <p:nvSpPr>
              <p:cNvPr id="124971" name="Rectangle 31"/>
              <p:cNvSpPr>
                <a:spLocks noChangeArrowheads="1"/>
              </p:cNvSpPr>
              <p:nvPr/>
            </p:nvSpPr>
            <p:spPr bwMode="auto">
              <a:xfrm>
                <a:off x="4075" y="1788"/>
                <a:ext cx="574" cy="370"/>
              </a:xfrm>
              <a:prstGeom prst="rect">
                <a:avLst/>
              </a:prstGeom>
              <a:grpFill/>
              <a:ln w="20638">
                <a:solidFill>
                  <a:srgbClr val="000000"/>
                </a:solidFill>
                <a:miter lim="800000"/>
                <a:headEnd/>
                <a:tailEnd/>
              </a:ln>
            </p:spPr>
            <p:txBody>
              <a:bodyPr/>
              <a:lstStyle/>
              <a:p>
                <a:pPr>
                  <a:defRPr/>
                </a:pPr>
                <a:endParaRPr lang="de-DE"/>
              </a:p>
            </p:txBody>
          </p:sp>
          <p:sp>
            <p:nvSpPr>
              <p:cNvPr id="124972" name="Rectangle 32"/>
              <p:cNvSpPr>
                <a:spLocks noChangeArrowheads="1"/>
              </p:cNvSpPr>
              <p:nvPr/>
            </p:nvSpPr>
            <p:spPr bwMode="auto">
              <a:xfrm>
                <a:off x="4234" y="1910"/>
                <a:ext cx="215" cy="140"/>
              </a:xfrm>
              <a:prstGeom prst="rect">
                <a:avLst/>
              </a:prstGeom>
              <a:grpFill/>
              <a:ln w="9525">
                <a:noFill/>
                <a:miter lim="800000"/>
                <a:headEnd/>
                <a:tailEnd/>
              </a:ln>
            </p:spPr>
            <p:txBody>
              <a:bodyPr wrap="none" lIns="0" tIns="0" rIns="0" bIns="0">
                <a:spAutoFit/>
              </a:bodyPr>
              <a:lstStyle/>
              <a:p>
                <a:pPr algn="l" eaLnBrk="0" hangingPunct="0">
                  <a:defRPr/>
                </a:pPr>
                <a:r>
                  <a:rPr lang="de-DE" sz="1600">
                    <a:solidFill>
                      <a:srgbClr val="000000"/>
                    </a:solidFill>
                    <a:latin typeface="Arial" charset="0"/>
                  </a:rPr>
                  <a:t>WB</a:t>
                </a:r>
                <a:endParaRPr lang="de-DE" b="1">
                  <a:latin typeface="Arial" charset="0"/>
                </a:endParaRPr>
              </a:p>
            </p:txBody>
          </p:sp>
        </p:grpSp>
        <p:grpSp>
          <p:nvGrpSpPr>
            <p:cNvPr id="125981" name="Group 33"/>
            <p:cNvGrpSpPr>
              <a:grpSpLocks/>
            </p:cNvGrpSpPr>
            <p:nvPr/>
          </p:nvGrpSpPr>
          <p:grpSpPr bwMode="auto">
            <a:xfrm>
              <a:off x="758841" y="5113338"/>
              <a:ext cx="6099175" cy="157162"/>
              <a:chOff x="1466" y="3630"/>
              <a:chExt cx="3980" cy="89"/>
            </a:xfrm>
          </p:grpSpPr>
          <p:sp>
            <p:nvSpPr>
              <p:cNvPr id="125995" name="Freeform 34"/>
              <p:cNvSpPr>
                <a:spLocks/>
              </p:cNvSpPr>
              <p:nvPr/>
            </p:nvSpPr>
            <p:spPr bwMode="auto">
              <a:xfrm>
                <a:off x="5268" y="3630"/>
                <a:ext cx="178" cy="89"/>
              </a:xfrm>
              <a:custGeom>
                <a:avLst/>
                <a:gdLst>
                  <a:gd name="T0" fmla="*/ 178 w 178"/>
                  <a:gd name="T1" fmla="*/ 38 h 89"/>
                  <a:gd name="T2" fmla="*/ 0 w 178"/>
                  <a:gd name="T3" fmla="*/ 89 h 89"/>
                  <a:gd name="T4" fmla="*/ 0 w 178"/>
                  <a:gd name="T5" fmla="*/ 38 h 89"/>
                  <a:gd name="T6" fmla="*/ 0 w 178"/>
                  <a:gd name="T7" fmla="*/ 0 h 89"/>
                  <a:gd name="T8" fmla="*/ 178 w 178"/>
                  <a:gd name="T9" fmla="*/ 38 h 89"/>
                  <a:gd name="T10" fmla="*/ 0 60000 65536"/>
                  <a:gd name="T11" fmla="*/ 0 60000 65536"/>
                  <a:gd name="T12" fmla="*/ 0 60000 65536"/>
                  <a:gd name="T13" fmla="*/ 0 60000 65536"/>
                  <a:gd name="T14" fmla="*/ 0 60000 65536"/>
                  <a:gd name="T15" fmla="*/ 0 w 178"/>
                  <a:gd name="T16" fmla="*/ 0 h 89"/>
                  <a:gd name="T17" fmla="*/ 178 w 178"/>
                  <a:gd name="T18" fmla="*/ 89 h 89"/>
                </a:gdLst>
                <a:ahLst/>
                <a:cxnLst>
                  <a:cxn ang="T10">
                    <a:pos x="T0" y="T1"/>
                  </a:cxn>
                  <a:cxn ang="T11">
                    <a:pos x="T2" y="T3"/>
                  </a:cxn>
                  <a:cxn ang="T12">
                    <a:pos x="T4" y="T5"/>
                  </a:cxn>
                  <a:cxn ang="T13">
                    <a:pos x="T6" y="T7"/>
                  </a:cxn>
                  <a:cxn ang="T14">
                    <a:pos x="T8" y="T9"/>
                  </a:cxn>
                </a:cxnLst>
                <a:rect l="T15" t="T16" r="T17" b="T18"/>
                <a:pathLst>
                  <a:path w="178" h="89">
                    <a:moveTo>
                      <a:pt x="178" y="38"/>
                    </a:moveTo>
                    <a:lnTo>
                      <a:pt x="0" y="89"/>
                    </a:lnTo>
                    <a:lnTo>
                      <a:pt x="0" y="38"/>
                    </a:lnTo>
                    <a:lnTo>
                      <a:pt x="0" y="0"/>
                    </a:lnTo>
                    <a:lnTo>
                      <a:pt x="178" y="38"/>
                    </a:lnTo>
                    <a:close/>
                  </a:path>
                </a:pathLst>
              </a:custGeom>
              <a:solidFill>
                <a:srgbClr val="000000"/>
              </a:solidFill>
              <a:ln w="9525">
                <a:noFill/>
                <a:round/>
                <a:headEnd/>
                <a:tailEnd/>
              </a:ln>
            </p:spPr>
            <p:txBody>
              <a:bodyPr/>
              <a:lstStyle/>
              <a:p>
                <a:endParaRPr lang="de-DE"/>
              </a:p>
            </p:txBody>
          </p:sp>
          <p:sp>
            <p:nvSpPr>
              <p:cNvPr id="125996" name="Line 35"/>
              <p:cNvSpPr>
                <a:spLocks noChangeShapeType="1"/>
              </p:cNvSpPr>
              <p:nvPr/>
            </p:nvSpPr>
            <p:spPr bwMode="auto">
              <a:xfrm>
                <a:off x="1466" y="3668"/>
                <a:ext cx="3802" cy="1"/>
              </a:xfrm>
              <a:prstGeom prst="line">
                <a:avLst/>
              </a:prstGeom>
              <a:noFill/>
              <a:ln w="20638">
                <a:solidFill>
                  <a:srgbClr val="000000"/>
                </a:solidFill>
                <a:round/>
                <a:headEnd/>
                <a:tailEnd/>
              </a:ln>
            </p:spPr>
            <p:txBody>
              <a:bodyPr/>
              <a:lstStyle/>
              <a:p>
                <a:endParaRPr lang="de-DE"/>
              </a:p>
            </p:txBody>
          </p:sp>
        </p:grpSp>
        <p:sp>
          <p:nvSpPr>
            <p:cNvPr id="125982" name="Line 36"/>
            <p:cNvSpPr>
              <a:spLocks noChangeShapeType="1"/>
            </p:cNvSpPr>
            <p:nvPr/>
          </p:nvSpPr>
          <p:spPr bwMode="auto">
            <a:xfrm>
              <a:off x="1149366" y="5046663"/>
              <a:ext cx="1588" cy="246062"/>
            </a:xfrm>
            <a:prstGeom prst="line">
              <a:avLst/>
            </a:prstGeom>
            <a:noFill/>
            <a:ln w="20638">
              <a:solidFill>
                <a:srgbClr val="000000"/>
              </a:solidFill>
              <a:round/>
              <a:headEnd/>
              <a:tailEnd/>
            </a:ln>
          </p:spPr>
          <p:txBody>
            <a:bodyPr/>
            <a:lstStyle/>
            <a:p>
              <a:endParaRPr lang="de-DE"/>
            </a:p>
          </p:txBody>
        </p:sp>
        <p:sp>
          <p:nvSpPr>
            <p:cNvPr id="125983" name="Line 37"/>
            <p:cNvSpPr>
              <a:spLocks noChangeShapeType="1"/>
            </p:cNvSpPr>
            <p:nvPr/>
          </p:nvSpPr>
          <p:spPr bwMode="auto">
            <a:xfrm>
              <a:off x="2028841" y="5046663"/>
              <a:ext cx="1588" cy="246062"/>
            </a:xfrm>
            <a:prstGeom prst="line">
              <a:avLst/>
            </a:prstGeom>
            <a:noFill/>
            <a:ln w="20638">
              <a:solidFill>
                <a:srgbClr val="000000"/>
              </a:solidFill>
              <a:round/>
              <a:headEnd/>
              <a:tailEnd/>
            </a:ln>
          </p:spPr>
          <p:txBody>
            <a:bodyPr/>
            <a:lstStyle/>
            <a:p>
              <a:endParaRPr lang="de-DE"/>
            </a:p>
          </p:txBody>
        </p:sp>
        <p:sp>
          <p:nvSpPr>
            <p:cNvPr id="125984" name="Line 38"/>
            <p:cNvSpPr>
              <a:spLocks noChangeShapeType="1"/>
            </p:cNvSpPr>
            <p:nvPr/>
          </p:nvSpPr>
          <p:spPr bwMode="auto">
            <a:xfrm>
              <a:off x="2928954" y="5046663"/>
              <a:ext cx="1587" cy="246062"/>
            </a:xfrm>
            <a:prstGeom prst="line">
              <a:avLst/>
            </a:prstGeom>
            <a:noFill/>
            <a:ln w="20638">
              <a:solidFill>
                <a:srgbClr val="000000"/>
              </a:solidFill>
              <a:round/>
              <a:headEnd/>
              <a:tailEnd/>
            </a:ln>
          </p:spPr>
          <p:txBody>
            <a:bodyPr/>
            <a:lstStyle/>
            <a:p>
              <a:endParaRPr lang="de-DE"/>
            </a:p>
          </p:txBody>
        </p:sp>
        <p:sp>
          <p:nvSpPr>
            <p:cNvPr id="125985" name="Line 39"/>
            <p:cNvSpPr>
              <a:spLocks noChangeShapeType="1"/>
            </p:cNvSpPr>
            <p:nvPr/>
          </p:nvSpPr>
          <p:spPr bwMode="auto">
            <a:xfrm>
              <a:off x="3808429" y="5046663"/>
              <a:ext cx="1587" cy="246062"/>
            </a:xfrm>
            <a:prstGeom prst="line">
              <a:avLst/>
            </a:prstGeom>
            <a:noFill/>
            <a:ln w="20638">
              <a:solidFill>
                <a:srgbClr val="000000"/>
              </a:solidFill>
              <a:round/>
              <a:headEnd/>
              <a:tailEnd/>
            </a:ln>
          </p:spPr>
          <p:txBody>
            <a:bodyPr/>
            <a:lstStyle/>
            <a:p>
              <a:endParaRPr lang="de-DE"/>
            </a:p>
          </p:txBody>
        </p:sp>
        <p:sp>
          <p:nvSpPr>
            <p:cNvPr id="125986" name="Line 40"/>
            <p:cNvSpPr>
              <a:spLocks noChangeShapeType="1"/>
            </p:cNvSpPr>
            <p:nvPr/>
          </p:nvSpPr>
          <p:spPr bwMode="auto">
            <a:xfrm>
              <a:off x="4687904" y="5046663"/>
              <a:ext cx="1587" cy="246062"/>
            </a:xfrm>
            <a:prstGeom prst="line">
              <a:avLst/>
            </a:prstGeom>
            <a:noFill/>
            <a:ln w="20638">
              <a:solidFill>
                <a:srgbClr val="000000"/>
              </a:solidFill>
              <a:round/>
              <a:headEnd/>
              <a:tailEnd/>
            </a:ln>
          </p:spPr>
          <p:txBody>
            <a:bodyPr/>
            <a:lstStyle/>
            <a:p>
              <a:endParaRPr lang="de-DE"/>
            </a:p>
          </p:txBody>
        </p:sp>
        <p:sp>
          <p:nvSpPr>
            <p:cNvPr id="125987" name="Line 41"/>
            <p:cNvSpPr>
              <a:spLocks noChangeShapeType="1"/>
            </p:cNvSpPr>
            <p:nvPr/>
          </p:nvSpPr>
          <p:spPr bwMode="auto">
            <a:xfrm>
              <a:off x="5588016" y="5046663"/>
              <a:ext cx="1588" cy="246062"/>
            </a:xfrm>
            <a:prstGeom prst="line">
              <a:avLst/>
            </a:prstGeom>
            <a:noFill/>
            <a:ln w="20638">
              <a:solidFill>
                <a:srgbClr val="000000"/>
              </a:solidFill>
              <a:round/>
              <a:headEnd/>
              <a:tailEnd/>
            </a:ln>
          </p:spPr>
          <p:txBody>
            <a:bodyPr/>
            <a:lstStyle/>
            <a:p>
              <a:endParaRPr lang="de-DE"/>
            </a:p>
          </p:txBody>
        </p:sp>
        <p:sp>
          <p:nvSpPr>
            <p:cNvPr id="125988" name="Rectangle 42"/>
            <p:cNvSpPr>
              <a:spLocks noChangeArrowheads="1"/>
            </p:cNvSpPr>
            <p:nvPr/>
          </p:nvSpPr>
          <p:spPr bwMode="auto">
            <a:xfrm>
              <a:off x="6076966" y="5249863"/>
              <a:ext cx="387964" cy="246221"/>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time</a:t>
              </a:r>
              <a:endParaRPr lang="de-DE" b="1">
                <a:latin typeface="Arial" charset="0"/>
              </a:endParaRPr>
            </a:p>
          </p:txBody>
        </p:sp>
        <p:sp>
          <p:nvSpPr>
            <p:cNvPr id="125989" name="Rectangle 43"/>
            <p:cNvSpPr>
              <a:spLocks noChangeArrowheads="1"/>
            </p:cNvSpPr>
            <p:nvPr/>
          </p:nvSpPr>
          <p:spPr bwMode="auto">
            <a:xfrm>
              <a:off x="1168416" y="5272088"/>
              <a:ext cx="912197" cy="246221"/>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cycle time</a:t>
              </a:r>
              <a:endParaRPr lang="en-US" b="1">
                <a:latin typeface="Arial" charset="0"/>
              </a:endParaRPr>
            </a:p>
          </p:txBody>
        </p:sp>
        <p:sp>
          <p:nvSpPr>
            <p:cNvPr id="125990" name="Rectangle 44"/>
            <p:cNvSpPr>
              <a:spLocks noChangeArrowheads="1"/>
            </p:cNvSpPr>
            <p:nvPr/>
          </p:nvSpPr>
          <p:spPr bwMode="auto">
            <a:xfrm>
              <a:off x="2936891" y="3175000"/>
              <a:ext cx="882650" cy="271463"/>
            </a:xfrm>
            <a:prstGeom prst="rect">
              <a:avLst/>
            </a:prstGeom>
            <a:solidFill>
              <a:srgbClr val="FFFFFF"/>
            </a:solidFill>
            <a:ln w="20638">
              <a:solidFill>
                <a:srgbClr val="000000"/>
              </a:solidFill>
              <a:miter lim="800000"/>
              <a:headEnd/>
              <a:tailEnd/>
            </a:ln>
          </p:spPr>
          <p:txBody>
            <a:bodyPr/>
            <a:lstStyle/>
            <a:p>
              <a:endParaRPr lang="de-DE"/>
            </a:p>
          </p:txBody>
        </p:sp>
        <p:sp>
          <p:nvSpPr>
            <p:cNvPr id="125991" name="Rectangle 45"/>
            <p:cNvSpPr>
              <a:spLocks noChangeArrowheads="1"/>
            </p:cNvSpPr>
            <p:nvPr/>
          </p:nvSpPr>
          <p:spPr bwMode="auto">
            <a:xfrm>
              <a:off x="2998804" y="3216275"/>
              <a:ext cx="839787" cy="215444"/>
            </a:xfrm>
            <a:prstGeom prst="rect">
              <a:avLst/>
            </a:prstGeom>
            <a:noFill/>
            <a:ln w="9525">
              <a:noFill/>
              <a:miter lim="800000"/>
              <a:headEnd/>
              <a:tailEnd/>
            </a:ln>
          </p:spPr>
          <p:txBody>
            <a:bodyPr lIns="0" tIns="0" rIns="0" bIns="0">
              <a:spAutoFit/>
            </a:bodyPr>
            <a:lstStyle/>
            <a:p>
              <a:pPr algn="l" eaLnBrk="0" hangingPunct="0"/>
              <a:r>
                <a:rPr lang="en-US" sz="1400">
                  <a:solidFill>
                    <a:srgbClr val="000000"/>
                  </a:solidFill>
                  <a:latin typeface="Arial" charset="0"/>
                </a:rPr>
                <a:t>Reg</a:t>
              </a:r>
              <a:r>
                <a:rPr lang="de-DE" sz="1400">
                  <a:solidFill>
                    <a:srgbClr val="000000"/>
                  </a:solidFill>
                  <a:latin typeface="Arial" charset="0"/>
                </a:rPr>
                <a:t>2 </a:t>
              </a:r>
              <a:r>
                <a:rPr lang="en-US" sz="1400">
                  <a:solidFill>
                    <a:srgbClr val="000000"/>
                  </a:solidFill>
                  <a:latin typeface="Arial" charset="0"/>
                </a:rPr>
                <a:t>old</a:t>
              </a:r>
              <a:endParaRPr lang="de-DE" sz="1600" b="1">
                <a:latin typeface="Arial" charset="0"/>
              </a:endParaRPr>
            </a:p>
          </p:txBody>
        </p:sp>
        <p:sp>
          <p:nvSpPr>
            <p:cNvPr id="125992" name="Rectangle 46"/>
            <p:cNvSpPr>
              <a:spLocks noChangeArrowheads="1"/>
            </p:cNvSpPr>
            <p:nvPr/>
          </p:nvSpPr>
          <p:spPr bwMode="auto">
            <a:xfrm>
              <a:off x="4795854" y="3175000"/>
              <a:ext cx="860425" cy="271463"/>
            </a:xfrm>
            <a:prstGeom prst="rect">
              <a:avLst/>
            </a:prstGeom>
            <a:solidFill>
              <a:srgbClr val="FFFFFF"/>
            </a:solidFill>
            <a:ln w="20638">
              <a:solidFill>
                <a:srgbClr val="000000"/>
              </a:solidFill>
              <a:miter lim="800000"/>
              <a:headEnd/>
              <a:tailEnd/>
            </a:ln>
          </p:spPr>
          <p:txBody>
            <a:bodyPr/>
            <a:lstStyle/>
            <a:p>
              <a:endParaRPr lang="de-DE"/>
            </a:p>
          </p:txBody>
        </p:sp>
        <p:sp>
          <p:nvSpPr>
            <p:cNvPr id="125993" name="Rectangle 47"/>
            <p:cNvSpPr>
              <a:spLocks noChangeArrowheads="1"/>
            </p:cNvSpPr>
            <p:nvPr/>
          </p:nvSpPr>
          <p:spPr bwMode="auto">
            <a:xfrm>
              <a:off x="4838716" y="3216275"/>
              <a:ext cx="873125" cy="215444"/>
            </a:xfrm>
            <a:prstGeom prst="rect">
              <a:avLst/>
            </a:prstGeom>
            <a:noFill/>
            <a:ln w="9525">
              <a:noFill/>
              <a:miter lim="800000"/>
              <a:headEnd/>
              <a:tailEnd/>
            </a:ln>
          </p:spPr>
          <p:txBody>
            <a:bodyPr lIns="0" tIns="0" rIns="0" bIns="0">
              <a:spAutoFit/>
            </a:bodyPr>
            <a:lstStyle/>
            <a:p>
              <a:pPr algn="l" eaLnBrk="0" hangingPunct="0"/>
              <a:r>
                <a:rPr lang="en-US" sz="1400">
                  <a:solidFill>
                    <a:srgbClr val="000000"/>
                  </a:solidFill>
                  <a:latin typeface="Arial" charset="0"/>
                </a:rPr>
                <a:t>Reg2 new</a:t>
              </a:r>
              <a:endParaRPr lang="en-US" sz="1600" b="1">
                <a:latin typeface="Arial" charset="0"/>
              </a:endParaRPr>
            </a:p>
          </p:txBody>
        </p:sp>
        <p:sp>
          <p:nvSpPr>
            <p:cNvPr id="125994" name="Rectangle 48"/>
            <p:cNvSpPr>
              <a:spLocks noChangeArrowheads="1"/>
            </p:cNvSpPr>
            <p:nvPr/>
          </p:nvSpPr>
          <p:spPr bwMode="auto">
            <a:xfrm>
              <a:off x="1755791" y="2762250"/>
              <a:ext cx="2175484" cy="292388"/>
            </a:xfrm>
            <a:prstGeom prst="rect">
              <a:avLst/>
            </a:prstGeom>
            <a:noFill/>
            <a:ln w="9525">
              <a:noFill/>
              <a:miter lim="800000"/>
              <a:headEnd/>
              <a:tailEnd/>
            </a:ln>
          </p:spPr>
          <p:txBody>
            <a:bodyPr wrap="none" lIns="0" tIns="0" rIns="0" bIns="0">
              <a:spAutoFit/>
            </a:bodyPr>
            <a:lstStyle/>
            <a:p>
              <a:pPr algn="l" eaLnBrk="0" hangingPunct="0"/>
              <a:r>
                <a:rPr lang="en-US" sz="1900">
                  <a:solidFill>
                    <a:srgbClr val="000000"/>
                  </a:solidFill>
                  <a:latin typeface="Arial" charset="0"/>
                </a:rPr>
                <a:t>wrong register read</a:t>
              </a:r>
              <a:r>
                <a:rPr lang="de-DE" sz="1900">
                  <a:solidFill>
                    <a:srgbClr val="000000"/>
                  </a:solidFill>
                  <a:latin typeface="Arial" charset="0"/>
                </a:rPr>
                <a:t>!</a:t>
              </a:r>
              <a:endParaRPr lang="de-DE" b="1">
                <a:latin typeface="Arial" charset="0"/>
              </a:endParaRPr>
            </a:p>
          </p:txBody>
        </p:sp>
      </p:grpSp>
      <p:sp>
        <p:nvSpPr>
          <p:cNvPr id="125957" name="Textfeld 48"/>
          <p:cNvSpPr txBox="1">
            <a:spLocks noChangeArrowheads="1"/>
          </p:cNvSpPr>
          <p:nvPr/>
        </p:nvSpPr>
        <p:spPr bwMode="auto">
          <a:xfrm>
            <a:off x="3487739" y="5807223"/>
            <a:ext cx="5216525" cy="646113"/>
          </a:xfrm>
          <a:prstGeom prst="rect">
            <a:avLst/>
          </a:prstGeom>
          <a:noFill/>
          <a:ln w="9525">
            <a:noFill/>
            <a:miter lim="800000"/>
            <a:headEnd/>
            <a:tailEnd/>
          </a:ln>
        </p:spPr>
        <p:txBody>
          <a:bodyPr>
            <a:spAutoFit/>
          </a:bodyPr>
          <a:lstStyle/>
          <a:p>
            <a:pPr algn="l" eaLnBrk="0" hangingPunct="0"/>
            <a:r>
              <a:rPr lang="en-US">
                <a:solidFill>
                  <a:srgbClr val="000000"/>
                </a:solidFill>
                <a:latin typeface="Arial" charset="0"/>
              </a:rPr>
              <a:t>add</a:t>
            </a:r>
            <a:r>
              <a:rPr lang="de-DE">
                <a:solidFill>
                  <a:srgbClr val="000000"/>
                </a:solidFill>
                <a:latin typeface="Arial" charset="0"/>
              </a:rPr>
              <a:t> </a:t>
            </a:r>
            <a:r>
              <a:rPr lang="de-DE">
                <a:solidFill>
                  <a:srgbClr val="C00000"/>
                </a:solidFill>
                <a:latin typeface="Arial" charset="0"/>
              </a:rPr>
              <a:t>Reg2</a:t>
            </a:r>
            <a:r>
              <a:rPr lang="de-DE">
                <a:solidFill>
                  <a:srgbClr val="000000"/>
                </a:solidFill>
                <a:latin typeface="Arial" charset="0"/>
              </a:rPr>
              <a:t>,Reg1,Reg2;	</a:t>
            </a:r>
            <a:r>
              <a:rPr lang="de-DE">
                <a:solidFill>
                  <a:srgbClr val="C00000"/>
                </a:solidFill>
                <a:latin typeface="Arial" charset="0"/>
              </a:rPr>
              <a:t>Reg2</a:t>
            </a:r>
            <a:r>
              <a:rPr lang="de-DE">
                <a:solidFill>
                  <a:srgbClr val="000000"/>
                </a:solidFill>
                <a:latin typeface="Arial" charset="0"/>
              </a:rPr>
              <a:t> </a:t>
            </a:r>
            <a:r>
              <a:rPr lang="de-DE">
                <a:solidFill>
                  <a:srgbClr val="000000"/>
                </a:solidFill>
                <a:latin typeface="Arial" charset="0"/>
                <a:sym typeface="Wingdings 3" pitchFamily="18" charset="2"/>
              </a:rPr>
              <a:t> Reg1 + Reg2</a:t>
            </a:r>
            <a:endParaRPr lang="de-DE">
              <a:solidFill>
                <a:srgbClr val="000000"/>
              </a:solidFill>
              <a:latin typeface="Arial" charset="0"/>
            </a:endParaRPr>
          </a:p>
          <a:p>
            <a:pPr algn="l" eaLnBrk="0" hangingPunct="0"/>
            <a:r>
              <a:rPr lang="de-DE">
                <a:solidFill>
                  <a:srgbClr val="000000"/>
                </a:solidFill>
                <a:latin typeface="Arial" charset="0"/>
              </a:rPr>
              <a:t>mul Reg1,</a:t>
            </a:r>
            <a:r>
              <a:rPr lang="de-DE">
                <a:solidFill>
                  <a:srgbClr val="C00000"/>
                </a:solidFill>
                <a:latin typeface="Arial" charset="0"/>
              </a:rPr>
              <a:t>Reg2</a:t>
            </a:r>
            <a:r>
              <a:rPr lang="de-DE">
                <a:solidFill>
                  <a:srgbClr val="000000"/>
                </a:solidFill>
                <a:latin typeface="Arial" charset="0"/>
              </a:rPr>
              <a:t>,Reg1;	Reg1 </a:t>
            </a:r>
            <a:r>
              <a:rPr lang="de-DE">
                <a:solidFill>
                  <a:srgbClr val="000000"/>
                </a:solidFill>
                <a:latin typeface="Arial" charset="0"/>
                <a:sym typeface="Wingdings 3" pitchFamily="18" charset="2"/>
              </a:rPr>
              <a:t> Reg1 * </a:t>
            </a:r>
            <a:r>
              <a:rPr lang="de-DE">
                <a:solidFill>
                  <a:srgbClr val="C00000"/>
                </a:solidFill>
                <a:latin typeface="Arial" charset="0"/>
                <a:sym typeface="Wingdings 3" pitchFamily="18" charset="2"/>
              </a:rPr>
              <a:t>Reg2</a:t>
            </a:r>
            <a:endParaRPr lang="de-DE" b="1">
              <a:solidFill>
                <a:srgbClr val="C00000"/>
              </a:solidFill>
              <a:latin typeface="Arial"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74"/>
          <p:cNvSpPr>
            <a:spLocks noGrp="1" noChangeArrowheads="1"/>
          </p:cNvSpPr>
          <p:nvPr>
            <p:ph type="title"/>
          </p:nvPr>
        </p:nvSpPr>
        <p:spPr/>
        <p:txBody>
          <a:bodyPr/>
          <a:lstStyle/>
          <a:p>
            <a:pPr eaLnBrk="1" hangingPunct="1"/>
            <a:r>
              <a:rPr lang="en-US" noProof="0" dirty="0"/>
              <a:t>Data hazards in an instruction pipeline</a:t>
            </a:r>
          </a:p>
        </p:txBody>
      </p:sp>
      <p:sp>
        <p:nvSpPr>
          <p:cNvPr id="126978" name="Fußzeilenplatzhalter 3"/>
          <p:cNvSpPr>
            <a:spLocks noGrp="1"/>
          </p:cNvSpPr>
          <p:nvPr>
            <p:ph type="ftr" sz="quarter" idx="10"/>
          </p:nvPr>
        </p:nvSpPr>
        <p:spPr>
          <a:noFill/>
        </p:spPr>
        <p:txBody>
          <a:bodyPr/>
          <a:lstStyle/>
          <a:p>
            <a:r>
              <a:rPr lang="en-US"/>
              <a:t>TI II - Computer Architecture</a:t>
            </a:r>
          </a:p>
        </p:txBody>
      </p:sp>
      <p:sp>
        <p:nvSpPr>
          <p:cNvPr id="126981" name="Rectangle 3"/>
          <p:cNvSpPr>
            <a:spLocks noChangeArrowheads="1"/>
          </p:cNvSpPr>
          <p:nvPr/>
        </p:nvSpPr>
        <p:spPr bwMode="auto">
          <a:xfrm>
            <a:off x="2478491" y="1571401"/>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82" name="Rectangle 4"/>
          <p:cNvSpPr>
            <a:spLocks noChangeArrowheads="1"/>
          </p:cNvSpPr>
          <p:nvPr/>
        </p:nvSpPr>
        <p:spPr bwMode="auto">
          <a:xfrm>
            <a:off x="2814746" y="1746026"/>
            <a:ext cx="183125"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6983" name="Rectangle 5"/>
          <p:cNvSpPr>
            <a:spLocks noChangeArrowheads="1"/>
          </p:cNvSpPr>
          <p:nvPr/>
        </p:nvSpPr>
        <p:spPr bwMode="auto">
          <a:xfrm>
            <a:off x="3392538" y="1571401"/>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84" name="Rectangle 6"/>
          <p:cNvSpPr>
            <a:spLocks noChangeArrowheads="1"/>
          </p:cNvSpPr>
          <p:nvPr/>
        </p:nvSpPr>
        <p:spPr bwMode="auto">
          <a:xfrm>
            <a:off x="3728793" y="1746026"/>
            <a:ext cx="205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6985" name="Rectangle 7"/>
          <p:cNvSpPr>
            <a:spLocks noChangeArrowheads="1"/>
          </p:cNvSpPr>
          <p:nvPr/>
        </p:nvSpPr>
        <p:spPr bwMode="auto">
          <a:xfrm>
            <a:off x="4306584" y="1571401"/>
            <a:ext cx="936148"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86" name="Rectangle 8"/>
          <p:cNvSpPr>
            <a:spLocks noChangeArrowheads="1"/>
          </p:cNvSpPr>
          <p:nvPr/>
        </p:nvSpPr>
        <p:spPr bwMode="auto">
          <a:xfrm>
            <a:off x="4642840" y="1746026"/>
            <a:ext cx="273109"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6987" name="Rectangle 9"/>
          <p:cNvSpPr>
            <a:spLocks noChangeArrowheads="1"/>
          </p:cNvSpPr>
          <p:nvPr/>
        </p:nvSpPr>
        <p:spPr bwMode="auto">
          <a:xfrm>
            <a:off x="5241153" y="1571401"/>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88" name="Rectangle 10"/>
          <p:cNvSpPr>
            <a:spLocks noChangeArrowheads="1"/>
          </p:cNvSpPr>
          <p:nvPr/>
        </p:nvSpPr>
        <p:spPr bwMode="auto">
          <a:xfrm>
            <a:off x="5455852" y="1746026"/>
            <a:ext cx="479914"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6989" name="Rectangle 11"/>
          <p:cNvSpPr>
            <a:spLocks noChangeArrowheads="1"/>
          </p:cNvSpPr>
          <p:nvPr/>
        </p:nvSpPr>
        <p:spPr bwMode="auto">
          <a:xfrm>
            <a:off x="2266950" y="1318988"/>
            <a:ext cx="1142953" cy="244475"/>
          </a:xfrm>
          <a:prstGeom prst="rect">
            <a:avLst/>
          </a:prstGeom>
          <a:noFill/>
          <a:ln w="9525">
            <a:noFill/>
            <a:miter lim="800000"/>
            <a:headEnd/>
            <a:tailEnd/>
          </a:ln>
        </p:spPr>
        <p:txBody>
          <a:bodyPr lIns="0" tIns="0" rIns="0" bIns="0">
            <a:spAutoFit/>
          </a:bodyPr>
          <a:lstStyle/>
          <a:p>
            <a:pPr algn="l" eaLnBrk="0" hangingPunct="0"/>
            <a:r>
              <a:rPr lang="de-DE" sz="1600">
                <a:solidFill>
                  <a:srgbClr val="000000"/>
                </a:solidFill>
                <a:latin typeface="Arial" charset="0"/>
              </a:rPr>
              <a:t>load Reg1,A</a:t>
            </a:r>
            <a:endParaRPr lang="de-DE" b="1">
              <a:latin typeface="Arial" charset="0"/>
            </a:endParaRPr>
          </a:p>
        </p:txBody>
      </p:sp>
      <p:sp>
        <p:nvSpPr>
          <p:cNvPr id="126990" name="Rectangle 12"/>
          <p:cNvSpPr>
            <a:spLocks noChangeArrowheads="1"/>
          </p:cNvSpPr>
          <p:nvPr/>
        </p:nvSpPr>
        <p:spPr bwMode="auto">
          <a:xfrm>
            <a:off x="3392538" y="2509613"/>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1" name="Rectangle 13"/>
          <p:cNvSpPr>
            <a:spLocks noChangeArrowheads="1"/>
          </p:cNvSpPr>
          <p:nvPr/>
        </p:nvSpPr>
        <p:spPr bwMode="auto">
          <a:xfrm>
            <a:off x="4306584" y="2509613"/>
            <a:ext cx="936148"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2" name="Rectangle 14"/>
          <p:cNvSpPr>
            <a:spLocks noChangeArrowheads="1"/>
          </p:cNvSpPr>
          <p:nvPr/>
        </p:nvSpPr>
        <p:spPr bwMode="auto">
          <a:xfrm>
            <a:off x="5241153" y="2509613"/>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3" name="Rectangle 15"/>
          <p:cNvSpPr>
            <a:spLocks noChangeArrowheads="1"/>
          </p:cNvSpPr>
          <p:nvPr/>
        </p:nvSpPr>
        <p:spPr bwMode="auto">
          <a:xfrm>
            <a:off x="6155200" y="2509613"/>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4" name="Rectangle 16"/>
          <p:cNvSpPr>
            <a:spLocks noChangeArrowheads="1"/>
          </p:cNvSpPr>
          <p:nvPr/>
        </p:nvSpPr>
        <p:spPr bwMode="auto">
          <a:xfrm>
            <a:off x="3139951" y="2257201"/>
            <a:ext cx="1160318" cy="244475"/>
          </a:xfrm>
          <a:prstGeom prst="rect">
            <a:avLst/>
          </a:prstGeom>
          <a:noFill/>
          <a:ln w="9525">
            <a:noFill/>
            <a:miter lim="800000"/>
            <a:headEnd/>
            <a:tailEnd/>
          </a:ln>
        </p:spPr>
        <p:txBody>
          <a:bodyPr lIns="0" tIns="0" rIns="0" bIns="0">
            <a:spAutoFit/>
          </a:bodyPr>
          <a:lstStyle/>
          <a:p>
            <a:pPr algn="l" eaLnBrk="0" hangingPunct="0"/>
            <a:r>
              <a:rPr lang="en-US" sz="1600">
                <a:solidFill>
                  <a:srgbClr val="000000"/>
                </a:solidFill>
                <a:latin typeface="Arial" charset="0"/>
              </a:rPr>
              <a:t>load</a:t>
            </a:r>
            <a:r>
              <a:rPr lang="de-DE" sz="1600">
                <a:solidFill>
                  <a:srgbClr val="000000"/>
                </a:solidFill>
                <a:latin typeface="Arial" charset="0"/>
              </a:rPr>
              <a:t> Reg2,B</a:t>
            </a:r>
            <a:endParaRPr lang="de-DE" b="1">
              <a:latin typeface="Arial" charset="0"/>
            </a:endParaRPr>
          </a:p>
        </p:txBody>
      </p:sp>
      <p:sp>
        <p:nvSpPr>
          <p:cNvPr id="126995" name="Rectangle 17"/>
          <p:cNvSpPr>
            <a:spLocks noChangeArrowheads="1"/>
          </p:cNvSpPr>
          <p:nvPr/>
        </p:nvSpPr>
        <p:spPr bwMode="auto">
          <a:xfrm>
            <a:off x="4306584" y="3549426"/>
            <a:ext cx="936148"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6" name="Rectangle 18"/>
          <p:cNvSpPr>
            <a:spLocks noChangeArrowheads="1"/>
          </p:cNvSpPr>
          <p:nvPr/>
        </p:nvSpPr>
        <p:spPr bwMode="auto">
          <a:xfrm>
            <a:off x="5241153" y="3549426"/>
            <a:ext cx="915625" cy="593725"/>
          </a:xfrm>
          <a:prstGeom prst="rect">
            <a:avLst/>
          </a:prstGeom>
          <a:solidFill>
            <a:srgbClr val="FFC000"/>
          </a:solidFill>
          <a:ln w="20638">
            <a:solidFill>
              <a:srgbClr val="000000"/>
            </a:solidFill>
            <a:miter lim="800000"/>
            <a:headEnd/>
            <a:tailEnd/>
          </a:ln>
        </p:spPr>
        <p:txBody>
          <a:bodyPr/>
          <a:lstStyle/>
          <a:p>
            <a:endParaRPr lang="de-DE"/>
          </a:p>
        </p:txBody>
      </p:sp>
      <p:sp>
        <p:nvSpPr>
          <p:cNvPr id="126997" name="Rectangle 19"/>
          <p:cNvSpPr>
            <a:spLocks noChangeArrowheads="1"/>
          </p:cNvSpPr>
          <p:nvPr/>
        </p:nvSpPr>
        <p:spPr bwMode="auto">
          <a:xfrm>
            <a:off x="6155200" y="3549426"/>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8" name="Rectangle 20"/>
          <p:cNvSpPr>
            <a:spLocks noChangeArrowheads="1"/>
          </p:cNvSpPr>
          <p:nvPr/>
        </p:nvSpPr>
        <p:spPr bwMode="auto">
          <a:xfrm>
            <a:off x="7070825" y="3549426"/>
            <a:ext cx="934569" cy="593725"/>
          </a:xfrm>
          <a:prstGeom prst="rect">
            <a:avLst/>
          </a:prstGeom>
          <a:solidFill>
            <a:srgbClr val="FFFFFF"/>
          </a:solidFill>
          <a:ln w="20638">
            <a:solidFill>
              <a:srgbClr val="000000"/>
            </a:solidFill>
            <a:miter lim="800000"/>
            <a:headEnd/>
            <a:tailEnd/>
          </a:ln>
        </p:spPr>
        <p:txBody>
          <a:bodyPr/>
          <a:lstStyle/>
          <a:p>
            <a:endParaRPr lang="de-DE"/>
          </a:p>
        </p:txBody>
      </p:sp>
      <p:sp>
        <p:nvSpPr>
          <p:cNvPr id="126999" name="Rectangle 21"/>
          <p:cNvSpPr>
            <a:spLocks noChangeArrowheads="1"/>
          </p:cNvSpPr>
          <p:nvPr/>
        </p:nvSpPr>
        <p:spPr bwMode="auto">
          <a:xfrm>
            <a:off x="3267823" y="3297013"/>
            <a:ext cx="2000168" cy="244475"/>
          </a:xfrm>
          <a:prstGeom prst="rect">
            <a:avLst/>
          </a:prstGeom>
          <a:noFill/>
          <a:ln w="9525">
            <a:noFill/>
            <a:miter lim="800000"/>
            <a:headEnd/>
            <a:tailEnd/>
          </a:ln>
        </p:spPr>
        <p:txBody>
          <a:bodyPr lIns="0" tIns="0" rIns="0" bIns="0">
            <a:spAutoFit/>
          </a:bodyPr>
          <a:lstStyle/>
          <a:p>
            <a:pPr algn="l" eaLnBrk="0" hangingPunct="0"/>
            <a:r>
              <a:rPr lang="en-US" sz="1600">
                <a:solidFill>
                  <a:srgbClr val="000000"/>
                </a:solidFill>
                <a:latin typeface="Arial" charset="0"/>
              </a:rPr>
              <a:t>add</a:t>
            </a:r>
            <a:r>
              <a:rPr lang="de-DE" sz="1600">
                <a:solidFill>
                  <a:srgbClr val="000000"/>
                </a:solidFill>
                <a:latin typeface="Arial" charset="0"/>
              </a:rPr>
              <a:t> Reg2,Reg1,Reg2</a:t>
            </a:r>
            <a:endParaRPr lang="de-DE" b="1">
              <a:latin typeface="Arial" charset="0"/>
            </a:endParaRPr>
          </a:p>
        </p:txBody>
      </p:sp>
      <p:sp>
        <p:nvSpPr>
          <p:cNvPr id="127000" name="Rectangle 22"/>
          <p:cNvSpPr>
            <a:spLocks noChangeArrowheads="1"/>
          </p:cNvSpPr>
          <p:nvPr/>
        </p:nvSpPr>
        <p:spPr bwMode="auto">
          <a:xfrm>
            <a:off x="5241153" y="4589239"/>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7001" name="Rectangle 23"/>
          <p:cNvSpPr>
            <a:spLocks noChangeArrowheads="1"/>
          </p:cNvSpPr>
          <p:nvPr/>
        </p:nvSpPr>
        <p:spPr bwMode="auto">
          <a:xfrm>
            <a:off x="6155200" y="4589239"/>
            <a:ext cx="915625" cy="593725"/>
          </a:xfrm>
          <a:prstGeom prst="rect">
            <a:avLst/>
          </a:prstGeom>
          <a:solidFill>
            <a:srgbClr val="FFC000"/>
          </a:solidFill>
          <a:ln w="20638">
            <a:solidFill>
              <a:srgbClr val="000000"/>
            </a:solidFill>
            <a:miter lim="800000"/>
            <a:headEnd/>
            <a:tailEnd/>
          </a:ln>
        </p:spPr>
        <p:txBody>
          <a:bodyPr/>
          <a:lstStyle/>
          <a:p>
            <a:endParaRPr lang="de-DE"/>
          </a:p>
        </p:txBody>
      </p:sp>
      <p:sp>
        <p:nvSpPr>
          <p:cNvPr id="127002" name="Rectangle 24"/>
          <p:cNvSpPr>
            <a:spLocks noChangeArrowheads="1"/>
          </p:cNvSpPr>
          <p:nvPr/>
        </p:nvSpPr>
        <p:spPr bwMode="auto">
          <a:xfrm>
            <a:off x="7070825" y="4589239"/>
            <a:ext cx="934569" cy="593725"/>
          </a:xfrm>
          <a:prstGeom prst="rect">
            <a:avLst/>
          </a:prstGeom>
          <a:solidFill>
            <a:srgbClr val="FFFFFF"/>
          </a:solidFill>
          <a:ln w="20638">
            <a:solidFill>
              <a:srgbClr val="000000"/>
            </a:solidFill>
            <a:miter lim="800000"/>
            <a:headEnd/>
            <a:tailEnd/>
          </a:ln>
        </p:spPr>
        <p:txBody>
          <a:bodyPr/>
          <a:lstStyle/>
          <a:p>
            <a:endParaRPr lang="de-DE"/>
          </a:p>
        </p:txBody>
      </p:sp>
      <p:sp>
        <p:nvSpPr>
          <p:cNvPr id="127003" name="Rectangle 25"/>
          <p:cNvSpPr>
            <a:spLocks noChangeArrowheads="1"/>
          </p:cNvSpPr>
          <p:nvPr/>
        </p:nvSpPr>
        <p:spPr bwMode="auto">
          <a:xfrm>
            <a:off x="8005394" y="4589239"/>
            <a:ext cx="915625" cy="593725"/>
          </a:xfrm>
          <a:prstGeom prst="rect">
            <a:avLst/>
          </a:prstGeom>
          <a:solidFill>
            <a:srgbClr val="FFFFFF"/>
          </a:solidFill>
          <a:ln w="20638">
            <a:solidFill>
              <a:srgbClr val="000000"/>
            </a:solidFill>
            <a:miter lim="800000"/>
            <a:headEnd/>
            <a:tailEnd/>
          </a:ln>
        </p:spPr>
        <p:txBody>
          <a:bodyPr/>
          <a:lstStyle/>
          <a:p>
            <a:endParaRPr lang="de-DE"/>
          </a:p>
        </p:txBody>
      </p:sp>
      <p:sp>
        <p:nvSpPr>
          <p:cNvPr id="127004" name="Rectangle 26"/>
          <p:cNvSpPr>
            <a:spLocks noChangeArrowheads="1"/>
          </p:cNvSpPr>
          <p:nvPr/>
        </p:nvSpPr>
        <p:spPr bwMode="auto">
          <a:xfrm>
            <a:off x="8919441" y="4589239"/>
            <a:ext cx="936148" cy="593725"/>
          </a:xfrm>
          <a:prstGeom prst="rect">
            <a:avLst/>
          </a:prstGeom>
          <a:solidFill>
            <a:srgbClr val="FFFFFF"/>
          </a:solidFill>
          <a:ln w="20638">
            <a:solidFill>
              <a:srgbClr val="000000"/>
            </a:solidFill>
            <a:miter lim="800000"/>
            <a:headEnd/>
            <a:tailEnd/>
          </a:ln>
        </p:spPr>
        <p:txBody>
          <a:bodyPr/>
          <a:lstStyle/>
          <a:p>
            <a:endParaRPr lang="de-DE"/>
          </a:p>
        </p:txBody>
      </p:sp>
      <p:sp>
        <p:nvSpPr>
          <p:cNvPr id="127005" name="Rectangle 27"/>
          <p:cNvSpPr>
            <a:spLocks noChangeArrowheads="1"/>
          </p:cNvSpPr>
          <p:nvPr/>
        </p:nvSpPr>
        <p:spPr bwMode="auto">
          <a:xfrm>
            <a:off x="4196078" y="4336826"/>
            <a:ext cx="1952808" cy="244475"/>
          </a:xfrm>
          <a:prstGeom prst="rect">
            <a:avLst/>
          </a:prstGeom>
          <a:noFill/>
          <a:ln w="9525">
            <a:noFill/>
            <a:miter lim="800000"/>
            <a:headEnd/>
            <a:tailEnd/>
          </a:ln>
        </p:spPr>
        <p:txBody>
          <a:bodyPr lIns="0" tIns="0" rIns="0" bIns="0">
            <a:spAutoFit/>
          </a:bodyPr>
          <a:lstStyle/>
          <a:p>
            <a:pPr algn="l" eaLnBrk="0" hangingPunct="0"/>
            <a:r>
              <a:rPr lang="en-US" sz="1600">
                <a:solidFill>
                  <a:srgbClr val="000000"/>
                </a:solidFill>
                <a:latin typeface="Arial" charset="0"/>
              </a:rPr>
              <a:t>mul</a:t>
            </a:r>
            <a:r>
              <a:rPr lang="de-DE" sz="1600">
                <a:solidFill>
                  <a:srgbClr val="000000"/>
                </a:solidFill>
                <a:latin typeface="Arial" charset="0"/>
              </a:rPr>
              <a:t> Reg1,Reg2,Reg1</a:t>
            </a:r>
            <a:endParaRPr lang="de-DE" b="1">
              <a:latin typeface="Arial" charset="0"/>
            </a:endParaRPr>
          </a:p>
        </p:txBody>
      </p:sp>
      <p:sp>
        <p:nvSpPr>
          <p:cNvPr id="127009" name="Rectangle 35"/>
          <p:cNvSpPr>
            <a:spLocks noChangeArrowheads="1"/>
          </p:cNvSpPr>
          <p:nvPr/>
        </p:nvSpPr>
        <p:spPr bwMode="auto">
          <a:xfrm>
            <a:off x="3667225" y="2704876"/>
            <a:ext cx="183125"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7010" name="Rectangle 36"/>
          <p:cNvSpPr>
            <a:spLocks noChangeArrowheads="1"/>
          </p:cNvSpPr>
          <p:nvPr/>
        </p:nvSpPr>
        <p:spPr bwMode="auto">
          <a:xfrm>
            <a:off x="4581272" y="2704876"/>
            <a:ext cx="205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7011" name="Rectangle 37"/>
          <p:cNvSpPr>
            <a:spLocks noChangeArrowheads="1"/>
          </p:cNvSpPr>
          <p:nvPr/>
        </p:nvSpPr>
        <p:spPr bwMode="auto">
          <a:xfrm>
            <a:off x="5496897" y="2704876"/>
            <a:ext cx="273109"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7012" name="Rectangle 38"/>
          <p:cNvSpPr>
            <a:spLocks noChangeArrowheads="1"/>
          </p:cNvSpPr>
          <p:nvPr/>
        </p:nvSpPr>
        <p:spPr bwMode="auto">
          <a:xfrm>
            <a:off x="6308330" y="2704876"/>
            <a:ext cx="479914"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7013" name="Rectangle 39"/>
          <p:cNvSpPr>
            <a:spLocks noChangeArrowheads="1"/>
          </p:cNvSpPr>
          <p:nvPr/>
        </p:nvSpPr>
        <p:spPr bwMode="auto">
          <a:xfrm>
            <a:off x="4601794" y="3744689"/>
            <a:ext cx="183125"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7014" name="Rectangle 40"/>
          <p:cNvSpPr>
            <a:spLocks noChangeArrowheads="1"/>
          </p:cNvSpPr>
          <p:nvPr/>
        </p:nvSpPr>
        <p:spPr bwMode="auto">
          <a:xfrm>
            <a:off x="5515841" y="3744689"/>
            <a:ext cx="205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7015" name="Rectangle 41"/>
          <p:cNvSpPr>
            <a:spLocks noChangeArrowheads="1"/>
          </p:cNvSpPr>
          <p:nvPr/>
        </p:nvSpPr>
        <p:spPr bwMode="auto">
          <a:xfrm>
            <a:off x="6431466" y="3744689"/>
            <a:ext cx="273109"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7016" name="Rectangle 42"/>
          <p:cNvSpPr>
            <a:spLocks noChangeArrowheads="1"/>
          </p:cNvSpPr>
          <p:nvPr/>
        </p:nvSpPr>
        <p:spPr bwMode="auto">
          <a:xfrm>
            <a:off x="7242900" y="3744689"/>
            <a:ext cx="479914"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7017" name="Rectangle 43"/>
          <p:cNvSpPr>
            <a:spLocks noChangeArrowheads="1"/>
          </p:cNvSpPr>
          <p:nvPr/>
        </p:nvSpPr>
        <p:spPr bwMode="auto">
          <a:xfrm>
            <a:off x="5536364" y="4784501"/>
            <a:ext cx="183125"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7018" name="Rectangle 44"/>
          <p:cNvSpPr>
            <a:spLocks noChangeArrowheads="1"/>
          </p:cNvSpPr>
          <p:nvPr/>
        </p:nvSpPr>
        <p:spPr bwMode="auto">
          <a:xfrm>
            <a:off x="6450410" y="4784501"/>
            <a:ext cx="205226"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7019" name="Rectangle 45"/>
          <p:cNvSpPr>
            <a:spLocks noChangeArrowheads="1"/>
          </p:cNvSpPr>
          <p:nvPr/>
        </p:nvSpPr>
        <p:spPr bwMode="auto">
          <a:xfrm>
            <a:off x="7366035" y="4784501"/>
            <a:ext cx="273109"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7020" name="Rectangle 46"/>
          <p:cNvSpPr>
            <a:spLocks noChangeArrowheads="1"/>
          </p:cNvSpPr>
          <p:nvPr/>
        </p:nvSpPr>
        <p:spPr bwMode="auto">
          <a:xfrm>
            <a:off x="8177469" y="4784501"/>
            <a:ext cx="479914"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7021" name="Rectangle 47"/>
          <p:cNvSpPr>
            <a:spLocks noChangeArrowheads="1"/>
          </p:cNvSpPr>
          <p:nvPr/>
        </p:nvSpPr>
        <p:spPr bwMode="auto">
          <a:xfrm>
            <a:off x="9153083" y="4784501"/>
            <a:ext cx="329941" cy="246063"/>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nvGrpSpPr>
          <p:cNvPr id="127023" name="Group 51"/>
          <p:cNvGrpSpPr>
            <a:grpSpLocks/>
          </p:cNvGrpSpPr>
          <p:nvPr/>
        </p:nvGrpSpPr>
        <p:grpSpPr bwMode="auto">
          <a:xfrm>
            <a:off x="6155200" y="1571401"/>
            <a:ext cx="915625" cy="593725"/>
            <a:chOff x="3071" y="1187"/>
            <a:chExt cx="580" cy="374"/>
          </a:xfrm>
        </p:grpSpPr>
        <p:sp>
          <p:nvSpPr>
            <p:cNvPr id="127044" name="Rectangle 52"/>
            <p:cNvSpPr>
              <a:spLocks noChangeArrowheads="1"/>
            </p:cNvSpPr>
            <p:nvPr/>
          </p:nvSpPr>
          <p:spPr bwMode="auto">
            <a:xfrm>
              <a:off x="3071" y="1187"/>
              <a:ext cx="580" cy="374"/>
            </a:xfrm>
            <a:prstGeom prst="rect">
              <a:avLst/>
            </a:prstGeom>
            <a:solidFill>
              <a:srgbClr val="FFC000"/>
            </a:solidFill>
            <a:ln w="20638">
              <a:solidFill>
                <a:srgbClr val="000000"/>
              </a:solidFill>
              <a:miter lim="800000"/>
              <a:headEnd/>
              <a:tailEnd/>
            </a:ln>
          </p:spPr>
          <p:txBody>
            <a:bodyPr/>
            <a:lstStyle/>
            <a:p>
              <a:endParaRPr lang="de-DE"/>
            </a:p>
          </p:txBody>
        </p:sp>
        <p:sp>
          <p:nvSpPr>
            <p:cNvPr id="127045" name="Rectangle 53"/>
            <p:cNvSpPr>
              <a:spLocks noChangeArrowheads="1"/>
            </p:cNvSpPr>
            <p:nvPr/>
          </p:nvSpPr>
          <p:spPr bwMode="auto">
            <a:xfrm>
              <a:off x="3271" y="1297"/>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grpSp>
        <p:nvGrpSpPr>
          <p:cNvPr id="127024" name="Group 54"/>
          <p:cNvGrpSpPr>
            <a:grpSpLocks/>
          </p:cNvGrpSpPr>
          <p:nvPr/>
        </p:nvGrpSpPr>
        <p:grpSpPr bwMode="auto">
          <a:xfrm>
            <a:off x="7070825" y="2509613"/>
            <a:ext cx="934569" cy="593725"/>
            <a:chOff x="3651" y="1778"/>
            <a:chExt cx="592" cy="374"/>
          </a:xfrm>
        </p:grpSpPr>
        <p:sp>
          <p:nvSpPr>
            <p:cNvPr id="127042" name="Rectangle 55"/>
            <p:cNvSpPr>
              <a:spLocks noChangeArrowheads="1"/>
            </p:cNvSpPr>
            <p:nvPr/>
          </p:nvSpPr>
          <p:spPr bwMode="auto">
            <a:xfrm>
              <a:off x="3651" y="1778"/>
              <a:ext cx="592" cy="374"/>
            </a:xfrm>
            <a:prstGeom prst="rect">
              <a:avLst/>
            </a:prstGeom>
            <a:solidFill>
              <a:srgbClr val="FFC000"/>
            </a:solidFill>
            <a:ln w="20638">
              <a:solidFill>
                <a:srgbClr val="000000"/>
              </a:solidFill>
              <a:miter lim="800000"/>
              <a:headEnd/>
              <a:tailEnd/>
            </a:ln>
          </p:spPr>
          <p:txBody>
            <a:bodyPr/>
            <a:lstStyle/>
            <a:p>
              <a:endParaRPr lang="de-DE"/>
            </a:p>
          </p:txBody>
        </p:sp>
        <p:sp>
          <p:nvSpPr>
            <p:cNvPr id="127043" name="Rectangle 56"/>
            <p:cNvSpPr>
              <a:spLocks noChangeArrowheads="1"/>
            </p:cNvSpPr>
            <p:nvPr/>
          </p:nvSpPr>
          <p:spPr bwMode="auto">
            <a:xfrm>
              <a:off x="3812" y="1901"/>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grpSp>
        <p:nvGrpSpPr>
          <p:cNvPr id="127025" name="Group 57"/>
          <p:cNvGrpSpPr>
            <a:grpSpLocks/>
          </p:cNvGrpSpPr>
          <p:nvPr/>
        </p:nvGrpSpPr>
        <p:grpSpPr bwMode="auto">
          <a:xfrm>
            <a:off x="8005394" y="3549426"/>
            <a:ext cx="915625" cy="593725"/>
            <a:chOff x="4243" y="2433"/>
            <a:chExt cx="580" cy="374"/>
          </a:xfrm>
        </p:grpSpPr>
        <p:sp>
          <p:nvSpPr>
            <p:cNvPr id="127040" name="Rectangle 58"/>
            <p:cNvSpPr>
              <a:spLocks noChangeArrowheads="1"/>
            </p:cNvSpPr>
            <p:nvPr/>
          </p:nvSpPr>
          <p:spPr bwMode="auto">
            <a:xfrm>
              <a:off x="4243" y="2433"/>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7041" name="Rectangle 59"/>
            <p:cNvSpPr>
              <a:spLocks noChangeArrowheads="1"/>
            </p:cNvSpPr>
            <p:nvPr/>
          </p:nvSpPr>
          <p:spPr bwMode="auto">
            <a:xfrm>
              <a:off x="4404" y="2556"/>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grpSp>
        <p:nvGrpSpPr>
          <p:cNvPr id="127026" name="Group 60"/>
          <p:cNvGrpSpPr>
            <a:grpSpLocks/>
          </p:cNvGrpSpPr>
          <p:nvPr/>
        </p:nvGrpSpPr>
        <p:grpSpPr bwMode="auto">
          <a:xfrm>
            <a:off x="2469019" y="5395689"/>
            <a:ext cx="7456031" cy="142875"/>
            <a:chOff x="736" y="3596"/>
            <a:chExt cx="4723" cy="90"/>
          </a:xfrm>
        </p:grpSpPr>
        <p:sp>
          <p:nvSpPr>
            <p:cNvPr id="127038" name="Freeform 61"/>
            <p:cNvSpPr>
              <a:spLocks/>
            </p:cNvSpPr>
            <p:nvPr/>
          </p:nvSpPr>
          <p:spPr bwMode="auto">
            <a:xfrm>
              <a:off x="5279" y="3596"/>
              <a:ext cx="180" cy="90"/>
            </a:xfrm>
            <a:custGeom>
              <a:avLst/>
              <a:gdLst>
                <a:gd name="T0" fmla="*/ 180 w 180"/>
                <a:gd name="T1" fmla="*/ 52 h 90"/>
                <a:gd name="T2" fmla="*/ 0 w 180"/>
                <a:gd name="T3" fmla="*/ 90 h 90"/>
                <a:gd name="T4" fmla="*/ 0 w 180"/>
                <a:gd name="T5" fmla="*/ 52 h 90"/>
                <a:gd name="T6" fmla="*/ 0 w 180"/>
                <a:gd name="T7" fmla="*/ 0 h 90"/>
                <a:gd name="T8" fmla="*/ 180 w 180"/>
                <a:gd name="T9" fmla="*/ 52 h 90"/>
                <a:gd name="T10" fmla="*/ 0 60000 65536"/>
                <a:gd name="T11" fmla="*/ 0 60000 65536"/>
                <a:gd name="T12" fmla="*/ 0 60000 65536"/>
                <a:gd name="T13" fmla="*/ 0 60000 65536"/>
                <a:gd name="T14" fmla="*/ 0 60000 65536"/>
                <a:gd name="T15" fmla="*/ 0 w 180"/>
                <a:gd name="T16" fmla="*/ 0 h 90"/>
                <a:gd name="T17" fmla="*/ 180 w 180"/>
                <a:gd name="T18" fmla="*/ 90 h 90"/>
              </a:gdLst>
              <a:ahLst/>
              <a:cxnLst>
                <a:cxn ang="T10">
                  <a:pos x="T0" y="T1"/>
                </a:cxn>
                <a:cxn ang="T11">
                  <a:pos x="T2" y="T3"/>
                </a:cxn>
                <a:cxn ang="T12">
                  <a:pos x="T4" y="T5"/>
                </a:cxn>
                <a:cxn ang="T13">
                  <a:pos x="T6" y="T7"/>
                </a:cxn>
                <a:cxn ang="T14">
                  <a:pos x="T8" y="T9"/>
                </a:cxn>
              </a:cxnLst>
              <a:rect l="T15" t="T16" r="T17" b="T18"/>
              <a:pathLst>
                <a:path w="180" h="90">
                  <a:moveTo>
                    <a:pt x="180" y="52"/>
                  </a:moveTo>
                  <a:lnTo>
                    <a:pt x="0" y="90"/>
                  </a:lnTo>
                  <a:lnTo>
                    <a:pt x="0" y="52"/>
                  </a:lnTo>
                  <a:lnTo>
                    <a:pt x="0" y="0"/>
                  </a:lnTo>
                  <a:lnTo>
                    <a:pt x="180" y="52"/>
                  </a:lnTo>
                  <a:close/>
                </a:path>
              </a:pathLst>
            </a:custGeom>
            <a:solidFill>
              <a:srgbClr val="000000"/>
            </a:solidFill>
            <a:ln w="9525">
              <a:noFill/>
              <a:round/>
              <a:headEnd/>
              <a:tailEnd/>
            </a:ln>
          </p:spPr>
          <p:txBody>
            <a:bodyPr/>
            <a:lstStyle/>
            <a:p>
              <a:endParaRPr lang="de-DE"/>
            </a:p>
          </p:txBody>
        </p:sp>
        <p:sp>
          <p:nvSpPr>
            <p:cNvPr id="127039" name="Line 62"/>
            <p:cNvSpPr>
              <a:spLocks noChangeShapeType="1"/>
            </p:cNvSpPr>
            <p:nvPr/>
          </p:nvSpPr>
          <p:spPr bwMode="auto">
            <a:xfrm>
              <a:off x="736" y="3648"/>
              <a:ext cx="4543" cy="1"/>
            </a:xfrm>
            <a:prstGeom prst="line">
              <a:avLst/>
            </a:prstGeom>
            <a:noFill/>
            <a:ln w="20638">
              <a:solidFill>
                <a:srgbClr val="000000"/>
              </a:solidFill>
              <a:round/>
              <a:headEnd/>
              <a:tailEnd/>
            </a:ln>
          </p:spPr>
          <p:txBody>
            <a:bodyPr/>
            <a:lstStyle/>
            <a:p>
              <a:endParaRPr lang="de-DE"/>
            </a:p>
          </p:txBody>
        </p:sp>
      </p:grpSp>
      <p:sp>
        <p:nvSpPr>
          <p:cNvPr id="127027" name="Line 63"/>
          <p:cNvSpPr>
            <a:spLocks noChangeShapeType="1"/>
          </p:cNvSpPr>
          <p:nvPr/>
        </p:nvSpPr>
        <p:spPr bwMode="auto">
          <a:xfrm>
            <a:off x="4317635" y="5335364"/>
            <a:ext cx="1579" cy="223838"/>
          </a:xfrm>
          <a:prstGeom prst="line">
            <a:avLst/>
          </a:prstGeom>
          <a:noFill/>
          <a:ln w="20638">
            <a:solidFill>
              <a:srgbClr val="000000"/>
            </a:solidFill>
            <a:round/>
            <a:headEnd/>
            <a:tailEnd/>
          </a:ln>
        </p:spPr>
        <p:txBody>
          <a:bodyPr/>
          <a:lstStyle/>
          <a:p>
            <a:endParaRPr lang="de-DE"/>
          </a:p>
        </p:txBody>
      </p:sp>
      <p:sp>
        <p:nvSpPr>
          <p:cNvPr id="127028" name="Line 64"/>
          <p:cNvSpPr>
            <a:spLocks noChangeShapeType="1"/>
          </p:cNvSpPr>
          <p:nvPr/>
        </p:nvSpPr>
        <p:spPr bwMode="auto">
          <a:xfrm>
            <a:off x="5231681" y="5335364"/>
            <a:ext cx="1579" cy="223838"/>
          </a:xfrm>
          <a:prstGeom prst="line">
            <a:avLst/>
          </a:prstGeom>
          <a:noFill/>
          <a:ln w="20638">
            <a:solidFill>
              <a:srgbClr val="000000"/>
            </a:solidFill>
            <a:round/>
            <a:headEnd/>
            <a:tailEnd/>
          </a:ln>
        </p:spPr>
        <p:txBody>
          <a:bodyPr/>
          <a:lstStyle/>
          <a:p>
            <a:endParaRPr lang="de-DE"/>
          </a:p>
        </p:txBody>
      </p:sp>
      <p:sp>
        <p:nvSpPr>
          <p:cNvPr id="127029" name="Line 65"/>
          <p:cNvSpPr>
            <a:spLocks noChangeShapeType="1"/>
          </p:cNvSpPr>
          <p:nvPr/>
        </p:nvSpPr>
        <p:spPr bwMode="auto">
          <a:xfrm>
            <a:off x="6145728" y="5335364"/>
            <a:ext cx="1579" cy="223838"/>
          </a:xfrm>
          <a:prstGeom prst="line">
            <a:avLst/>
          </a:prstGeom>
          <a:noFill/>
          <a:ln w="20638">
            <a:solidFill>
              <a:srgbClr val="000000"/>
            </a:solidFill>
            <a:round/>
            <a:headEnd/>
            <a:tailEnd/>
          </a:ln>
        </p:spPr>
        <p:txBody>
          <a:bodyPr/>
          <a:lstStyle/>
          <a:p>
            <a:endParaRPr lang="de-DE"/>
          </a:p>
        </p:txBody>
      </p:sp>
      <p:sp>
        <p:nvSpPr>
          <p:cNvPr id="127030" name="Line 66"/>
          <p:cNvSpPr>
            <a:spLocks noChangeShapeType="1"/>
          </p:cNvSpPr>
          <p:nvPr/>
        </p:nvSpPr>
        <p:spPr bwMode="auto">
          <a:xfrm>
            <a:off x="7080297" y="5335364"/>
            <a:ext cx="1579" cy="223838"/>
          </a:xfrm>
          <a:prstGeom prst="line">
            <a:avLst/>
          </a:prstGeom>
          <a:noFill/>
          <a:ln w="20638">
            <a:solidFill>
              <a:srgbClr val="000000"/>
            </a:solidFill>
            <a:round/>
            <a:headEnd/>
            <a:tailEnd/>
          </a:ln>
        </p:spPr>
        <p:txBody>
          <a:bodyPr/>
          <a:lstStyle/>
          <a:p>
            <a:endParaRPr lang="de-DE"/>
          </a:p>
        </p:txBody>
      </p:sp>
      <p:sp>
        <p:nvSpPr>
          <p:cNvPr id="127031" name="Line 67"/>
          <p:cNvSpPr>
            <a:spLocks noChangeShapeType="1"/>
          </p:cNvSpPr>
          <p:nvPr/>
        </p:nvSpPr>
        <p:spPr bwMode="auto">
          <a:xfrm>
            <a:off x="7995922" y="5335364"/>
            <a:ext cx="1579" cy="223838"/>
          </a:xfrm>
          <a:prstGeom prst="line">
            <a:avLst/>
          </a:prstGeom>
          <a:noFill/>
          <a:ln w="20638">
            <a:solidFill>
              <a:srgbClr val="000000"/>
            </a:solidFill>
            <a:round/>
            <a:headEnd/>
            <a:tailEnd/>
          </a:ln>
        </p:spPr>
        <p:txBody>
          <a:bodyPr/>
          <a:lstStyle/>
          <a:p>
            <a:endParaRPr lang="de-DE"/>
          </a:p>
        </p:txBody>
      </p:sp>
      <p:sp>
        <p:nvSpPr>
          <p:cNvPr id="127032" name="Line 68"/>
          <p:cNvSpPr>
            <a:spLocks noChangeShapeType="1"/>
          </p:cNvSpPr>
          <p:nvPr/>
        </p:nvSpPr>
        <p:spPr bwMode="auto">
          <a:xfrm>
            <a:off x="8909969" y="5335364"/>
            <a:ext cx="1579" cy="223838"/>
          </a:xfrm>
          <a:prstGeom prst="line">
            <a:avLst/>
          </a:prstGeom>
          <a:noFill/>
          <a:ln w="20638">
            <a:solidFill>
              <a:srgbClr val="000000"/>
            </a:solidFill>
            <a:round/>
            <a:headEnd/>
            <a:tailEnd/>
          </a:ln>
        </p:spPr>
        <p:txBody>
          <a:bodyPr/>
          <a:lstStyle/>
          <a:p>
            <a:endParaRPr lang="de-DE"/>
          </a:p>
        </p:txBody>
      </p:sp>
      <p:sp>
        <p:nvSpPr>
          <p:cNvPr id="127033" name="Rectangle 69"/>
          <p:cNvSpPr>
            <a:spLocks noChangeArrowheads="1"/>
          </p:cNvSpPr>
          <p:nvPr/>
        </p:nvSpPr>
        <p:spPr bwMode="auto">
          <a:xfrm>
            <a:off x="9397776" y="5559201"/>
            <a:ext cx="388351" cy="246063"/>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time</a:t>
            </a:r>
            <a:endParaRPr lang="de-DE" b="1">
              <a:latin typeface="Arial" charset="0"/>
            </a:endParaRPr>
          </a:p>
        </p:txBody>
      </p:sp>
      <p:sp>
        <p:nvSpPr>
          <p:cNvPr id="127034" name="Rectangle 70"/>
          <p:cNvSpPr>
            <a:spLocks noChangeArrowheads="1"/>
          </p:cNvSpPr>
          <p:nvPr/>
        </p:nvSpPr>
        <p:spPr bwMode="auto">
          <a:xfrm>
            <a:off x="3383066" y="5559201"/>
            <a:ext cx="912468" cy="246063"/>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cycle time</a:t>
            </a:r>
            <a:endParaRPr lang="de-DE" b="1">
              <a:latin typeface="Arial" charset="0"/>
            </a:endParaRPr>
          </a:p>
        </p:txBody>
      </p:sp>
      <p:sp>
        <p:nvSpPr>
          <p:cNvPr id="127035" name="Line 71"/>
          <p:cNvSpPr>
            <a:spLocks noChangeShapeType="1"/>
          </p:cNvSpPr>
          <p:nvPr/>
        </p:nvSpPr>
        <p:spPr bwMode="auto">
          <a:xfrm>
            <a:off x="2469019" y="5335364"/>
            <a:ext cx="1579" cy="223838"/>
          </a:xfrm>
          <a:prstGeom prst="line">
            <a:avLst/>
          </a:prstGeom>
          <a:noFill/>
          <a:ln w="20638">
            <a:solidFill>
              <a:srgbClr val="000000"/>
            </a:solidFill>
            <a:round/>
            <a:headEnd/>
            <a:tailEnd/>
          </a:ln>
        </p:spPr>
        <p:txBody>
          <a:bodyPr/>
          <a:lstStyle/>
          <a:p>
            <a:endParaRPr lang="de-DE"/>
          </a:p>
        </p:txBody>
      </p:sp>
      <p:sp>
        <p:nvSpPr>
          <p:cNvPr id="127036" name="Line 72"/>
          <p:cNvSpPr>
            <a:spLocks noChangeShapeType="1"/>
          </p:cNvSpPr>
          <p:nvPr/>
        </p:nvSpPr>
        <p:spPr bwMode="auto">
          <a:xfrm>
            <a:off x="3383066" y="5335364"/>
            <a:ext cx="1579" cy="223838"/>
          </a:xfrm>
          <a:prstGeom prst="line">
            <a:avLst/>
          </a:prstGeom>
          <a:noFill/>
          <a:ln w="20638">
            <a:solidFill>
              <a:srgbClr val="000000"/>
            </a:solidFill>
            <a:round/>
            <a:headEnd/>
            <a:tailEnd/>
          </a:ln>
        </p:spPr>
        <p:txBody>
          <a:bodyPr/>
          <a:lstStyle/>
          <a:p>
            <a:endParaRPr lang="de-DE"/>
          </a:p>
        </p:txBody>
      </p:sp>
      <p:sp>
        <p:nvSpPr>
          <p:cNvPr id="127037" name="Line 73"/>
          <p:cNvSpPr>
            <a:spLocks noChangeShapeType="1"/>
          </p:cNvSpPr>
          <p:nvPr/>
        </p:nvSpPr>
        <p:spPr bwMode="auto">
          <a:xfrm>
            <a:off x="4317635" y="5335364"/>
            <a:ext cx="1579" cy="223838"/>
          </a:xfrm>
          <a:prstGeom prst="line">
            <a:avLst/>
          </a:prstGeom>
          <a:noFill/>
          <a:ln w="20638">
            <a:solidFill>
              <a:srgbClr val="000000"/>
            </a:solidFill>
            <a:round/>
            <a:headEnd/>
            <a:tailEnd/>
          </a:ln>
        </p:spPr>
        <p:txBody>
          <a:bodyPr/>
          <a:lstStyle/>
          <a:p>
            <a:endParaRPr lang="de-DE"/>
          </a:p>
        </p:txBody>
      </p:sp>
    </p:spTree>
    <p:extLst>
      <p:ext uri="{BB962C8B-B14F-4D97-AF65-F5344CB8AC3E}">
        <p14:creationId xmlns:p14="http://schemas.microsoft.com/office/powerpoint/2010/main" val="312101744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74"/>
          <p:cNvSpPr>
            <a:spLocks noGrp="1" noChangeArrowheads="1"/>
          </p:cNvSpPr>
          <p:nvPr>
            <p:ph type="title"/>
          </p:nvPr>
        </p:nvSpPr>
        <p:spPr/>
        <p:txBody>
          <a:bodyPr/>
          <a:lstStyle/>
          <a:p>
            <a:pPr eaLnBrk="1" hangingPunct="1"/>
            <a:r>
              <a:rPr lang="en-US" noProof="0" dirty="0"/>
              <a:t>Data hazards in an instruction pipeline</a:t>
            </a:r>
          </a:p>
        </p:txBody>
      </p:sp>
      <p:sp>
        <p:nvSpPr>
          <p:cNvPr id="126978" name="Fußzeilenplatzhalter 3"/>
          <p:cNvSpPr>
            <a:spLocks noGrp="1"/>
          </p:cNvSpPr>
          <p:nvPr>
            <p:ph type="ftr" sz="quarter" idx="10"/>
          </p:nvPr>
        </p:nvSpPr>
        <p:spPr>
          <a:noFill/>
        </p:spPr>
        <p:txBody>
          <a:bodyPr/>
          <a:lstStyle/>
          <a:p>
            <a:r>
              <a:rPr lang="en-US"/>
              <a:t>TI II - Computer Architecture</a:t>
            </a:r>
          </a:p>
        </p:txBody>
      </p:sp>
      <p:grpSp>
        <p:nvGrpSpPr>
          <p:cNvPr id="126979" name="Group 2"/>
          <p:cNvGrpSpPr>
            <a:grpSpLocks/>
          </p:cNvGrpSpPr>
          <p:nvPr/>
        </p:nvGrpSpPr>
        <p:grpSpPr bwMode="auto">
          <a:xfrm>
            <a:off x="2266950" y="1318988"/>
            <a:ext cx="7658100" cy="4486276"/>
            <a:chOff x="608" y="1028"/>
            <a:chExt cx="4851" cy="2826"/>
          </a:xfrm>
        </p:grpSpPr>
        <p:sp>
          <p:nvSpPr>
            <p:cNvPr id="126981" name="Rectangle 3"/>
            <p:cNvSpPr>
              <a:spLocks noChangeArrowheads="1"/>
            </p:cNvSpPr>
            <p:nvPr/>
          </p:nvSpPr>
          <p:spPr bwMode="auto">
            <a:xfrm>
              <a:off x="742" y="1187"/>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82" name="Rectangle 4"/>
            <p:cNvSpPr>
              <a:spLocks noChangeArrowheads="1"/>
            </p:cNvSpPr>
            <p:nvPr/>
          </p:nvSpPr>
          <p:spPr bwMode="auto">
            <a:xfrm>
              <a:off x="955" y="1297"/>
              <a:ext cx="116"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6983" name="Rectangle 5"/>
            <p:cNvSpPr>
              <a:spLocks noChangeArrowheads="1"/>
            </p:cNvSpPr>
            <p:nvPr/>
          </p:nvSpPr>
          <p:spPr bwMode="auto">
            <a:xfrm>
              <a:off x="1321" y="1187"/>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84" name="Rectangle 6"/>
            <p:cNvSpPr>
              <a:spLocks noChangeArrowheads="1"/>
            </p:cNvSpPr>
            <p:nvPr/>
          </p:nvSpPr>
          <p:spPr bwMode="auto">
            <a:xfrm>
              <a:off x="1534" y="1297"/>
              <a:ext cx="130"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6985" name="Rectangle 7"/>
            <p:cNvSpPr>
              <a:spLocks noChangeArrowheads="1"/>
            </p:cNvSpPr>
            <p:nvPr/>
          </p:nvSpPr>
          <p:spPr bwMode="auto">
            <a:xfrm>
              <a:off x="1900" y="1187"/>
              <a:ext cx="593" cy="374"/>
            </a:xfrm>
            <a:prstGeom prst="rect">
              <a:avLst/>
            </a:prstGeom>
            <a:solidFill>
              <a:srgbClr val="FFFFFF"/>
            </a:solidFill>
            <a:ln w="20638">
              <a:solidFill>
                <a:srgbClr val="000000"/>
              </a:solidFill>
              <a:miter lim="800000"/>
              <a:headEnd/>
              <a:tailEnd/>
            </a:ln>
          </p:spPr>
          <p:txBody>
            <a:bodyPr/>
            <a:lstStyle/>
            <a:p>
              <a:endParaRPr lang="de-DE"/>
            </a:p>
          </p:txBody>
        </p:sp>
        <p:sp>
          <p:nvSpPr>
            <p:cNvPr id="126986" name="Rectangle 8"/>
            <p:cNvSpPr>
              <a:spLocks noChangeArrowheads="1"/>
            </p:cNvSpPr>
            <p:nvPr/>
          </p:nvSpPr>
          <p:spPr bwMode="auto">
            <a:xfrm>
              <a:off x="2113" y="1297"/>
              <a:ext cx="173"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6987" name="Rectangle 9"/>
            <p:cNvSpPr>
              <a:spLocks noChangeArrowheads="1"/>
            </p:cNvSpPr>
            <p:nvPr/>
          </p:nvSpPr>
          <p:spPr bwMode="auto">
            <a:xfrm>
              <a:off x="2492" y="1187"/>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88" name="Rectangle 10"/>
            <p:cNvSpPr>
              <a:spLocks noChangeArrowheads="1"/>
            </p:cNvSpPr>
            <p:nvPr/>
          </p:nvSpPr>
          <p:spPr bwMode="auto">
            <a:xfrm>
              <a:off x="2628" y="1297"/>
              <a:ext cx="304"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6989" name="Rectangle 11"/>
            <p:cNvSpPr>
              <a:spLocks noChangeArrowheads="1"/>
            </p:cNvSpPr>
            <p:nvPr/>
          </p:nvSpPr>
          <p:spPr bwMode="auto">
            <a:xfrm>
              <a:off x="608" y="1028"/>
              <a:ext cx="724" cy="154"/>
            </a:xfrm>
            <a:prstGeom prst="rect">
              <a:avLst/>
            </a:prstGeom>
            <a:noFill/>
            <a:ln w="9525">
              <a:noFill/>
              <a:miter lim="800000"/>
              <a:headEnd/>
              <a:tailEnd/>
            </a:ln>
          </p:spPr>
          <p:txBody>
            <a:bodyPr lIns="0" tIns="0" rIns="0" bIns="0">
              <a:spAutoFit/>
            </a:bodyPr>
            <a:lstStyle/>
            <a:p>
              <a:pPr algn="l" eaLnBrk="0" hangingPunct="0"/>
              <a:r>
                <a:rPr lang="de-DE" sz="1600">
                  <a:solidFill>
                    <a:srgbClr val="000000"/>
                  </a:solidFill>
                  <a:latin typeface="Arial" charset="0"/>
                </a:rPr>
                <a:t>load Reg1,A</a:t>
              </a:r>
              <a:endParaRPr lang="de-DE" b="1">
                <a:latin typeface="Arial" charset="0"/>
              </a:endParaRPr>
            </a:p>
          </p:txBody>
        </p:sp>
        <p:sp>
          <p:nvSpPr>
            <p:cNvPr id="126990" name="Rectangle 12"/>
            <p:cNvSpPr>
              <a:spLocks noChangeArrowheads="1"/>
            </p:cNvSpPr>
            <p:nvPr/>
          </p:nvSpPr>
          <p:spPr bwMode="auto">
            <a:xfrm>
              <a:off x="1321" y="1778"/>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91" name="Rectangle 13"/>
            <p:cNvSpPr>
              <a:spLocks noChangeArrowheads="1"/>
            </p:cNvSpPr>
            <p:nvPr/>
          </p:nvSpPr>
          <p:spPr bwMode="auto">
            <a:xfrm>
              <a:off x="1900" y="1778"/>
              <a:ext cx="593" cy="374"/>
            </a:xfrm>
            <a:prstGeom prst="rect">
              <a:avLst/>
            </a:prstGeom>
            <a:solidFill>
              <a:srgbClr val="FFFFFF"/>
            </a:solidFill>
            <a:ln w="20638">
              <a:solidFill>
                <a:srgbClr val="000000"/>
              </a:solidFill>
              <a:miter lim="800000"/>
              <a:headEnd/>
              <a:tailEnd/>
            </a:ln>
          </p:spPr>
          <p:txBody>
            <a:bodyPr/>
            <a:lstStyle/>
            <a:p>
              <a:endParaRPr lang="de-DE"/>
            </a:p>
          </p:txBody>
        </p:sp>
        <p:sp>
          <p:nvSpPr>
            <p:cNvPr id="126992" name="Rectangle 14"/>
            <p:cNvSpPr>
              <a:spLocks noChangeArrowheads="1"/>
            </p:cNvSpPr>
            <p:nvPr/>
          </p:nvSpPr>
          <p:spPr bwMode="auto">
            <a:xfrm>
              <a:off x="2492" y="1778"/>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93" name="Rectangle 15"/>
            <p:cNvSpPr>
              <a:spLocks noChangeArrowheads="1"/>
            </p:cNvSpPr>
            <p:nvPr/>
          </p:nvSpPr>
          <p:spPr bwMode="auto">
            <a:xfrm>
              <a:off x="3071" y="1778"/>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94" name="Rectangle 16"/>
            <p:cNvSpPr>
              <a:spLocks noChangeArrowheads="1"/>
            </p:cNvSpPr>
            <p:nvPr/>
          </p:nvSpPr>
          <p:spPr bwMode="auto">
            <a:xfrm>
              <a:off x="1161" y="1619"/>
              <a:ext cx="735" cy="154"/>
            </a:xfrm>
            <a:prstGeom prst="rect">
              <a:avLst/>
            </a:prstGeom>
            <a:noFill/>
            <a:ln w="9525">
              <a:noFill/>
              <a:miter lim="800000"/>
              <a:headEnd/>
              <a:tailEnd/>
            </a:ln>
          </p:spPr>
          <p:txBody>
            <a:bodyPr lIns="0" tIns="0" rIns="0" bIns="0">
              <a:spAutoFit/>
            </a:bodyPr>
            <a:lstStyle/>
            <a:p>
              <a:pPr algn="l" eaLnBrk="0" hangingPunct="0"/>
              <a:r>
                <a:rPr lang="en-US" sz="1600">
                  <a:solidFill>
                    <a:srgbClr val="000000"/>
                  </a:solidFill>
                  <a:latin typeface="Arial" charset="0"/>
                </a:rPr>
                <a:t>load</a:t>
              </a:r>
              <a:r>
                <a:rPr lang="de-DE" sz="1600">
                  <a:solidFill>
                    <a:srgbClr val="000000"/>
                  </a:solidFill>
                  <a:latin typeface="Arial" charset="0"/>
                </a:rPr>
                <a:t> Reg2,B</a:t>
              </a:r>
              <a:endParaRPr lang="de-DE" b="1">
                <a:latin typeface="Arial" charset="0"/>
              </a:endParaRPr>
            </a:p>
          </p:txBody>
        </p:sp>
        <p:sp>
          <p:nvSpPr>
            <p:cNvPr id="126995" name="Rectangle 17"/>
            <p:cNvSpPr>
              <a:spLocks noChangeArrowheads="1"/>
            </p:cNvSpPr>
            <p:nvPr/>
          </p:nvSpPr>
          <p:spPr bwMode="auto">
            <a:xfrm>
              <a:off x="1900" y="2433"/>
              <a:ext cx="593" cy="374"/>
            </a:xfrm>
            <a:prstGeom prst="rect">
              <a:avLst/>
            </a:prstGeom>
            <a:solidFill>
              <a:srgbClr val="FFFFFF"/>
            </a:solidFill>
            <a:ln w="20638">
              <a:solidFill>
                <a:srgbClr val="000000"/>
              </a:solidFill>
              <a:miter lim="800000"/>
              <a:headEnd/>
              <a:tailEnd/>
            </a:ln>
          </p:spPr>
          <p:txBody>
            <a:bodyPr/>
            <a:lstStyle/>
            <a:p>
              <a:endParaRPr lang="de-DE"/>
            </a:p>
          </p:txBody>
        </p:sp>
        <p:sp>
          <p:nvSpPr>
            <p:cNvPr id="126996" name="Rectangle 18"/>
            <p:cNvSpPr>
              <a:spLocks noChangeArrowheads="1"/>
            </p:cNvSpPr>
            <p:nvPr/>
          </p:nvSpPr>
          <p:spPr bwMode="auto">
            <a:xfrm>
              <a:off x="2492" y="2433"/>
              <a:ext cx="580" cy="374"/>
            </a:xfrm>
            <a:prstGeom prst="rect">
              <a:avLst/>
            </a:prstGeom>
            <a:solidFill>
              <a:srgbClr val="FFC000"/>
            </a:solidFill>
            <a:ln w="20638">
              <a:solidFill>
                <a:srgbClr val="000000"/>
              </a:solidFill>
              <a:miter lim="800000"/>
              <a:headEnd/>
              <a:tailEnd/>
            </a:ln>
          </p:spPr>
          <p:txBody>
            <a:bodyPr/>
            <a:lstStyle/>
            <a:p>
              <a:endParaRPr lang="de-DE"/>
            </a:p>
          </p:txBody>
        </p:sp>
        <p:sp>
          <p:nvSpPr>
            <p:cNvPr id="126997" name="Rectangle 19"/>
            <p:cNvSpPr>
              <a:spLocks noChangeArrowheads="1"/>
            </p:cNvSpPr>
            <p:nvPr/>
          </p:nvSpPr>
          <p:spPr bwMode="auto">
            <a:xfrm>
              <a:off x="3071" y="2433"/>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6998" name="Rectangle 20"/>
            <p:cNvSpPr>
              <a:spLocks noChangeArrowheads="1"/>
            </p:cNvSpPr>
            <p:nvPr/>
          </p:nvSpPr>
          <p:spPr bwMode="auto">
            <a:xfrm>
              <a:off x="3651" y="2433"/>
              <a:ext cx="592" cy="374"/>
            </a:xfrm>
            <a:prstGeom prst="rect">
              <a:avLst/>
            </a:prstGeom>
            <a:solidFill>
              <a:srgbClr val="FFFFFF"/>
            </a:solidFill>
            <a:ln w="20638">
              <a:solidFill>
                <a:srgbClr val="000000"/>
              </a:solidFill>
              <a:miter lim="800000"/>
              <a:headEnd/>
              <a:tailEnd/>
            </a:ln>
          </p:spPr>
          <p:txBody>
            <a:bodyPr/>
            <a:lstStyle/>
            <a:p>
              <a:endParaRPr lang="de-DE"/>
            </a:p>
          </p:txBody>
        </p:sp>
        <p:sp>
          <p:nvSpPr>
            <p:cNvPr id="126999" name="Rectangle 21"/>
            <p:cNvSpPr>
              <a:spLocks noChangeArrowheads="1"/>
            </p:cNvSpPr>
            <p:nvPr/>
          </p:nvSpPr>
          <p:spPr bwMode="auto">
            <a:xfrm>
              <a:off x="1242" y="2274"/>
              <a:ext cx="1267" cy="154"/>
            </a:xfrm>
            <a:prstGeom prst="rect">
              <a:avLst/>
            </a:prstGeom>
            <a:noFill/>
            <a:ln w="9525">
              <a:noFill/>
              <a:miter lim="800000"/>
              <a:headEnd/>
              <a:tailEnd/>
            </a:ln>
          </p:spPr>
          <p:txBody>
            <a:bodyPr lIns="0" tIns="0" rIns="0" bIns="0">
              <a:spAutoFit/>
            </a:bodyPr>
            <a:lstStyle/>
            <a:p>
              <a:pPr algn="l" eaLnBrk="0" hangingPunct="0"/>
              <a:r>
                <a:rPr lang="en-US" sz="1600">
                  <a:solidFill>
                    <a:srgbClr val="000000"/>
                  </a:solidFill>
                  <a:latin typeface="Arial" charset="0"/>
                </a:rPr>
                <a:t>add</a:t>
              </a:r>
              <a:r>
                <a:rPr lang="de-DE" sz="1600">
                  <a:solidFill>
                    <a:srgbClr val="000000"/>
                  </a:solidFill>
                  <a:latin typeface="Arial" charset="0"/>
                </a:rPr>
                <a:t> Reg2,Reg1,Reg2</a:t>
              </a:r>
              <a:endParaRPr lang="de-DE" b="1">
                <a:latin typeface="Arial" charset="0"/>
              </a:endParaRPr>
            </a:p>
          </p:txBody>
        </p:sp>
        <p:sp>
          <p:nvSpPr>
            <p:cNvPr id="127000" name="Rectangle 22"/>
            <p:cNvSpPr>
              <a:spLocks noChangeArrowheads="1"/>
            </p:cNvSpPr>
            <p:nvPr/>
          </p:nvSpPr>
          <p:spPr bwMode="auto">
            <a:xfrm>
              <a:off x="2492" y="3088"/>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7001" name="Rectangle 23"/>
            <p:cNvSpPr>
              <a:spLocks noChangeArrowheads="1"/>
            </p:cNvSpPr>
            <p:nvPr/>
          </p:nvSpPr>
          <p:spPr bwMode="auto">
            <a:xfrm>
              <a:off x="3071" y="3088"/>
              <a:ext cx="580" cy="374"/>
            </a:xfrm>
            <a:prstGeom prst="rect">
              <a:avLst/>
            </a:prstGeom>
            <a:solidFill>
              <a:srgbClr val="FFC000"/>
            </a:solidFill>
            <a:ln w="20638">
              <a:solidFill>
                <a:srgbClr val="000000"/>
              </a:solidFill>
              <a:miter lim="800000"/>
              <a:headEnd/>
              <a:tailEnd/>
            </a:ln>
          </p:spPr>
          <p:txBody>
            <a:bodyPr/>
            <a:lstStyle/>
            <a:p>
              <a:endParaRPr lang="de-DE"/>
            </a:p>
          </p:txBody>
        </p:sp>
        <p:sp>
          <p:nvSpPr>
            <p:cNvPr id="127002" name="Rectangle 24"/>
            <p:cNvSpPr>
              <a:spLocks noChangeArrowheads="1"/>
            </p:cNvSpPr>
            <p:nvPr/>
          </p:nvSpPr>
          <p:spPr bwMode="auto">
            <a:xfrm>
              <a:off x="3651" y="3088"/>
              <a:ext cx="592" cy="374"/>
            </a:xfrm>
            <a:prstGeom prst="rect">
              <a:avLst/>
            </a:prstGeom>
            <a:solidFill>
              <a:srgbClr val="FFFFFF"/>
            </a:solidFill>
            <a:ln w="20638">
              <a:solidFill>
                <a:srgbClr val="000000"/>
              </a:solidFill>
              <a:miter lim="800000"/>
              <a:headEnd/>
              <a:tailEnd/>
            </a:ln>
          </p:spPr>
          <p:txBody>
            <a:bodyPr/>
            <a:lstStyle/>
            <a:p>
              <a:endParaRPr lang="de-DE"/>
            </a:p>
          </p:txBody>
        </p:sp>
        <p:sp>
          <p:nvSpPr>
            <p:cNvPr id="127003" name="Rectangle 25"/>
            <p:cNvSpPr>
              <a:spLocks noChangeArrowheads="1"/>
            </p:cNvSpPr>
            <p:nvPr/>
          </p:nvSpPr>
          <p:spPr bwMode="auto">
            <a:xfrm>
              <a:off x="4243" y="3088"/>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7004" name="Rectangle 26"/>
            <p:cNvSpPr>
              <a:spLocks noChangeArrowheads="1"/>
            </p:cNvSpPr>
            <p:nvPr/>
          </p:nvSpPr>
          <p:spPr bwMode="auto">
            <a:xfrm>
              <a:off x="4822" y="3088"/>
              <a:ext cx="593" cy="374"/>
            </a:xfrm>
            <a:prstGeom prst="rect">
              <a:avLst/>
            </a:prstGeom>
            <a:solidFill>
              <a:srgbClr val="FFFFFF"/>
            </a:solidFill>
            <a:ln w="20638">
              <a:solidFill>
                <a:srgbClr val="000000"/>
              </a:solidFill>
              <a:miter lim="800000"/>
              <a:headEnd/>
              <a:tailEnd/>
            </a:ln>
          </p:spPr>
          <p:txBody>
            <a:bodyPr/>
            <a:lstStyle/>
            <a:p>
              <a:endParaRPr lang="de-DE"/>
            </a:p>
          </p:txBody>
        </p:sp>
        <p:sp>
          <p:nvSpPr>
            <p:cNvPr id="127005" name="Rectangle 27"/>
            <p:cNvSpPr>
              <a:spLocks noChangeArrowheads="1"/>
            </p:cNvSpPr>
            <p:nvPr/>
          </p:nvSpPr>
          <p:spPr bwMode="auto">
            <a:xfrm>
              <a:off x="1830" y="2929"/>
              <a:ext cx="1237" cy="154"/>
            </a:xfrm>
            <a:prstGeom prst="rect">
              <a:avLst/>
            </a:prstGeom>
            <a:noFill/>
            <a:ln w="9525">
              <a:noFill/>
              <a:miter lim="800000"/>
              <a:headEnd/>
              <a:tailEnd/>
            </a:ln>
          </p:spPr>
          <p:txBody>
            <a:bodyPr lIns="0" tIns="0" rIns="0" bIns="0">
              <a:spAutoFit/>
            </a:bodyPr>
            <a:lstStyle/>
            <a:p>
              <a:pPr algn="l" eaLnBrk="0" hangingPunct="0"/>
              <a:r>
                <a:rPr lang="en-US" sz="1600">
                  <a:solidFill>
                    <a:srgbClr val="000000"/>
                  </a:solidFill>
                  <a:latin typeface="Arial" charset="0"/>
                </a:rPr>
                <a:t>mul</a:t>
              </a:r>
              <a:r>
                <a:rPr lang="de-DE" sz="1600">
                  <a:solidFill>
                    <a:srgbClr val="000000"/>
                  </a:solidFill>
                  <a:latin typeface="Arial" charset="0"/>
                </a:rPr>
                <a:t> Reg1,Reg2,Reg1</a:t>
              </a:r>
              <a:endParaRPr lang="de-DE" b="1">
                <a:latin typeface="Arial" charset="0"/>
              </a:endParaRPr>
            </a:p>
          </p:txBody>
        </p:sp>
        <p:sp>
          <p:nvSpPr>
            <p:cNvPr id="127006" name="Line 28"/>
            <p:cNvSpPr>
              <a:spLocks noChangeShapeType="1"/>
            </p:cNvSpPr>
            <p:nvPr/>
          </p:nvSpPr>
          <p:spPr bwMode="auto">
            <a:xfrm flipH="1">
              <a:off x="2769" y="1541"/>
              <a:ext cx="592" cy="655"/>
            </a:xfrm>
            <a:prstGeom prst="line">
              <a:avLst/>
            </a:prstGeom>
            <a:noFill/>
            <a:ln w="20638">
              <a:solidFill>
                <a:srgbClr val="000000"/>
              </a:solidFill>
              <a:round/>
              <a:headEnd/>
              <a:tailEnd/>
            </a:ln>
          </p:spPr>
          <p:txBody>
            <a:bodyPr/>
            <a:lstStyle/>
            <a:p>
              <a:endParaRPr lang="de-DE"/>
            </a:p>
          </p:txBody>
        </p:sp>
        <p:grpSp>
          <p:nvGrpSpPr>
            <p:cNvPr id="127007" name="Group 29"/>
            <p:cNvGrpSpPr>
              <a:grpSpLocks/>
            </p:cNvGrpSpPr>
            <p:nvPr/>
          </p:nvGrpSpPr>
          <p:grpSpPr bwMode="auto">
            <a:xfrm>
              <a:off x="2769" y="2132"/>
              <a:ext cx="1094" cy="282"/>
              <a:chOff x="2769" y="2132"/>
              <a:chExt cx="1094" cy="282"/>
            </a:xfrm>
          </p:grpSpPr>
          <p:sp>
            <p:nvSpPr>
              <p:cNvPr id="127050" name="Freeform 30"/>
              <p:cNvSpPr>
                <a:spLocks/>
              </p:cNvSpPr>
              <p:nvPr/>
            </p:nvSpPr>
            <p:spPr bwMode="auto">
              <a:xfrm>
                <a:off x="2769" y="2325"/>
                <a:ext cx="193" cy="89"/>
              </a:xfrm>
              <a:custGeom>
                <a:avLst/>
                <a:gdLst>
                  <a:gd name="T0" fmla="*/ 0 w 193"/>
                  <a:gd name="T1" fmla="*/ 89 h 89"/>
                  <a:gd name="T2" fmla="*/ 168 w 193"/>
                  <a:gd name="T3" fmla="*/ 0 h 89"/>
                  <a:gd name="T4" fmla="*/ 181 w 193"/>
                  <a:gd name="T5" fmla="*/ 51 h 89"/>
                  <a:gd name="T6" fmla="*/ 193 w 193"/>
                  <a:gd name="T7" fmla="*/ 89 h 89"/>
                  <a:gd name="T8" fmla="*/ 0 w 193"/>
                  <a:gd name="T9" fmla="*/ 89 h 89"/>
                  <a:gd name="T10" fmla="*/ 0 60000 65536"/>
                  <a:gd name="T11" fmla="*/ 0 60000 65536"/>
                  <a:gd name="T12" fmla="*/ 0 60000 65536"/>
                  <a:gd name="T13" fmla="*/ 0 60000 65536"/>
                  <a:gd name="T14" fmla="*/ 0 60000 65536"/>
                  <a:gd name="T15" fmla="*/ 0 w 193"/>
                  <a:gd name="T16" fmla="*/ 0 h 89"/>
                  <a:gd name="T17" fmla="*/ 193 w 193"/>
                  <a:gd name="T18" fmla="*/ 89 h 89"/>
                </a:gdLst>
                <a:ahLst/>
                <a:cxnLst>
                  <a:cxn ang="T10">
                    <a:pos x="T0" y="T1"/>
                  </a:cxn>
                  <a:cxn ang="T11">
                    <a:pos x="T2" y="T3"/>
                  </a:cxn>
                  <a:cxn ang="T12">
                    <a:pos x="T4" y="T5"/>
                  </a:cxn>
                  <a:cxn ang="T13">
                    <a:pos x="T6" y="T7"/>
                  </a:cxn>
                  <a:cxn ang="T14">
                    <a:pos x="T8" y="T9"/>
                  </a:cxn>
                </a:cxnLst>
                <a:rect l="T15" t="T16" r="T17" b="T18"/>
                <a:pathLst>
                  <a:path w="193" h="89">
                    <a:moveTo>
                      <a:pt x="0" y="89"/>
                    </a:moveTo>
                    <a:lnTo>
                      <a:pt x="168" y="0"/>
                    </a:lnTo>
                    <a:lnTo>
                      <a:pt x="181" y="51"/>
                    </a:lnTo>
                    <a:lnTo>
                      <a:pt x="193" y="89"/>
                    </a:lnTo>
                    <a:lnTo>
                      <a:pt x="0" y="89"/>
                    </a:lnTo>
                    <a:close/>
                  </a:path>
                </a:pathLst>
              </a:custGeom>
              <a:solidFill>
                <a:srgbClr val="000000"/>
              </a:solidFill>
              <a:ln w="9525">
                <a:noFill/>
                <a:round/>
                <a:headEnd/>
                <a:tailEnd/>
              </a:ln>
            </p:spPr>
            <p:txBody>
              <a:bodyPr/>
              <a:lstStyle/>
              <a:p>
                <a:endParaRPr lang="de-DE"/>
              </a:p>
            </p:txBody>
          </p:sp>
          <p:sp>
            <p:nvSpPr>
              <p:cNvPr id="127051" name="Line 31"/>
              <p:cNvSpPr>
                <a:spLocks noChangeShapeType="1"/>
              </p:cNvSpPr>
              <p:nvPr/>
            </p:nvSpPr>
            <p:spPr bwMode="auto">
              <a:xfrm flipV="1">
                <a:off x="2950" y="2132"/>
                <a:ext cx="913" cy="244"/>
              </a:xfrm>
              <a:prstGeom prst="line">
                <a:avLst/>
              </a:prstGeom>
              <a:noFill/>
              <a:ln w="20638">
                <a:solidFill>
                  <a:srgbClr val="000000"/>
                </a:solidFill>
                <a:round/>
                <a:headEnd/>
                <a:tailEnd/>
              </a:ln>
            </p:spPr>
            <p:txBody>
              <a:bodyPr/>
              <a:lstStyle/>
              <a:p>
                <a:endParaRPr lang="de-DE"/>
              </a:p>
            </p:txBody>
          </p:sp>
        </p:grpSp>
        <p:grpSp>
          <p:nvGrpSpPr>
            <p:cNvPr id="127008" name="Group 32"/>
            <p:cNvGrpSpPr>
              <a:grpSpLocks/>
            </p:cNvGrpSpPr>
            <p:nvPr/>
          </p:nvGrpSpPr>
          <p:grpSpPr bwMode="auto">
            <a:xfrm>
              <a:off x="3361" y="2787"/>
              <a:ext cx="1094" cy="295"/>
              <a:chOff x="3361" y="2787"/>
              <a:chExt cx="1094" cy="295"/>
            </a:xfrm>
          </p:grpSpPr>
          <p:sp>
            <p:nvSpPr>
              <p:cNvPr id="127048" name="Freeform 33"/>
              <p:cNvSpPr>
                <a:spLocks/>
              </p:cNvSpPr>
              <p:nvPr/>
            </p:nvSpPr>
            <p:spPr bwMode="auto">
              <a:xfrm>
                <a:off x="3361" y="2993"/>
                <a:ext cx="181" cy="89"/>
              </a:xfrm>
              <a:custGeom>
                <a:avLst/>
                <a:gdLst>
                  <a:gd name="T0" fmla="*/ 0 w 181"/>
                  <a:gd name="T1" fmla="*/ 89 h 89"/>
                  <a:gd name="T2" fmla="*/ 155 w 181"/>
                  <a:gd name="T3" fmla="*/ 0 h 89"/>
                  <a:gd name="T4" fmla="*/ 168 w 181"/>
                  <a:gd name="T5" fmla="*/ 38 h 89"/>
                  <a:gd name="T6" fmla="*/ 181 w 181"/>
                  <a:gd name="T7" fmla="*/ 77 h 89"/>
                  <a:gd name="T8" fmla="*/ 0 w 181"/>
                  <a:gd name="T9" fmla="*/ 89 h 89"/>
                  <a:gd name="T10" fmla="*/ 0 60000 65536"/>
                  <a:gd name="T11" fmla="*/ 0 60000 65536"/>
                  <a:gd name="T12" fmla="*/ 0 60000 65536"/>
                  <a:gd name="T13" fmla="*/ 0 60000 65536"/>
                  <a:gd name="T14" fmla="*/ 0 60000 65536"/>
                  <a:gd name="T15" fmla="*/ 0 w 181"/>
                  <a:gd name="T16" fmla="*/ 0 h 89"/>
                  <a:gd name="T17" fmla="*/ 181 w 181"/>
                  <a:gd name="T18" fmla="*/ 89 h 89"/>
                </a:gdLst>
                <a:ahLst/>
                <a:cxnLst>
                  <a:cxn ang="T10">
                    <a:pos x="T0" y="T1"/>
                  </a:cxn>
                  <a:cxn ang="T11">
                    <a:pos x="T2" y="T3"/>
                  </a:cxn>
                  <a:cxn ang="T12">
                    <a:pos x="T4" y="T5"/>
                  </a:cxn>
                  <a:cxn ang="T13">
                    <a:pos x="T6" y="T7"/>
                  </a:cxn>
                  <a:cxn ang="T14">
                    <a:pos x="T8" y="T9"/>
                  </a:cxn>
                </a:cxnLst>
                <a:rect l="T15" t="T16" r="T17" b="T18"/>
                <a:pathLst>
                  <a:path w="181" h="89">
                    <a:moveTo>
                      <a:pt x="0" y="89"/>
                    </a:moveTo>
                    <a:lnTo>
                      <a:pt x="155" y="0"/>
                    </a:lnTo>
                    <a:lnTo>
                      <a:pt x="168" y="38"/>
                    </a:lnTo>
                    <a:lnTo>
                      <a:pt x="181" y="77"/>
                    </a:lnTo>
                    <a:lnTo>
                      <a:pt x="0" y="89"/>
                    </a:lnTo>
                    <a:close/>
                  </a:path>
                </a:pathLst>
              </a:custGeom>
              <a:solidFill>
                <a:srgbClr val="000000"/>
              </a:solidFill>
              <a:ln w="9525">
                <a:noFill/>
                <a:round/>
                <a:headEnd/>
                <a:tailEnd/>
              </a:ln>
            </p:spPr>
            <p:txBody>
              <a:bodyPr/>
              <a:lstStyle/>
              <a:p>
                <a:endParaRPr lang="de-DE"/>
              </a:p>
            </p:txBody>
          </p:sp>
          <p:sp>
            <p:nvSpPr>
              <p:cNvPr id="127049" name="Line 34"/>
              <p:cNvSpPr>
                <a:spLocks noChangeShapeType="1"/>
              </p:cNvSpPr>
              <p:nvPr/>
            </p:nvSpPr>
            <p:spPr bwMode="auto">
              <a:xfrm flipH="1">
                <a:off x="3529" y="2787"/>
                <a:ext cx="926" cy="244"/>
              </a:xfrm>
              <a:prstGeom prst="line">
                <a:avLst/>
              </a:prstGeom>
              <a:noFill/>
              <a:ln w="20638">
                <a:solidFill>
                  <a:srgbClr val="000000"/>
                </a:solidFill>
                <a:round/>
                <a:headEnd/>
                <a:tailEnd/>
              </a:ln>
            </p:spPr>
            <p:txBody>
              <a:bodyPr/>
              <a:lstStyle/>
              <a:p>
                <a:endParaRPr lang="de-DE"/>
              </a:p>
            </p:txBody>
          </p:sp>
        </p:grpSp>
        <p:sp>
          <p:nvSpPr>
            <p:cNvPr id="127009" name="Rectangle 35"/>
            <p:cNvSpPr>
              <a:spLocks noChangeArrowheads="1"/>
            </p:cNvSpPr>
            <p:nvPr/>
          </p:nvSpPr>
          <p:spPr bwMode="auto">
            <a:xfrm>
              <a:off x="1495" y="1901"/>
              <a:ext cx="116"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7010" name="Rectangle 36"/>
            <p:cNvSpPr>
              <a:spLocks noChangeArrowheads="1"/>
            </p:cNvSpPr>
            <p:nvPr/>
          </p:nvSpPr>
          <p:spPr bwMode="auto">
            <a:xfrm>
              <a:off x="2074" y="1901"/>
              <a:ext cx="130"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7011" name="Rectangle 37"/>
            <p:cNvSpPr>
              <a:spLocks noChangeArrowheads="1"/>
            </p:cNvSpPr>
            <p:nvPr/>
          </p:nvSpPr>
          <p:spPr bwMode="auto">
            <a:xfrm>
              <a:off x="2654" y="1901"/>
              <a:ext cx="173"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7012" name="Rectangle 38"/>
            <p:cNvSpPr>
              <a:spLocks noChangeArrowheads="1"/>
            </p:cNvSpPr>
            <p:nvPr/>
          </p:nvSpPr>
          <p:spPr bwMode="auto">
            <a:xfrm>
              <a:off x="3168" y="1901"/>
              <a:ext cx="304"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7013" name="Rectangle 39"/>
            <p:cNvSpPr>
              <a:spLocks noChangeArrowheads="1"/>
            </p:cNvSpPr>
            <p:nvPr/>
          </p:nvSpPr>
          <p:spPr bwMode="auto">
            <a:xfrm>
              <a:off x="2087" y="2556"/>
              <a:ext cx="116"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7014" name="Rectangle 40"/>
            <p:cNvSpPr>
              <a:spLocks noChangeArrowheads="1"/>
            </p:cNvSpPr>
            <p:nvPr/>
          </p:nvSpPr>
          <p:spPr bwMode="auto">
            <a:xfrm>
              <a:off x="2666" y="2556"/>
              <a:ext cx="130"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7015" name="Rectangle 41"/>
            <p:cNvSpPr>
              <a:spLocks noChangeArrowheads="1"/>
            </p:cNvSpPr>
            <p:nvPr/>
          </p:nvSpPr>
          <p:spPr bwMode="auto">
            <a:xfrm>
              <a:off x="3246" y="2556"/>
              <a:ext cx="173"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7016" name="Rectangle 42"/>
            <p:cNvSpPr>
              <a:spLocks noChangeArrowheads="1"/>
            </p:cNvSpPr>
            <p:nvPr/>
          </p:nvSpPr>
          <p:spPr bwMode="auto">
            <a:xfrm>
              <a:off x="3760" y="2556"/>
              <a:ext cx="304"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7017" name="Rectangle 43"/>
            <p:cNvSpPr>
              <a:spLocks noChangeArrowheads="1"/>
            </p:cNvSpPr>
            <p:nvPr/>
          </p:nvSpPr>
          <p:spPr bwMode="auto">
            <a:xfrm>
              <a:off x="2679" y="3211"/>
              <a:ext cx="116"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IF</a:t>
              </a:r>
              <a:endParaRPr lang="de-DE" b="1">
                <a:latin typeface="Arial" charset="0"/>
              </a:endParaRPr>
            </a:p>
          </p:txBody>
        </p:sp>
        <p:sp>
          <p:nvSpPr>
            <p:cNvPr id="127018" name="Rectangle 44"/>
            <p:cNvSpPr>
              <a:spLocks noChangeArrowheads="1"/>
            </p:cNvSpPr>
            <p:nvPr/>
          </p:nvSpPr>
          <p:spPr bwMode="auto">
            <a:xfrm>
              <a:off x="3258" y="3211"/>
              <a:ext cx="130"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ID</a:t>
              </a:r>
              <a:endParaRPr lang="de-DE" b="1">
                <a:latin typeface="Arial" charset="0"/>
              </a:endParaRPr>
            </a:p>
          </p:txBody>
        </p:sp>
        <p:sp>
          <p:nvSpPr>
            <p:cNvPr id="127019" name="Rectangle 45"/>
            <p:cNvSpPr>
              <a:spLocks noChangeArrowheads="1"/>
            </p:cNvSpPr>
            <p:nvPr/>
          </p:nvSpPr>
          <p:spPr bwMode="auto">
            <a:xfrm>
              <a:off x="3838" y="3211"/>
              <a:ext cx="173"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EX</a:t>
              </a:r>
              <a:endParaRPr lang="de-DE" b="1">
                <a:latin typeface="Arial" charset="0"/>
              </a:endParaRPr>
            </a:p>
          </p:txBody>
        </p:sp>
        <p:sp>
          <p:nvSpPr>
            <p:cNvPr id="127020" name="Rectangle 46"/>
            <p:cNvSpPr>
              <a:spLocks noChangeArrowheads="1"/>
            </p:cNvSpPr>
            <p:nvPr/>
          </p:nvSpPr>
          <p:spPr bwMode="auto">
            <a:xfrm>
              <a:off x="4352" y="3211"/>
              <a:ext cx="304"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MEM</a:t>
              </a:r>
              <a:endParaRPr lang="de-DE" b="1">
                <a:latin typeface="Arial" charset="0"/>
              </a:endParaRPr>
            </a:p>
          </p:txBody>
        </p:sp>
        <p:sp>
          <p:nvSpPr>
            <p:cNvPr id="127021" name="Rectangle 47"/>
            <p:cNvSpPr>
              <a:spLocks noChangeArrowheads="1"/>
            </p:cNvSpPr>
            <p:nvPr/>
          </p:nvSpPr>
          <p:spPr bwMode="auto">
            <a:xfrm>
              <a:off x="4970" y="3211"/>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nvGrpSpPr>
            <p:cNvPr id="127022" name="Group 48"/>
            <p:cNvGrpSpPr>
              <a:grpSpLocks/>
            </p:cNvGrpSpPr>
            <p:nvPr/>
          </p:nvGrpSpPr>
          <p:grpSpPr bwMode="auto">
            <a:xfrm>
              <a:off x="2731" y="2196"/>
              <a:ext cx="90" cy="218"/>
              <a:chOff x="2731" y="2196"/>
              <a:chExt cx="90" cy="218"/>
            </a:xfrm>
          </p:grpSpPr>
          <p:sp>
            <p:nvSpPr>
              <p:cNvPr id="127046" name="Freeform 49"/>
              <p:cNvSpPr>
                <a:spLocks/>
              </p:cNvSpPr>
              <p:nvPr/>
            </p:nvSpPr>
            <p:spPr bwMode="auto">
              <a:xfrm>
                <a:off x="2731" y="2235"/>
                <a:ext cx="90" cy="179"/>
              </a:xfrm>
              <a:custGeom>
                <a:avLst/>
                <a:gdLst>
                  <a:gd name="T0" fmla="*/ 38 w 90"/>
                  <a:gd name="T1" fmla="*/ 179 h 179"/>
                  <a:gd name="T2" fmla="*/ 0 w 90"/>
                  <a:gd name="T3" fmla="*/ 0 h 179"/>
                  <a:gd name="T4" fmla="*/ 38 w 90"/>
                  <a:gd name="T5" fmla="*/ 0 h 179"/>
                  <a:gd name="T6" fmla="*/ 90 w 90"/>
                  <a:gd name="T7" fmla="*/ 0 h 179"/>
                  <a:gd name="T8" fmla="*/ 38 w 90"/>
                  <a:gd name="T9" fmla="*/ 179 h 179"/>
                  <a:gd name="T10" fmla="*/ 0 60000 65536"/>
                  <a:gd name="T11" fmla="*/ 0 60000 65536"/>
                  <a:gd name="T12" fmla="*/ 0 60000 65536"/>
                  <a:gd name="T13" fmla="*/ 0 60000 65536"/>
                  <a:gd name="T14" fmla="*/ 0 60000 65536"/>
                  <a:gd name="T15" fmla="*/ 0 w 90"/>
                  <a:gd name="T16" fmla="*/ 0 h 179"/>
                  <a:gd name="T17" fmla="*/ 90 w 90"/>
                  <a:gd name="T18" fmla="*/ 179 h 179"/>
                </a:gdLst>
                <a:ahLst/>
                <a:cxnLst>
                  <a:cxn ang="T10">
                    <a:pos x="T0" y="T1"/>
                  </a:cxn>
                  <a:cxn ang="T11">
                    <a:pos x="T2" y="T3"/>
                  </a:cxn>
                  <a:cxn ang="T12">
                    <a:pos x="T4" y="T5"/>
                  </a:cxn>
                  <a:cxn ang="T13">
                    <a:pos x="T6" y="T7"/>
                  </a:cxn>
                  <a:cxn ang="T14">
                    <a:pos x="T8" y="T9"/>
                  </a:cxn>
                </a:cxnLst>
                <a:rect l="T15" t="T16" r="T17" b="T18"/>
                <a:pathLst>
                  <a:path w="90" h="179">
                    <a:moveTo>
                      <a:pt x="38" y="179"/>
                    </a:moveTo>
                    <a:lnTo>
                      <a:pt x="0" y="0"/>
                    </a:lnTo>
                    <a:lnTo>
                      <a:pt x="38" y="0"/>
                    </a:lnTo>
                    <a:lnTo>
                      <a:pt x="90" y="0"/>
                    </a:lnTo>
                    <a:lnTo>
                      <a:pt x="38" y="179"/>
                    </a:lnTo>
                    <a:close/>
                  </a:path>
                </a:pathLst>
              </a:custGeom>
              <a:solidFill>
                <a:srgbClr val="000000"/>
              </a:solidFill>
              <a:ln w="9525">
                <a:noFill/>
                <a:round/>
                <a:headEnd/>
                <a:tailEnd/>
              </a:ln>
            </p:spPr>
            <p:txBody>
              <a:bodyPr/>
              <a:lstStyle/>
              <a:p>
                <a:endParaRPr lang="de-DE"/>
              </a:p>
            </p:txBody>
          </p:sp>
          <p:sp>
            <p:nvSpPr>
              <p:cNvPr id="127047" name="Line 50"/>
              <p:cNvSpPr>
                <a:spLocks noChangeShapeType="1"/>
              </p:cNvSpPr>
              <p:nvPr/>
            </p:nvSpPr>
            <p:spPr bwMode="auto">
              <a:xfrm>
                <a:off x="2769" y="2196"/>
                <a:ext cx="1" cy="39"/>
              </a:xfrm>
              <a:prstGeom prst="line">
                <a:avLst/>
              </a:prstGeom>
              <a:noFill/>
              <a:ln w="20638">
                <a:solidFill>
                  <a:srgbClr val="000000"/>
                </a:solidFill>
                <a:round/>
                <a:headEnd/>
                <a:tailEnd/>
              </a:ln>
            </p:spPr>
            <p:txBody>
              <a:bodyPr/>
              <a:lstStyle/>
              <a:p>
                <a:endParaRPr lang="de-DE"/>
              </a:p>
            </p:txBody>
          </p:sp>
        </p:grpSp>
        <p:grpSp>
          <p:nvGrpSpPr>
            <p:cNvPr id="127023" name="Group 51"/>
            <p:cNvGrpSpPr>
              <a:grpSpLocks/>
            </p:cNvGrpSpPr>
            <p:nvPr/>
          </p:nvGrpSpPr>
          <p:grpSpPr bwMode="auto">
            <a:xfrm>
              <a:off x="3071" y="1187"/>
              <a:ext cx="580" cy="374"/>
              <a:chOff x="3071" y="1187"/>
              <a:chExt cx="580" cy="374"/>
            </a:xfrm>
          </p:grpSpPr>
          <p:sp>
            <p:nvSpPr>
              <p:cNvPr id="127044" name="Rectangle 52"/>
              <p:cNvSpPr>
                <a:spLocks noChangeArrowheads="1"/>
              </p:cNvSpPr>
              <p:nvPr/>
            </p:nvSpPr>
            <p:spPr bwMode="auto">
              <a:xfrm>
                <a:off x="3071" y="1187"/>
                <a:ext cx="580" cy="374"/>
              </a:xfrm>
              <a:prstGeom prst="rect">
                <a:avLst/>
              </a:prstGeom>
              <a:solidFill>
                <a:srgbClr val="FFC000"/>
              </a:solidFill>
              <a:ln w="20638">
                <a:solidFill>
                  <a:srgbClr val="000000"/>
                </a:solidFill>
                <a:miter lim="800000"/>
                <a:headEnd/>
                <a:tailEnd/>
              </a:ln>
            </p:spPr>
            <p:txBody>
              <a:bodyPr/>
              <a:lstStyle/>
              <a:p>
                <a:endParaRPr lang="de-DE"/>
              </a:p>
            </p:txBody>
          </p:sp>
          <p:sp>
            <p:nvSpPr>
              <p:cNvPr id="127045" name="Rectangle 53"/>
              <p:cNvSpPr>
                <a:spLocks noChangeArrowheads="1"/>
              </p:cNvSpPr>
              <p:nvPr/>
            </p:nvSpPr>
            <p:spPr bwMode="auto">
              <a:xfrm>
                <a:off x="3271" y="1297"/>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grpSp>
          <p:nvGrpSpPr>
            <p:cNvPr id="127024" name="Group 54"/>
            <p:cNvGrpSpPr>
              <a:grpSpLocks/>
            </p:cNvGrpSpPr>
            <p:nvPr/>
          </p:nvGrpSpPr>
          <p:grpSpPr bwMode="auto">
            <a:xfrm>
              <a:off x="3651" y="1778"/>
              <a:ext cx="592" cy="374"/>
              <a:chOff x="3651" y="1778"/>
              <a:chExt cx="592" cy="374"/>
            </a:xfrm>
          </p:grpSpPr>
          <p:sp>
            <p:nvSpPr>
              <p:cNvPr id="127042" name="Rectangle 55"/>
              <p:cNvSpPr>
                <a:spLocks noChangeArrowheads="1"/>
              </p:cNvSpPr>
              <p:nvPr/>
            </p:nvSpPr>
            <p:spPr bwMode="auto">
              <a:xfrm>
                <a:off x="3651" y="1778"/>
                <a:ext cx="592" cy="374"/>
              </a:xfrm>
              <a:prstGeom prst="rect">
                <a:avLst/>
              </a:prstGeom>
              <a:solidFill>
                <a:srgbClr val="FFC000"/>
              </a:solidFill>
              <a:ln w="20638">
                <a:solidFill>
                  <a:srgbClr val="000000"/>
                </a:solidFill>
                <a:miter lim="800000"/>
                <a:headEnd/>
                <a:tailEnd/>
              </a:ln>
            </p:spPr>
            <p:txBody>
              <a:bodyPr/>
              <a:lstStyle/>
              <a:p>
                <a:endParaRPr lang="de-DE"/>
              </a:p>
            </p:txBody>
          </p:sp>
          <p:sp>
            <p:nvSpPr>
              <p:cNvPr id="127043" name="Rectangle 56"/>
              <p:cNvSpPr>
                <a:spLocks noChangeArrowheads="1"/>
              </p:cNvSpPr>
              <p:nvPr/>
            </p:nvSpPr>
            <p:spPr bwMode="auto">
              <a:xfrm>
                <a:off x="3812" y="1901"/>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grpSp>
          <p:nvGrpSpPr>
            <p:cNvPr id="127025" name="Group 57"/>
            <p:cNvGrpSpPr>
              <a:grpSpLocks/>
            </p:cNvGrpSpPr>
            <p:nvPr/>
          </p:nvGrpSpPr>
          <p:grpSpPr bwMode="auto">
            <a:xfrm>
              <a:off x="4243" y="2433"/>
              <a:ext cx="580" cy="374"/>
              <a:chOff x="4243" y="2433"/>
              <a:chExt cx="580" cy="374"/>
            </a:xfrm>
          </p:grpSpPr>
          <p:sp>
            <p:nvSpPr>
              <p:cNvPr id="127040" name="Rectangle 58"/>
              <p:cNvSpPr>
                <a:spLocks noChangeArrowheads="1"/>
              </p:cNvSpPr>
              <p:nvPr/>
            </p:nvSpPr>
            <p:spPr bwMode="auto">
              <a:xfrm>
                <a:off x="4243" y="2433"/>
                <a:ext cx="580" cy="374"/>
              </a:xfrm>
              <a:prstGeom prst="rect">
                <a:avLst/>
              </a:prstGeom>
              <a:solidFill>
                <a:srgbClr val="FFFFFF"/>
              </a:solidFill>
              <a:ln w="20638">
                <a:solidFill>
                  <a:srgbClr val="000000"/>
                </a:solidFill>
                <a:miter lim="800000"/>
                <a:headEnd/>
                <a:tailEnd/>
              </a:ln>
            </p:spPr>
            <p:txBody>
              <a:bodyPr/>
              <a:lstStyle/>
              <a:p>
                <a:endParaRPr lang="de-DE"/>
              </a:p>
            </p:txBody>
          </p:sp>
          <p:sp>
            <p:nvSpPr>
              <p:cNvPr id="127041" name="Rectangle 59"/>
              <p:cNvSpPr>
                <a:spLocks noChangeArrowheads="1"/>
              </p:cNvSpPr>
              <p:nvPr/>
            </p:nvSpPr>
            <p:spPr bwMode="auto">
              <a:xfrm>
                <a:off x="4404" y="2556"/>
                <a:ext cx="209" cy="155"/>
              </a:xfrm>
              <a:prstGeom prst="rect">
                <a:avLst/>
              </a:prstGeom>
              <a:noFill/>
              <a:ln w="9525">
                <a:noFill/>
                <a:miter lim="800000"/>
                <a:headEnd/>
                <a:tailEnd/>
              </a:ln>
            </p:spPr>
            <p:txBody>
              <a:bodyPr wrap="none" lIns="0" tIns="0" rIns="0" bIns="0">
                <a:spAutoFit/>
              </a:bodyPr>
              <a:lstStyle/>
              <a:p>
                <a:pPr algn="l" eaLnBrk="0" hangingPunct="0"/>
                <a:r>
                  <a:rPr lang="de-DE" sz="1600">
                    <a:solidFill>
                      <a:srgbClr val="000000"/>
                    </a:solidFill>
                    <a:latin typeface="Arial" charset="0"/>
                  </a:rPr>
                  <a:t>WB</a:t>
                </a:r>
                <a:endParaRPr lang="de-DE" b="1">
                  <a:latin typeface="Arial" charset="0"/>
                </a:endParaRPr>
              </a:p>
            </p:txBody>
          </p:sp>
        </p:grpSp>
        <p:grpSp>
          <p:nvGrpSpPr>
            <p:cNvPr id="127026" name="Group 60"/>
            <p:cNvGrpSpPr>
              <a:grpSpLocks/>
            </p:cNvGrpSpPr>
            <p:nvPr/>
          </p:nvGrpSpPr>
          <p:grpSpPr bwMode="auto">
            <a:xfrm>
              <a:off x="736" y="3596"/>
              <a:ext cx="4723" cy="90"/>
              <a:chOff x="736" y="3596"/>
              <a:chExt cx="4723" cy="90"/>
            </a:xfrm>
          </p:grpSpPr>
          <p:sp>
            <p:nvSpPr>
              <p:cNvPr id="127038" name="Freeform 61"/>
              <p:cNvSpPr>
                <a:spLocks/>
              </p:cNvSpPr>
              <p:nvPr/>
            </p:nvSpPr>
            <p:spPr bwMode="auto">
              <a:xfrm>
                <a:off x="5279" y="3596"/>
                <a:ext cx="180" cy="90"/>
              </a:xfrm>
              <a:custGeom>
                <a:avLst/>
                <a:gdLst>
                  <a:gd name="T0" fmla="*/ 180 w 180"/>
                  <a:gd name="T1" fmla="*/ 52 h 90"/>
                  <a:gd name="T2" fmla="*/ 0 w 180"/>
                  <a:gd name="T3" fmla="*/ 90 h 90"/>
                  <a:gd name="T4" fmla="*/ 0 w 180"/>
                  <a:gd name="T5" fmla="*/ 52 h 90"/>
                  <a:gd name="T6" fmla="*/ 0 w 180"/>
                  <a:gd name="T7" fmla="*/ 0 h 90"/>
                  <a:gd name="T8" fmla="*/ 180 w 180"/>
                  <a:gd name="T9" fmla="*/ 52 h 90"/>
                  <a:gd name="T10" fmla="*/ 0 60000 65536"/>
                  <a:gd name="T11" fmla="*/ 0 60000 65536"/>
                  <a:gd name="T12" fmla="*/ 0 60000 65536"/>
                  <a:gd name="T13" fmla="*/ 0 60000 65536"/>
                  <a:gd name="T14" fmla="*/ 0 60000 65536"/>
                  <a:gd name="T15" fmla="*/ 0 w 180"/>
                  <a:gd name="T16" fmla="*/ 0 h 90"/>
                  <a:gd name="T17" fmla="*/ 180 w 180"/>
                  <a:gd name="T18" fmla="*/ 90 h 90"/>
                </a:gdLst>
                <a:ahLst/>
                <a:cxnLst>
                  <a:cxn ang="T10">
                    <a:pos x="T0" y="T1"/>
                  </a:cxn>
                  <a:cxn ang="T11">
                    <a:pos x="T2" y="T3"/>
                  </a:cxn>
                  <a:cxn ang="T12">
                    <a:pos x="T4" y="T5"/>
                  </a:cxn>
                  <a:cxn ang="T13">
                    <a:pos x="T6" y="T7"/>
                  </a:cxn>
                  <a:cxn ang="T14">
                    <a:pos x="T8" y="T9"/>
                  </a:cxn>
                </a:cxnLst>
                <a:rect l="T15" t="T16" r="T17" b="T18"/>
                <a:pathLst>
                  <a:path w="180" h="90">
                    <a:moveTo>
                      <a:pt x="180" y="52"/>
                    </a:moveTo>
                    <a:lnTo>
                      <a:pt x="0" y="90"/>
                    </a:lnTo>
                    <a:lnTo>
                      <a:pt x="0" y="52"/>
                    </a:lnTo>
                    <a:lnTo>
                      <a:pt x="0" y="0"/>
                    </a:lnTo>
                    <a:lnTo>
                      <a:pt x="180" y="52"/>
                    </a:lnTo>
                    <a:close/>
                  </a:path>
                </a:pathLst>
              </a:custGeom>
              <a:solidFill>
                <a:srgbClr val="000000"/>
              </a:solidFill>
              <a:ln w="9525">
                <a:noFill/>
                <a:round/>
                <a:headEnd/>
                <a:tailEnd/>
              </a:ln>
            </p:spPr>
            <p:txBody>
              <a:bodyPr/>
              <a:lstStyle/>
              <a:p>
                <a:endParaRPr lang="de-DE"/>
              </a:p>
            </p:txBody>
          </p:sp>
          <p:sp>
            <p:nvSpPr>
              <p:cNvPr id="127039" name="Line 62"/>
              <p:cNvSpPr>
                <a:spLocks noChangeShapeType="1"/>
              </p:cNvSpPr>
              <p:nvPr/>
            </p:nvSpPr>
            <p:spPr bwMode="auto">
              <a:xfrm>
                <a:off x="736" y="3648"/>
                <a:ext cx="4543" cy="1"/>
              </a:xfrm>
              <a:prstGeom prst="line">
                <a:avLst/>
              </a:prstGeom>
              <a:noFill/>
              <a:ln w="20638">
                <a:solidFill>
                  <a:srgbClr val="000000"/>
                </a:solidFill>
                <a:round/>
                <a:headEnd/>
                <a:tailEnd/>
              </a:ln>
            </p:spPr>
            <p:txBody>
              <a:bodyPr/>
              <a:lstStyle/>
              <a:p>
                <a:endParaRPr lang="de-DE"/>
              </a:p>
            </p:txBody>
          </p:sp>
        </p:grpSp>
        <p:sp>
          <p:nvSpPr>
            <p:cNvPr id="127027" name="Line 63"/>
            <p:cNvSpPr>
              <a:spLocks noChangeShapeType="1"/>
            </p:cNvSpPr>
            <p:nvPr/>
          </p:nvSpPr>
          <p:spPr bwMode="auto">
            <a:xfrm>
              <a:off x="1907" y="3558"/>
              <a:ext cx="1" cy="141"/>
            </a:xfrm>
            <a:prstGeom prst="line">
              <a:avLst/>
            </a:prstGeom>
            <a:noFill/>
            <a:ln w="20638">
              <a:solidFill>
                <a:srgbClr val="000000"/>
              </a:solidFill>
              <a:round/>
              <a:headEnd/>
              <a:tailEnd/>
            </a:ln>
          </p:spPr>
          <p:txBody>
            <a:bodyPr/>
            <a:lstStyle/>
            <a:p>
              <a:endParaRPr lang="de-DE"/>
            </a:p>
          </p:txBody>
        </p:sp>
        <p:sp>
          <p:nvSpPr>
            <p:cNvPr id="127028" name="Line 64"/>
            <p:cNvSpPr>
              <a:spLocks noChangeShapeType="1"/>
            </p:cNvSpPr>
            <p:nvPr/>
          </p:nvSpPr>
          <p:spPr bwMode="auto">
            <a:xfrm>
              <a:off x="2486" y="3558"/>
              <a:ext cx="1" cy="141"/>
            </a:xfrm>
            <a:prstGeom prst="line">
              <a:avLst/>
            </a:prstGeom>
            <a:noFill/>
            <a:ln w="20638">
              <a:solidFill>
                <a:srgbClr val="000000"/>
              </a:solidFill>
              <a:round/>
              <a:headEnd/>
              <a:tailEnd/>
            </a:ln>
          </p:spPr>
          <p:txBody>
            <a:bodyPr/>
            <a:lstStyle/>
            <a:p>
              <a:endParaRPr lang="de-DE"/>
            </a:p>
          </p:txBody>
        </p:sp>
        <p:sp>
          <p:nvSpPr>
            <p:cNvPr id="127029" name="Line 65"/>
            <p:cNvSpPr>
              <a:spLocks noChangeShapeType="1"/>
            </p:cNvSpPr>
            <p:nvPr/>
          </p:nvSpPr>
          <p:spPr bwMode="auto">
            <a:xfrm>
              <a:off x="3065" y="3558"/>
              <a:ext cx="1" cy="141"/>
            </a:xfrm>
            <a:prstGeom prst="line">
              <a:avLst/>
            </a:prstGeom>
            <a:noFill/>
            <a:ln w="20638">
              <a:solidFill>
                <a:srgbClr val="000000"/>
              </a:solidFill>
              <a:round/>
              <a:headEnd/>
              <a:tailEnd/>
            </a:ln>
          </p:spPr>
          <p:txBody>
            <a:bodyPr/>
            <a:lstStyle/>
            <a:p>
              <a:endParaRPr lang="de-DE"/>
            </a:p>
          </p:txBody>
        </p:sp>
        <p:sp>
          <p:nvSpPr>
            <p:cNvPr id="127030" name="Line 66"/>
            <p:cNvSpPr>
              <a:spLocks noChangeShapeType="1"/>
            </p:cNvSpPr>
            <p:nvPr/>
          </p:nvSpPr>
          <p:spPr bwMode="auto">
            <a:xfrm>
              <a:off x="3657" y="3558"/>
              <a:ext cx="1" cy="141"/>
            </a:xfrm>
            <a:prstGeom prst="line">
              <a:avLst/>
            </a:prstGeom>
            <a:noFill/>
            <a:ln w="20638">
              <a:solidFill>
                <a:srgbClr val="000000"/>
              </a:solidFill>
              <a:round/>
              <a:headEnd/>
              <a:tailEnd/>
            </a:ln>
          </p:spPr>
          <p:txBody>
            <a:bodyPr/>
            <a:lstStyle/>
            <a:p>
              <a:endParaRPr lang="de-DE"/>
            </a:p>
          </p:txBody>
        </p:sp>
        <p:sp>
          <p:nvSpPr>
            <p:cNvPr id="127031" name="Line 67"/>
            <p:cNvSpPr>
              <a:spLocks noChangeShapeType="1"/>
            </p:cNvSpPr>
            <p:nvPr/>
          </p:nvSpPr>
          <p:spPr bwMode="auto">
            <a:xfrm>
              <a:off x="4237" y="3558"/>
              <a:ext cx="1" cy="141"/>
            </a:xfrm>
            <a:prstGeom prst="line">
              <a:avLst/>
            </a:prstGeom>
            <a:noFill/>
            <a:ln w="20638">
              <a:solidFill>
                <a:srgbClr val="000000"/>
              </a:solidFill>
              <a:round/>
              <a:headEnd/>
              <a:tailEnd/>
            </a:ln>
          </p:spPr>
          <p:txBody>
            <a:bodyPr/>
            <a:lstStyle/>
            <a:p>
              <a:endParaRPr lang="de-DE"/>
            </a:p>
          </p:txBody>
        </p:sp>
        <p:sp>
          <p:nvSpPr>
            <p:cNvPr id="127032" name="Line 68"/>
            <p:cNvSpPr>
              <a:spLocks noChangeShapeType="1"/>
            </p:cNvSpPr>
            <p:nvPr/>
          </p:nvSpPr>
          <p:spPr bwMode="auto">
            <a:xfrm>
              <a:off x="4816" y="3558"/>
              <a:ext cx="1" cy="141"/>
            </a:xfrm>
            <a:prstGeom prst="line">
              <a:avLst/>
            </a:prstGeom>
            <a:noFill/>
            <a:ln w="20638">
              <a:solidFill>
                <a:srgbClr val="000000"/>
              </a:solidFill>
              <a:round/>
              <a:headEnd/>
              <a:tailEnd/>
            </a:ln>
          </p:spPr>
          <p:txBody>
            <a:bodyPr/>
            <a:lstStyle/>
            <a:p>
              <a:endParaRPr lang="de-DE"/>
            </a:p>
          </p:txBody>
        </p:sp>
        <p:sp>
          <p:nvSpPr>
            <p:cNvPr id="127033" name="Rectangle 69"/>
            <p:cNvSpPr>
              <a:spLocks noChangeArrowheads="1"/>
            </p:cNvSpPr>
            <p:nvPr/>
          </p:nvSpPr>
          <p:spPr bwMode="auto">
            <a:xfrm>
              <a:off x="5125" y="3699"/>
              <a:ext cx="246" cy="155"/>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time</a:t>
              </a:r>
              <a:endParaRPr lang="de-DE" b="1">
                <a:latin typeface="Arial" charset="0"/>
              </a:endParaRPr>
            </a:p>
          </p:txBody>
        </p:sp>
        <p:sp>
          <p:nvSpPr>
            <p:cNvPr id="127034" name="Rectangle 70"/>
            <p:cNvSpPr>
              <a:spLocks noChangeArrowheads="1"/>
            </p:cNvSpPr>
            <p:nvPr/>
          </p:nvSpPr>
          <p:spPr bwMode="auto">
            <a:xfrm>
              <a:off x="1315" y="3699"/>
              <a:ext cx="578" cy="155"/>
            </a:xfrm>
            <a:prstGeom prst="rect">
              <a:avLst/>
            </a:prstGeom>
            <a:noFill/>
            <a:ln w="9525">
              <a:noFill/>
              <a:miter lim="800000"/>
              <a:headEnd/>
              <a:tailEnd/>
            </a:ln>
          </p:spPr>
          <p:txBody>
            <a:bodyPr wrap="none" lIns="0" tIns="0" rIns="0" bIns="0">
              <a:spAutoFit/>
            </a:bodyPr>
            <a:lstStyle/>
            <a:p>
              <a:pPr algn="l" eaLnBrk="0" hangingPunct="0"/>
              <a:r>
                <a:rPr lang="en-US" sz="1600">
                  <a:solidFill>
                    <a:srgbClr val="000000"/>
                  </a:solidFill>
                  <a:latin typeface="Arial" charset="0"/>
                </a:rPr>
                <a:t>cycle time</a:t>
              </a:r>
              <a:endParaRPr lang="de-DE" b="1">
                <a:latin typeface="Arial" charset="0"/>
              </a:endParaRPr>
            </a:p>
          </p:txBody>
        </p:sp>
        <p:sp>
          <p:nvSpPr>
            <p:cNvPr id="127035" name="Line 71"/>
            <p:cNvSpPr>
              <a:spLocks noChangeShapeType="1"/>
            </p:cNvSpPr>
            <p:nvPr/>
          </p:nvSpPr>
          <p:spPr bwMode="auto">
            <a:xfrm>
              <a:off x="736" y="3558"/>
              <a:ext cx="1" cy="141"/>
            </a:xfrm>
            <a:prstGeom prst="line">
              <a:avLst/>
            </a:prstGeom>
            <a:noFill/>
            <a:ln w="20638">
              <a:solidFill>
                <a:srgbClr val="000000"/>
              </a:solidFill>
              <a:round/>
              <a:headEnd/>
              <a:tailEnd/>
            </a:ln>
          </p:spPr>
          <p:txBody>
            <a:bodyPr/>
            <a:lstStyle/>
            <a:p>
              <a:endParaRPr lang="de-DE"/>
            </a:p>
          </p:txBody>
        </p:sp>
        <p:sp>
          <p:nvSpPr>
            <p:cNvPr id="127036" name="Line 72"/>
            <p:cNvSpPr>
              <a:spLocks noChangeShapeType="1"/>
            </p:cNvSpPr>
            <p:nvPr/>
          </p:nvSpPr>
          <p:spPr bwMode="auto">
            <a:xfrm>
              <a:off x="1315" y="3558"/>
              <a:ext cx="1" cy="141"/>
            </a:xfrm>
            <a:prstGeom prst="line">
              <a:avLst/>
            </a:prstGeom>
            <a:noFill/>
            <a:ln w="20638">
              <a:solidFill>
                <a:srgbClr val="000000"/>
              </a:solidFill>
              <a:round/>
              <a:headEnd/>
              <a:tailEnd/>
            </a:ln>
          </p:spPr>
          <p:txBody>
            <a:bodyPr/>
            <a:lstStyle/>
            <a:p>
              <a:endParaRPr lang="de-DE"/>
            </a:p>
          </p:txBody>
        </p:sp>
        <p:sp>
          <p:nvSpPr>
            <p:cNvPr id="127037" name="Line 73"/>
            <p:cNvSpPr>
              <a:spLocks noChangeShapeType="1"/>
            </p:cNvSpPr>
            <p:nvPr/>
          </p:nvSpPr>
          <p:spPr bwMode="auto">
            <a:xfrm>
              <a:off x="1907" y="3558"/>
              <a:ext cx="1" cy="141"/>
            </a:xfrm>
            <a:prstGeom prst="line">
              <a:avLst/>
            </a:prstGeom>
            <a:noFill/>
            <a:ln w="20638">
              <a:solidFill>
                <a:srgbClr val="000000"/>
              </a:solidFill>
              <a:round/>
              <a:headEnd/>
              <a:tailEnd/>
            </a:ln>
          </p:spPr>
          <p:txBody>
            <a:bodyPr/>
            <a:lstStyle/>
            <a:p>
              <a:endParaRPr lang="de-DE"/>
            </a:p>
          </p:txBody>
        </p:sp>
      </p:gr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en-US" noProof="0" dirty="0"/>
              <a:t>WAR and WAW - Can they happen in our simple pipeline?</a:t>
            </a:r>
          </a:p>
        </p:txBody>
      </p:sp>
      <p:sp>
        <p:nvSpPr>
          <p:cNvPr id="128004" name="Rectangle 3"/>
          <p:cNvSpPr>
            <a:spLocks noGrp="1" noChangeArrowheads="1"/>
          </p:cNvSpPr>
          <p:nvPr>
            <p:ph idx="1"/>
          </p:nvPr>
        </p:nvSpPr>
        <p:spPr/>
        <p:txBody>
          <a:bodyPr/>
          <a:lstStyle/>
          <a:p>
            <a:pPr eaLnBrk="1" hangingPunct="1"/>
            <a:r>
              <a:rPr lang="en-US" noProof="0" dirty="0"/>
              <a:t>WAR and WAW can’t happen in the simple 5 stage pipeline, because:</a:t>
            </a:r>
          </a:p>
          <a:p>
            <a:pPr marL="266700" lvl="1" indent="-132160">
              <a:spcBef>
                <a:spcPts val="375"/>
              </a:spcBef>
            </a:pPr>
            <a:r>
              <a:rPr lang="en-US" dirty="0"/>
              <a:t>All instructions take 5 stages </a:t>
            </a:r>
          </a:p>
          <a:p>
            <a:pPr marL="266700" lvl="1" indent="-132160">
              <a:spcBef>
                <a:spcPts val="375"/>
              </a:spcBef>
            </a:pPr>
            <a:r>
              <a:rPr lang="en-US" dirty="0"/>
              <a:t>Register reads are always in stage 2 </a:t>
            </a:r>
          </a:p>
          <a:p>
            <a:pPr marL="266700" lvl="1" indent="-132160">
              <a:spcBef>
                <a:spcPts val="375"/>
              </a:spcBef>
            </a:pPr>
            <a:r>
              <a:rPr lang="en-US" dirty="0"/>
              <a:t>Register writes are always in stage 5</a:t>
            </a:r>
          </a:p>
          <a:p>
            <a:pPr eaLnBrk="1" hangingPunct="1"/>
            <a:endParaRPr lang="en-US" noProof="0" dirty="0"/>
          </a:p>
          <a:p>
            <a:pPr eaLnBrk="1" hangingPunct="1"/>
            <a:r>
              <a:rPr lang="en-US" noProof="0" dirty="0"/>
              <a:t>WAR and WAW may happen e.g. in superscalar pipes.</a:t>
            </a:r>
          </a:p>
        </p:txBody>
      </p:sp>
      <p:sp>
        <p:nvSpPr>
          <p:cNvPr id="128002"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noProof="0" dirty="0"/>
              <a:t>Solutions for data hazards from true data dependences</a:t>
            </a:r>
          </a:p>
        </p:txBody>
      </p:sp>
      <p:sp>
        <p:nvSpPr>
          <p:cNvPr id="129028" name="Rectangle 3"/>
          <p:cNvSpPr>
            <a:spLocks noGrp="1" noChangeArrowheads="1"/>
          </p:cNvSpPr>
          <p:nvPr>
            <p:ph idx="1"/>
          </p:nvPr>
        </p:nvSpPr>
        <p:spPr/>
        <p:txBody>
          <a:bodyPr/>
          <a:lstStyle/>
          <a:p>
            <a:pPr eaLnBrk="1" hangingPunct="1"/>
            <a:r>
              <a:rPr lang="en-US" noProof="0" dirty="0"/>
              <a:t>Software solution (Compiler scheduling)</a:t>
            </a:r>
            <a:br>
              <a:rPr lang="en-US" noProof="0" dirty="0"/>
            </a:br>
            <a:endParaRPr lang="en-US" noProof="0" dirty="0"/>
          </a:p>
          <a:p>
            <a:pPr marL="266700" lvl="1" indent="-132160">
              <a:spcBef>
                <a:spcPts val="375"/>
              </a:spcBef>
            </a:pPr>
            <a:r>
              <a:rPr lang="en-US" dirty="0"/>
              <a:t>putting </a:t>
            </a:r>
            <a:r>
              <a:rPr lang="en-US" dirty="0">
                <a:solidFill>
                  <a:srgbClr val="C00000"/>
                </a:solidFill>
              </a:rPr>
              <a:t>no-op</a:t>
            </a:r>
            <a:r>
              <a:rPr lang="en-US" dirty="0"/>
              <a:t> (NOP) instructions after each instruction that may cause a hazard</a:t>
            </a:r>
          </a:p>
          <a:p>
            <a:pPr marL="266700" lvl="1" indent="-132160">
              <a:spcBef>
                <a:spcPts val="375"/>
              </a:spcBef>
            </a:pPr>
            <a:endParaRPr lang="en-US" dirty="0"/>
          </a:p>
          <a:p>
            <a:pPr marL="266700" lvl="1" indent="-132160">
              <a:spcBef>
                <a:spcPts val="375"/>
              </a:spcBef>
            </a:pPr>
            <a:r>
              <a:rPr lang="en-US" dirty="0">
                <a:solidFill>
                  <a:srgbClr val="C00000"/>
                </a:solidFill>
              </a:rPr>
              <a:t>instruction scheduling</a:t>
            </a:r>
            <a:br>
              <a:rPr lang="en-US" noProof="0" dirty="0"/>
            </a:br>
            <a:r>
              <a:rPr lang="en-US" noProof="0" dirty="0">
                <a:sym typeface="Wingdings 3" pitchFamily="18" charset="2"/>
              </a:rPr>
              <a:t> </a:t>
            </a:r>
            <a:r>
              <a:rPr lang="en-US" noProof="0" dirty="0"/>
              <a:t>rearrange code to reduce no-ops</a:t>
            </a:r>
            <a:br>
              <a:rPr lang="en-US" noProof="0" dirty="0"/>
            </a:br>
            <a:endParaRPr lang="en-US" noProof="0" dirty="0"/>
          </a:p>
          <a:p>
            <a:pPr eaLnBrk="1" hangingPunct="1"/>
            <a:endParaRPr lang="en-US" noProof="0" dirty="0"/>
          </a:p>
        </p:txBody>
      </p:sp>
      <p:sp>
        <p:nvSpPr>
          <p:cNvPr id="129026" name="Fußzeilenplatzhalter 3"/>
          <p:cNvSpPr>
            <a:spLocks noGrp="1"/>
          </p:cNvSpPr>
          <p:nvPr>
            <p:ph type="ftr" sz="quarter" idx="10"/>
          </p:nvPr>
        </p:nvSpPr>
        <p:spPr>
          <a:noFill/>
        </p:spPr>
        <p:txBody>
          <a:bodyPr/>
          <a:lstStyle/>
          <a:p>
            <a:r>
              <a:rPr lang="en-US"/>
              <a:t>TI II - Computer Architecture</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noProof="0" dirty="0"/>
              <a:t>Software solutions</a:t>
            </a:r>
          </a:p>
        </p:txBody>
      </p:sp>
      <p:sp>
        <p:nvSpPr>
          <p:cNvPr id="130051" name="Inhaltsplatzhalter 46"/>
          <p:cNvSpPr>
            <a:spLocks noGrp="1"/>
          </p:cNvSpPr>
          <p:nvPr>
            <p:ph idx="1"/>
          </p:nvPr>
        </p:nvSpPr>
        <p:spPr/>
        <p:txBody>
          <a:bodyPr/>
          <a:lstStyle/>
          <a:p>
            <a:r>
              <a:rPr lang="en-US" noProof="0" dirty="0"/>
              <a:t>Insertion of NOP instructions by the compiler</a:t>
            </a:r>
          </a:p>
          <a:p>
            <a:endParaRPr lang="en-US" noProof="0" dirty="0"/>
          </a:p>
        </p:txBody>
      </p:sp>
      <p:sp>
        <p:nvSpPr>
          <p:cNvPr id="130052" name="Fußzeilenplatzhalter 2"/>
          <p:cNvSpPr>
            <a:spLocks noGrp="1"/>
          </p:cNvSpPr>
          <p:nvPr>
            <p:ph type="ftr" sz="quarter" idx="10"/>
          </p:nvPr>
        </p:nvSpPr>
        <p:spPr>
          <a:noFill/>
        </p:spPr>
        <p:txBody>
          <a:bodyPr/>
          <a:lstStyle/>
          <a:p>
            <a:r>
              <a:rPr lang="en-US"/>
              <a:t>TI II - Computer Architecture</a:t>
            </a:r>
          </a:p>
        </p:txBody>
      </p:sp>
      <p:grpSp>
        <p:nvGrpSpPr>
          <p:cNvPr id="130053" name="Group 4"/>
          <p:cNvGrpSpPr>
            <a:grpSpLocks/>
          </p:cNvGrpSpPr>
          <p:nvPr/>
        </p:nvGrpSpPr>
        <p:grpSpPr bwMode="auto">
          <a:xfrm>
            <a:off x="4932364" y="2778125"/>
            <a:ext cx="5070475" cy="368300"/>
            <a:chOff x="2380" y="2043"/>
            <a:chExt cx="3194" cy="232"/>
          </a:xfrm>
        </p:grpSpPr>
        <p:sp>
          <p:nvSpPr>
            <p:cNvPr id="130091" name="Rectangle 5"/>
            <p:cNvSpPr>
              <a:spLocks noChangeArrowheads="1"/>
            </p:cNvSpPr>
            <p:nvPr/>
          </p:nvSpPr>
          <p:spPr bwMode="auto">
            <a:xfrm>
              <a:off x="2380" y="2043"/>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LOAD</a:t>
              </a:r>
            </a:p>
          </p:txBody>
        </p:sp>
        <p:sp>
          <p:nvSpPr>
            <p:cNvPr id="130092" name="Rectangle 6"/>
            <p:cNvSpPr>
              <a:spLocks noChangeArrowheads="1"/>
            </p:cNvSpPr>
            <p:nvPr/>
          </p:nvSpPr>
          <p:spPr bwMode="auto">
            <a:xfrm>
              <a:off x="4782" y="2043"/>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0093" name="Rectangle 7"/>
            <p:cNvSpPr>
              <a:spLocks noChangeArrowheads="1"/>
            </p:cNvSpPr>
            <p:nvPr/>
          </p:nvSpPr>
          <p:spPr bwMode="auto">
            <a:xfrm>
              <a:off x="3181" y="2043"/>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0094" name="Rectangle 8"/>
            <p:cNvSpPr>
              <a:spLocks noChangeArrowheads="1"/>
            </p:cNvSpPr>
            <p:nvPr/>
          </p:nvSpPr>
          <p:spPr bwMode="auto">
            <a:xfrm>
              <a:off x="3981" y="2043"/>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grpSp>
      <p:grpSp>
        <p:nvGrpSpPr>
          <p:cNvPr id="130054" name="Group 9"/>
          <p:cNvGrpSpPr>
            <a:grpSpLocks/>
          </p:cNvGrpSpPr>
          <p:nvPr/>
        </p:nvGrpSpPr>
        <p:grpSpPr bwMode="auto">
          <a:xfrm>
            <a:off x="4932364" y="3200400"/>
            <a:ext cx="5070475" cy="369888"/>
            <a:chOff x="2380" y="2309"/>
            <a:chExt cx="3194" cy="233"/>
          </a:xfrm>
        </p:grpSpPr>
        <p:sp>
          <p:nvSpPr>
            <p:cNvPr id="130087" name="Rectangle 10"/>
            <p:cNvSpPr>
              <a:spLocks noChangeArrowheads="1"/>
            </p:cNvSpPr>
            <p:nvPr/>
          </p:nvSpPr>
          <p:spPr bwMode="auto">
            <a:xfrm>
              <a:off x="2380" y="2309"/>
              <a:ext cx="792" cy="233"/>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t>
              </a:r>
              <a:r>
                <a:rPr lang="de-DE" b="1">
                  <a:solidFill>
                    <a:srgbClr val="FF3300"/>
                  </a:solidFill>
                  <a:latin typeface="Arial" charset="0"/>
                </a:rPr>
                <a:t>NOP</a:t>
              </a:r>
            </a:p>
          </p:txBody>
        </p:sp>
        <p:sp>
          <p:nvSpPr>
            <p:cNvPr id="130088" name="Rectangle 11"/>
            <p:cNvSpPr>
              <a:spLocks noChangeArrowheads="1"/>
            </p:cNvSpPr>
            <p:nvPr/>
          </p:nvSpPr>
          <p:spPr bwMode="auto">
            <a:xfrm>
              <a:off x="4782" y="2309"/>
              <a:ext cx="792" cy="233"/>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0089" name="Rectangle 12"/>
            <p:cNvSpPr>
              <a:spLocks noChangeArrowheads="1"/>
            </p:cNvSpPr>
            <p:nvPr/>
          </p:nvSpPr>
          <p:spPr bwMode="auto">
            <a:xfrm>
              <a:off x="3181" y="2309"/>
              <a:ext cx="792" cy="233"/>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LOAD</a:t>
              </a:r>
            </a:p>
          </p:txBody>
        </p:sp>
        <p:sp>
          <p:nvSpPr>
            <p:cNvPr id="130090" name="Rectangle 13"/>
            <p:cNvSpPr>
              <a:spLocks noChangeArrowheads="1"/>
            </p:cNvSpPr>
            <p:nvPr/>
          </p:nvSpPr>
          <p:spPr bwMode="auto">
            <a:xfrm>
              <a:off x="3981" y="2309"/>
              <a:ext cx="793" cy="233"/>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grpSp>
      <p:grpSp>
        <p:nvGrpSpPr>
          <p:cNvPr id="130055" name="Group 14"/>
          <p:cNvGrpSpPr>
            <a:grpSpLocks/>
          </p:cNvGrpSpPr>
          <p:nvPr/>
        </p:nvGrpSpPr>
        <p:grpSpPr bwMode="auto">
          <a:xfrm>
            <a:off x="4932364" y="3624263"/>
            <a:ext cx="5070475" cy="368300"/>
            <a:chOff x="2380" y="2576"/>
            <a:chExt cx="3194" cy="232"/>
          </a:xfrm>
        </p:grpSpPr>
        <p:sp>
          <p:nvSpPr>
            <p:cNvPr id="130083" name="Rectangle 15"/>
            <p:cNvSpPr>
              <a:spLocks noChangeArrowheads="1"/>
            </p:cNvSpPr>
            <p:nvPr/>
          </p:nvSpPr>
          <p:spPr bwMode="auto">
            <a:xfrm>
              <a:off x="2380" y="2576"/>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30084" name="Rectangle 16"/>
            <p:cNvSpPr>
              <a:spLocks noChangeArrowheads="1"/>
            </p:cNvSpPr>
            <p:nvPr/>
          </p:nvSpPr>
          <p:spPr bwMode="auto">
            <a:xfrm>
              <a:off x="4782" y="2576"/>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0085" name="Rectangle 17"/>
            <p:cNvSpPr>
              <a:spLocks noChangeArrowheads="1"/>
            </p:cNvSpPr>
            <p:nvPr/>
          </p:nvSpPr>
          <p:spPr bwMode="auto">
            <a:xfrm>
              <a:off x="3181" y="2576"/>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FF3300"/>
                  </a:solidFill>
                  <a:latin typeface="Arial" charset="0"/>
                </a:rPr>
                <a:t> </a:t>
              </a:r>
              <a:r>
                <a:rPr lang="de-DE" b="1">
                  <a:solidFill>
                    <a:srgbClr val="FF3300"/>
                  </a:solidFill>
                  <a:latin typeface="Arial" charset="0"/>
                </a:rPr>
                <a:t>NOP</a:t>
              </a:r>
            </a:p>
          </p:txBody>
        </p:sp>
        <p:sp>
          <p:nvSpPr>
            <p:cNvPr id="130086" name="Rectangle 18"/>
            <p:cNvSpPr>
              <a:spLocks noChangeArrowheads="1"/>
            </p:cNvSpPr>
            <p:nvPr/>
          </p:nvSpPr>
          <p:spPr bwMode="auto">
            <a:xfrm>
              <a:off x="3981" y="2576"/>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LOAD</a:t>
              </a:r>
              <a:endParaRPr lang="de-DE" sz="1000" b="1">
                <a:latin typeface="Arial" charset="0"/>
              </a:endParaRPr>
            </a:p>
          </p:txBody>
        </p:sp>
      </p:grpSp>
      <p:grpSp>
        <p:nvGrpSpPr>
          <p:cNvPr id="130056" name="Group 19"/>
          <p:cNvGrpSpPr>
            <a:grpSpLocks/>
          </p:cNvGrpSpPr>
          <p:nvPr/>
        </p:nvGrpSpPr>
        <p:grpSpPr bwMode="auto">
          <a:xfrm>
            <a:off x="4932364" y="4484689"/>
            <a:ext cx="5070475" cy="369887"/>
            <a:chOff x="2380" y="3118"/>
            <a:chExt cx="3194" cy="233"/>
          </a:xfrm>
        </p:grpSpPr>
        <p:sp>
          <p:nvSpPr>
            <p:cNvPr id="130079" name="Rectangle 20"/>
            <p:cNvSpPr>
              <a:spLocks noChangeArrowheads="1"/>
            </p:cNvSpPr>
            <p:nvPr/>
          </p:nvSpPr>
          <p:spPr bwMode="auto">
            <a:xfrm>
              <a:off x="2380" y="3118"/>
              <a:ext cx="792" cy="233"/>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4</a:t>
              </a:r>
            </a:p>
          </p:txBody>
        </p:sp>
        <p:sp>
          <p:nvSpPr>
            <p:cNvPr id="130080" name="Rectangle 21"/>
            <p:cNvSpPr>
              <a:spLocks noChangeArrowheads="1"/>
            </p:cNvSpPr>
            <p:nvPr/>
          </p:nvSpPr>
          <p:spPr bwMode="auto">
            <a:xfrm>
              <a:off x="4782" y="3118"/>
              <a:ext cx="792" cy="233"/>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t>
              </a:r>
              <a:r>
                <a:rPr lang="de-DE" b="1">
                  <a:solidFill>
                    <a:srgbClr val="FF3300"/>
                  </a:solidFill>
                  <a:latin typeface="Arial" charset="0"/>
                </a:rPr>
                <a:t>NOP</a:t>
              </a:r>
            </a:p>
          </p:txBody>
        </p:sp>
        <p:sp>
          <p:nvSpPr>
            <p:cNvPr id="130081" name="Rectangle 22"/>
            <p:cNvSpPr>
              <a:spLocks noChangeArrowheads="1"/>
            </p:cNvSpPr>
            <p:nvPr/>
          </p:nvSpPr>
          <p:spPr bwMode="auto">
            <a:xfrm>
              <a:off x="3181" y="3118"/>
              <a:ext cx="792" cy="233"/>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30082" name="Rectangle 23"/>
            <p:cNvSpPr>
              <a:spLocks noChangeArrowheads="1"/>
            </p:cNvSpPr>
            <p:nvPr/>
          </p:nvSpPr>
          <p:spPr bwMode="auto">
            <a:xfrm>
              <a:off x="3981" y="3118"/>
              <a:ext cx="793" cy="233"/>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endParaRPr lang="de-DE" sz="1000" b="1">
                <a:latin typeface="Arial" charset="0"/>
              </a:endParaRPr>
            </a:p>
          </p:txBody>
        </p:sp>
      </p:grpSp>
      <p:grpSp>
        <p:nvGrpSpPr>
          <p:cNvPr id="130057" name="Group 24"/>
          <p:cNvGrpSpPr>
            <a:grpSpLocks/>
          </p:cNvGrpSpPr>
          <p:nvPr/>
        </p:nvGrpSpPr>
        <p:grpSpPr bwMode="auto">
          <a:xfrm>
            <a:off x="4932364" y="5346700"/>
            <a:ext cx="5070475" cy="368300"/>
            <a:chOff x="2380" y="3389"/>
            <a:chExt cx="3194" cy="232"/>
          </a:xfrm>
        </p:grpSpPr>
        <p:sp>
          <p:nvSpPr>
            <p:cNvPr id="130075" name="Rectangle 25"/>
            <p:cNvSpPr>
              <a:spLocks noChangeArrowheads="1"/>
            </p:cNvSpPr>
            <p:nvPr/>
          </p:nvSpPr>
          <p:spPr bwMode="auto">
            <a:xfrm>
              <a:off x="2380" y="3389"/>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p:txBody>
        </p:sp>
        <p:sp>
          <p:nvSpPr>
            <p:cNvPr id="130076" name="Rectangle 26"/>
            <p:cNvSpPr>
              <a:spLocks noChangeArrowheads="1"/>
            </p:cNvSpPr>
            <p:nvPr/>
          </p:nvSpPr>
          <p:spPr bwMode="auto">
            <a:xfrm>
              <a:off x="4782" y="3389"/>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30077" name="Rectangle 27"/>
            <p:cNvSpPr>
              <a:spLocks noChangeArrowheads="1"/>
            </p:cNvSpPr>
            <p:nvPr/>
          </p:nvSpPr>
          <p:spPr bwMode="auto">
            <a:xfrm>
              <a:off x="3181" y="3389"/>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5</a:t>
              </a:r>
            </a:p>
          </p:txBody>
        </p:sp>
        <p:sp>
          <p:nvSpPr>
            <p:cNvPr id="130078" name="Rectangle 28"/>
            <p:cNvSpPr>
              <a:spLocks noChangeArrowheads="1"/>
            </p:cNvSpPr>
            <p:nvPr/>
          </p:nvSpPr>
          <p:spPr bwMode="auto">
            <a:xfrm>
              <a:off x="3981" y="3389"/>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4</a:t>
              </a:r>
            </a:p>
          </p:txBody>
        </p:sp>
      </p:grpSp>
      <p:grpSp>
        <p:nvGrpSpPr>
          <p:cNvPr id="130058" name="Group 29"/>
          <p:cNvGrpSpPr>
            <a:grpSpLocks/>
          </p:cNvGrpSpPr>
          <p:nvPr/>
        </p:nvGrpSpPr>
        <p:grpSpPr bwMode="auto">
          <a:xfrm>
            <a:off x="4932364" y="4056063"/>
            <a:ext cx="5070475" cy="368300"/>
            <a:chOff x="2380" y="2848"/>
            <a:chExt cx="3194" cy="232"/>
          </a:xfrm>
        </p:grpSpPr>
        <p:sp>
          <p:nvSpPr>
            <p:cNvPr id="130071" name="Rectangle 30"/>
            <p:cNvSpPr>
              <a:spLocks noChangeArrowheads="1"/>
            </p:cNvSpPr>
            <p:nvPr/>
          </p:nvSpPr>
          <p:spPr bwMode="auto">
            <a:xfrm>
              <a:off x="2380" y="2848"/>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30072" name="Rectangle 31"/>
            <p:cNvSpPr>
              <a:spLocks noChangeArrowheads="1"/>
            </p:cNvSpPr>
            <p:nvPr/>
          </p:nvSpPr>
          <p:spPr bwMode="auto">
            <a:xfrm>
              <a:off x="4782" y="2848"/>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p:txBody>
        </p:sp>
        <p:sp>
          <p:nvSpPr>
            <p:cNvPr id="130073" name="Rectangle 32"/>
            <p:cNvSpPr>
              <a:spLocks noChangeArrowheads="1"/>
            </p:cNvSpPr>
            <p:nvPr/>
          </p:nvSpPr>
          <p:spPr bwMode="auto">
            <a:xfrm>
              <a:off x="3181" y="2848"/>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30074" name="Rectangle 33"/>
            <p:cNvSpPr>
              <a:spLocks noChangeArrowheads="1"/>
            </p:cNvSpPr>
            <p:nvPr/>
          </p:nvSpPr>
          <p:spPr bwMode="auto">
            <a:xfrm>
              <a:off x="3981" y="2848"/>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t>
              </a:r>
              <a:r>
                <a:rPr lang="de-DE" b="1">
                  <a:solidFill>
                    <a:srgbClr val="FF3300"/>
                  </a:solidFill>
                  <a:latin typeface="Arial" charset="0"/>
                </a:rPr>
                <a:t>NOP</a:t>
              </a:r>
              <a:endParaRPr lang="de-DE" sz="1200" b="1">
                <a:solidFill>
                  <a:srgbClr val="FF3300"/>
                </a:solidFill>
                <a:latin typeface="Arial" charset="0"/>
              </a:endParaRPr>
            </a:p>
          </p:txBody>
        </p:sp>
      </p:grpSp>
      <p:sp>
        <p:nvSpPr>
          <p:cNvPr id="130059" name="Line 34"/>
          <p:cNvSpPr>
            <a:spLocks noChangeShapeType="1"/>
          </p:cNvSpPr>
          <p:nvPr/>
        </p:nvSpPr>
        <p:spPr bwMode="auto">
          <a:xfrm flipH="1">
            <a:off x="6878639" y="3878263"/>
            <a:ext cx="714375" cy="361950"/>
          </a:xfrm>
          <a:prstGeom prst="line">
            <a:avLst/>
          </a:prstGeom>
          <a:noFill/>
          <a:ln w="57150">
            <a:solidFill>
              <a:srgbClr val="FF0000"/>
            </a:solidFill>
            <a:round/>
            <a:headEnd/>
            <a:tailEnd type="triangle" w="med" len="med"/>
          </a:ln>
        </p:spPr>
        <p:txBody>
          <a:bodyPr/>
          <a:lstStyle/>
          <a:p>
            <a:endParaRPr lang="de-DE"/>
          </a:p>
        </p:txBody>
      </p:sp>
      <p:grpSp>
        <p:nvGrpSpPr>
          <p:cNvPr id="130060" name="Group 35"/>
          <p:cNvGrpSpPr>
            <a:grpSpLocks/>
          </p:cNvGrpSpPr>
          <p:nvPr/>
        </p:nvGrpSpPr>
        <p:grpSpPr bwMode="auto">
          <a:xfrm>
            <a:off x="4932364" y="4916489"/>
            <a:ext cx="5070475" cy="369887"/>
            <a:chOff x="2380" y="3670"/>
            <a:chExt cx="3194" cy="233"/>
          </a:xfrm>
        </p:grpSpPr>
        <p:sp>
          <p:nvSpPr>
            <p:cNvPr id="130067" name="Rectangle 36"/>
            <p:cNvSpPr>
              <a:spLocks noChangeArrowheads="1"/>
            </p:cNvSpPr>
            <p:nvPr/>
          </p:nvSpPr>
          <p:spPr bwMode="auto">
            <a:xfrm>
              <a:off x="2380" y="3670"/>
              <a:ext cx="792" cy="233"/>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5</a:t>
              </a:r>
            </a:p>
          </p:txBody>
        </p:sp>
        <p:sp>
          <p:nvSpPr>
            <p:cNvPr id="130068" name="Rectangle 37"/>
            <p:cNvSpPr>
              <a:spLocks noChangeArrowheads="1"/>
            </p:cNvSpPr>
            <p:nvPr/>
          </p:nvSpPr>
          <p:spPr bwMode="auto">
            <a:xfrm>
              <a:off x="4782" y="3670"/>
              <a:ext cx="792" cy="233"/>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30069" name="Rectangle 38"/>
            <p:cNvSpPr>
              <a:spLocks noChangeArrowheads="1"/>
            </p:cNvSpPr>
            <p:nvPr/>
          </p:nvSpPr>
          <p:spPr bwMode="auto">
            <a:xfrm>
              <a:off x="3181" y="3670"/>
              <a:ext cx="792" cy="233"/>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4</a:t>
              </a:r>
            </a:p>
          </p:txBody>
        </p:sp>
        <p:sp>
          <p:nvSpPr>
            <p:cNvPr id="130070" name="Rectangle 39"/>
            <p:cNvSpPr>
              <a:spLocks noChangeArrowheads="1"/>
            </p:cNvSpPr>
            <p:nvPr/>
          </p:nvSpPr>
          <p:spPr bwMode="auto">
            <a:xfrm>
              <a:off x="3981" y="3670"/>
              <a:ext cx="793" cy="233"/>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endParaRPr lang="de-DE" sz="1000" b="1">
                <a:latin typeface="Arial" charset="0"/>
              </a:endParaRPr>
            </a:p>
          </p:txBody>
        </p:sp>
      </p:grpSp>
      <p:sp>
        <p:nvSpPr>
          <p:cNvPr id="130061" name="Rectangle 40"/>
          <p:cNvSpPr>
            <a:spLocks noChangeArrowheads="1"/>
          </p:cNvSpPr>
          <p:nvPr/>
        </p:nvSpPr>
        <p:spPr bwMode="auto">
          <a:xfrm>
            <a:off x="1979613" y="2328864"/>
            <a:ext cx="2374900" cy="1107996"/>
          </a:xfrm>
          <a:prstGeom prst="rect">
            <a:avLst/>
          </a:prstGeom>
          <a:noFill/>
          <a:ln w="12700">
            <a:noFill/>
            <a:miter lim="800000"/>
            <a:headEnd/>
            <a:tailEnd/>
          </a:ln>
        </p:spPr>
        <p:txBody>
          <a:bodyPr>
            <a:spAutoFit/>
          </a:bodyPr>
          <a:lstStyle/>
          <a:p>
            <a:pPr algn="l" eaLnBrk="0" hangingPunct="0">
              <a:spcBef>
                <a:spcPct val="50000"/>
              </a:spcBef>
            </a:pPr>
            <a:r>
              <a:rPr lang="de-DE" sz="1600" b="1" dirty="0">
                <a:latin typeface="Courier New" pitchFamily="49" charset="0"/>
              </a:rPr>
              <a:t>LOAD	R1, &lt;</a:t>
            </a:r>
            <a:r>
              <a:rPr lang="de-DE" sz="1600" b="1" dirty="0" err="1">
                <a:latin typeface="Courier New" pitchFamily="49" charset="0"/>
              </a:rPr>
              <a:t>addr</a:t>
            </a:r>
            <a:r>
              <a:rPr lang="de-DE" sz="1600" b="1" dirty="0">
                <a:latin typeface="Courier New" pitchFamily="49" charset="0"/>
              </a:rPr>
              <a:t>&gt;</a:t>
            </a:r>
            <a:br>
              <a:rPr lang="de-DE" sz="1600" b="1" dirty="0">
                <a:latin typeface="Courier New" pitchFamily="49" charset="0"/>
              </a:rPr>
            </a:br>
            <a:r>
              <a:rPr lang="de-DE" b="1" dirty="0">
                <a:solidFill>
                  <a:srgbClr val="FF3300"/>
                </a:solidFill>
                <a:latin typeface="Courier New" pitchFamily="49" charset="0"/>
              </a:rPr>
              <a:t>NOP</a:t>
            </a:r>
            <a:br>
              <a:rPr lang="de-DE" b="1" dirty="0">
                <a:solidFill>
                  <a:srgbClr val="FF3300"/>
                </a:solidFill>
                <a:latin typeface="Courier New" pitchFamily="49" charset="0"/>
              </a:rPr>
            </a:br>
            <a:r>
              <a:rPr lang="de-DE" sz="1600" b="1" dirty="0">
                <a:latin typeface="Courier New" pitchFamily="49" charset="0"/>
              </a:rPr>
              <a:t>ADD	R1, R2, R3</a:t>
            </a:r>
            <a:br>
              <a:rPr lang="de-DE" sz="1600" b="1" dirty="0">
                <a:latin typeface="Courier New" pitchFamily="49" charset="0"/>
              </a:rPr>
            </a:br>
            <a:r>
              <a:rPr lang="de-DE" sz="1600" b="1" dirty="0">
                <a:latin typeface="Courier New" pitchFamily="49" charset="0"/>
              </a:rPr>
              <a:t>SUB	R4, R5, R6</a:t>
            </a:r>
          </a:p>
        </p:txBody>
      </p:sp>
      <p:grpSp>
        <p:nvGrpSpPr>
          <p:cNvPr id="130062" name="Group 41"/>
          <p:cNvGrpSpPr>
            <a:grpSpLocks/>
          </p:cNvGrpSpPr>
          <p:nvPr/>
        </p:nvGrpSpPr>
        <p:grpSpPr bwMode="auto">
          <a:xfrm>
            <a:off x="4935538" y="2057400"/>
            <a:ext cx="5072062" cy="463550"/>
            <a:chOff x="616" y="746"/>
            <a:chExt cx="3194" cy="332"/>
          </a:xfrm>
        </p:grpSpPr>
        <p:sp>
          <p:nvSpPr>
            <p:cNvPr id="130063" name="Rectangle 42"/>
            <p:cNvSpPr>
              <a:spLocks noChangeArrowheads="1"/>
            </p:cNvSpPr>
            <p:nvPr/>
          </p:nvSpPr>
          <p:spPr bwMode="auto">
            <a:xfrm>
              <a:off x="616" y="746"/>
              <a:ext cx="792" cy="332"/>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fetch</a:t>
              </a:r>
            </a:p>
          </p:txBody>
        </p:sp>
        <p:sp>
          <p:nvSpPr>
            <p:cNvPr id="130064" name="Rectangle 43"/>
            <p:cNvSpPr>
              <a:spLocks noChangeArrowheads="1"/>
            </p:cNvSpPr>
            <p:nvPr/>
          </p:nvSpPr>
          <p:spPr bwMode="auto">
            <a:xfrm>
              <a:off x="3018" y="746"/>
              <a:ext cx="792" cy="332"/>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Write back</a:t>
              </a:r>
              <a:br>
                <a:rPr lang="en-US" sz="1200" b="1">
                  <a:latin typeface="Arial" charset="0"/>
                </a:rPr>
              </a:br>
              <a:r>
                <a:rPr lang="en-US" sz="1200" b="1">
                  <a:latin typeface="Arial" charset="0"/>
                </a:rPr>
                <a:t>result</a:t>
              </a:r>
            </a:p>
          </p:txBody>
        </p:sp>
        <p:sp>
          <p:nvSpPr>
            <p:cNvPr id="130065" name="Rectangle 44"/>
            <p:cNvSpPr>
              <a:spLocks noChangeArrowheads="1"/>
            </p:cNvSpPr>
            <p:nvPr/>
          </p:nvSpPr>
          <p:spPr bwMode="auto">
            <a:xfrm>
              <a:off x="1417" y="746"/>
              <a:ext cx="792" cy="332"/>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decode</a:t>
              </a:r>
            </a:p>
          </p:txBody>
        </p:sp>
        <p:sp>
          <p:nvSpPr>
            <p:cNvPr id="130066" name="Rectangle 45"/>
            <p:cNvSpPr>
              <a:spLocks noChangeArrowheads="1"/>
            </p:cNvSpPr>
            <p:nvPr/>
          </p:nvSpPr>
          <p:spPr bwMode="auto">
            <a:xfrm>
              <a:off x="2217" y="746"/>
              <a:ext cx="793" cy="332"/>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Operation</a:t>
              </a:r>
              <a:br>
                <a:rPr lang="en-US" sz="1200" b="1">
                  <a:latin typeface="Arial" charset="0"/>
                </a:rPr>
              </a:br>
              <a:r>
                <a:rPr lang="en-US" sz="1200" b="1">
                  <a:latin typeface="Arial" charset="0"/>
                </a:rPr>
                <a:t>execution</a:t>
              </a:r>
            </a:p>
          </p:txBody>
        </p:sp>
      </p:gr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noProof="0" dirty="0"/>
              <a:t>Software solutions</a:t>
            </a:r>
          </a:p>
        </p:txBody>
      </p:sp>
      <p:sp>
        <p:nvSpPr>
          <p:cNvPr id="131075" name="Inhaltsplatzhalter 42"/>
          <p:cNvSpPr>
            <a:spLocks noGrp="1"/>
          </p:cNvSpPr>
          <p:nvPr>
            <p:ph idx="1"/>
          </p:nvPr>
        </p:nvSpPr>
        <p:spPr/>
        <p:txBody>
          <a:bodyPr/>
          <a:lstStyle/>
          <a:p>
            <a:r>
              <a:rPr lang="en-US" noProof="0" dirty="0"/>
              <a:t>Reordering of instructions by the compiler</a:t>
            </a:r>
          </a:p>
          <a:p>
            <a:endParaRPr lang="en-US" noProof="0" dirty="0"/>
          </a:p>
        </p:txBody>
      </p:sp>
      <p:sp>
        <p:nvSpPr>
          <p:cNvPr id="131076" name="Fußzeilenplatzhalter 2"/>
          <p:cNvSpPr>
            <a:spLocks noGrp="1"/>
          </p:cNvSpPr>
          <p:nvPr>
            <p:ph type="ftr" sz="quarter" idx="10"/>
          </p:nvPr>
        </p:nvSpPr>
        <p:spPr>
          <a:noFill/>
        </p:spPr>
        <p:txBody>
          <a:bodyPr/>
          <a:lstStyle/>
          <a:p>
            <a:r>
              <a:rPr lang="en-US"/>
              <a:t>TI II - Computer Architecture</a:t>
            </a:r>
          </a:p>
        </p:txBody>
      </p:sp>
      <p:sp>
        <p:nvSpPr>
          <p:cNvPr id="131077" name="Text Box 3"/>
          <p:cNvSpPr txBox="1">
            <a:spLocks noChangeArrowheads="1"/>
          </p:cNvSpPr>
          <p:nvPr/>
        </p:nvSpPr>
        <p:spPr bwMode="auto">
          <a:xfrm>
            <a:off x="1928814" y="1447801"/>
            <a:ext cx="8428037" cy="519113"/>
          </a:xfrm>
          <a:prstGeom prst="rect">
            <a:avLst/>
          </a:prstGeom>
          <a:noFill/>
          <a:ln w="12700">
            <a:noFill/>
            <a:miter lim="800000"/>
            <a:headEnd/>
            <a:tailEnd/>
          </a:ln>
        </p:spPr>
        <p:txBody>
          <a:bodyPr>
            <a:spAutoFit/>
          </a:bodyPr>
          <a:lstStyle/>
          <a:p>
            <a:pPr algn="l" eaLnBrk="0" hangingPunct="0">
              <a:spcBef>
                <a:spcPct val="50000"/>
              </a:spcBef>
            </a:pPr>
            <a:endParaRPr lang="en-US" sz="2800">
              <a:latin typeface="Times New Roman" pitchFamily="18" charset="0"/>
            </a:endParaRPr>
          </a:p>
        </p:txBody>
      </p:sp>
      <p:grpSp>
        <p:nvGrpSpPr>
          <p:cNvPr id="131078" name="Group 5"/>
          <p:cNvGrpSpPr>
            <a:grpSpLocks/>
          </p:cNvGrpSpPr>
          <p:nvPr/>
        </p:nvGrpSpPr>
        <p:grpSpPr bwMode="auto">
          <a:xfrm>
            <a:off x="4705351" y="3074988"/>
            <a:ext cx="5070475" cy="368300"/>
            <a:chOff x="2380" y="2043"/>
            <a:chExt cx="3194" cy="232"/>
          </a:xfrm>
        </p:grpSpPr>
        <p:sp>
          <p:nvSpPr>
            <p:cNvPr id="131111" name="Rectangle 6"/>
            <p:cNvSpPr>
              <a:spLocks noChangeArrowheads="1"/>
            </p:cNvSpPr>
            <p:nvPr/>
          </p:nvSpPr>
          <p:spPr bwMode="auto">
            <a:xfrm>
              <a:off x="2380" y="2043"/>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LOAD</a:t>
              </a:r>
            </a:p>
          </p:txBody>
        </p:sp>
        <p:sp>
          <p:nvSpPr>
            <p:cNvPr id="131112" name="Rectangle 7"/>
            <p:cNvSpPr>
              <a:spLocks noChangeArrowheads="1"/>
            </p:cNvSpPr>
            <p:nvPr/>
          </p:nvSpPr>
          <p:spPr bwMode="auto">
            <a:xfrm>
              <a:off x="4782" y="2043"/>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1113" name="Rectangle 8"/>
            <p:cNvSpPr>
              <a:spLocks noChangeArrowheads="1"/>
            </p:cNvSpPr>
            <p:nvPr/>
          </p:nvSpPr>
          <p:spPr bwMode="auto">
            <a:xfrm>
              <a:off x="3181" y="2043"/>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1114" name="Rectangle 9"/>
            <p:cNvSpPr>
              <a:spLocks noChangeArrowheads="1"/>
            </p:cNvSpPr>
            <p:nvPr/>
          </p:nvSpPr>
          <p:spPr bwMode="auto">
            <a:xfrm>
              <a:off x="3981" y="2043"/>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grpSp>
      <p:grpSp>
        <p:nvGrpSpPr>
          <p:cNvPr id="131079" name="Group 10"/>
          <p:cNvGrpSpPr>
            <a:grpSpLocks/>
          </p:cNvGrpSpPr>
          <p:nvPr/>
        </p:nvGrpSpPr>
        <p:grpSpPr bwMode="auto">
          <a:xfrm>
            <a:off x="4705351" y="3497264"/>
            <a:ext cx="5070475" cy="369887"/>
            <a:chOff x="2380" y="2309"/>
            <a:chExt cx="3194" cy="233"/>
          </a:xfrm>
        </p:grpSpPr>
        <p:sp>
          <p:nvSpPr>
            <p:cNvPr id="131107" name="Rectangle 11"/>
            <p:cNvSpPr>
              <a:spLocks noChangeArrowheads="1"/>
            </p:cNvSpPr>
            <p:nvPr/>
          </p:nvSpPr>
          <p:spPr bwMode="auto">
            <a:xfrm>
              <a:off x="2380" y="2309"/>
              <a:ext cx="792" cy="233"/>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31108" name="Rectangle 12"/>
            <p:cNvSpPr>
              <a:spLocks noChangeArrowheads="1"/>
            </p:cNvSpPr>
            <p:nvPr/>
          </p:nvSpPr>
          <p:spPr bwMode="auto">
            <a:xfrm>
              <a:off x="4782" y="2309"/>
              <a:ext cx="792" cy="233"/>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1109" name="Rectangle 13"/>
            <p:cNvSpPr>
              <a:spLocks noChangeArrowheads="1"/>
            </p:cNvSpPr>
            <p:nvPr/>
          </p:nvSpPr>
          <p:spPr bwMode="auto">
            <a:xfrm>
              <a:off x="3181" y="2309"/>
              <a:ext cx="792" cy="233"/>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LOAD</a:t>
              </a:r>
            </a:p>
          </p:txBody>
        </p:sp>
        <p:sp>
          <p:nvSpPr>
            <p:cNvPr id="131110" name="Rectangle 14"/>
            <p:cNvSpPr>
              <a:spLocks noChangeArrowheads="1"/>
            </p:cNvSpPr>
            <p:nvPr/>
          </p:nvSpPr>
          <p:spPr bwMode="auto">
            <a:xfrm>
              <a:off x="3981" y="2309"/>
              <a:ext cx="793" cy="233"/>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grpSp>
      <p:grpSp>
        <p:nvGrpSpPr>
          <p:cNvPr id="131080" name="Group 15"/>
          <p:cNvGrpSpPr>
            <a:grpSpLocks/>
          </p:cNvGrpSpPr>
          <p:nvPr/>
        </p:nvGrpSpPr>
        <p:grpSpPr bwMode="auto">
          <a:xfrm>
            <a:off x="4705351" y="3921125"/>
            <a:ext cx="5070475" cy="368300"/>
            <a:chOff x="2380" y="2576"/>
            <a:chExt cx="3194" cy="232"/>
          </a:xfrm>
        </p:grpSpPr>
        <p:sp>
          <p:nvSpPr>
            <p:cNvPr id="131103" name="Rectangle 16"/>
            <p:cNvSpPr>
              <a:spLocks noChangeArrowheads="1"/>
            </p:cNvSpPr>
            <p:nvPr/>
          </p:nvSpPr>
          <p:spPr bwMode="auto">
            <a:xfrm>
              <a:off x="2380" y="2576"/>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31104" name="Rectangle 17"/>
            <p:cNvSpPr>
              <a:spLocks noChangeArrowheads="1"/>
            </p:cNvSpPr>
            <p:nvPr/>
          </p:nvSpPr>
          <p:spPr bwMode="auto">
            <a:xfrm>
              <a:off x="4782" y="2576"/>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a:p>
              <a:pPr algn="l" eaLnBrk="0" hangingPunct="0">
                <a:lnSpc>
                  <a:spcPct val="90000"/>
                </a:lnSpc>
              </a:pPr>
              <a:endParaRPr lang="de-DE" sz="1000" b="1">
                <a:latin typeface="Arial" charset="0"/>
              </a:endParaRPr>
            </a:p>
          </p:txBody>
        </p:sp>
        <p:sp>
          <p:nvSpPr>
            <p:cNvPr id="131105" name="Rectangle 18"/>
            <p:cNvSpPr>
              <a:spLocks noChangeArrowheads="1"/>
            </p:cNvSpPr>
            <p:nvPr/>
          </p:nvSpPr>
          <p:spPr bwMode="auto">
            <a:xfrm>
              <a:off x="3181" y="2576"/>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FF3300"/>
                  </a:solidFill>
                  <a:latin typeface="Arial" charset="0"/>
                </a:rPr>
                <a:t> </a:t>
              </a:r>
              <a:r>
                <a:rPr lang="de-DE" sz="1600" b="1">
                  <a:solidFill>
                    <a:srgbClr val="003399"/>
                  </a:solidFill>
                  <a:latin typeface="Arial" charset="0"/>
                </a:rPr>
                <a:t> SUB</a:t>
              </a:r>
              <a:endParaRPr lang="de-DE" b="1">
                <a:solidFill>
                  <a:srgbClr val="FF3300"/>
                </a:solidFill>
                <a:latin typeface="Arial" charset="0"/>
              </a:endParaRPr>
            </a:p>
          </p:txBody>
        </p:sp>
        <p:sp>
          <p:nvSpPr>
            <p:cNvPr id="131106" name="Rectangle 19"/>
            <p:cNvSpPr>
              <a:spLocks noChangeArrowheads="1"/>
            </p:cNvSpPr>
            <p:nvPr/>
          </p:nvSpPr>
          <p:spPr bwMode="auto">
            <a:xfrm>
              <a:off x="3981" y="2576"/>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LOAD</a:t>
              </a:r>
              <a:endParaRPr lang="de-DE" sz="1000" b="1">
                <a:latin typeface="Arial" charset="0"/>
              </a:endParaRPr>
            </a:p>
          </p:txBody>
        </p:sp>
      </p:grpSp>
      <p:grpSp>
        <p:nvGrpSpPr>
          <p:cNvPr id="131081" name="Group 20"/>
          <p:cNvGrpSpPr>
            <a:grpSpLocks/>
          </p:cNvGrpSpPr>
          <p:nvPr/>
        </p:nvGrpSpPr>
        <p:grpSpPr bwMode="auto">
          <a:xfrm>
            <a:off x="4705351" y="4349750"/>
            <a:ext cx="5070475" cy="369888"/>
            <a:chOff x="2380" y="3118"/>
            <a:chExt cx="3194" cy="233"/>
          </a:xfrm>
        </p:grpSpPr>
        <p:sp>
          <p:nvSpPr>
            <p:cNvPr id="131099" name="Rectangle 21"/>
            <p:cNvSpPr>
              <a:spLocks noChangeArrowheads="1"/>
            </p:cNvSpPr>
            <p:nvPr/>
          </p:nvSpPr>
          <p:spPr bwMode="auto">
            <a:xfrm>
              <a:off x="2380" y="3118"/>
              <a:ext cx="792" cy="233"/>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4</a:t>
              </a:r>
            </a:p>
          </p:txBody>
        </p:sp>
        <p:sp>
          <p:nvSpPr>
            <p:cNvPr id="131100" name="Rectangle 22"/>
            <p:cNvSpPr>
              <a:spLocks noChangeArrowheads="1"/>
            </p:cNvSpPr>
            <p:nvPr/>
          </p:nvSpPr>
          <p:spPr bwMode="auto">
            <a:xfrm>
              <a:off x="4782" y="3118"/>
              <a:ext cx="792" cy="233"/>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p:txBody>
        </p:sp>
        <p:sp>
          <p:nvSpPr>
            <p:cNvPr id="131101" name="Rectangle 23"/>
            <p:cNvSpPr>
              <a:spLocks noChangeArrowheads="1"/>
            </p:cNvSpPr>
            <p:nvPr/>
          </p:nvSpPr>
          <p:spPr bwMode="auto">
            <a:xfrm>
              <a:off x="3181" y="3118"/>
              <a:ext cx="792" cy="233"/>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31102" name="Rectangle 24"/>
            <p:cNvSpPr>
              <a:spLocks noChangeArrowheads="1"/>
            </p:cNvSpPr>
            <p:nvPr/>
          </p:nvSpPr>
          <p:spPr bwMode="auto">
            <a:xfrm>
              <a:off x="3981" y="3118"/>
              <a:ext cx="793" cy="233"/>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endParaRPr lang="de-DE" sz="1000" b="1">
                <a:latin typeface="Arial" charset="0"/>
              </a:endParaRPr>
            </a:p>
          </p:txBody>
        </p:sp>
      </p:grpSp>
      <p:grpSp>
        <p:nvGrpSpPr>
          <p:cNvPr id="131082" name="Group 25"/>
          <p:cNvGrpSpPr>
            <a:grpSpLocks/>
          </p:cNvGrpSpPr>
          <p:nvPr/>
        </p:nvGrpSpPr>
        <p:grpSpPr bwMode="auto">
          <a:xfrm>
            <a:off x="4705351" y="5211763"/>
            <a:ext cx="5070475" cy="368300"/>
            <a:chOff x="2380" y="3389"/>
            <a:chExt cx="3194" cy="232"/>
          </a:xfrm>
        </p:grpSpPr>
        <p:sp>
          <p:nvSpPr>
            <p:cNvPr id="131095" name="Rectangle 26"/>
            <p:cNvSpPr>
              <a:spLocks noChangeArrowheads="1"/>
            </p:cNvSpPr>
            <p:nvPr/>
          </p:nvSpPr>
          <p:spPr bwMode="auto">
            <a:xfrm>
              <a:off x="2380" y="3389"/>
              <a:ext cx="792" cy="232"/>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 . .</a:t>
              </a:r>
            </a:p>
          </p:txBody>
        </p:sp>
        <p:sp>
          <p:nvSpPr>
            <p:cNvPr id="131096" name="Rectangle 27"/>
            <p:cNvSpPr>
              <a:spLocks noChangeArrowheads="1"/>
            </p:cNvSpPr>
            <p:nvPr/>
          </p:nvSpPr>
          <p:spPr bwMode="auto">
            <a:xfrm>
              <a:off x="4782" y="3389"/>
              <a:ext cx="792" cy="232"/>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p>
          </p:txBody>
        </p:sp>
        <p:sp>
          <p:nvSpPr>
            <p:cNvPr id="131097" name="Rectangle 28"/>
            <p:cNvSpPr>
              <a:spLocks noChangeArrowheads="1"/>
            </p:cNvSpPr>
            <p:nvPr/>
          </p:nvSpPr>
          <p:spPr bwMode="auto">
            <a:xfrm>
              <a:off x="3181" y="3389"/>
              <a:ext cx="792" cy="232"/>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5</a:t>
              </a:r>
            </a:p>
          </p:txBody>
        </p:sp>
        <p:sp>
          <p:nvSpPr>
            <p:cNvPr id="131098" name="Rectangle 29"/>
            <p:cNvSpPr>
              <a:spLocks noChangeArrowheads="1"/>
            </p:cNvSpPr>
            <p:nvPr/>
          </p:nvSpPr>
          <p:spPr bwMode="auto">
            <a:xfrm>
              <a:off x="3981" y="3389"/>
              <a:ext cx="793" cy="232"/>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4</a:t>
              </a:r>
            </a:p>
          </p:txBody>
        </p:sp>
      </p:grpSp>
      <p:sp>
        <p:nvSpPr>
          <p:cNvPr id="131083" name="Line 30"/>
          <p:cNvSpPr>
            <a:spLocks noChangeShapeType="1"/>
          </p:cNvSpPr>
          <p:nvPr/>
        </p:nvSpPr>
        <p:spPr bwMode="auto">
          <a:xfrm flipH="1">
            <a:off x="6626226" y="4200525"/>
            <a:ext cx="714375" cy="361950"/>
          </a:xfrm>
          <a:prstGeom prst="line">
            <a:avLst/>
          </a:prstGeom>
          <a:noFill/>
          <a:ln w="57150">
            <a:solidFill>
              <a:srgbClr val="FF0000"/>
            </a:solidFill>
            <a:round/>
            <a:headEnd/>
            <a:tailEnd type="triangle" w="med" len="med"/>
          </a:ln>
        </p:spPr>
        <p:txBody>
          <a:bodyPr/>
          <a:lstStyle/>
          <a:p>
            <a:endParaRPr lang="de-DE"/>
          </a:p>
        </p:txBody>
      </p:sp>
      <p:grpSp>
        <p:nvGrpSpPr>
          <p:cNvPr id="131084" name="Group 31"/>
          <p:cNvGrpSpPr>
            <a:grpSpLocks/>
          </p:cNvGrpSpPr>
          <p:nvPr/>
        </p:nvGrpSpPr>
        <p:grpSpPr bwMode="auto">
          <a:xfrm>
            <a:off x="4705351" y="4781550"/>
            <a:ext cx="5070475" cy="369888"/>
            <a:chOff x="2380" y="3670"/>
            <a:chExt cx="3194" cy="233"/>
          </a:xfrm>
        </p:grpSpPr>
        <p:sp>
          <p:nvSpPr>
            <p:cNvPr id="131091" name="Rectangle 32"/>
            <p:cNvSpPr>
              <a:spLocks noChangeArrowheads="1"/>
            </p:cNvSpPr>
            <p:nvPr/>
          </p:nvSpPr>
          <p:spPr bwMode="auto">
            <a:xfrm>
              <a:off x="2380" y="3670"/>
              <a:ext cx="792" cy="233"/>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5</a:t>
              </a:r>
            </a:p>
          </p:txBody>
        </p:sp>
        <p:sp>
          <p:nvSpPr>
            <p:cNvPr id="131092" name="Rectangle 33"/>
            <p:cNvSpPr>
              <a:spLocks noChangeArrowheads="1"/>
            </p:cNvSpPr>
            <p:nvPr/>
          </p:nvSpPr>
          <p:spPr bwMode="auto">
            <a:xfrm>
              <a:off x="4782" y="3670"/>
              <a:ext cx="792" cy="233"/>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SUB</a:t>
              </a:r>
            </a:p>
          </p:txBody>
        </p:sp>
        <p:sp>
          <p:nvSpPr>
            <p:cNvPr id="131093" name="Rectangle 34"/>
            <p:cNvSpPr>
              <a:spLocks noChangeArrowheads="1"/>
            </p:cNvSpPr>
            <p:nvPr/>
          </p:nvSpPr>
          <p:spPr bwMode="auto">
            <a:xfrm>
              <a:off x="3181" y="3670"/>
              <a:ext cx="792" cy="233"/>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instr 4</a:t>
              </a:r>
            </a:p>
          </p:txBody>
        </p:sp>
        <p:sp>
          <p:nvSpPr>
            <p:cNvPr id="131094" name="Rectangle 35"/>
            <p:cNvSpPr>
              <a:spLocks noChangeArrowheads="1"/>
            </p:cNvSpPr>
            <p:nvPr/>
          </p:nvSpPr>
          <p:spPr bwMode="auto">
            <a:xfrm>
              <a:off x="3981" y="3670"/>
              <a:ext cx="793" cy="233"/>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de-DE" sz="1600" b="1">
                  <a:solidFill>
                    <a:srgbClr val="003399"/>
                  </a:solidFill>
                  <a:latin typeface="Arial" charset="0"/>
                </a:rPr>
                <a:t> ADD</a:t>
              </a:r>
              <a:endParaRPr lang="de-DE" sz="1000" b="1">
                <a:latin typeface="Arial" charset="0"/>
              </a:endParaRPr>
            </a:p>
          </p:txBody>
        </p:sp>
      </p:grpSp>
      <p:sp>
        <p:nvSpPr>
          <p:cNvPr id="131085" name="Rectangle 36"/>
          <p:cNvSpPr>
            <a:spLocks noChangeArrowheads="1"/>
          </p:cNvSpPr>
          <p:nvPr/>
        </p:nvSpPr>
        <p:spPr bwMode="auto">
          <a:xfrm>
            <a:off x="1917700" y="2562225"/>
            <a:ext cx="2489200" cy="825500"/>
          </a:xfrm>
          <a:prstGeom prst="rect">
            <a:avLst/>
          </a:prstGeom>
          <a:noFill/>
          <a:ln w="12700">
            <a:noFill/>
            <a:miter lim="800000"/>
            <a:headEnd/>
            <a:tailEnd/>
          </a:ln>
        </p:spPr>
        <p:txBody>
          <a:bodyPr>
            <a:spAutoFit/>
          </a:bodyPr>
          <a:lstStyle/>
          <a:p>
            <a:pPr algn="l" eaLnBrk="0" hangingPunct="0">
              <a:spcBef>
                <a:spcPct val="50000"/>
              </a:spcBef>
            </a:pPr>
            <a:r>
              <a:rPr lang="de-DE" sz="1600" b="1" dirty="0">
                <a:latin typeface="Courier New" pitchFamily="49" charset="0"/>
              </a:rPr>
              <a:t>LOAD	R1, &lt;</a:t>
            </a:r>
            <a:r>
              <a:rPr lang="de-DE" sz="1600" b="1" dirty="0" err="1">
                <a:latin typeface="Courier New" pitchFamily="49" charset="0"/>
              </a:rPr>
              <a:t>addr</a:t>
            </a:r>
            <a:r>
              <a:rPr lang="de-DE" sz="1600" b="1" dirty="0">
                <a:latin typeface="Courier New" pitchFamily="49" charset="0"/>
              </a:rPr>
              <a:t>&gt;</a:t>
            </a:r>
            <a:br>
              <a:rPr lang="de-DE" sz="1600" b="1" dirty="0">
                <a:latin typeface="Courier New" pitchFamily="49" charset="0"/>
              </a:rPr>
            </a:br>
            <a:r>
              <a:rPr lang="de-DE" sz="1600" b="1" dirty="0">
                <a:latin typeface="Courier New" pitchFamily="49" charset="0"/>
              </a:rPr>
              <a:t>SUB	R4, R5, R6</a:t>
            </a:r>
            <a:br>
              <a:rPr lang="de-DE" sz="1600" b="1" dirty="0">
                <a:latin typeface="Courier New" pitchFamily="49" charset="0"/>
              </a:rPr>
            </a:br>
            <a:r>
              <a:rPr lang="de-DE" sz="1600" b="1" dirty="0">
                <a:latin typeface="Courier New" pitchFamily="49" charset="0"/>
              </a:rPr>
              <a:t>ADD	R1, R2, R3</a:t>
            </a:r>
          </a:p>
        </p:txBody>
      </p:sp>
      <p:grpSp>
        <p:nvGrpSpPr>
          <p:cNvPr id="131086" name="Group 37"/>
          <p:cNvGrpSpPr>
            <a:grpSpLocks/>
          </p:cNvGrpSpPr>
          <p:nvPr/>
        </p:nvGrpSpPr>
        <p:grpSpPr bwMode="auto">
          <a:xfrm>
            <a:off x="4706938" y="2398713"/>
            <a:ext cx="5072062" cy="463550"/>
            <a:chOff x="616" y="746"/>
            <a:chExt cx="3194" cy="332"/>
          </a:xfrm>
        </p:grpSpPr>
        <p:sp>
          <p:nvSpPr>
            <p:cNvPr id="131087" name="Rectangle 38"/>
            <p:cNvSpPr>
              <a:spLocks noChangeArrowheads="1"/>
            </p:cNvSpPr>
            <p:nvPr/>
          </p:nvSpPr>
          <p:spPr bwMode="auto">
            <a:xfrm>
              <a:off x="616" y="746"/>
              <a:ext cx="792" cy="332"/>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fetch</a:t>
              </a:r>
            </a:p>
          </p:txBody>
        </p:sp>
        <p:sp>
          <p:nvSpPr>
            <p:cNvPr id="131088" name="Rectangle 39"/>
            <p:cNvSpPr>
              <a:spLocks noChangeArrowheads="1"/>
            </p:cNvSpPr>
            <p:nvPr/>
          </p:nvSpPr>
          <p:spPr bwMode="auto">
            <a:xfrm>
              <a:off x="3018" y="746"/>
              <a:ext cx="792" cy="332"/>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Write back</a:t>
              </a:r>
              <a:br>
                <a:rPr lang="en-US" sz="1200" b="1">
                  <a:latin typeface="Arial" charset="0"/>
                </a:rPr>
              </a:br>
              <a:r>
                <a:rPr lang="en-US" sz="1200" b="1">
                  <a:latin typeface="Arial" charset="0"/>
                </a:rPr>
                <a:t>result</a:t>
              </a:r>
            </a:p>
          </p:txBody>
        </p:sp>
        <p:sp>
          <p:nvSpPr>
            <p:cNvPr id="131089" name="Rectangle 40"/>
            <p:cNvSpPr>
              <a:spLocks noChangeArrowheads="1"/>
            </p:cNvSpPr>
            <p:nvPr/>
          </p:nvSpPr>
          <p:spPr bwMode="auto">
            <a:xfrm>
              <a:off x="1417" y="746"/>
              <a:ext cx="792" cy="332"/>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decode</a:t>
              </a:r>
            </a:p>
          </p:txBody>
        </p:sp>
        <p:sp>
          <p:nvSpPr>
            <p:cNvPr id="131090" name="Rectangle 41"/>
            <p:cNvSpPr>
              <a:spLocks noChangeArrowheads="1"/>
            </p:cNvSpPr>
            <p:nvPr/>
          </p:nvSpPr>
          <p:spPr bwMode="auto">
            <a:xfrm>
              <a:off x="2217" y="746"/>
              <a:ext cx="793" cy="332"/>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Operation</a:t>
              </a:r>
              <a:br>
                <a:rPr lang="en-US" sz="1200" b="1">
                  <a:latin typeface="Arial" charset="0"/>
                </a:rPr>
              </a:br>
              <a:r>
                <a:rPr lang="en-US" sz="1200" b="1">
                  <a:latin typeface="Arial" charset="0"/>
                </a:rPr>
                <a:t>execution</a:t>
              </a: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en-US" sz="3000" noProof="0" dirty="0"/>
              <a:t>Control Unit</a:t>
            </a:r>
          </a:p>
        </p:txBody>
      </p:sp>
      <p:sp>
        <p:nvSpPr>
          <p:cNvPr id="17411" name="Textplatzhalter 2"/>
          <p:cNvSpPr>
            <a:spLocks noGrp="1"/>
          </p:cNvSpPr>
          <p:nvPr>
            <p:ph type="body" idx="1"/>
          </p:nvPr>
        </p:nvSpPr>
        <p:spPr/>
        <p:txBody>
          <a:bodyPr/>
          <a:lstStyle/>
          <a:p>
            <a:endParaRPr lang="de-DE" dirty="0"/>
          </a:p>
        </p:txBody>
      </p:sp>
      <p:sp>
        <p:nvSpPr>
          <p:cNvPr id="17412" name="Fußzeilenplatzhalter 3"/>
          <p:cNvSpPr>
            <a:spLocks noGrp="1"/>
          </p:cNvSpPr>
          <p:nvPr>
            <p:ph type="ftr" sz="quarter" idx="10"/>
          </p:nvPr>
        </p:nvSpPr>
        <p:spPr>
          <a:noFill/>
        </p:spPr>
        <p:txBody>
          <a:bodyPr/>
          <a:lstStyle/>
          <a:p>
            <a:r>
              <a:rPr lang="en-US"/>
              <a:t>TI II - Computer Architecture</a:t>
            </a:r>
          </a:p>
        </p:txBody>
      </p:sp>
      <p:grpSp>
        <p:nvGrpSpPr>
          <p:cNvPr id="5" name="Group 4"/>
          <p:cNvGrpSpPr/>
          <p:nvPr/>
        </p:nvGrpSpPr>
        <p:grpSpPr>
          <a:xfrm>
            <a:off x="6753381" y="1227367"/>
            <a:ext cx="5416890" cy="2394968"/>
            <a:chOff x="6753381" y="1227367"/>
            <a:chExt cx="5416890" cy="2394968"/>
          </a:xfrm>
        </p:grpSpPr>
        <p:sp>
          <p:nvSpPr>
            <p:cNvPr id="6" name="Flowchart: Process 5"/>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7" name="Rectangle 6"/>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9" name="Flowchart: Multidocument 8"/>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0" name="Flowchart: Process 9"/>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1" name="Straight Arrow Connector 10"/>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2" name="Straight Arrow Connector 11"/>
            <p:cNvCxnSpPr>
              <a:endCxn id="8"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3" name="Straight Arrow Connector 12"/>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4" name="Elbow Connector 13"/>
            <p:cNvCxnSpPr>
              <a:stCxn id="10"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5" name="Elbow Connector 14"/>
            <p:cNvCxnSpPr>
              <a:stCxn id="9" idx="0"/>
              <a:endCxn id="7"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7" name="Straight Arrow Connector 16"/>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8" name="Straight Arrow Connector 17"/>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9" name="Straight Arrow Connector 18"/>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0" name="TextBox 19"/>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noProof="0" dirty="0"/>
              <a:t>Hardware solutions</a:t>
            </a:r>
          </a:p>
        </p:txBody>
      </p:sp>
      <p:sp>
        <p:nvSpPr>
          <p:cNvPr id="132100" name="Rectangle 3"/>
          <p:cNvSpPr>
            <a:spLocks noGrp="1" noChangeArrowheads="1"/>
          </p:cNvSpPr>
          <p:nvPr>
            <p:ph idx="1"/>
          </p:nvPr>
        </p:nvSpPr>
        <p:spPr/>
        <p:txBody>
          <a:bodyPr/>
          <a:lstStyle/>
          <a:p>
            <a:r>
              <a:rPr lang="en-US" noProof="0" dirty="0"/>
              <a:t>Hardware solutions: Hazard detection logic necessary!</a:t>
            </a:r>
          </a:p>
          <a:p>
            <a:endParaRPr lang="en-US" noProof="0" dirty="0"/>
          </a:p>
          <a:p>
            <a:r>
              <a:rPr lang="en-US" noProof="0" dirty="0">
                <a:solidFill>
                  <a:srgbClr val="C00000"/>
                </a:solidFill>
              </a:rPr>
              <a:t>Delay Insertion</a:t>
            </a:r>
          </a:p>
          <a:p>
            <a:pPr marL="266700" lvl="1" indent="-132160">
              <a:spcBef>
                <a:spcPts val="375"/>
              </a:spcBef>
            </a:pPr>
            <a:r>
              <a:rPr lang="en-US" dirty="0"/>
              <a:t>Stalling/Interlocking: stall pipeline for one or more cycles</a:t>
            </a:r>
          </a:p>
          <a:p>
            <a:pPr lvl="1"/>
            <a:endParaRPr lang="en-US" noProof="0" dirty="0"/>
          </a:p>
          <a:p>
            <a:r>
              <a:rPr lang="en-US" noProof="0" dirty="0">
                <a:solidFill>
                  <a:srgbClr val="C00000"/>
                </a:solidFill>
              </a:rPr>
              <a:t>Bypass techniques</a:t>
            </a:r>
          </a:p>
          <a:p>
            <a:pPr marL="266700" lvl="1" indent="-132160">
              <a:spcBef>
                <a:spcPts val="375"/>
              </a:spcBef>
            </a:pPr>
            <a:r>
              <a:rPr lang="en-US" dirty="0"/>
              <a:t>Forwarding:</a:t>
            </a:r>
          </a:p>
          <a:p>
            <a:pPr marL="422077" lvl="2" indent="-132160">
              <a:spcBef>
                <a:spcPts val="375"/>
              </a:spcBef>
            </a:pPr>
            <a:r>
              <a:rPr lang="en-US" dirty="0">
                <a:solidFill>
                  <a:srgbClr val="C00000"/>
                </a:solidFill>
              </a:rPr>
              <a:t>Result Forwarding</a:t>
            </a:r>
            <a:br>
              <a:rPr lang="en-US" dirty="0"/>
            </a:br>
            <a:r>
              <a:rPr lang="en-US" dirty="0"/>
              <a:t>Example: The result in ALU output of Instr</a:t>
            </a:r>
            <a:r>
              <a:rPr lang="en-US" baseline="-25000" dirty="0"/>
              <a:t>1</a:t>
            </a:r>
            <a:r>
              <a:rPr lang="en-US" dirty="0"/>
              <a:t> in EX stage can immediately be forwarded back to ALU input of the EX stage as an operand for Instr</a:t>
            </a:r>
            <a:r>
              <a:rPr lang="en-US" baseline="-25000" dirty="0"/>
              <a:t>2</a:t>
            </a:r>
            <a:endParaRPr lang="en-US" dirty="0"/>
          </a:p>
          <a:p>
            <a:pPr marL="422077" lvl="2" indent="-132160">
              <a:spcBef>
                <a:spcPts val="375"/>
              </a:spcBef>
            </a:pPr>
            <a:r>
              <a:rPr lang="en-US" dirty="0">
                <a:solidFill>
                  <a:srgbClr val="C00000"/>
                </a:solidFill>
              </a:rPr>
              <a:t>Load Forwarding</a:t>
            </a:r>
            <a:br>
              <a:rPr lang="en-US" dirty="0"/>
            </a:br>
            <a:r>
              <a:rPr lang="en-US" dirty="0"/>
              <a:t>Example: The load memory data register from MEM stage can be forwarded to ALU input of EX stage</a:t>
            </a:r>
          </a:p>
          <a:p>
            <a:pPr marL="266700" lvl="1" indent="-132160">
              <a:spcBef>
                <a:spcPts val="375"/>
              </a:spcBef>
            </a:pPr>
            <a:r>
              <a:rPr lang="en-US" dirty="0">
                <a:solidFill>
                  <a:srgbClr val="C00000"/>
                </a:solidFill>
              </a:rPr>
              <a:t>Forwarding with interlocking</a:t>
            </a:r>
            <a:r>
              <a:rPr lang="en-US" dirty="0"/>
              <a:t>: Assuming that Instr</a:t>
            </a:r>
            <a:r>
              <a:rPr lang="en-US" baseline="-25000" dirty="0"/>
              <a:t>2</a:t>
            </a:r>
            <a:r>
              <a:rPr lang="en-US" dirty="0"/>
              <a:t> is data dependent on the load instruction Instr</a:t>
            </a:r>
            <a:r>
              <a:rPr lang="en-US" baseline="-25000" dirty="0"/>
              <a:t>1</a:t>
            </a:r>
            <a:r>
              <a:rPr lang="en-US" dirty="0"/>
              <a:t> then Instr</a:t>
            </a:r>
            <a:r>
              <a:rPr lang="en-US" baseline="-25000" dirty="0"/>
              <a:t>2</a:t>
            </a:r>
            <a:r>
              <a:rPr lang="en-US" dirty="0"/>
              <a:t>  has to be stalled until the data loaded by Instr</a:t>
            </a:r>
            <a:r>
              <a:rPr lang="en-US" baseline="-25000" dirty="0"/>
              <a:t>1</a:t>
            </a:r>
            <a:r>
              <a:rPr lang="en-US" dirty="0"/>
              <a:t> becomes available in the load memory data register in MEM stage.</a:t>
            </a:r>
          </a:p>
          <a:p>
            <a:pPr marL="266700" lvl="1" indent="-132160">
              <a:spcBef>
                <a:spcPts val="375"/>
              </a:spcBef>
            </a:pPr>
            <a:r>
              <a:rPr lang="en-US" noProof="0" dirty="0"/>
              <a:t>Even when forwarding is implemented from MEM back to EX, one bubble occurs that cannot be removed.</a:t>
            </a:r>
          </a:p>
        </p:txBody>
      </p:sp>
      <p:sp>
        <p:nvSpPr>
          <p:cNvPr id="132098" name="Fußzeilenplatzhalter 3"/>
          <p:cNvSpPr>
            <a:spLocks noGrp="1"/>
          </p:cNvSpPr>
          <p:nvPr>
            <p:ph type="ftr" sz="quarter" idx="10"/>
          </p:nvPr>
        </p:nvSpPr>
        <p:spPr/>
        <p:txBody>
          <a:bodyPr/>
          <a:lstStyle/>
          <a:p>
            <a:r>
              <a:rPr lang="en-US"/>
              <a:t>TI II - Computer Architecture</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C60564-2AD1-4863-8897-CB697BF58EF5}"/>
              </a:ext>
            </a:extLst>
          </p:cNvPr>
          <p:cNvSpPr>
            <a:spLocks noGrp="1"/>
          </p:cNvSpPr>
          <p:nvPr>
            <p:ph type="title"/>
          </p:nvPr>
        </p:nvSpPr>
        <p:spPr/>
        <p:txBody>
          <a:bodyPr/>
          <a:lstStyle/>
          <a:p>
            <a:r>
              <a:rPr lang="en-US" dirty="0"/>
              <a:t>Questions &amp; Tasks</a:t>
            </a:r>
            <a:endParaRPr lang="de-DE" dirty="0"/>
          </a:p>
        </p:txBody>
      </p:sp>
      <p:sp>
        <p:nvSpPr>
          <p:cNvPr id="6" name="Inhaltsplatzhalter 5">
            <a:extLst>
              <a:ext uri="{FF2B5EF4-FFF2-40B4-BE49-F238E27FC236}">
                <a16:creationId xmlns:a16="http://schemas.microsoft.com/office/drawing/2014/main" id="{AD561784-F174-4EC4-92C7-A3CEEDA7AAF0}"/>
              </a:ext>
            </a:extLst>
          </p:cNvPr>
          <p:cNvSpPr>
            <a:spLocks noGrp="1"/>
          </p:cNvSpPr>
          <p:nvPr>
            <p:ph idx="1"/>
          </p:nvPr>
        </p:nvSpPr>
        <p:spPr/>
        <p:txBody>
          <a:bodyPr/>
          <a:lstStyle/>
          <a:p>
            <a:pPr marL="268288" lvl="1" indent="-180975"/>
            <a:r>
              <a:rPr lang="en-US" dirty="0"/>
              <a:t>Are hazards rather rare events or common? Think of typical programs, processes, operating systems, tasks of a computer etc.!</a:t>
            </a:r>
          </a:p>
          <a:p>
            <a:pPr marL="268288" lvl="1" indent="-180975"/>
            <a:r>
              <a:rPr lang="en-US" dirty="0"/>
              <a:t>Can we remove a true dependence? What can we do?</a:t>
            </a:r>
          </a:p>
          <a:p>
            <a:pPr marL="268288" lvl="1" indent="-180975"/>
            <a:r>
              <a:rPr lang="en-US" dirty="0"/>
              <a:t>Why is result forwarding really helpful? Think of typical program sequences!</a:t>
            </a:r>
          </a:p>
          <a:p>
            <a:pPr marL="268288" lvl="1" indent="-180975"/>
            <a:r>
              <a:rPr lang="en-US" dirty="0"/>
              <a:t>WAR and WAW sound strange. Find examples when they may happen!</a:t>
            </a:r>
          </a:p>
        </p:txBody>
      </p:sp>
      <p:sp>
        <p:nvSpPr>
          <p:cNvPr id="4" name="Fußzeilenplatzhalter 3">
            <a:extLst>
              <a:ext uri="{FF2B5EF4-FFF2-40B4-BE49-F238E27FC236}">
                <a16:creationId xmlns:a16="http://schemas.microsoft.com/office/drawing/2014/main" id="{2F68B6BC-EF1C-43BE-88C1-57952E60EC6E}"/>
              </a:ext>
            </a:extLst>
          </p:cNvPr>
          <p:cNvSpPr>
            <a:spLocks noGrp="1"/>
          </p:cNvSpPr>
          <p:nvPr>
            <p:ph type="ftr" sz="quarter" idx="10"/>
          </p:nvPr>
        </p:nvSpPr>
        <p:spPr/>
        <p:txBody>
          <a:bodyPr/>
          <a:lstStyle/>
          <a:p>
            <a:pPr>
              <a:defRPr/>
            </a:pPr>
            <a:r>
              <a:rPr lang="en-US"/>
              <a:t>TI II - Computer Architecture</a:t>
            </a:r>
          </a:p>
        </p:txBody>
      </p:sp>
    </p:spTree>
    <p:extLst>
      <p:ext uri="{BB962C8B-B14F-4D97-AF65-F5344CB8AC3E}">
        <p14:creationId xmlns:p14="http://schemas.microsoft.com/office/powerpoint/2010/main" val="3732125386"/>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noProof="0" dirty="0"/>
              <a:t>Side Note: The MIPS Pipeline</a:t>
            </a:r>
          </a:p>
        </p:txBody>
      </p:sp>
      <p:sp>
        <p:nvSpPr>
          <p:cNvPr id="132100" name="Rectangle 3"/>
          <p:cNvSpPr>
            <a:spLocks noGrp="1" noChangeArrowheads="1"/>
          </p:cNvSpPr>
          <p:nvPr>
            <p:ph idx="1"/>
          </p:nvPr>
        </p:nvSpPr>
        <p:spPr/>
        <p:txBody>
          <a:bodyPr/>
          <a:lstStyle/>
          <a:p>
            <a:r>
              <a:rPr lang="en-US" sz="1400" noProof="0" dirty="0"/>
              <a:t>As defined in Patterson &amp; Hennessy, </a:t>
            </a:r>
            <a:r>
              <a:rPr lang="en-US" sz="1400" i="1" noProof="0" dirty="0"/>
              <a:t>Computer Organization and Design – The Hardware/Software Interface</a:t>
            </a:r>
            <a:r>
              <a:rPr lang="en-US" sz="1400" noProof="0" dirty="0"/>
              <a:t>, Section 4.5</a:t>
            </a:r>
          </a:p>
          <a:p>
            <a:r>
              <a:rPr lang="en-US" noProof="0" dirty="0"/>
              <a:t>Instruction Fetch (IF)</a:t>
            </a:r>
          </a:p>
          <a:p>
            <a:pPr marL="266700" lvl="1" indent="-132160">
              <a:spcBef>
                <a:spcPts val="375"/>
              </a:spcBef>
            </a:pPr>
            <a:r>
              <a:rPr lang="en-US" dirty="0"/>
              <a:t>Fetch instruction from memory. [</a:t>
            </a:r>
            <a:r>
              <a:rPr lang="en-US" dirty="0">
                <a:sym typeface="Wingdings" panose="05000000000000000000" pitchFamily="2" charset="2"/>
              </a:rPr>
              <a:t> main memory!]</a:t>
            </a:r>
            <a:endParaRPr lang="en-US" dirty="0"/>
          </a:p>
          <a:p>
            <a:endParaRPr lang="en-US" noProof="0" dirty="0"/>
          </a:p>
          <a:p>
            <a:r>
              <a:rPr lang="en-US" noProof="0" dirty="0"/>
              <a:t>Instruction Decode (ID)</a:t>
            </a:r>
          </a:p>
          <a:p>
            <a:pPr marL="266700" lvl="1" indent="-132160">
              <a:spcBef>
                <a:spcPts val="375"/>
              </a:spcBef>
            </a:pPr>
            <a:r>
              <a:rPr lang="en-US" dirty="0"/>
              <a:t>Read registers while decoding the instruction. The regular format of MIPS instructions allows reading and decoding to occur simultaneously.</a:t>
            </a:r>
            <a:br>
              <a:rPr lang="en-US" dirty="0"/>
            </a:br>
            <a:endParaRPr lang="en-US" dirty="0"/>
          </a:p>
          <a:p>
            <a:r>
              <a:rPr lang="en-US" noProof="0" dirty="0"/>
              <a:t>Execution (EXE)</a:t>
            </a:r>
          </a:p>
          <a:p>
            <a:pPr marL="266700" lvl="1" indent="-132160">
              <a:spcBef>
                <a:spcPts val="375"/>
              </a:spcBef>
            </a:pPr>
            <a:r>
              <a:rPr lang="en-US" dirty="0"/>
              <a:t>Execute the operation [all arithmetical and logical operations] or calculate an address [load and store].</a:t>
            </a:r>
          </a:p>
          <a:p>
            <a:pPr lvl="1"/>
            <a:endParaRPr lang="en-US" noProof="0" dirty="0"/>
          </a:p>
          <a:p>
            <a:pPr indent="-132160"/>
            <a:r>
              <a:rPr lang="en-US" noProof="0" dirty="0"/>
              <a:t>Memory Access (MEM)</a:t>
            </a:r>
          </a:p>
          <a:p>
            <a:pPr marL="266700" lvl="1" indent="-132160">
              <a:spcBef>
                <a:spcPts val="375"/>
              </a:spcBef>
            </a:pPr>
            <a:r>
              <a:rPr lang="en-US" dirty="0"/>
              <a:t>Access an operand in data memory. [Only relevant for load/store instructions, otherwise passive stage]</a:t>
            </a:r>
          </a:p>
          <a:p>
            <a:pPr lvl="1"/>
            <a:endParaRPr lang="en-US" noProof="0" dirty="0"/>
          </a:p>
          <a:p>
            <a:pPr indent="-132160"/>
            <a:r>
              <a:rPr lang="en-US" noProof="0" dirty="0"/>
              <a:t>Write Back (WB)</a:t>
            </a:r>
          </a:p>
          <a:p>
            <a:pPr marL="266700" lvl="1" indent="-132160">
              <a:spcBef>
                <a:spcPts val="375"/>
              </a:spcBef>
            </a:pPr>
            <a:r>
              <a:rPr lang="en-US" dirty="0"/>
              <a:t>Write the result into a register.</a:t>
            </a:r>
          </a:p>
          <a:p>
            <a:pPr indent="-132160"/>
            <a:endParaRPr lang="en-US" noProof="0" dirty="0"/>
          </a:p>
          <a:p>
            <a:endParaRPr lang="en-US" noProof="0" dirty="0"/>
          </a:p>
          <a:p>
            <a:endParaRPr lang="en-US" noProof="0" dirty="0"/>
          </a:p>
        </p:txBody>
      </p:sp>
      <p:sp>
        <p:nvSpPr>
          <p:cNvPr id="132098" name="Fußzeilenplatzhalter 3"/>
          <p:cNvSpPr>
            <a:spLocks noGrp="1"/>
          </p:cNvSpPr>
          <p:nvPr>
            <p:ph type="ftr" sz="quarter" idx="10"/>
          </p:nvPr>
        </p:nvSpPr>
        <p:spPr/>
        <p:txBody>
          <a:bodyPr/>
          <a:lstStyle/>
          <a:p>
            <a:r>
              <a:rPr lang="en-US"/>
              <a:t>TI II - Computer Architecture</a:t>
            </a:r>
          </a:p>
        </p:txBody>
      </p:sp>
    </p:spTree>
    <p:extLst>
      <p:ext uri="{BB962C8B-B14F-4D97-AF65-F5344CB8AC3E}">
        <p14:creationId xmlns:p14="http://schemas.microsoft.com/office/powerpoint/2010/main" val="65323907"/>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noProof="0" dirty="0"/>
              <a:t>Side Note: The MIPS Pipeline</a:t>
            </a:r>
          </a:p>
        </p:txBody>
      </p:sp>
      <p:sp>
        <p:nvSpPr>
          <p:cNvPr id="132100" name="Rectangle 3"/>
          <p:cNvSpPr>
            <a:spLocks noGrp="1" noChangeArrowheads="1"/>
          </p:cNvSpPr>
          <p:nvPr>
            <p:ph idx="1"/>
          </p:nvPr>
        </p:nvSpPr>
        <p:spPr/>
        <p:txBody>
          <a:bodyPr/>
          <a:lstStyle/>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endParaRPr lang="en-US" noProof="0" dirty="0">
              <a:sym typeface="Wingdings" panose="05000000000000000000" pitchFamily="2" charset="2"/>
            </a:endParaRPr>
          </a:p>
          <a:p>
            <a:r>
              <a:rPr lang="en-US" sz="1200" noProof="0" dirty="0">
                <a:sym typeface="Wingdings" panose="05000000000000000000" pitchFamily="2" charset="2"/>
              </a:rPr>
              <a:t>	Source: Ben </a:t>
            </a:r>
            <a:r>
              <a:rPr lang="en-US" sz="1200" noProof="0" dirty="0" err="1">
                <a:sym typeface="Wingdings" panose="05000000000000000000" pitchFamily="2" charset="2"/>
              </a:rPr>
              <a:t>Juurlink</a:t>
            </a:r>
            <a:r>
              <a:rPr lang="en-US" sz="1200" noProof="0" dirty="0">
                <a:sym typeface="Wingdings" panose="05000000000000000000" pitchFamily="2" charset="2"/>
              </a:rPr>
              <a:t>, TU Berlin, lecture slides for „Advanced Computer Architectures“, 2015</a:t>
            </a:r>
          </a:p>
          <a:p>
            <a:pPr marL="285750" indent="-285750">
              <a:buFont typeface="Wingdings" panose="05000000000000000000" pitchFamily="2" charset="2"/>
              <a:buChar char="à"/>
            </a:pPr>
            <a:endParaRPr lang="en-US" noProof="0" dirty="0">
              <a:sym typeface="Wingdings" panose="05000000000000000000" pitchFamily="2" charset="2"/>
            </a:endParaRPr>
          </a:p>
          <a:p>
            <a:pPr marL="285750" indent="-285750">
              <a:buFont typeface="Wingdings" panose="05000000000000000000" pitchFamily="2" charset="2"/>
              <a:buChar char="à"/>
            </a:pPr>
            <a:r>
              <a:rPr lang="en-US" noProof="0" dirty="0">
                <a:sym typeface="Wingdings" panose="05000000000000000000" pitchFamily="2" charset="2"/>
              </a:rPr>
              <a:t>Write affected register during first half of write back stage</a:t>
            </a:r>
          </a:p>
          <a:p>
            <a:pPr marL="285750" indent="-285750">
              <a:buFont typeface="Wingdings" panose="05000000000000000000" pitchFamily="2" charset="2"/>
              <a:buChar char="à"/>
            </a:pPr>
            <a:r>
              <a:rPr lang="en-US" noProof="0" dirty="0">
                <a:sym typeface="Wingdings" panose="05000000000000000000" pitchFamily="2" charset="2"/>
              </a:rPr>
              <a:t>Read operand registers during second half of instruction decode stage</a:t>
            </a:r>
            <a:endParaRPr lang="en-US" noProof="0" dirty="0"/>
          </a:p>
        </p:txBody>
      </p:sp>
      <p:sp>
        <p:nvSpPr>
          <p:cNvPr id="132098" name="Fußzeilenplatzhalter 3"/>
          <p:cNvSpPr>
            <a:spLocks noGrp="1"/>
          </p:cNvSpPr>
          <p:nvPr>
            <p:ph type="ftr" sz="quarter" idx="10"/>
          </p:nvPr>
        </p:nvSpPr>
        <p:spPr/>
        <p:txBody>
          <a:bodyPr/>
          <a:lstStyle/>
          <a:p>
            <a:r>
              <a:rPr lang="en-US"/>
              <a:t>TI II - Computer Architecture</a:t>
            </a:r>
          </a:p>
        </p:txBody>
      </p:sp>
      <p:pic>
        <p:nvPicPr>
          <p:cNvPr id="2" name="Picture 1"/>
          <p:cNvPicPr>
            <a:picLocks noChangeAspect="1"/>
          </p:cNvPicPr>
          <p:nvPr/>
        </p:nvPicPr>
        <p:blipFill rotWithShape="1">
          <a:blip r:embed="rId3"/>
          <a:srcRect l="19480" t="16685" r="46604" b="16615"/>
          <a:stretch/>
        </p:blipFill>
        <p:spPr>
          <a:xfrm>
            <a:off x="2340000" y="1692000"/>
            <a:ext cx="4176000" cy="1404000"/>
          </a:xfrm>
          <a:prstGeom prst="rect">
            <a:avLst/>
          </a:prstGeom>
        </p:spPr>
      </p:pic>
    </p:spTree>
    <p:extLst>
      <p:ext uri="{BB962C8B-B14F-4D97-AF65-F5344CB8AC3E}">
        <p14:creationId xmlns:p14="http://schemas.microsoft.com/office/powerpoint/2010/main" val="3942459156"/>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stalling</a:t>
            </a:r>
          </a:p>
        </p:txBody>
      </p:sp>
      <p:sp>
        <p:nvSpPr>
          <p:cNvPr id="133122" name="Fußzeilenplatzhalter 3"/>
          <p:cNvSpPr>
            <a:spLocks noGrp="1"/>
          </p:cNvSpPr>
          <p:nvPr>
            <p:ph type="ftr" sz="quarter" idx="10"/>
          </p:nvPr>
        </p:nvSpPr>
        <p:spPr>
          <a:noFill/>
        </p:spPr>
        <p:txBody>
          <a:bodyPr/>
          <a:lstStyle/>
          <a:p>
            <a:r>
              <a:rPr lang="en-US"/>
              <a:t>TI II - Computer Architecture</a:t>
            </a:r>
          </a:p>
        </p:txBody>
      </p:sp>
      <p:sp>
        <p:nvSpPr>
          <p:cNvPr id="133123" name="Rectangle 2"/>
          <p:cNvSpPr>
            <a:spLocks noChangeArrowheads="1"/>
          </p:cNvSpPr>
          <p:nvPr/>
        </p:nvSpPr>
        <p:spPr bwMode="auto">
          <a:xfrm>
            <a:off x="1606551" y="5624514"/>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1335505" y="2640804"/>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R2,R1,R2</a:t>
            </a:r>
            <a:endParaRPr lang="de-DE" b="1" dirty="0">
              <a:latin typeface="Arial" charset="0"/>
            </a:endParaRPr>
          </a:p>
        </p:txBody>
      </p:sp>
      <p:sp>
        <p:nvSpPr>
          <p:cNvPr id="133152" name="Rectangle 35"/>
          <p:cNvSpPr>
            <a:spLocks noChangeArrowheads="1"/>
          </p:cNvSpPr>
          <p:nvPr/>
        </p:nvSpPr>
        <p:spPr bwMode="auto">
          <a:xfrm>
            <a:off x="9677805" y="5013176"/>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3140074" y="4840399"/>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3863752" y="4775201"/>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4726246" y="4775201"/>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5663952" y="4775201"/>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6600056" y="4775201"/>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7413352" y="4775201"/>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8289471" y="4775201"/>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9149571" y="4775201"/>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3140075" y="2420888"/>
            <a:ext cx="4104000" cy="756000"/>
          </a:xfrm>
          <a:prstGeom prst="rect">
            <a:avLst/>
          </a:prstGeom>
        </p:spPr>
      </p:pic>
      <p:sp>
        <p:nvSpPr>
          <p:cNvPr id="56" name="Rectangle 7"/>
          <p:cNvSpPr>
            <a:spLocks noChangeArrowheads="1"/>
          </p:cNvSpPr>
          <p:nvPr/>
        </p:nvSpPr>
        <p:spPr bwMode="auto">
          <a:xfrm>
            <a:off x="1343472" y="3652051"/>
            <a:ext cx="1382173"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MUL R1,R2,R1</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4004171" y="3429753"/>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3080442" y="2060848"/>
            <a:ext cx="4176000" cy="324000"/>
          </a:xfrm>
          <a:prstGeom prst="rect">
            <a:avLst/>
          </a:prstGeom>
        </p:spPr>
      </p:pic>
      <p:sp>
        <p:nvSpPr>
          <p:cNvPr id="59" name="Line 34"/>
          <p:cNvSpPr>
            <a:spLocks noChangeShapeType="1"/>
          </p:cNvSpPr>
          <p:nvPr/>
        </p:nvSpPr>
        <p:spPr bwMode="auto">
          <a:xfrm flipH="1">
            <a:off x="5231904" y="2930970"/>
            <a:ext cx="1728192" cy="642046"/>
          </a:xfrm>
          <a:prstGeom prst="line">
            <a:avLst/>
          </a:prstGeom>
          <a:noFill/>
          <a:ln w="57150">
            <a:solidFill>
              <a:srgbClr val="FF0000"/>
            </a:solidFill>
            <a:round/>
            <a:headEnd/>
            <a:tailEnd type="triangle" w="med" len="med"/>
          </a:ln>
        </p:spPr>
        <p:txBody>
          <a:bodyPr/>
          <a:lstStyle/>
          <a:p>
            <a:endParaRPr lang="de-DE"/>
          </a:p>
        </p:txBody>
      </p:sp>
    </p:spTree>
    <p:extLst>
      <p:ext uri="{BB962C8B-B14F-4D97-AF65-F5344CB8AC3E}">
        <p14:creationId xmlns:p14="http://schemas.microsoft.com/office/powerpoint/2010/main" val="345217929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stalling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624514"/>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1335505" y="2640804"/>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R2,R1,R2</a:t>
            </a:r>
            <a:endParaRPr lang="de-DE" b="1" dirty="0">
              <a:latin typeface="Arial" charset="0"/>
            </a:endParaRPr>
          </a:p>
        </p:txBody>
      </p:sp>
      <p:sp>
        <p:nvSpPr>
          <p:cNvPr id="133152" name="Rectangle 35"/>
          <p:cNvSpPr>
            <a:spLocks noChangeArrowheads="1"/>
          </p:cNvSpPr>
          <p:nvPr/>
        </p:nvSpPr>
        <p:spPr bwMode="auto">
          <a:xfrm>
            <a:off x="9677805" y="5013176"/>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3140074" y="4840399"/>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3863752" y="4775201"/>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4726246" y="4775201"/>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5663952" y="4775201"/>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6600056" y="4775201"/>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7413352" y="4775201"/>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8289471" y="4775201"/>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9149571" y="4775201"/>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3140075" y="2420888"/>
            <a:ext cx="4104000" cy="756000"/>
          </a:xfrm>
          <a:prstGeom prst="rect">
            <a:avLst/>
          </a:prstGeom>
        </p:spPr>
      </p:pic>
      <p:sp>
        <p:nvSpPr>
          <p:cNvPr id="56" name="Rectangle 7"/>
          <p:cNvSpPr>
            <a:spLocks noChangeArrowheads="1"/>
          </p:cNvSpPr>
          <p:nvPr/>
        </p:nvSpPr>
        <p:spPr bwMode="auto">
          <a:xfrm>
            <a:off x="1343472" y="3652051"/>
            <a:ext cx="1382173"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MUL R1,R2,R1</a:t>
            </a:r>
            <a:endParaRPr lang="de-DE" sz="1600" b="1" dirty="0">
              <a:latin typeface="Arial" charset="0"/>
            </a:endParaRPr>
          </a:p>
        </p:txBody>
      </p:sp>
      <p:pic>
        <p:nvPicPr>
          <p:cNvPr id="57" name="Picture 56"/>
          <p:cNvPicPr>
            <a:picLocks noChangeAspect="1"/>
          </p:cNvPicPr>
          <p:nvPr/>
        </p:nvPicPr>
        <p:blipFill rotWithShape="1">
          <a:blip r:embed="rId3"/>
          <a:srcRect l="26679" t="45754" r="39990" b="18330"/>
          <a:stretch/>
        </p:blipFill>
        <p:spPr>
          <a:xfrm>
            <a:off x="6660000" y="3429753"/>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3080442" y="2060848"/>
            <a:ext cx="4176000" cy="324000"/>
          </a:xfrm>
          <a:prstGeom prst="rect">
            <a:avLst/>
          </a:prstGeom>
        </p:spPr>
      </p:pic>
      <p:sp>
        <p:nvSpPr>
          <p:cNvPr id="22" name="Wolkenförmige Legende 52"/>
          <p:cNvSpPr>
            <a:spLocks noChangeArrowheads="1"/>
          </p:cNvSpPr>
          <p:nvPr/>
        </p:nvSpPr>
        <p:spPr bwMode="auto">
          <a:xfrm>
            <a:off x="5958813" y="3586867"/>
            <a:ext cx="281203" cy="562213"/>
          </a:xfrm>
          <a:prstGeom prst="cloudCallout">
            <a:avLst>
              <a:gd name="adj1" fmla="val -9167"/>
              <a:gd name="adj2" fmla="val 13611"/>
            </a:avLst>
          </a:prstGeom>
          <a:solidFill>
            <a:srgbClr val="FFC000"/>
          </a:solidFill>
          <a:ln w="12700" algn="ctr">
            <a:solidFill>
              <a:srgbClr val="C00000"/>
            </a:solidFill>
            <a:round/>
            <a:headEnd/>
            <a:tailEnd/>
          </a:ln>
        </p:spPr>
        <p:txBody>
          <a:bodyPr wrap="none" anchor="ctr">
            <a:spAutoFit/>
          </a:bodyPr>
          <a:lstStyle/>
          <a:p>
            <a:endParaRPr lang="de-DE"/>
          </a:p>
        </p:txBody>
      </p:sp>
      <p:sp>
        <p:nvSpPr>
          <p:cNvPr id="23" name="Wolkenförmige Legende 52"/>
          <p:cNvSpPr>
            <a:spLocks noChangeArrowheads="1"/>
          </p:cNvSpPr>
          <p:nvPr/>
        </p:nvSpPr>
        <p:spPr bwMode="auto">
          <a:xfrm>
            <a:off x="5051473" y="3573016"/>
            <a:ext cx="281203" cy="562213"/>
          </a:xfrm>
          <a:prstGeom prst="cloudCallout">
            <a:avLst>
              <a:gd name="adj1" fmla="val -9167"/>
              <a:gd name="adj2" fmla="val 13611"/>
            </a:avLst>
          </a:prstGeom>
          <a:solidFill>
            <a:srgbClr val="FFC000"/>
          </a:solidFill>
          <a:ln w="12700" algn="ctr">
            <a:solidFill>
              <a:srgbClr val="C00000"/>
            </a:solidFill>
            <a:round/>
            <a:headEnd/>
            <a:tailEnd/>
          </a:ln>
        </p:spPr>
        <p:txBody>
          <a:bodyPr wrap="none" anchor="ctr">
            <a:spAutoFit/>
          </a:bodyPr>
          <a:lstStyle/>
          <a:p>
            <a:endParaRPr lang="de-DE"/>
          </a:p>
        </p:txBody>
      </p:sp>
      <p:sp>
        <p:nvSpPr>
          <p:cNvPr id="24" name="Line 34"/>
          <p:cNvSpPr>
            <a:spLocks noChangeShapeType="1"/>
          </p:cNvSpPr>
          <p:nvPr/>
        </p:nvSpPr>
        <p:spPr bwMode="auto">
          <a:xfrm flipH="1">
            <a:off x="6960096" y="3001516"/>
            <a:ext cx="0" cy="571500"/>
          </a:xfrm>
          <a:prstGeom prst="line">
            <a:avLst/>
          </a:prstGeom>
          <a:noFill/>
          <a:ln w="57150">
            <a:solidFill>
              <a:srgbClr val="92D050"/>
            </a:solidFill>
            <a:round/>
            <a:headEnd/>
            <a:tailEnd type="triangle" w="med" len="med"/>
          </a:ln>
        </p:spPr>
        <p:txBody>
          <a:bodyPr/>
          <a:lstStyle/>
          <a:p>
            <a:endParaRPr lang="de-DE"/>
          </a:p>
        </p:txBody>
      </p:sp>
      <p:grpSp>
        <p:nvGrpSpPr>
          <p:cNvPr id="25" name="Group 38"/>
          <p:cNvGrpSpPr>
            <a:grpSpLocks/>
          </p:cNvGrpSpPr>
          <p:nvPr/>
        </p:nvGrpSpPr>
        <p:grpSpPr bwMode="auto">
          <a:xfrm>
            <a:off x="4871864" y="4986339"/>
            <a:ext cx="1606550" cy="147637"/>
            <a:chOff x="1683" y="3642"/>
            <a:chExt cx="1048" cy="86"/>
          </a:xfrm>
        </p:grpSpPr>
        <p:sp>
          <p:nvSpPr>
            <p:cNvPr id="26" name="Freeform 39"/>
            <p:cNvSpPr>
              <a:spLocks/>
            </p:cNvSpPr>
            <p:nvPr/>
          </p:nvSpPr>
          <p:spPr bwMode="auto">
            <a:xfrm>
              <a:off x="1683" y="3642"/>
              <a:ext cx="173" cy="86"/>
            </a:xfrm>
            <a:custGeom>
              <a:avLst/>
              <a:gdLst>
                <a:gd name="T0" fmla="*/ 0 w 173"/>
                <a:gd name="T1" fmla="*/ 49 h 86"/>
                <a:gd name="T2" fmla="*/ 173 w 173"/>
                <a:gd name="T3" fmla="*/ 0 h 86"/>
                <a:gd name="T4" fmla="*/ 173 w 173"/>
                <a:gd name="T5" fmla="*/ 49 h 86"/>
                <a:gd name="T6" fmla="*/ 173 w 173"/>
                <a:gd name="T7" fmla="*/ 86 h 86"/>
                <a:gd name="T8" fmla="*/ 0 w 173"/>
                <a:gd name="T9" fmla="*/ 49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0" y="49"/>
                  </a:moveTo>
                  <a:lnTo>
                    <a:pt x="173" y="0"/>
                  </a:lnTo>
                  <a:lnTo>
                    <a:pt x="173" y="49"/>
                  </a:lnTo>
                  <a:lnTo>
                    <a:pt x="173" y="86"/>
                  </a:lnTo>
                  <a:lnTo>
                    <a:pt x="0" y="49"/>
                  </a:lnTo>
                  <a:close/>
                </a:path>
              </a:pathLst>
            </a:custGeom>
            <a:solidFill>
              <a:srgbClr val="000000"/>
            </a:solidFill>
            <a:ln w="9525">
              <a:noFill/>
              <a:round/>
              <a:headEnd/>
              <a:tailEnd/>
            </a:ln>
          </p:spPr>
          <p:txBody>
            <a:bodyPr/>
            <a:lstStyle/>
            <a:p>
              <a:endParaRPr lang="de-DE"/>
            </a:p>
          </p:txBody>
        </p:sp>
        <p:sp>
          <p:nvSpPr>
            <p:cNvPr id="27" name="Freeform 40"/>
            <p:cNvSpPr>
              <a:spLocks/>
            </p:cNvSpPr>
            <p:nvPr/>
          </p:nvSpPr>
          <p:spPr bwMode="auto">
            <a:xfrm>
              <a:off x="2559" y="3642"/>
              <a:ext cx="172" cy="86"/>
            </a:xfrm>
            <a:custGeom>
              <a:avLst/>
              <a:gdLst>
                <a:gd name="T0" fmla="*/ 172 w 172"/>
                <a:gd name="T1" fmla="*/ 49 h 86"/>
                <a:gd name="T2" fmla="*/ 0 w 172"/>
                <a:gd name="T3" fmla="*/ 86 h 86"/>
                <a:gd name="T4" fmla="*/ 0 w 172"/>
                <a:gd name="T5" fmla="*/ 49 h 86"/>
                <a:gd name="T6" fmla="*/ 0 w 172"/>
                <a:gd name="T7" fmla="*/ 0 h 86"/>
                <a:gd name="T8" fmla="*/ 172 w 172"/>
                <a:gd name="T9" fmla="*/ 49 h 86"/>
                <a:gd name="T10" fmla="*/ 0 60000 65536"/>
                <a:gd name="T11" fmla="*/ 0 60000 65536"/>
                <a:gd name="T12" fmla="*/ 0 60000 65536"/>
                <a:gd name="T13" fmla="*/ 0 60000 65536"/>
                <a:gd name="T14" fmla="*/ 0 60000 65536"/>
                <a:gd name="T15" fmla="*/ 0 w 172"/>
                <a:gd name="T16" fmla="*/ 0 h 86"/>
                <a:gd name="T17" fmla="*/ 172 w 172"/>
                <a:gd name="T18" fmla="*/ 86 h 86"/>
              </a:gdLst>
              <a:ahLst/>
              <a:cxnLst>
                <a:cxn ang="T10">
                  <a:pos x="T0" y="T1"/>
                </a:cxn>
                <a:cxn ang="T11">
                  <a:pos x="T2" y="T3"/>
                </a:cxn>
                <a:cxn ang="T12">
                  <a:pos x="T4" y="T5"/>
                </a:cxn>
                <a:cxn ang="T13">
                  <a:pos x="T6" y="T7"/>
                </a:cxn>
                <a:cxn ang="T14">
                  <a:pos x="T8" y="T9"/>
                </a:cxn>
              </a:cxnLst>
              <a:rect l="T15" t="T16" r="T17" b="T18"/>
              <a:pathLst>
                <a:path w="172" h="86">
                  <a:moveTo>
                    <a:pt x="172" y="49"/>
                  </a:moveTo>
                  <a:lnTo>
                    <a:pt x="0" y="86"/>
                  </a:lnTo>
                  <a:lnTo>
                    <a:pt x="0" y="49"/>
                  </a:lnTo>
                  <a:lnTo>
                    <a:pt x="0" y="0"/>
                  </a:lnTo>
                  <a:lnTo>
                    <a:pt x="172" y="49"/>
                  </a:lnTo>
                  <a:close/>
                </a:path>
              </a:pathLst>
            </a:custGeom>
            <a:solidFill>
              <a:srgbClr val="000000"/>
            </a:solidFill>
            <a:ln w="9525">
              <a:noFill/>
              <a:round/>
              <a:headEnd/>
              <a:tailEnd/>
            </a:ln>
          </p:spPr>
          <p:txBody>
            <a:bodyPr/>
            <a:lstStyle/>
            <a:p>
              <a:endParaRPr lang="de-DE"/>
            </a:p>
          </p:txBody>
        </p:sp>
        <p:sp>
          <p:nvSpPr>
            <p:cNvPr id="28" name="Line 41"/>
            <p:cNvSpPr>
              <a:spLocks noChangeShapeType="1"/>
            </p:cNvSpPr>
            <p:nvPr/>
          </p:nvSpPr>
          <p:spPr bwMode="auto">
            <a:xfrm>
              <a:off x="1856" y="3691"/>
              <a:ext cx="703" cy="1"/>
            </a:xfrm>
            <a:prstGeom prst="line">
              <a:avLst/>
            </a:prstGeom>
            <a:noFill/>
            <a:ln w="19050">
              <a:solidFill>
                <a:srgbClr val="000000"/>
              </a:solidFill>
              <a:round/>
              <a:headEnd/>
              <a:tailEnd/>
            </a:ln>
          </p:spPr>
          <p:txBody>
            <a:bodyPr/>
            <a:lstStyle/>
            <a:p>
              <a:endParaRPr lang="de-DE"/>
            </a:p>
          </p:txBody>
        </p:sp>
      </p:grpSp>
      <p:sp>
        <p:nvSpPr>
          <p:cNvPr id="29" name="Rectangle 42"/>
          <p:cNvSpPr>
            <a:spLocks noChangeArrowheads="1"/>
          </p:cNvSpPr>
          <p:nvPr/>
        </p:nvSpPr>
        <p:spPr bwMode="auto">
          <a:xfrm>
            <a:off x="5045510" y="5199003"/>
            <a:ext cx="126425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HW-”bubbles”</a:t>
            </a:r>
            <a:endParaRPr lang="de-DE" sz="1600" b="1" dirty="0">
              <a:latin typeface="Arial" charset="0"/>
            </a:endParaRPr>
          </a:p>
        </p:txBody>
      </p:sp>
      <p:pic>
        <p:nvPicPr>
          <p:cNvPr id="30" name="Picture 29"/>
          <p:cNvPicPr>
            <a:picLocks noChangeAspect="1"/>
          </p:cNvPicPr>
          <p:nvPr/>
        </p:nvPicPr>
        <p:blipFill rotWithShape="1">
          <a:blip r:embed="rId3"/>
          <a:srcRect l="19773" t="45754" r="73215" b="18330"/>
          <a:stretch/>
        </p:blipFill>
        <p:spPr>
          <a:xfrm>
            <a:off x="4007769" y="3465149"/>
            <a:ext cx="864000" cy="756000"/>
          </a:xfrm>
          <a:prstGeom prst="rect">
            <a:avLst/>
          </a:prstGeom>
        </p:spPr>
      </p:pic>
    </p:spTree>
    <p:extLst>
      <p:ext uri="{BB962C8B-B14F-4D97-AF65-F5344CB8AC3E}">
        <p14:creationId xmlns:p14="http://schemas.microsoft.com/office/powerpoint/2010/main" val="391076938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forwarding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93240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120688"/>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R1,R2,R3</a:t>
            </a:r>
            <a:endParaRPr lang="de-DE" b="1" dirty="0">
              <a:latin typeface="Arial" charset="0"/>
            </a:endParaRPr>
          </a:p>
        </p:txBody>
      </p:sp>
      <p:sp>
        <p:nvSpPr>
          <p:cNvPr id="133152" name="Rectangle 35"/>
          <p:cNvSpPr>
            <a:spLocks noChangeArrowheads="1"/>
          </p:cNvSpPr>
          <p:nvPr/>
        </p:nvSpPr>
        <p:spPr bwMode="auto">
          <a:xfrm>
            <a:off x="8601283" y="584707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567429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560910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560910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560910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560910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560910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560910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560910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1900772"/>
            <a:ext cx="4104000" cy="756000"/>
          </a:xfrm>
          <a:prstGeom prst="rect">
            <a:avLst/>
          </a:prstGeom>
        </p:spPr>
      </p:pic>
      <p:sp>
        <p:nvSpPr>
          <p:cNvPr id="56" name="Rectangle 7"/>
          <p:cNvSpPr>
            <a:spLocks noChangeArrowheads="1"/>
          </p:cNvSpPr>
          <p:nvPr/>
        </p:nvSpPr>
        <p:spPr bwMode="auto">
          <a:xfrm>
            <a:off x="335360" y="3815174"/>
            <a:ext cx="1388201"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AND R6,R1,R7</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3936216" y="3592876"/>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1540732"/>
            <a:ext cx="4176000" cy="324000"/>
          </a:xfrm>
          <a:prstGeom prst="rect">
            <a:avLst/>
          </a:prstGeom>
        </p:spPr>
      </p:pic>
      <p:sp>
        <p:nvSpPr>
          <p:cNvPr id="33" name="Rectangle 7"/>
          <p:cNvSpPr>
            <a:spLocks noChangeArrowheads="1"/>
          </p:cNvSpPr>
          <p:nvPr/>
        </p:nvSpPr>
        <p:spPr bwMode="auto">
          <a:xfrm>
            <a:off x="335360" y="298478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2764868"/>
            <a:ext cx="4104000" cy="756000"/>
          </a:xfrm>
          <a:prstGeom prst="rect">
            <a:avLst/>
          </a:prstGeom>
        </p:spPr>
      </p:pic>
      <p:sp>
        <p:nvSpPr>
          <p:cNvPr id="35" name="Rectangle 7"/>
          <p:cNvSpPr>
            <a:spLocks noChangeArrowheads="1"/>
          </p:cNvSpPr>
          <p:nvPr/>
        </p:nvSpPr>
        <p:spPr bwMode="auto">
          <a:xfrm>
            <a:off x="335360" y="4643350"/>
            <a:ext cx="1264770"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OR R8,R1,R9</a:t>
            </a:r>
            <a:endParaRPr lang="de-DE" sz="1600" b="1" dirty="0">
              <a:latin typeface="Arial" charset="0"/>
            </a:endParaRPr>
          </a:p>
        </p:txBody>
      </p:sp>
      <p:pic>
        <p:nvPicPr>
          <p:cNvPr id="36" name="Picture 35"/>
          <p:cNvPicPr>
            <a:picLocks noChangeAspect="1"/>
          </p:cNvPicPr>
          <p:nvPr/>
        </p:nvPicPr>
        <p:blipFill rotWithShape="1">
          <a:blip r:embed="rId3"/>
          <a:srcRect l="19772" t="45754" r="46897" b="18330"/>
          <a:stretch/>
        </p:blipFill>
        <p:spPr>
          <a:xfrm>
            <a:off x="4799856" y="4421052"/>
            <a:ext cx="4104000" cy="756000"/>
          </a:xfrm>
          <a:prstGeom prst="rect">
            <a:avLst/>
          </a:prstGeom>
        </p:spPr>
      </p:pic>
      <p:sp>
        <p:nvSpPr>
          <p:cNvPr id="37" name="Rectangle 7"/>
          <p:cNvSpPr>
            <a:spLocks noChangeArrowheads="1"/>
          </p:cNvSpPr>
          <p:nvPr/>
        </p:nvSpPr>
        <p:spPr bwMode="auto">
          <a:xfrm rot="835569">
            <a:off x="7878673" y="2356206"/>
            <a:ext cx="3712555" cy="307777"/>
          </a:xfrm>
          <a:prstGeom prst="rect">
            <a:avLst/>
          </a:prstGeom>
          <a:noFill/>
          <a:ln w="9525">
            <a:noFill/>
            <a:miter lim="800000"/>
            <a:headEnd/>
            <a:tailEnd/>
          </a:ln>
        </p:spPr>
        <p:txBody>
          <a:bodyPr wrap="none" lIns="0" tIns="0" rIns="0" bIns="0">
            <a:spAutoFit/>
          </a:bodyPr>
          <a:lstStyle/>
          <a:p>
            <a:pPr algn="l" eaLnBrk="0" hangingPunct="0"/>
            <a:r>
              <a:rPr lang="en-US" sz="2000" b="1" dirty="0">
                <a:solidFill>
                  <a:srgbClr val="FF0000"/>
                </a:solidFill>
                <a:latin typeface="Arial" charset="0"/>
              </a:rPr>
              <a:t>Pipeline filled with problems…</a:t>
            </a:r>
            <a:endParaRPr lang="de-DE" sz="2400" b="1" dirty="0">
              <a:solidFill>
                <a:srgbClr val="FF0000"/>
              </a:solidFill>
              <a:latin typeface="Arial" charset="0"/>
            </a:endParaRPr>
          </a:p>
        </p:txBody>
      </p:sp>
    </p:spTree>
    <p:extLst>
      <p:ext uri="{BB962C8B-B14F-4D97-AF65-F5344CB8AC3E}">
        <p14:creationId xmlns:p14="http://schemas.microsoft.com/office/powerpoint/2010/main" val="105072140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forwarding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93240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120688"/>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R1,R2,R3</a:t>
            </a:r>
            <a:endParaRPr lang="de-DE" b="1" dirty="0">
              <a:latin typeface="Arial" charset="0"/>
            </a:endParaRPr>
          </a:p>
        </p:txBody>
      </p:sp>
      <p:sp>
        <p:nvSpPr>
          <p:cNvPr id="133152" name="Rectangle 35"/>
          <p:cNvSpPr>
            <a:spLocks noChangeArrowheads="1"/>
          </p:cNvSpPr>
          <p:nvPr/>
        </p:nvSpPr>
        <p:spPr bwMode="auto">
          <a:xfrm>
            <a:off x="8601283" y="584707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567429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560910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560910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560910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560910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560910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560910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560910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1900772"/>
            <a:ext cx="4104000" cy="756000"/>
          </a:xfrm>
          <a:prstGeom prst="rect">
            <a:avLst/>
          </a:prstGeom>
        </p:spPr>
      </p:pic>
      <p:sp>
        <p:nvSpPr>
          <p:cNvPr id="56" name="Rectangle 7"/>
          <p:cNvSpPr>
            <a:spLocks noChangeArrowheads="1"/>
          </p:cNvSpPr>
          <p:nvPr/>
        </p:nvSpPr>
        <p:spPr bwMode="auto">
          <a:xfrm>
            <a:off x="335360" y="3815174"/>
            <a:ext cx="1388201"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AND R6,R1,R7</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3936216" y="3592876"/>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1540732"/>
            <a:ext cx="4176000" cy="324000"/>
          </a:xfrm>
          <a:prstGeom prst="rect">
            <a:avLst/>
          </a:prstGeom>
        </p:spPr>
      </p:pic>
      <p:sp>
        <p:nvSpPr>
          <p:cNvPr id="33" name="Rectangle 7"/>
          <p:cNvSpPr>
            <a:spLocks noChangeArrowheads="1"/>
          </p:cNvSpPr>
          <p:nvPr/>
        </p:nvSpPr>
        <p:spPr bwMode="auto">
          <a:xfrm>
            <a:off x="335360" y="298478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2764868"/>
            <a:ext cx="4104000" cy="756000"/>
          </a:xfrm>
          <a:prstGeom prst="rect">
            <a:avLst/>
          </a:prstGeom>
        </p:spPr>
      </p:pic>
      <p:pic>
        <p:nvPicPr>
          <p:cNvPr id="36" name="Picture 35"/>
          <p:cNvPicPr>
            <a:picLocks noChangeAspect="1"/>
          </p:cNvPicPr>
          <p:nvPr/>
        </p:nvPicPr>
        <p:blipFill rotWithShape="1">
          <a:blip r:embed="rId3"/>
          <a:srcRect l="19772" t="45754" r="46897" b="18330"/>
          <a:stretch/>
        </p:blipFill>
        <p:spPr>
          <a:xfrm>
            <a:off x="4799856" y="4421052"/>
            <a:ext cx="4104000" cy="756000"/>
          </a:xfrm>
          <a:prstGeom prst="rect">
            <a:avLst/>
          </a:prstGeom>
        </p:spPr>
      </p:pic>
      <p:sp>
        <p:nvSpPr>
          <p:cNvPr id="26" name="Line 34"/>
          <p:cNvSpPr>
            <a:spLocks noChangeShapeType="1"/>
          </p:cNvSpPr>
          <p:nvPr/>
        </p:nvSpPr>
        <p:spPr bwMode="auto">
          <a:xfrm flipH="1">
            <a:off x="4223792" y="2438563"/>
            <a:ext cx="1728192" cy="472383"/>
          </a:xfrm>
          <a:prstGeom prst="line">
            <a:avLst/>
          </a:prstGeom>
          <a:noFill/>
          <a:ln w="57150">
            <a:solidFill>
              <a:srgbClr val="FF0000"/>
            </a:solidFill>
            <a:round/>
            <a:headEnd/>
            <a:tailEnd type="triangle" w="med" len="med"/>
          </a:ln>
        </p:spPr>
        <p:txBody>
          <a:bodyPr/>
          <a:lstStyle/>
          <a:p>
            <a:endParaRPr lang="de-DE"/>
          </a:p>
        </p:txBody>
      </p:sp>
      <p:sp>
        <p:nvSpPr>
          <p:cNvPr id="27" name="Rectangle 7"/>
          <p:cNvSpPr>
            <a:spLocks noChangeArrowheads="1"/>
          </p:cNvSpPr>
          <p:nvPr/>
        </p:nvSpPr>
        <p:spPr bwMode="auto">
          <a:xfrm>
            <a:off x="335360" y="4643350"/>
            <a:ext cx="1264770"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OR R8,R1,R9</a:t>
            </a:r>
            <a:endParaRPr lang="de-DE" sz="1600" b="1" dirty="0">
              <a:latin typeface="Arial" charset="0"/>
            </a:endParaRPr>
          </a:p>
        </p:txBody>
      </p:sp>
    </p:spTree>
    <p:extLst>
      <p:ext uri="{BB962C8B-B14F-4D97-AF65-F5344CB8AC3E}">
        <p14:creationId xmlns:p14="http://schemas.microsoft.com/office/powerpoint/2010/main" val="378189396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forwarding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93240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120688"/>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R1,R2,R3</a:t>
            </a:r>
            <a:endParaRPr lang="de-DE" b="1" dirty="0">
              <a:latin typeface="Arial" charset="0"/>
            </a:endParaRPr>
          </a:p>
        </p:txBody>
      </p:sp>
      <p:sp>
        <p:nvSpPr>
          <p:cNvPr id="133152" name="Rectangle 35"/>
          <p:cNvSpPr>
            <a:spLocks noChangeArrowheads="1"/>
          </p:cNvSpPr>
          <p:nvPr/>
        </p:nvSpPr>
        <p:spPr bwMode="auto">
          <a:xfrm>
            <a:off x="8601283" y="584707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567429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560910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560910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560910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560910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560910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560910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560910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1900772"/>
            <a:ext cx="4104000" cy="756000"/>
          </a:xfrm>
          <a:prstGeom prst="rect">
            <a:avLst/>
          </a:prstGeom>
        </p:spPr>
      </p:pic>
      <p:sp>
        <p:nvSpPr>
          <p:cNvPr id="56" name="Rectangle 7"/>
          <p:cNvSpPr>
            <a:spLocks noChangeArrowheads="1"/>
          </p:cNvSpPr>
          <p:nvPr/>
        </p:nvSpPr>
        <p:spPr bwMode="auto">
          <a:xfrm>
            <a:off x="335360" y="3815174"/>
            <a:ext cx="1388201"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AND R6,R1,R7</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3936216" y="3592876"/>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1540732"/>
            <a:ext cx="4176000" cy="324000"/>
          </a:xfrm>
          <a:prstGeom prst="rect">
            <a:avLst/>
          </a:prstGeom>
        </p:spPr>
      </p:pic>
      <p:sp>
        <p:nvSpPr>
          <p:cNvPr id="33" name="Rectangle 7"/>
          <p:cNvSpPr>
            <a:spLocks noChangeArrowheads="1"/>
          </p:cNvSpPr>
          <p:nvPr/>
        </p:nvSpPr>
        <p:spPr bwMode="auto">
          <a:xfrm>
            <a:off x="335360" y="298478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2764868"/>
            <a:ext cx="4104000" cy="756000"/>
          </a:xfrm>
          <a:prstGeom prst="rect">
            <a:avLst/>
          </a:prstGeom>
        </p:spPr>
      </p:pic>
      <p:pic>
        <p:nvPicPr>
          <p:cNvPr id="36" name="Picture 35"/>
          <p:cNvPicPr>
            <a:picLocks noChangeAspect="1"/>
          </p:cNvPicPr>
          <p:nvPr/>
        </p:nvPicPr>
        <p:blipFill rotWithShape="1">
          <a:blip r:embed="rId3"/>
          <a:srcRect l="19772" t="45754" r="46897" b="18330"/>
          <a:stretch/>
        </p:blipFill>
        <p:spPr>
          <a:xfrm>
            <a:off x="4799856" y="4421052"/>
            <a:ext cx="4104000" cy="756000"/>
          </a:xfrm>
          <a:prstGeom prst="rect">
            <a:avLst/>
          </a:prstGeom>
        </p:spPr>
      </p:pic>
      <p:sp>
        <p:nvSpPr>
          <p:cNvPr id="26" name="Line 34"/>
          <p:cNvSpPr>
            <a:spLocks noChangeShapeType="1"/>
          </p:cNvSpPr>
          <p:nvPr/>
        </p:nvSpPr>
        <p:spPr bwMode="auto">
          <a:xfrm flipH="1">
            <a:off x="4223792" y="2438563"/>
            <a:ext cx="1728192" cy="472383"/>
          </a:xfrm>
          <a:prstGeom prst="line">
            <a:avLst/>
          </a:prstGeom>
          <a:noFill/>
          <a:ln w="57150">
            <a:solidFill>
              <a:srgbClr val="FF0000"/>
            </a:solidFill>
            <a:round/>
            <a:headEnd/>
            <a:tailEnd type="triangle" w="med" len="med"/>
          </a:ln>
        </p:spPr>
        <p:txBody>
          <a:bodyPr/>
          <a:lstStyle/>
          <a:p>
            <a:endParaRPr lang="de-DE"/>
          </a:p>
        </p:txBody>
      </p:sp>
      <p:sp>
        <p:nvSpPr>
          <p:cNvPr id="27" name="Line 34"/>
          <p:cNvSpPr>
            <a:spLocks noChangeShapeType="1"/>
          </p:cNvSpPr>
          <p:nvPr/>
        </p:nvSpPr>
        <p:spPr bwMode="auto">
          <a:xfrm flipH="1">
            <a:off x="5123664" y="2438563"/>
            <a:ext cx="828320" cy="1326651"/>
          </a:xfrm>
          <a:prstGeom prst="line">
            <a:avLst/>
          </a:prstGeom>
          <a:noFill/>
          <a:ln w="57150">
            <a:solidFill>
              <a:srgbClr val="FF0000"/>
            </a:solidFill>
            <a:round/>
            <a:headEnd/>
            <a:tailEnd type="triangle" w="med" len="med"/>
          </a:ln>
        </p:spPr>
        <p:txBody>
          <a:bodyPr/>
          <a:lstStyle/>
          <a:p>
            <a:endParaRPr lang="de-DE"/>
          </a:p>
        </p:txBody>
      </p:sp>
      <p:sp>
        <p:nvSpPr>
          <p:cNvPr id="28" name="Rectangle 7"/>
          <p:cNvSpPr>
            <a:spLocks noChangeArrowheads="1"/>
          </p:cNvSpPr>
          <p:nvPr/>
        </p:nvSpPr>
        <p:spPr bwMode="auto">
          <a:xfrm>
            <a:off x="335360" y="4643350"/>
            <a:ext cx="1264770"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OR R8,R1,R9</a:t>
            </a:r>
            <a:endParaRPr lang="de-DE" sz="1600" b="1" dirty="0">
              <a:latin typeface="Arial" charset="0"/>
            </a:endParaRPr>
          </a:p>
        </p:txBody>
      </p:sp>
    </p:spTree>
    <p:extLst>
      <p:ext uri="{BB962C8B-B14F-4D97-AF65-F5344CB8AC3E}">
        <p14:creationId xmlns:p14="http://schemas.microsoft.com/office/powerpoint/2010/main" val="419385073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forwarding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93240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120688"/>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R1,R2,R3</a:t>
            </a:r>
            <a:endParaRPr lang="de-DE" b="1" dirty="0">
              <a:latin typeface="Arial" charset="0"/>
            </a:endParaRPr>
          </a:p>
        </p:txBody>
      </p:sp>
      <p:sp>
        <p:nvSpPr>
          <p:cNvPr id="133152" name="Rectangle 35"/>
          <p:cNvSpPr>
            <a:spLocks noChangeArrowheads="1"/>
          </p:cNvSpPr>
          <p:nvPr/>
        </p:nvSpPr>
        <p:spPr bwMode="auto">
          <a:xfrm>
            <a:off x="8601283" y="584707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567429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560910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560910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560910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560910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560910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560910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560910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1900772"/>
            <a:ext cx="4104000" cy="756000"/>
          </a:xfrm>
          <a:prstGeom prst="rect">
            <a:avLst/>
          </a:prstGeom>
        </p:spPr>
      </p:pic>
      <p:sp>
        <p:nvSpPr>
          <p:cNvPr id="56" name="Rectangle 7"/>
          <p:cNvSpPr>
            <a:spLocks noChangeArrowheads="1"/>
          </p:cNvSpPr>
          <p:nvPr/>
        </p:nvSpPr>
        <p:spPr bwMode="auto">
          <a:xfrm>
            <a:off x="335360" y="3815174"/>
            <a:ext cx="1388201"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AND R6,R1,R7</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3936216" y="3592876"/>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1540732"/>
            <a:ext cx="4176000" cy="324000"/>
          </a:xfrm>
          <a:prstGeom prst="rect">
            <a:avLst/>
          </a:prstGeom>
        </p:spPr>
      </p:pic>
      <p:sp>
        <p:nvSpPr>
          <p:cNvPr id="33" name="Rectangle 7"/>
          <p:cNvSpPr>
            <a:spLocks noChangeArrowheads="1"/>
          </p:cNvSpPr>
          <p:nvPr/>
        </p:nvSpPr>
        <p:spPr bwMode="auto">
          <a:xfrm>
            <a:off x="335360" y="298478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2764868"/>
            <a:ext cx="4104000" cy="756000"/>
          </a:xfrm>
          <a:prstGeom prst="rect">
            <a:avLst/>
          </a:prstGeom>
        </p:spPr>
      </p:pic>
      <p:pic>
        <p:nvPicPr>
          <p:cNvPr id="36" name="Picture 35"/>
          <p:cNvPicPr>
            <a:picLocks noChangeAspect="1"/>
          </p:cNvPicPr>
          <p:nvPr/>
        </p:nvPicPr>
        <p:blipFill rotWithShape="1">
          <a:blip r:embed="rId3"/>
          <a:srcRect l="19772" t="45754" r="46897" b="18330"/>
          <a:stretch/>
        </p:blipFill>
        <p:spPr>
          <a:xfrm>
            <a:off x="4799856" y="4421052"/>
            <a:ext cx="4104000" cy="756000"/>
          </a:xfrm>
          <a:prstGeom prst="rect">
            <a:avLst/>
          </a:prstGeom>
        </p:spPr>
      </p:pic>
      <p:sp>
        <p:nvSpPr>
          <p:cNvPr id="26" name="Line 34"/>
          <p:cNvSpPr>
            <a:spLocks noChangeShapeType="1"/>
          </p:cNvSpPr>
          <p:nvPr/>
        </p:nvSpPr>
        <p:spPr bwMode="auto">
          <a:xfrm flipH="1">
            <a:off x="4223792" y="2438563"/>
            <a:ext cx="1728192" cy="472383"/>
          </a:xfrm>
          <a:prstGeom prst="line">
            <a:avLst/>
          </a:prstGeom>
          <a:noFill/>
          <a:ln w="57150">
            <a:solidFill>
              <a:srgbClr val="FF0000"/>
            </a:solidFill>
            <a:round/>
            <a:headEnd/>
            <a:tailEnd type="triangle" w="med" len="med"/>
          </a:ln>
        </p:spPr>
        <p:txBody>
          <a:bodyPr/>
          <a:lstStyle/>
          <a:p>
            <a:endParaRPr lang="de-DE"/>
          </a:p>
        </p:txBody>
      </p:sp>
      <p:sp>
        <p:nvSpPr>
          <p:cNvPr id="27" name="Line 34"/>
          <p:cNvSpPr>
            <a:spLocks noChangeShapeType="1"/>
          </p:cNvSpPr>
          <p:nvPr/>
        </p:nvSpPr>
        <p:spPr bwMode="auto">
          <a:xfrm flipH="1">
            <a:off x="5123664" y="2438563"/>
            <a:ext cx="828320" cy="1326651"/>
          </a:xfrm>
          <a:prstGeom prst="line">
            <a:avLst/>
          </a:prstGeom>
          <a:noFill/>
          <a:ln w="57150">
            <a:solidFill>
              <a:srgbClr val="FF0000"/>
            </a:solidFill>
            <a:round/>
            <a:headEnd/>
            <a:tailEnd type="triangle" w="med" len="med"/>
          </a:ln>
        </p:spPr>
        <p:txBody>
          <a:bodyPr/>
          <a:lstStyle/>
          <a:p>
            <a:endParaRPr lang="de-DE"/>
          </a:p>
        </p:txBody>
      </p:sp>
      <p:sp>
        <p:nvSpPr>
          <p:cNvPr id="28" name="Line 34"/>
          <p:cNvSpPr>
            <a:spLocks noChangeShapeType="1"/>
          </p:cNvSpPr>
          <p:nvPr/>
        </p:nvSpPr>
        <p:spPr bwMode="auto">
          <a:xfrm flipH="1">
            <a:off x="5951984" y="2438562"/>
            <a:ext cx="0" cy="2130949"/>
          </a:xfrm>
          <a:prstGeom prst="line">
            <a:avLst/>
          </a:prstGeom>
          <a:noFill/>
          <a:ln w="57150">
            <a:solidFill>
              <a:srgbClr val="92D050"/>
            </a:solidFill>
            <a:round/>
            <a:headEnd/>
            <a:tailEnd type="triangle" w="med" len="med"/>
          </a:ln>
        </p:spPr>
        <p:txBody>
          <a:bodyPr/>
          <a:lstStyle/>
          <a:p>
            <a:endParaRPr lang="de-DE"/>
          </a:p>
        </p:txBody>
      </p:sp>
      <p:sp>
        <p:nvSpPr>
          <p:cNvPr id="29" name="Rectangle 7"/>
          <p:cNvSpPr>
            <a:spLocks noChangeArrowheads="1"/>
          </p:cNvSpPr>
          <p:nvPr/>
        </p:nvSpPr>
        <p:spPr bwMode="auto">
          <a:xfrm>
            <a:off x="284808" y="6145559"/>
            <a:ext cx="11907192" cy="307777"/>
          </a:xfrm>
          <a:prstGeom prst="rect">
            <a:avLst/>
          </a:prstGeom>
          <a:noFill/>
          <a:ln w="9525">
            <a:noFill/>
            <a:miter lim="800000"/>
            <a:headEnd/>
            <a:tailEnd/>
          </a:ln>
        </p:spPr>
        <p:txBody>
          <a:bodyPr wrap="square" lIns="0" tIns="0" rIns="0" bIns="0">
            <a:spAutoFit/>
          </a:bodyPr>
          <a:lstStyle/>
          <a:p>
            <a:pPr algn="l" eaLnBrk="0" hangingPunct="0"/>
            <a:r>
              <a:rPr lang="en-US" b="1" dirty="0">
                <a:latin typeface="Arial" charset="0"/>
                <a:sym typeface="Wingdings" panose="05000000000000000000" pitchFamily="2" charset="2"/>
              </a:rPr>
              <a:t> </a:t>
            </a:r>
            <a:r>
              <a:rPr lang="en-US" b="1" dirty="0">
                <a:latin typeface="Arial" charset="0"/>
              </a:rPr>
              <a:t>Solution: Don’t wait until result is written back to register, but forward it to the next stage immediately</a:t>
            </a:r>
            <a:endParaRPr lang="de-DE" sz="2000" b="1" dirty="0">
              <a:latin typeface="Arial" charset="0"/>
            </a:endParaRPr>
          </a:p>
        </p:txBody>
      </p:sp>
      <p:sp>
        <p:nvSpPr>
          <p:cNvPr id="30" name="Rectangle 7"/>
          <p:cNvSpPr>
            <a:spLocks noChangeArrowheads="1"/>
          </p:cNvSpPr>
          <p:nvPr/>
        </p:nvSpPr>
        <p:spPr bwMode="auto">
          <a:xfrm>
            <a:off x="335360" y="4643350"/>
            <a:ext cx="1264770"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OR R8,R1,R9</a:t>
            </a:r>
            <a:endParaRPr lang="de-DE" sz="1600" b="1" dirty="0">
              <a:latin typeface="Arial" charset="0"/>
            </a:endParaRPr>
          </a:p>
        </p:txBody>
      </p:sp>
    </p:spTree>
    <p:extLst>
      <p:ext uri="{BB962C8B-B14F-4D97-AF65-F5344CB8AC3E}">
        <p14:creationId xmlns:p14="http://schemas.microsoft.com/office/powerpoint/2010/main" val="25027056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noProof="0" dirty="0"/>
              <a:t>Overview</a:t>
            </a:r>
            <a:endParaRPr lang="en-US" b="1" noProof="0" dirty="0"/>
          </a:p>
        </p:txBody>
      </p:sp>
      <p:sp>
        <p:nvSpPr>
          <p:cNvPr id="19460" name="Rectangle 5"/>
          <p:cNvSpPr>
            <a:spLocks noGrp="1" noChangeArrowheads="1"/>
          </p:cNvSpPr>
          <p:nvPr>
            <p:ph idx="1"/>
          </p:nvPr>
        </p:nvSpPr>
        <p:spPr/>
        <p:txBody>
          <a:bodyPr/>
          <a:lstStyle/>
          <a:p>
            <a:endParaRPr lang="en-US" noProof="0" dirty="0"/>
          </a:p>
          <a:p>
            <a:r>
              <a:rPr lang="en-US" noProof="0" dirty="0"/>
              <a:t>The control unit controls all the components</a:t>
            </a:r>
          </a:p>
          <a:p>
            <a:endParaRPr lang="en-US" noProof="0" dirty="0"/>
          </a:p>
          <a:p>
            <a:endParaRPr lang="en-US" noProof="0" dirty="0"/>
          </a:p>
          <a:p>
            <a:endParaRPr lang="en-US" noProof="0" dirty="0"/>
          </a:p>
          <a:p>
            <a:endParaRPr lang="en-US" b="1" noProof="0" dirty="0"/>
          </a:p>
          <a:p>
            <a:endParaRPr lang="en-US" b="1" noProof="0" dirty="0"/>
          </a:p>
          <a:p>
            <a:r>
              <a:rPr lang="en-US" dirty="0"/>
              <a:t>The</a:t>
            </a:r>
            <a:r>
              <a:rPr lang="en-US" b="1" dirty="0"/>
              <a:t> clock </a:t>
            </a:r>
            <a:r>
              <a:rPr lang="en-US" dirty="0"/>
              <a:t>generates the system clock for distribution to all components</a:t>
            </a:r>
          </a:p>
          <a:p>
            <a:endParaRPr lang="en-US" b="1" noProof="0" dirty="0"/>
          </a:p>
          <a:p>
            <a:r>
              <a:rPr lang="en-US" b="1" noProof="0" dirty="0"/>
              <a:t>Opcode registers</a:t>
            </a:r>
            <a:r>
              <a:rPr lang="en-US" noProof="0" dirty="0"/>
              <a:t> contain the portion of the instruction that specifies </a:t>
            </a:r>
            <a:r>
              <a:rPr lang="en-US" dirty="0"/>
              <a:t>the currently executed operation </a:t>
            </a:r>
            <a:r>
              <a:rPr lang="en-US" noProof="0" dirty="0"/>
              <a:t>to be performed (and maybe some additional opcodes)</a:t>
            </a:r>
          </a:p>
          <a:p>
            <a:endParaRPr lang="en-US" noProof="0" dirty="0"/>
          </a:p>
          <a:p>
            <a:r>
              <a:rPr lang="en-US" noProof="0" dirty="0"/>
              <a:t>The </a:t>
            </a:r>
            <a:r>
              <a:rPr lang="en-US" b="1" noProof="0" dirty="0"/>
              <a:t>decoder</a:t>
            </a:r>
            <a:r>
              <a:rPr lang="en-US" noProof="0" dirty="0"/>
              <a:t> (often micro-programmable) generates all control signals for the components and uses status signals and opcode as input</a:t>
            </a:r>
          </a:p>
          <a:p>
            <a:endParaRPr lang="en-US" noProof="0" dirty="0"/>
          </a:p>
          <a:p>
            <a:r>
              <a:rPr lang="en-US" noProof="0" dirty="0"/>
              <a:t>The</a:t>
            </a:r>
            <a:r>
              <a:rPr lang="en-US" b="1" noProof="0" dirty="0"/>
              <a:t> control register</a:t>
            </a:r>
            <a:r>
              <a:rPr lang="en-US" noProof="0" dirty="0"/>
              <a:t> stores the current status of the control unit</a:t>
            </a:r>
            <a:endParaRPr lang="en-US" b="1" noProof="0" dirty="0"/>
          </a:p>
          <a:p>
            <a:endParaRPr lang="en-US" noProof="0" dirty="0"/>
          </a:p>
          <a:p>
            <a:endParaRPr lang="en-US" noProof="0" dirty="0"/>
          </a:p>
        </p:txBody>
      </p:sp>
      <p:sp>
        <p:nvSpPr>
          <p:cNvPr id="19458" name="Fußzeilenplatzhalter 3"/>
          <p:cNvSpPr>
            <a:spLocks noGrp="1"/>
          </p:cNvSpPr>
          <p:nvPr>
            <p:ph type="ftr" sz="quarter" idx="10"/>
          </p:nvPr>
        </p:nvSpPr>
        <p:spPr>
          <a:noFill/>
        </p:spPr>
        <p:txBody>
          <a:bodyPr/>
          <a:lstStyle/>
          <a:p>
            <a:r>
              <a:rPr lang="en-US"/>
              <a:t>TI II - Computer Architecture</a:t>
            </a:r>
          </a:p>
        </p:txBody>
      </p:sp>
      <p:grpSp>
        <p:nvGrpSpPr>
          <p:cNvPr id="2" name="Group 1"/>
          <p:cNvGrpSpPr/>
          <p:nvPr/>
        </p:nvGrpSpPr>
        <p:grpSpPr>
          <a:xfrm>
            <a:off x="6753381" y="1227367"/>
            <a:ext cx="5416890" cy="2394968"/>
            <a:chOff x="6753381" y="1227367"/>
            <a:chExt cx="5416890" cy="2394968"/>
          </a:xfrm>
        </p:grpSpPr>
        <p:sp>
          <p:nvSpPr>
            <p:cNvPr id="6" name="Flowchart: Process 5"/>
            <p:cNvSpPr/>
            <p:nvPr/>
          </p:nvSpPr>
          <p:spPr bwMode="auto">
            <a:xfrm>
              <a:off x="7149424" y="1318750"/>
              <a:ext cx="2988332" cy="1646636"/>
            </a:xfrm>
            <a:prstGeom prst="flowChartProcess">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control unit</a:t>
              </a:r>
            </a:p>
          </p:txBody>
        </p:sp>
        <p:sp>
          <p:nvSpPr>
            <p:cNvPr id="7" name="Rectangle 6"/>
            <p:cNvSpPr/>
            <p:nvPr/>
          </p:nvSpPr>
          <p:spPr bwMode="auto">
            <a:xfrm>
              <a:off x="7513066" y="1725395"/>
              <a:ext cx="1742107" cy="3125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 </a:t>
              </a:r>
              <a:r>
                <a:rPr lang="en-US" sz="1400" dirty="0">
                  <a:latin typeface="Arial" charset="0"/>
                </a:rPr>
                <a:t>decoder</a:t>
              </a:r>
              <a:endParaRPr kumimoji="0" lang="en-US" sz="14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7260582" y="2431106"/>
              <a:ext cx="1375110" cy="334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register</a:t>
              </a:r>
            </a:p>
          </p:txBody>
        </p:sp>
        <p:sp>
          <p:nvSpPr>
            <p:cNvPr id="10" name="Flowchart: Multidocument 9"/>
            <p:cNvSpPr/>
            <p:nvPr/>
          </p:nvSpPr>
          <p:spPr bwMode="auto">
            <a:xfrm>
              <a:off x="8841612" y="2165652"/>
              <a:ext cx="1224136" cy="574461"/>
            </a:xfrm>
            <a:prstGeom prst="flowChartMulti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registers</a:t>
              </a:r>
            </a:p>
          </p:txBody>
        </p:sp>
        <p:sp>
          <p:nvSpPr>
            <p:cNvPr id="11" name="Flowchart: Process 10"/>
            <p:cNvSpPr/>
            <p:nvPr/>
          </p:nvSpPr>
          <p:spPr bwMode="auto">
            <a:xfrm>
              <a:off x="6897396" y="1227367"/>
              <a:ext cx="684076" cy="396845"/>
            </a:xfrm>
            <a:prstGeom prst="flowChart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clock</a:t>
              </a:r>
            </a:p>
          </p:txBody>
        </p:sp>
        <p:cxnSp>
          <p:nvCxnSpPr>
            <p:cNvPr id="12" name="Straight Arrow Connector 11"/>
            <p:cNvCxnSpPr/>
            <p:nvPr/>
          </p:nvCxnSpPr>
          <p:spPr bwMode="auto">
            <a:xfrm>
              <a:off x="6753381" y="1919769"/>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3" name="Straight Arrow Connector 12"/>
            <p:cNvCxnSpPr>
              <a:endCxn id="9" idx="0"/>
            </p:cNvCxnSpPr>
            <p:nvPr/>
          </p:nvCxnSpPr>
          <p:spPr bwMode="auto">
            <a:xfrm>
              <a:off x="7948137" y="2037903"/>
              <a:ext cx="0" cy="393203"/>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4" name="Straight Arrow Connector 13"/>
            <p:cNvCxnSpPr/>
            <p:nvPr/>
          </p:nvCxnSpPr>
          <p:spPr bwMode="auto">
            <a:xfrm flipH="1">
              <a:off x="9506580" y="2674625"/>
              <a:ext cx="1906" cy="947710"/>
            </a:xfrm>
            <a:prstGeom prst="straightConnector1">
              <a:avLst/>
            </a:prstGeom>
            <a:solidFill>
              <a:schemeClr val="accent1"/>
            </a:solidFill>
            <a:ln w="57150" cap="flat" cmpd="sng" algn="ctr">
              <a:solidFill>
                <a:schemeClr val="tx1"/>
              </a:solidFill>
              <a:prstDash val="solid"/>
              <a:round/>
              <a:headEnd type="triangle" w="med" len="med"/>
              <a:tailEnd type="triangle" w="med" len="med"/>
            </a:ln>
            <a:effectLst/>
          </p:spPr>
        </p:cxnSp>
        <p:cxnSp>
          <p:nvCxnSpPr>
            <p:cNvPr id="15" name="Elbow Connector 14"/>
            <p:cNvCxnSpPr>
              <a:stCxn id="11" idx="3"/>
            </p:cNvCxnSpPr>
            <p:nvPr/>
          </p:nvCxnSpPr>
          <p:spPr bwMode="auto">
            <a:xfrm>
              <a:off x="7581472" y="1425790"/>
              <a:ext cx="184744" cy="307236"/>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16" name="Elbow Connector 15"/>
            <p:cNvCxnSpPr>
              <a:stCxn id="10" idx="0"/>
              <a:endCxn id="7" idx="3"/>
            </p:cNvCxnSpPr>
            <p:nvPr/>
          </p:nvCxnSpPr>
          <p:spPr bwMode="auto">
            <a:xfrm rot="16200000" flipV="1">
              <a:off x="9254534" y="1882289"/>
              <a:ext cx="284003" cy="282723"/>
            </a:xfrm>
            <a:prstGeom prst="bentConnector2">
              <a:avLst/>
            </a:prstGeom>
            <a:solidFill>
              <a:schemeClr val="accent1"/>
            </a:solidFill>
            <a:ln w="571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10137756" y="1478593"/>
              <a:ext cx="749299"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cxnSp>
          <p:nvCxnSpPr>
            <p:cNvPr id="18" name="Straight Arrow Connector 17"/>
            <p:cNvCxnSpPr/>
            <p:nvPr/>
          </p:nvCxnSpPr>
          <p:spPr bwMode="auto">
            <a:xfrm>
              <a:off x="10137756" y="1900222"/>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9" name="Straight Arrow Connector 18"/>
            <p:cNvCxnSpPr/>
            <p:nvPr/>
          </p:nvCxnSpPr>
          <p:spPr bwMode="auto">
            <a:xfrm>
              <a:off x="10137756" y="2332270"/>
              <a:ext cx="749299" cy="10419"/>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a:off x="10137756" y="2702729"/>
              <a:ext cx="749299" cy="10419"/>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21" name="TextBox 20"/>
            <p:cNvSpPr txBox="1"/>
            <p:nvPr/>
          </p:nvSpPr>
          <p:spPr>
            <a:xfrm>
              <a:off x="10841061" y="1288577"/>
              <a:ext cx="1329210" cy="1600438"/>
            </a:xfrm>
            <a:prstGeom prst="rect">
              <a:avLst/>
            </a:prstGeom>
            <a:noFill/>
          </p:spPr>
          <p:txBody>
            <a:bodyPr wrap="none" rtlCol="0">
              <a:spAutoFit/>
            </a:bodyPr>
            <a:lstStyle/>
            <a:p>
              <a:pPr algn="l"/>
              <a:r>
                <a:rPr lang="en-US" sz="1400" dirty="0">
                  <a:latin typeface="+mj-lt"/>
                </a:rPr>
                <a:t>status signals</a:t>
              </a:r>
            </a:p>
            <a:p>
              <a:pPr algn="l"/>
              <a:endParaRPr lang="en-US" sz="1400" dirty="0">
                <a:latin typeface="+mj-lt"/>
              </a:endParaRPr>
            </a:p>
            <a:p>
              <a:pPr algn="l"/>
              <a:r>
                <a:rPr lang="en-US" sz="1400" dirty="0">
                  <a:latin typeface="+mj-lt"/>
                </a:rPr>
                <a:t>control signals</a:t>
              </a:r>
            </a:p>
            <a:p>
              <a:pPr algn="l"/>
              <a:endParaRPr lang="en-US" sz="1400" dirty="0">
                <a:latin typeface="+mj-lt"/>
              </a:endParaRPr>
            </a:p>
            <a:p>
              <a:pPr algn="l"/>
              <a:r>
                <a:rPr lang="en-US" sz="1400" dirty="0">
                  <a:latin typeface="+mj-lt"/>
                </a:rPr>
                <a:t>system clock</a:t>
              </a:r>
            </a:p>
            <a:p>
              <a:pPr algn="l"/>
              <a:endParaRPr lang="en-US" sz="1400" dirty="0">
                <a:latin typeface="+mj-lt"/>
              </a:endParaRPr>
            </a:p>
            <a:p>
              <a:pPr algn="l"/>
              <a:r>
                <a:rPr lang="en-US" sz="1400" dirty="0">
                  <a:latin typeface="+mj-lt"/>
                </a:rPr>
                <a:t>reset</a:t>
              </a:r>
            </a:p>
          </p:txBody>
        </p:sp>
      </p:grpSp>
    </p:spTree>
    <p:extLst>
      <p:ext uri="{BB962C8B-B14F-4D97-AF65-F5344CB8AC3E}">
        <p14:creationId xmlns:p14="http://schemas.microsoft.com/office/powerpoint/2010/main" val="41097883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forwarding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93240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120688"/>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R1,R2,R3</a:t>
            </a:r>
            <a:endParaRPr lang="de-DE" b="1" dirty="0">
              <a:latin typeface="Arial" charset="0"/>
            </a:endParaRPr>
          </a:p>
        </p:txBody>
      </p:sp>
      <p:sp>
        <p:nvSpPr>
          <p:cNvPr id="133152" name="Rectangle 35"/>
          <p:cNvSpPr>
            <a:spLocks noChangeArrowheads="1"/>
          </p:cNvSpPr>
          <p:nvPr/>
        </p:nvSpPr>
        <p:spPr bwMode="auto">
          <a:xfrm>
            <a:off x="8601283" y="584707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567429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560910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560910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560910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560910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560910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560910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560910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1900772"/>
            <a:ext cx="4104000" cy="756000"/>
          </a:xfrm>
          <a:prstGeom prst="rect">
            <a:avLst/>
          </a:prstGeom>
        </p:spPr>
      </p:pic>
      <p:sp>
        <p:nvSpPr>
          <p:cNvPr id="56" name="Rectangle 7"/>
          <p:cNvSpPr>
            <a:spLocks noChangeArrowheads="1"/>
          </p:cNvSpPr>
          <p:nvPr/>
        </p:nvSpPr>
        <p:spPr bwMode="auto">
          <a:xfrm>
            <a:off x="335360" y="3815174"/>
            <a:ext cx="1388201"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AND R6,R1,R7</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3936216" y="3592876"/>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1540732"/>
            <a:ext cx="4176000" cy="324000"/>
          </a:xfrm>
          <a:prstGeom prst="rect">
            <a:avLst/>
          </a:prstGeom>
        </p:spPr>
      </p:pic>
      <p:sp>
        <p:nvSpPr>
          <p:cNvPr id="33" name="Rectangle 7"/>
          <p:cNvSpPr>
            <a:spLocks noChangeArrowheads="1"/>
          </p:cNvSpPr>
          <p:nvPr/>
        </p:nvSpPr>
        <p:spPr bwMode="auto">
          <a:xfrm>
            <a:off x="335360" y="298478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2764868"/>
            <a:ext cx="4104000" cy="756000"/>
          </a:xfrm>
          <a:prstGeom prst="rect">
            <a:avLst/>
          </a:prstGeom>
        </p:spPr>
      </p:pic>
      <p:pic>
        <p:nvPicPr>
          <p:cNvPr id="36" name="Picture 35"/>
          <p:cNvPicPr>
            <a:picLocks noChangeAspect="1"/>
          </p:cNvPicPr>
          <p:nvPr/>
        </p:nvPicPr>
        <p:blipFill rotWithShape="1">
          <a:blip r:embed="rId3"/>
          <a:srcRect l="19772" t="45754" r="46897" b="18330"/>
          <a:stretch/>
        </p:blipFill>
        <p:spPr>
          <a:xfrm>
            <a:off x="4799856" y="4421052"/>
            <a:ext cx="4104000" cy="756000"/>
          </a:xfrm>
          <a:prstGeom prst="rect">
            <a:avLst/>
          </a:prstGeom>
        </p:spPr>
      </p:pic>
      <p:sp>
        <p:nvSpPr>
          <p:cNvPr id="29" name="Rectangle 7"/>
          <p:cNvSpPr>
            <a:spLocks noChangeArrowheads="1"/>
          </p:cNvSpPr>
          <p:nvPr/>
        </p:nvSpPr>
        <p:spPr bwMode="auto">
          <a:xfrm>
            <a:off x="284808" y="6145559"/>
            <a:ext cx="11907192" cy="307777"/>
          </a:xfrm>
          <a:prstGeom prst="rect">
            <a:avLst/>
          </a:prstGeom>
          <a:noFill/>
          <a:ln w="9525">
            <a:noFill/>
            <a:miter lim="800000"/>
            <a:headEnd/>
            <a:tailEnd/>
          </a:ln>
        </p:spPr>
        <p:txBody>
          <a:bodyPr wrap="square" lIns="0" tIns="0" rIns="0" bIns="0">
            <a:spAutoFit/>
          </a:bodyPr>
          <a:lstStyle/>
          <a:p>
            <a:pPr algn="l" eaLnBrk="0" hangingPunct="0"/>
            <a:r>
              <a:rPr lang="en-US" b="1" dirty="0">
                <a:latin typeface="Arial" charset="0"/>
                <a:sym typeface="Wingdings" panose="05000000000000000000" pitchFamily="2" charset="2"/>
              </a:rPr>
              <a:t> Result Forwarding from EX to EX</a:t>
            </a:r>
            <a:endParaRPr lang="de-DE" sz="2000" b="1" dirty="0">
              <a:latin typeface="Arial" charset="0"/>
            </a:endParaRPr>
          </a:p>
        </p:txBody>
      </p:sp>
      <p:sp>
        <p:nvSpPr>
          <p:cNvPr id="30" name="Line 34"/>
          <p:cNvSpPr>
            <a:spLocks noChangeShapeType="1"/>
          </p:cNvSpPr>
          <p:nvPr/>
        </p:nvSpPr>
        <p:spPr bwMode="auto">
          <a:xfrm>
            <a:off x="4583832" y="2270775"/>
            <a:ext cx="288032" cy="761401"/>
          </a:xfrm>
          <a:prstGeom prst="line">
            <a:avLst/>
          </a:prstGeom>
          <a:noFill/>
          <a:ln w="57150">
            <a:solidFill>
              <a:schemeClr val="tx2">
                <a:lumMod val="60000"/>
                <a:lumOff val="40000"/>
              </a:schemeClr>
            </a:solidFill>
            <a:round/>
            <a:headEnd/>
            <a:tailEnd type="triangle" w="med" len="med"/>
          </a:ln>
        </p:spPr>
        <p:txBody>
          <a:bodyPr/>
          <a:lstStyle/>
          <a:p>
            <a:endParaRPr lang="de-DE"/>
          </a:p>
        </p:txBody>
      </p:sp>
      <p:sp>
        <p:nvSpPr>
          <p:cNvPr id="32" name="Rectangle 7"/>
          <p:cNvSpPr>
            <a:spLocks noChangeArrowheads="1"/>
          </p:cNvSpPr>
          <p:nvPr/>
        </p:nvSpPr>
        <p:spPr bwMode="auto">
          <a:xfrm>
            <a:off x="335360" y="4643350"/>
            <a:ext cx="1264770"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OR R8,R1,R9</a:t>
            </a:r>
            <a:endParaRPr lang="de-DE" sz="1600" b="1" dirty="0">
              <a:latin typeface="Arial" charset="0"/>
            </a:endParaRPr>
          </a:p>
        </p:txBody>
      </p:sp>
    </p:spTree>
    <p:extLst>
      <p:ext uri="{BB962C8B-B14F-4D97-AF65-F5344CB8AC3E}">
        <p14:creationId xmlns:p14="http://schemas.microsoft.com/office/powerpoint/2010/main" val="95032426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noProof="0" dirty="0"/>
              <a:t>Result forwarding</a:t>
            </a:r>
          </a:p>
        </p:txBody>
      </p:sp>
      <p:sp>
        <p:nvSpPr>
          <p:cNvPr id="132100" name="Rectangle 3"/>
          <p:cNvSpPr>
            <a:spLocks noGrp="1" noChangeArrowheads="1"/>
          </p:cNvSpPr>
          <p:nvPr>
            <p:ph idx="1"/>
          </p:nvPr>
        </p:nvSpPr>
        <p:spPr/>
        <p:txBody>
          <a:bodyPr/>
          <a:lstStyle/>
          <a:p>
            <a:endParaRPr lang="en-US" noProof="0" dirty="0"/>
          </a:p>
          <a:p>
            <a:r>
              <a:rPr lang="en-US" noProof="0" dirty="0"/>
              <a:t>Example: </a:t>
            </a:r>
          </a:p>
          <a:p>
            <a:endParaRPr lang="en-US" noProof="0" dirty="0"/>
          </a:p>
          <a:p>
            <a:r>
              <a:rPr lang="en-US" noProof="0" dirty="0"/>
              <a:t>The result in ALU output of Instr</a:t>
            </a:r>
            <a:r>
              <a:rPr lang="en-US" baseline="-25000" noProof="0" dirty="0"/>
              <a:t>1</a:t>
            </a:r>
            <a:r>
              <a:rPr lang="en-US" noProof="0" dirty="0"/>
              <a:t> in EX stage can immediately be forwarded back to ALU input of EX stage as an operand for Instr</a:t>
            </a:r>
            <a:r>
              <a:rPr lang="en-US" baseline="-25000" noProof="0" dirty="0"/>
              <a:t>2</a:t>
            </a:r>
          </a:p>
        </p:txBody>
      </p:sp>
      <p:sp>
        <p:nvSpPr>
          <p:cNvPr id="132098" name="Fußzeilenplatzhalter 3"/>
          <p:cNvSpPr>
            <a:spLocks noGrp="1"/>
          </p:cNvSpPr>
          <p:nvPr>
            <p:ph type="ftr" sz="quarter" idx="10"/>
          </p:nvPr>
        </p:nvSpPr>
        <p:spPr/>
        <p:txBody>
          <a:bodyPr/>
          <a:lstStyle/>
          <a:p>
            <a:r>
              <a:rPr lang="en-US"/>
              <a:t>TI II - Computer Architecture</a:t>
            </a:r>
          </a:p>
        </p:txBody>
      </p:sp>
    </p:spTree>
    <p:extLst>
      <p:ext uri="{BB962C8B-B14F-4D97-AF65-F5344CB8AC3E}">
        <p14:creationId xmlns:p14="http://schemas.microsoft.com/office/powerpoint/2010/main" val="3756481081"/>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Data hazard: Hardware solution by forwarding</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93240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120688"/>
            <a:ext cx="1388201"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ADD R1,R2,R3</a:t>
            </a:r>
            <a:endParaRPr lang="de-DE" b="1" dirty="0">
              <a:latin typeface="Arial" charset="0"/>
            </a:endParaRPr>
          </a:p>
        </p:txBody>
      </p:sp>
      <p:sp>
        <p:nvSpPr>
          <p:cNvPr id="133152" name="Rectangle 35"/>
          <p:cNvSpPr>
            <a:spLocks noChangeArrowheads="1"/>
          </p:cNvSpPr>
          <p:nvPr/>
        </p:nvSpPr>
        <p:spPr bwMode="auto">
          <a:xfrm>
            <a:off x="8601283" y="584707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567429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560910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560910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560910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560910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560910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560910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560910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1900772"/>
            <a:ext cx="4104000" cy="756000"/>
          </a:xfrm>
          <a:prstGeom prst="rect">
            <a:avLst/>
          </a:prstGeom>
        </p:spPr>
      </p:pic>
      <p:sp>
        <p:nvSpPr>
          <p:cNvPr id="56" name="Rectangle 7"/>
          <p:cNvSpPr>
            <a:spLocks noChangeArrowheads="1"/>
          </p:cNvSpPr>
          <p:nvPr/>
        </p:nvSpPr>
        <p:spPr bwMode="auto">
          <a:xfrm>
            <a:off x="335360" y="3815174"/>
            <a:ext cx="1388201"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AND R6,R1,R7</a:t>
            </a:r>
            <a:endParaRPr lang="de-DE" sz="1600" b="1" dirty="0">
              <a:latin typeface="Arial" charset="0"/>
            </a:endParaRPr>
          </a:p>
        </p:txBody>
      </p:sp>
      <p:pic>
        <p:nvPicPr>
          <p:cNvPr id="57" name="Picture 56"/>
          <p:cNvPicPr>
            <a:picLocks noChangeAspect="1"/>
          </p:cNvPicPr>
          <p:nvPr/>
        </p:nvPicPr>
        <p:blipFill rotWithShape="1">
          <a:blip r:embed="rId3"/>
          <a:srcRect l="19772" t="45754" r="46897" b="18330"/>
          <a:stretch/>
        </p:blipFill>
        <p:spPr>
          <a:xfrm>
            <a:off x="3936216" y="3592876"/>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1540732"/>
            <a:ext cx="4176000" cy="324000"/>
          </a:xfrm>
          <a:prstGeom prst="rect">
            <a:avLst/>
          </a:prstGeom>
        </p:spPr>
      </p:pic>
      <p:sp>
        <p:nvSpPr>
          <p:cNvPr id="33" name="Rectangle 7"/>
          <p:cNvSpPr>
            <a:spLocks noChangeArrowheads="1"/>
          </p:cNvSpPr>
          <p:nvPr/>
        </p:nvSpPr>
        <p:spPr bwMode="auto">
          <a:xfrm>
            <a:off x="335360" y="298478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2764868"/>
            <a:ext cx="4104000" cy="756000"/>
          </a:xfrm>
          <a:prstGeom prst="rect">
            <a:avLst/>
          </a:prstGeom>
        </p:spPr>
      </p:pic>
      <p:pic>
        <p:nvPicPr>
          <p:cNvPr id="36" name="Picture 35"/>
          <p:cNvPicPr>
            <a:picLocks noChangeAspect="1"/>
          </p:cNvPicPr>
          <p:nvPr/>
        </p:nvPicPr>
        <p:blipFill rotWithShape="1">
          <a:blip r:embed="rId3"/>
          <a:srcRect l="19772" t="45754" r="46897" b="18330"/>
          <a:stretch/>
        </p:blipFill>
        <p:spPr>
          <a:xfrm>
            <a:off x="4799856" y="4421052"/>
            <a:ext cx="4104000" cy="756000"/>
          </a:xfrm>
          <a:prstGeom prst="rect">
            <a:avLst/>
          </a:prstGeom>
        </p:spPr>
      </p:pic>
      <p:sp>
        <p:nvSpPr>
          <p:cNvPr id="29" name="Rectangle 7"/>
          <p:cNvSpPr>
            <a:spLocks noChangeArrowheads="1"/>
          </p:cNvSpPr>
          <p:nvPr/>
        </p:nvSpPr>
        <p:spPr bwMode="auto">
          <a:xfrm>
            <a:off x="284808" y="6145559"/>
            <a:ext cx="11907192" cy="307777"/>
          </a:xfrm>
          <a:prstGeom prst="rect">
            <a:avLst/>
          </a:prstGeom>
          <a:noFill/>
          <a:ln w="9525">
            <a:noFill/>
            <a:miter lim="800000"/>
            <a:headEnd/>
            <a:tailEnd/>
          </a:ln>
        </p:spPr>
        <p:txBody>
          <a:bodyPr wrap="square" lIns="0" tIns="0" rIns="0" bIns="0">
            <a:spAutoFit/>
          </a:bodyPr>
          <a:lstStyle/>
          <a:p>
            <a:pPr algn="l" eaLnBrk="0" hangingPunct="0"/>
            <a:r>
              <a:rPr lang="en-US" b="1" dirty="0">
                <a:latin typeface="Arial" charset="0"/>
                <a:sym typeface="Wingdings" panose="05000000000000000000" pitchFamily="2" charset="2"/>
              </a:rPr>
              <a:t> Forward from MEM to EXE</a:t>
            </a:r>
            <a:endParaRPr lang="de-DE" sz="2000" b="1" dirty="0">
              <a:latin typeface="Arial" charset="0"/>
            </a:endParaRPr>
          </a:p>
        </p:txBody>
      </p:sp>
      <p:sp>
        <p:nvSpPr>
          <p:cNvPr id="30" name="Line 34"/>
          <p:cNvSpPr>
            <a:spLocks noChangeShapeType="1"/>
          </p:cNvSpPr>
          <p:nvPr/>
        </p:nvSpPr>
        <p:spPr bwMode="auto">
          <a:xfrm>
            <a:off x="4583832" y="2270775"/>
            <a:ext cx="288032" cy="761401"/>
          </a:xfrm>
          <a:prstGeom prst="line">
            <a:avLst/>
          </a:prstGeom>
          <a:noFill/>
          <a:ln w="57150">
            <a:solidFill>
              <a:schemeClr val="tx2">
                <a:lumMod val="60000"/>
                <a:lumOff val="40000"/>
              </a:schemeClr>
            </a:solidFill>
            <a:round/>
            <a:headEnd/>
            <a:tailEnd type="triangle" w="med" len="med"/>
          </a:ln>
        </p:spPr>
        <p:txBody>
          <a:bodyPr/>
          <a:lstStyle/>
          <a:p>
            <a:endParaRPr lang="de-DE"/>
          </a:p>
        </p:txBody>
      </p:sp>
      <p:sp>
        <p:nvSpPr>
          <p:cNvPr id="31" name="Line 34"/>
          <p:cNvSpPr>
            <a:spLocks noChangeShapeType="1"/>
          </p:cNvSpPr>
          <p:nvPr/>
        </p:nvSpPr>
        <p:spPr bwMode="auto">
          <a:xfrm>
            <a:off x="5519936" y="2296780"/>
            <a:ext cx="288032" cy="1563571"/>
          </a:xfrm>
          <a:prstGeom prst="line">
            <a:avLst/>
          </a:prstGeom>
          <a:noFill/>
          <a:ln w="57150">
            <a:solidFill>
              <a:schemeClr val="tx2">
                <a:lumMod val="60000"/>
                <a:lumOff val="40000"/>
              </a:schemeClr>
            </a:solidFill>
            <a:round/>
            <a:headEnd/>
            <a:tailEnd type="triangle" w="med" len="med"/>
          </a:ln>
        </p:spPr>
        <p:txBody>
          <a:bodyPr/>
          <a:lstStyle/>
          <a:p>
            <a:endParaRPr lang="de-DE"/>
          </a:p>
        </p:txBody>
      </p:sp>
      <p:sp>
        <p:nvSpPr>
          <p:cNvPr id="28" name="Rectangle 7"/>
          <p:cNvSpPr>
            <a:spLocks noChangeArrowheads="1"/>
          </p:cNvSpPr>
          <p:nvPr/>
        </p:nvSpPr>
        <p:spPr bwMode="auto">
          <a:xfrm>
            <a:off x="335360" y="4643350"/>
            <a:ext cx="1264770" cy="246221"/>
          </a:xfrm>
          <a:prstGeom prst="rect">
            <a:avLst/>
          </a:prstGeom>
          <a:noFill/>
          <a:ln w="9525">
            <a:noFill/>
            <a:miter lim="800000"/>
            <a:headEnd/>
            <a:tailEnd/>
          </a:ln>
        </p:spPr>
        <p:txBody>
          <a:bodyPr wrap="none" lIns="0" tIns="0" rIns="0" bIns="0">
            <a:spAutoFit/>
          </a:bodyPr>
          <a:lstStyle/>
          <a:p>
            <a:pPr eaLnBrk="0" hangingPunct="0"/>
            <a:r>
              <a:rPr lang="de-DE" sz="1600" dirty="0">
                <a:solidFill>
                  <a:srgbClr val="000000"/>
                </a:solidFill>
                <a:latin typeface="Arial" charset="0"/>
              </a:rPr>
              <a:t>OR R8,R1,R9</a:t>
            </a:r>
            <a:endParaRPr lang="de-DE" sz="1600" b="1" dirty="0">
              <a:latin typeface="Arial" charset="0"/>
            </a:endParaRPr>
          </a:p>
        </p:txBody>
      </p:sp>
      <p:sp>
        <p:nvSpPr>
          <p:cNvPr id="32" name="Line 34"/>
          <p:cNvSpPr>
            <a:spLocks noChangeShapeType="1"/>
          </p:cNvSpPr>
          <p:nvPr/>
        </p:nvSpPr>
        <p:spPr bwMode="auto">
          <a:xfrm flipH="1">
            <a:off x="5951984" y="2438562"/>
            <a:ext cx="0" cy="2130949"/>
          </a:xfrm>
          <a:prstGeom prst="line">
            <a:avLst/>
          </a:prstGeom>
          <a:noFill/>
          <a:ln w="57150">
            <a:solidFill>
              <a:srgbClr val="92D050"/>
            </a:solidFill>
            <a:round/>
            <a:headEnd/>
            <a:tailEnd type="triangle" w="med" len="med"/>
          </a:ln>
        </p:spPr>
        <p:txBody>
          <a:bodyPr/>
          <a:lstStyle/>
          <a:p>
            <a:endParaRPr lang="de-DE"/>
          </a:p>
        </p:txBody>
      </p:sp>
    </p:spTree>
    <p:extLst>
      <p:ext uri="{BB962C8B-B14F-4D97-AF65-F5344CB8AC3E}">
        <p14:creationId xmlns:p14="http://schemas.microsoft.com/office/powerpoint/2010/main" val="231309126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noProof="0" dirty="0"/>
              <a:t>Load forwarding</a:t>
            </a:r>
          </a:p>
        </p:txBody>
      </p:sp>
      <p:sp>
        <p:nvSpPr>
          <p:cNvPr id="132100" name="Rectangle 3"/>
          <p:cNvSpPr>
            <a:spLocks noGrp="1" noChangeArrowheads="1"/>
          </p:cNvSpPr>
          <p:nvPr>
            <p:ph idx="1"/>
          </p:nvPr>
        </p:nvSpPr>
        <p:spPr/>
        <p:txBody>
          <a:bodyPr/>
          <a:lstStyle/>
          <a:p>
            <a:pPr indent="-141685"/>
            <a:endParaRPr lang="en-US" noProof="0" dirty="0"/>
          </a:p>
          <a:p>
            <a:pPr indent="-141685"/>
            <a:r>
              <a:rPr lang="en-US" noProof="0" dirty="0"/>
              <a:t>Example: </a:t>
            </a:r>
          </a:p>
          <a:p>
            <a:pPr indent="-141685"/>
            <a:endParaRPr lang="en-US" noProof="0" dirty="0"/>
          </a:p>
          <a:p>
            <a:pPr indent="-141685"/>
            <a:r>
              <a:rPr lang="en-US" noProof="0" dirty="0"/>
              <a:t>The load memory data register from MEM stage can be forwarded to ALU input of EX stage.</a:t>
            </a:r>
          </a:p>
        </p:txBody>
      </p:sp>
      <p:sp>
        <p:nvSpPr>
          <p:cNvPr id="132098" name="Fußzeilenplatzhalter 3"/>
          <p:cNvSpPr>
            <a:spLocks noGrp="1"/>
          </p:cNvSpPr>
          <p:nvPr>
            <p:ph type="ftr" sz="quarter" idx="10"/>
          </p:nvPr>
        </p:nvSpPr>
        <p:spPr/>
        <p:txBody>
          <a:bodyPr/>
          <a:lstStyle/>
          <a:p>
            <a:r>
              <a:rPr lang="en-US"/>
              <a:t>TI II - Computer Architecture</a:t>
            </a:r>
          </a:p>
        </p:txBody>
      </p:sp>
    </p:spTree>
    <p:extLst>
      <p:ext uri="{BB962C8B-B14F-4D97-AF65-F5344CB8AC3E}">
        <p14:creationId xmlns:p14="http://schemas.microsoft.com/office/powerpoint/2010/main" val="2864452185"/>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Load-use data hazard</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19246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624744"/>
            <a:ext cx="896849"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LW R1,$0</a:t>
            </a:r>
            <a:endParaRPr lang="de-DE" b="1" dirty="0">
              <a:latin typeface="Arial" charset="0"/>
            </a:endParaRPr>
          </a:p>
        </p:txBody>
      </p:sp>
      <p:sp>
        <p:nvSpPr>
          <p:cNvPr id="133152" name="Rectangle 35"/>
          <p:cNvSpPr>
            <a:spLocks noChangeArrowheads="1"/>
          </p:cNvSpPr>
          <p:nvPr/>
        </p:nvSpPr>
        <p:spPr bwMode="auto">
          <a:xfrm>
            <a:off x="8601283" y="510713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493435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486916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486916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486916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486916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486916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486916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486916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2404828"/>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2044788"/>
            <a:ext cx="4176000" cy="324000"/>
          </a:xfrm>
          <a:prstGeom prst="rect">
            <a:avLst/>
          </a:prstGeom>
        </p:spPr>
      </p:pic>
      <p:sp>
        <p:nvSpPr>
          <p:cNvPr id="33" name="Rectangle 7"/>
          <p:cNvSpPr>
            <a:spLocks noChangeArrowheads="1"/>
          </p:cNvSpPr>
          <p:nvPr/>
        </p:nvSpPr>
        <p:spPr bwMode="auto">
          <a:xfrm>
            <a:off x="335360" y="368500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3465088"/>
            <a:ext cx="4104000" cy="756000"/>
          </a:xfrm>
          <a:prstGeom prst="rect">
            <a:avLst/>
          </a:prstGeom>
        </p:spPr>
      </p:pic>
    </p:spTree>
    <p:extLst>
      <p:ext uri="{BB962C8B-B14F-4D97-AF65-F5344CB8AC3E}">
        <p14:creationId xmlns:p14="http://schemas.microsoft.com/office/powerpoint/2010/main" val="104577915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Load-use data hazard</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19246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624744"/>
            <a:ext cx="896849"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LW R1,$0</a:t>
            </a:r>
            <a:endParaRPr lang="de-DE" b="1" dirty="0">
              <a:latin typeface="Arial" charset="0"/>
            </a:endParaRPr>
          </a:p>
        </p:txBody>
      </p:sp>
      <p:sp>
        <p:nvSpPr>
          <p:cNvPr id="133152" name="Rectangle 35"/>
          <p:cNvSpPr>
            <a:spLocks noChangeArrowheads="1"/>
          </p:cNvSpPr>
          <p:nvPr/>
        </p:nvSpPr>
        <p:spPr bwMode="auto">
          <a:xfrm>
            <a:off x="8601283" y="510713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493435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486916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486916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486916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486916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486916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486916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486916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2404828"/>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2044788"/>
            <a:ext cx="4176000" cy="324000"/>
          </a:xfrm>
          <a:prstGeom prst="rect">
            <a:avLst/>
          </a:prstGeom>
        </p:spPr>
      </p:pic>
      <p:sp>
        <p:nvSpPr>
          <p:cNvPr id="33" name="Rectangle 7"/>
          <p:cNvSpPr>
            <a:spLocks noChangeArrowheads="1"/>
          </p:cNvSpPr>
          <p:nvPr/>
        </p:nvSpPr>
        <p:spPr bwMode="auto">
          <a:xfrm>
            <a:off x="335360" y="368500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19772" t="45754" r="46897" b="18330"/>
          <a:stretch/>
        </p:blipFill>
        <p:spPr>
          <a:xfrm>
            <a:off x="2999656" y="3465088"/>
            <a:ext cx="4104000" cy="756000"/>
          </a:xfrm>
          <a:prstGeom prst="rect">
            <a:avLst/>
          </a:prstGeom>
        </p:spPr>
      </p:pic>
      <p:sp>
        <p:nvSpPr>
          <p:cNvPr id="29" name="Rectangle 7"/>
          <p:cNvSpPr>
            <a:spLocks noChangeArrowheads="1"/>
          </p:cNvSpPr>
          <p:nvPr/>
        </p:nvSpPr>
        <p:spPr bwMode="auto">
          <a:xfrm>
            <a:off x="284808" y="5877272"/>
            <a:ext cx="11907192" cy="307777"/>
          </a:xfrm>
          <a:prstGeom prst="rect">
            <a:avLst/>
          </a:prstGeom>
          <a:noFill/>
          <a:ln w="9525">
            <a:noFill/>
            <a:miter lim="800000"/>
            <a:headEnd/>
            <a:tailEnd/>
          </a:ln>
        </p:spPr>
        <p:txBody>
          <a:bodyPr wrap="square" lIns="0" tIns="0" rIns="0" bIns="0">
            <a:spAutoFit/>
          </a:bodyPr>
          <a:lstStyle/>
          <a:p>
            <a:pPr algn="l" eaLnBrk="0" hangingPunct="0"/>
            <a:r>
              <a:rPr lang="en-US" b="1" dirty="0">
                <a:latin typeface="Arial" charset="0"/>
                <a:sym typeface="Wingdings" panose="05000000000000000000" pitchFamily="2" charset="2"/>
              </a:rPr>
              <a:t> Data hazard even with forwarding!</a:t>
            </a:r>
            <a:endParaRPr lang="de-DE" sz="2000" b="1" dirty="0">
              <a:latin typeface="Arial" charset="0"/>
            </a:endParaRPr>
          </a:p>
        </p:txBody>
      </p:sp>
      <p:sp>
        <p:nvSpPr>
          <p:cNvPr id="35" name="Line 34"/>
          <p:cNvSpPr>
            <a:spLocks noChangeShapeType="1"/>
          </p:cNvSpPr>
          <p:nvPr/>
        </p:nvSpPr>
        <p:spPr bwMode="auto">
          <a:xfrm flipH="1">
            <a:off x="4654238" y="2789683"/>
            <a:ext cx="869820" cy="1000818"/>
          </a:xfrm>
          <a:prstGeom prst="line">
            <a:avLst/>
          </a:prstGeom>
          <a:noFill/>
          <a:ln w="57150">
            <a:solidFill>
              <a:srgbClr val="FF0000"/>
            </a:solidFill>
            <a:round/>
            <a:headEnd/>
            <a:tailEnd type="triangle" w="med" len="med"/>
          </a:ln>
        </p:spPr>
        <p:txBody>
          <a:bodyPr/>
          <a:lstStyle/>
          <a:p>
            <a:endParaRPr lang="de-DE"/>
          </a:p>
        </p:txBody>
      </p:sp>
    </p:spTree>
    <p:extLst>
      <p:ext uri="{BB962C8B-B14F-4D97-AF65-F5344CB8AC3E}">
        <p14:creationId xmlns:p14="http://schemas.microsoft.com/office/powerpoint/2010/main" val="342030796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0" name="Rectangle 50"/>
          <p:cNvSpPr>
            <a:spLocks noGrp="1" noChangeArrowheads="1"/>
          </p:cNvSpPr>
          <p:nvPr>
            <p:ph type="title"/>
          </p:nvPr>
        </p:nvSpPr>
        <p:spPr/>
        <p:txBody>
          <a:bodyPr/>
          <a:lstStyle/>
          <a:p>
            <a:pPr eaLnBrk="1" hangingPunct="1"/>
            <a:r>
              <a:rPr lang="en-US" noProof="0" dirty="0"/>
              <a:t>Load-use data hazard</a:t>
            </a:r>
          </a:p>
        </p:txBody>
      </p:sp>
      <p:sp>
        <p:nvSpPr>
          <p:cNvPr id="133122" name="Fußzeilenplatzhalter 3"/>
          <p:cNvSpPr>
            <a:spLocks noGrp="1"/>
          </p:cNvSpPr>
          <p:nvPr>
            <p:ph type="ftr" sz="quarter" idx="10"/>
          </p:nvPr>
        </p:nvSpPr>
        <p:spPr>
          <a:noFill/>
        </p:spPr>
        <p:txBody>
          <a:bodyPr/>
          <a:lstStyle/>
          <a:p>
            <a:r>
              <a:rPr lang="en-US" dirty="0"/>
              <a:t>TI II - Computer Architecture</a:t>
            </a:r>
          </a:p>
        </p:txBody>
      </p:sp>
      <p:sp>
        <p:nvSpPr>
          <p:cNvPr id="133123" name="Rectangle 2"/>
          <p:cNvSpPr>
            <a:spLocks noChangeArrowheads="1"/>
          </p:cNvSpPr>
          <p:nvPr/>
        </p:nvSpPr>
        <p:spPr bwMode="auto">
          <a:xfrm>
            <a:off x="1606551" y="5192466"/>
            <a:ext cx="17463" cy="20637"/>
          </a:xfrm>
          <a:prstGeom prst="rect">
            <a:avLst/>
          </a:prstGeom>
          <a:solidFill>
            <a:srgbClr val="FFFFFF"/>
          </a:solidFill>
          <a:ln w="9525">
            <a:noFill/>
            <a:miter lim="800000"/>
            <a:headEnd/>
            <a:tailEnd/>
          </a:ln>
        </p:spPr>
        <p:txBody>
          <a:bodyPr/>
          <a:lstStyle/>
          <a:p>
            <a:endParaRPr lang="de-DE"/>
          </a:p>
        </p:txBody>
      </p:sp>
      <p:sp>
        <p:nvSpPr>
          <p:cNvPr id="133128" name="Rectangle 7"/>
          <p:cNvSpPr>
            <a:spLocks noChangeArrowheads="1"/>
          </p:cNvSpPr>
          <p:nvPr/>
        </p:nvSpPr>
        <p:spPr bwMode="auto">
          <a:xfrm>
            <a:off x="335360" y="2624744"/>
            <a:ext cx="896849"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LW R1,$0</a:t>
            </a:r>
            <a:endParaRPr lang="de-DE" b="1" dirty="0">
              <a:latin typeface="Arial" charset="0"/>
            </a:endParaRPr>
          </a:p>
        </p:txBody>
      </p:sp>
      <p:sp>
        <p:nvSpPr>
          <p:cNvPr id="133152" name="Rectangle 35"/>
          <p:cNvSpPr>
            <a:spLocks noChangeArrowheads="1"/>
          </p:cNvSpPr>
          <p:nvPr/>
        </p:nvSpPr>
        <p:spPr bwMode="auto">
          <a:xfrm>
            <a:off x="8601283" y="5107135"/>
            <a:ext cx="387927"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time</a:t>
            </a:r>
            <a:endParaRPr lang="de-DE" sz="1600" b="1" dirty="0">
              <a:latin typeface="Arial" charset="0"/>
            </a:endParaRPr>
          </a:p>
        </p:txBody>
      </p:sp>
      <p:grpSp>
        <p:nvGrpSpPr>
          <p:cNvPr id="133145" name="Group 26"/>
          <p:cNvGrpSpPr>
            <a:grpSpLocks/>
          </p:cNvGrpSpPr>
          <p:nvPr/>
        </p:nvGrpSpPr>
        <p:grpSpPr bwMode="auto">
          <a:xfrm>
            <a:off x="2063552" y="4934358"/>
            <a:ext cx="6925657" cy="151587"/>
            <a:chOff x="1116" y="3556"/>
            <a:chExt cx="4476" cy="86"/>
          </a:xfrm>
        </p:grpSpPr>
        <p:sp>
          <p:nvSpPr>
            <p:cNvPr id="133170" name="Freeform 27"/>
            <p:cNvSpPr>
              <a:spLocks/>
            </p:cNvSpPr>
            <p:nvPr/>
          </p:nvSpPr>
          <p:spPr bwMode="auto">
            <a:xfrm>
              <a:off x="5419" y="3556"/>
              <a:ext cx="173" cy="86"/>
            </a:xfrm>
            <a:custGeom>
              <a:avLst/>
              <a:gdLst>
                <a:gd name="T0" fmla="*/ 173 w 173"/>
                <a:gd name="T1" fmla="*/ 36 h 86"/>
                <a:gd name="T2" fmla="*/ 0 w 173"/>
                <a:gd name="T3" fmla="*/ 86 h 86"/>
                <a:gd name="T4" fmla="*/ 0 w 173"/>
                <a:gd name="T5" fmla="*/ 36 h 86"/>
                <a:gd name="T6" fmla="*/ 0 w 173"/>
                <a:gd name="T7" fmla="*/ 0 h 86"/>
                <a:gd name="T8" fmla="*/ 173 w 173"/>
                <a:gd name="T9" fmla="*/ 36 h 86"/>
                <a:gd name="T10" fmla="*/ 0 60000 65536"/>
                <a:gd name="T11" fmla="*/ 0 60000 65536"/>
                <a:gd name="T12" fmla="*/ 0 60000 65536"/>
                <a:gd name="T13" fmla="*/ 0 60000 65536"/>
                <a:gd name="T14" fmla="*/ 0 60000 65536"/>
                <a:gd name="T15" fmla="*/ 0 w 173"/>
                <a:gd name="T16" fmla="*/ 0 h 86"/>
                <a:gd name="T17" fmla="*/ 173 w 173"/>
                <a:gd name="T18" fmla="*/ 86 h 86"/>
              </a:gdLst>
              <a:ahLst/>
              <a:cxnLst>
                <a:cxn ang="T10">
                  <a:pos x="T0" y="T1"/>
                </a:cxn>
                <a:cxn ang="T11">
                  <a:pos x="T2" y="T3"/>
                </a:cxn>
                <a:cxn ang="T12">
                  <a:pos x="T4" y="T5"/>
                </a:cxn>
                <a:cxn ang="T13">
                  <a:pos x="T6" y="T7"/>
                </a:cxn>
                <a:cxn ang="T14">
                  <a:pos x="T8" y="T9"/>
                </a:cxn>
              </a:cxnLst>
              <a:rect l="T15" t="T16" r="T17" b="T18"/>
              <a:pathLst>
                <a:path w="173" h="86">
                  <a:moveTo>
                    <a:pt x="173" y="36"/>
                  </a:moveTo>
                  <a:lnTo>
                    <a:pt x="0" y="86"/>
                  </a:lnTo>
                  <a:lnTo>
                    <a:pt x="0" y="36"/>
                  </a:lnTo>
                  <a:lnTo>
                    <a:pt x="0" y="0"/>
                  </a:lnTo>
                  <a:lnTo>
                    <a:pt x="173" y="36"/>
                  </a:lnTo>
                  <a:close/>
                </a:path>
              </a:pathLst>
            </a:custGeom>
            <a:solidFill>
              <a:srgbClr val="000000"/>
            </a:solidFill>
            <a:ln w="9525">
              <a:noFill/>
              <a:round/>
              <a:headEnd/>
              <a:tailEnd/>
            </a:ln>
          </p:spPr>
          <p:txBody>
            <a:bodyPr/>
            <a:lstStyle/>
            <a:p>
              <a:endParaRPr lang="de-DE"/>
            </a:p>
          </p:txBody>
        </p:sp>
        <p:sp>
          <p:nvSpPr>
            <p:cNvPr id="133171" name="Line 28"/>
            <p:cNvSpPr>
              <a:spLocks noChangeShapeType="1"/>
            </p:cNvSpPr>
            <p:nvPr/>
          </p:nvSpPr>
          <p:spPr bwMode="auto">
            <a:xfrm>
              <a:off x="1116" y="3592"/>
              <a:ext cx="4303" cy="1"/>
            </a:xfrm>
            <a:prstGeom prst="line">
              <a:avLst/>
            </a:prstGeom>
            <a:noFill/>
            <a:ln w="19050">
              <a:solidFill>
                <a:srgbClr val="000000"/>
              </a:solidFill>
              <a:round/>
              <a:headEnd/>
              <a:tailEnd/>
            </a:ln>
          </p:spPr>
          <p:txBody>
            <a:bodyPr/>
            <a:lstStyle/>
            <a:p>
              <a:endParaRPr lang="de-DE"/>
            </a:p>
          </p:txBody>
        </p:sp>
      </p:grpSp>
      <p:sp>
        <p:nvSpPr>
          <p:cNvPr id="133146" name="Line 29"/>
          <p:cNvSpPr>
            <a:spLocks noChangeShapeType="1"/>
          </p:cNvSpPr>
          <p:nvPr/>
        </p:nvSpPr>
        <p:spPr bwMode="auto">
          <a:xfrm>
            <a:off x="2855640" y="4869160"/>
            <a:ext cx="0" cy="237975"/>
          </a:xfrm>
          <a:prstGeom prst="line">
            <a:avLst/>
          </a:prstGeom>
          <a:noFill/>
          <a:ln w="19050">
            <a:solidFill>
              <a:srgbClr val="000000"/>
            </a:solidFill>
            <a:round/>
            <a:headEnd/>
            <a:tailEnd/>
          </a:ln>
        </p:spPr>
        <p:txBody>
          <a:bodyPr/>
          <a:lstStyle/>
          <a:p>
            <a:endParaRPr lang="de-DE"/>
          </a:p>
        </p:txBody>
      </p:sp>
      <p:sp>
        <p:nvSpPr>
          <p:cNvPr id="133147" name="Line 30"/>
          <p:cNvSpPr>
            <a:spLocks noChangeShapeType="1"/>
          </p:cNvSpPr>
          <p:nvPr/>
        </p:nvSpPr>
        <p:spPr bwMode="auto">
          <a:xfrm>
            <a:off x="3718134" y="4869160"/>
            <a:ext cx="1602" cy="237975"/>
          </a:xfrm>
          <a:prstGeom prst="line">
            <a:avLst/>
          </a:prstGeom>
          <a:noFill/>
          <a:ln w="19050">
            <a:solidFill>
              <a:srgbClr val="000000"/>
            </a:solidFill>
            <a:round/>
            <a:headEnd/>
            <a:tailEnd/>
          </a:ln>
        </p:spPr>
        <p:txBody>
          <a:bodyPr/>
          <a:lstStyle/>
          <a:p>
            <a:endParaRPr lang="de-DE"/>
          </a:p>
        </p:txBody>
      </p:sp>
      <p:sp>
        <p:nvSpPr>
          <p:cNvPr id="133148" name="Line 31"/>
          <p:cNvSpPr>
            <a:spLocks noChangeShapeType="1"/>
          </p:cNvSpPr>
          <p:nvPr/>
        </p:nvSpPr>
        <p:spPr bwMode="auto">
          <a:xfrm>
            <a:off x="4654238" y="4869160"/>
            <a:ext cx="1602" cy="237975"/>
          </a:xfrm>
          <a:prstGeom prst="line">
            <a:avLst/>
          </a:prstGeom>
          <a:noFill/>
          <a:ln w="19050">
            <a:solidFill>
              <a:srgbClr val="000000"/>
            </a:solidFill>
            <a:round/>
            <a:headEnd/>
            <a:tailEnd/>
          </a:ln>
        </p:spPr>
        <p:txBody>
          <a:bodyPr/>
          <a:lstStyle/>
          <a:p>
            <a:endParaRPr lang="de-DE"/>
          </a:p>
        </p:txBody>
      </p:sp>
      <p:sp>
        <p:nvSpPr>
          <p:cNvPr id="133149" name="Line 32"/>
          <p:cNvSpPr>
            <a:spLocks noChangeShapeType="1"/>
          </p:cNvSpPr>
          <p:nvPr/>
        </p:nvSpPr>
        <p:spPr bwMode="auto">
          <a:xfrm>
            <a:off x="5519936" y="4869160"/>
            <a:ext cx="0" cy="237975"/>
          </a:xfrm>
          <a:prstGeom prst="line">
            <a:avLst/>
          </a:prstGeom>
          <a:noFill/>
          <a:ln w="19050">
            <a:solidFill>
              <a:srgbClr val="000000"/>
            </a:solidFill>
            <a:round/>
            <a:headEnd/>
            <a:tailEnd/>
          </a:ln>
        </p:spPr>
        <p:txBody>
          <a:bodyPr/>
          <a:lstStyle/>
          <a:p>
            <a:endParaRPr lang="de-DE"/>
          </a:p>
        </p:txBody>
      </p:sp>
      <p:sp>
        <p:nvSpPr>
          <p:cNvPr id="133150" name="Line 33"/>
          <p:cNvSpPr>
            <a:spLocks noChangeShapeType="1"/>
          </p:cNvSpPr>
          <p:nvPr/>
        </p:nvSpPr>
        <p:spPr bwMode="auto">
          <a:xfrm>
            <a:off x="6382430" y="4869160"/>
            <a:ext cx="1602" cy="237975"/>
          </a:xfrm>
          <a:prstGeom prst="line">
            <a:avLst/>
          </a:prstGeom>
          <a:noFill/>
          <a:ln w="19050">
            <a:solidFill>
              <a:srgbClr val="000000"/>
            </a:solidFill>
            <a:round/>
            <a:headEnd/>
            <a:tailEnd/>
          </a:ln>
        </p:spPr>
        <p:txBody>
          <a:bodyPr/>
          <a:lstStyle/>
          <a:p>
            <a:endParaRPr lang="de-DE"/>
          </a:p>
        </p:txBody>
      </p:sp>
      <p:sp>
        <p:nvSpPr>
          <p:cNvPr id="133151" name="Line 34"/>
          <p:cNvSpPr>
            <a:spLocks noChangeShapeType="1"/>
          </p:cNvSpPr>
          <p:nvPr/>
        </p:nvSpPr>
        <p:spPr bwMode="auto">
          <a:xfrm>
            <a:off x="7318535" y="4869160"/>
            <a:ext cx="1601" cy="237975"/>
          </a:xfrm>
          <a:prstGeom prst="line">
            <a:avLst/>
          </a:prstGeom>
          <a:noFill/>
          <a:ln w="19050">
            <a:solidFill>
              <a:srgbClr val="000000"/>
            </a:solidFill>
            <a:round/>
            <a:headEnd/>
            <a:tailEnd/>
          </a:ln>
        </p:spPr>
        <p:txBody>
          <a:bodyPr/>
          <a:lstStyle/>
          <a:p>
            <a:endParaRPr lang="de-DE"/>
          </a:p>
        </p:txBody>
      </p:sp>
      <p:sp>
        <p:nvSpPr>
          <p:cNvPr id="133159" name="Line 49"/>
          <p:cNvSpPr>
            <a:spLocks noChangeShapeType="1"/>
          </p:cNvSpPr>
          <p:nvPr/>
        </p:nvSpPr>
        <p:spPr bwMode="auto">
          <a:xfrm>
            <a:off x="8184232" y="4869160"/>
            <a:ext cx="0" cy="237975"/>
          </a:xfrm>
          <a:prstGeom prst="line">
            <a:avLst/>
          </a:prstGeom>
          <a:noFill/>
          <a:ln w="19050">
            <a:solidFill>
              <a:srgbClr val="000000"/>
            </a:solidFill>
            <a:round/>
            <a:headEnd/>
            <a:tailEnd/>
          </a:ln>
        </p:spPr>
        <p:txBody>
          <a:bodyPr/>
          <a:lstStyle/>
          <a:p>
            <a:endParaRPr lang="de-DE"/>
          </a:p>
        </p:txBody>
      </p:sp>
      <p:pic>
        <p:nvPicPr>
          <p:cNvPr id="54" name="Picture 53"/>
          <p:cNvPicPr>
            <a:picLocks noChangeAspect="1"/>
          </p:cNvPicPr>
          <p:nvPr/>
        </p:nvPicPr>
        <p:blipFill rotWithShape="1">
          <a:blip r:embed="rId3"/>
          <a:srcRect l="19772" t="45754" r="46897" b="18330"/>
          <a:stretch/>
        </p:blipFill>
        <p:spPr>
          <a:xfrm>
            <a:off x="2139930" y="2404828"/>
            <a:ext cx="4104000" cy="756000"/>
          </a:xfrm>
          <a:prstGeom prst="rect">
            <a:avLst/>
          </a:prstGeom>
        </p:spPr>
      </p:pic>
      <p:pic>
        <p:nvPicPr>
          <p:cNvPr id="58" name="Picture 57"/>
          <p:cNvPicPr>
            <a:picLocks noChangeAspect="1"/>
          </p:cNvPicPr>
          <p:nvPr/>
        </p:nvPicPr>
        <p:blipFill rotWithShape="1">
          <a:blip r:embed="rId3"/>
          <a:srcRect l="19480" t="16684" r="46604" b="67924"/>
          <a:stretch/>
        </p:blipFill>
        <p:spPr>
          <a:xfrm>
            <a:off x="2080297" y="2044788"/>
            <a:ext cx="4176000" cy="324000"/>
          </a:xfrm>
          <a:prstGeom prst="rect">
            <a:avLst/>
          </a:prstGeom>
        </p:spPr>
      </p:pic>
      <p:sp>
        <p:nvSpPr>
          <p:cNvPr id="33" name="Rectangle 7"/>
          <p:cNvSpPr>
            <a:spLocks noChangeArrowheads="1"/>
          </p:cNvSpPr>
          <p:nvPr/>
        </p:nvSpPr>
        <p:spPr bwMode="auto">
          <a:xfrm>
            <a:off x="335360" y="3685004"/>
            <a:ext cx="1376980" cy="246221"/>
          </a:xfrm>
          <a:prstGeom prst="rect">
            <a:avLst/>
          </a:prstGeom>
          <a:noFill/>
          <a:ln w="9525">
            <a:noFill/>
            <a:miter lim="800000"/>
            <a:headEnd/>
            <a:tailEnd/>
          </a:ln>
        </p:spPr>
        <p:txBody>
          <a:bodyPr wrap="none" lIns="0" tIns="0" rIns="0" bIns="0">
            <a:spAutoFit/>
          </a:bodyPr>
          <a:lstStyle/>
          <a:p>
            <a:pPr algn="l" eaLnBrk="0" hangingPunct="0"/>
            <a:r>
              <a:rPr lang="en-US" sz="1600" dirty="0">
                <a:solidFill>
                  <a:srgbClr val="000000"/>
                </a:solidFill>
                <a:latin typeface="Arial" charset="0"/>
              </a:rPr>
              <a:t>SUB R4,R1,R3</a:t>
            </a:r>
            <a:endParaRPr lang="de-DE" b="1" dirty="0">
              <a:latin typeface="Arial" charset="0"/>
            </a:endParaRPr>
          </a:p>
        </p:txBody>
      </p:sp>
      <p:pic>
        <p:nvPicPr>
          <p:cNvPr id="34" name="Picture 33"/>
          <p:cNvPicPr>
            <a:picLocks noChangeAspect="1"/>
          </p:cNvPicPr>
          <p:nvPr/>
        </p:nvPicPr>
        <p:blipFill rotWithShape="1">
          <a:blip r:embed="rId3"/>
          <a:srcRect l="31649" t="45754" r="35020" b="18330"/>
          <a:stretch/>
        </p:blipFill>
        <p:spPr>
          <a:xfrm>
            <a:off x="5400000" y="3465088"/>
            <a:ext cx="4104000" cy="756000"/>
          </a:xfrm>
          <a:prstGeom prst="rect">
            <a:avLst/>
          </a:prstGeom>
        </p:spPr>
      </p:pic>
      <p:sp>
        <p:nvSpPr>
          <p:cNvPr id="29" name="Rectangle 7"/>
          <p:cNvSpPr>
            <a:spLocks noChangeArrowheads="1"/>
          </p:cNvSpPr>
          <p:nvPr/>
        </p:nvSpPr>
        <p:spPr bwMode="auto">
          <a:xfrm>
            <a:off x="284808" y="5877272"/>
            <a:ext cx="11907192" cy="307777"/>
          </a:xfrm>
          <a:prstGeom prst="rect">
            <a:avLst/>
          </a:prstGeom>
          <a:noFill/>
          <a:ln w="9525">
            <a:noFill/>
            <a:miter lim="800000"/>
            <a:headEnd/>
            <a:tailEnd/>
          </a:ln>
        </p:spPr>
        <p:txBody>
          <a:bodyPr wrap="square" lIns="0" tIns="0" rIns="0" bIns="0">
            <a:spAutoFit/>
          </a:bodyPr>
          <a:lstStyle/>
          <a:p>
            <a:pPr algn="l" eaLnBrk="0" hangingPunct="0"/>
            <a:r>
              <a:rPr lang="en-US" b="1" dirty="0">
                <a:latin typeface="Arial" charset="0"/>
                <a:sym typeface="Wingdings" panose="05000000000000000000" pitchFamily="2" charset="2"/>
              </a:rPr>
              <a:t> Need stalling AND forwarding</a:t>
            </a:r>
            <a:endParaRPr lang="de-DE" sz="2000" b="1" dirty="0">
              <a:latin typeface="Arial" charset="0"/>
            </a:endParaRPr>
          </a:p>
        </p:txBody>
      </p:sp>
      <p:sp>
        <p:nvSpPr>
          <p:cNvPr id="23" name="Line 34"/>
          <p:cNvSpPr>
            <a:spLocks noChangeShapeType="1"/>
          </p:cNvSpPr>
          <p:nvPr/>
        </p:nvSpPr>
        <p:spPr bwMode="auto">
          <a:xfrm>
            <a:off x="5519936" y="2779414"/>
            <a:ext cx="288032" cy="993730"/>
          </a:xfrm>
          <a:prstGeom prst="line">
            <a:avLst/>
          </a:prstGeom>
          <a:noFill/>
          <a:ln w="57150">
            <a:solidFill>
              <a:schemeClr val="tx2">
                <a:lumMod val="60000"/>
                <a:lumOff val="40000"/>
              </a:schemeClr>
            </a:solidFill>
            <a:round/>
            <a:headEnd/>
            <a:tailEnd type="triangle" w="med" len="med"/>
          </a:ln>
        </p:spPr>
        <p:txBody>
          <a:bodyPr/>
          <a:lstStyle/>
          <a:p>
            <a:endParaRPr lang="de-DE"/>
          </a:p>
        </p:txBody>
      </p:sp>
      <p:pic>
        <p:nvPicPr>
          <p:cNvPr id="24" name="Picture 23"/>
          <p:cNvPicPr>
            <a:picLocks noChangeAspect="1"/>
          </p:cNvPicPr>
          <p:nvPr/>
        </p:nvPicPr>
        <p:blipFill rotWithShape="1">
          <a:blip r:embed="rId3"/>
          <a:srcRect l="19772" t="45754" r="65905" b="18330"/>
          <a:stretch/>
        </p:blipFill>
        <p:spPr>
          <a:xfrm>
            <a:off x="3053760" y="3458564"/>
            <a:ext cx="1764000" cy="756000"/>
          </a:xfrm>
          <a:prstGeom prst="rect">
            <a:avLst/>
          </a:prstGeom>
        </p:spPr>
      </p:pic>
      <p:sp>
        <p:nvSpPr>
          <p:cNvPr id="25" name="Wolkenförmige Legende 52"/>
          <p:cNvSpPr>
            <a:spLocks noChangeArrowheads="1"/>
          </p:cNvSpPr>
          <p:nvPr/>
        </p:nvSpPr>
        <p:spPr bwMode="auto">
          <a:xfrm>
            <a:off x="4950701" y="3573016"/>
            <a:ext cx="281203" cy="562213"/>
          </a:xfrm>
          <a:prstGeom prst="cloudCallout">
            <a:avLst>
              <a:gd name="adj1" fmla="val -9167"/>
              <a:gd name="adj2" fmla="val 13611"/>
            </a:avLst>
          </a:prstGeom>
          <a:solidFill>
            <a:srgbClr val="FFC000"/>
          </a:solidFill>
          <a:ln w="12700" algn="ctr">
            <a:solidFill>
              <a:srgbClr val="C00000"/>
            </a:solidFill>
            <a:round/>
            <a:headEnd/>
            <a:tailEnd/>
          </a:ln>
        </p:spPr>
        <p:txBody>
          <a:bodyPr wrap="none" anchor="ctr">
            <a:spAutoFit/>
          </a:bodyPr>
          <a:lstStyle/>
          <a:p>
            <a:endParaRPr lang="de-DE"/>
          </a:p>
        </p:txBody>
      </p:sp>
    </p:spTree>
    <p:extLst>
      <p:ext uri="{BB962C8B-B14F-4D97-AF65-F5344CB8AC3E}">
        <p14:creationId xmlns:p14="http://schemas.microsoft.com/office/powerpoint/2010/main" val="96714242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noProof="0" dirty="0"/>
              <a:t>Forwarding with interlocking</a:t>
            </a:r>
          </a:p>
        </p:txBody>
      </p:sp>
      <p:sp>
        <p:nvSpPr>
          <p:cNvPr id="132100" name="Rectangle 3"/>
          <p:cNvSpPr>
            <a:spLocks noGrp="1" noChangeArrowheads="1"/>
          </p:cNvSpPr>
          <p:nvPr>
            <p:ph idx="1"/>
          </p:nvPr>
        </p:nvSpPr>
        <p:spPr/>
        <p:txBody>
          <a:bodyPr/>
          <a:lstStyle/>
          <a:p>
            <a:r>
              <a:rPr lang="en-US" noProof="0" dirty="0"/>
              <a:t>Assuming that Instr</a:t>
            </a:r>
            <a:r>
              <a:rPr lang="en-US" baseline="-25000" noProof="0" dirty="0"/>
              <a:t>2</a:t>
            </a:r>
            <a:r>
              <a:rPr lang="en-US" noProof="0" dirty="0"/>
              <a:t> is data dependent on the load instruction Instr</a:t>
            </a:r>
            <a:r>
              <a:rPr lang="en-US" baseline="-25000" noProof="0" dirty="0"/>
              <a:t>1</a:t>
            </a:r>
            <a:r>
              <a:rPr lang="en-US" noProof="0" dirty="0"/>
              <a:t>.</a:t>
            </a:r>
          </a:p>
          <a:p>
            <a:endParaRPr lang="en-US" noProof="0" dirty="0"/>
          </a:p>
          <a:p>
            <a:r>
              <a:rPr lang="en-US" noProof="0" dirty="0"/>
              <a:t>Then, Instr</a:t>
            </a:r>
            <a:r>
              <a:rPr lang="en-US" baseline="-25000" noProof="0" dirty="0"/>
              <a:t>2</a:t>
            </a:r>
            <a:r>
              <a:rPr lang="en-US" noProof="0" dirty="0"/>
              <a:t>  has to be stalled until the data loaded by Instr</a:t>
            </a:r>
            <a:r>
              <a:rPr lang="en-US" baseline="-25000" noProof="0" dirty="0"/>
              <a:t>1</a:t>
            </a:r>
            <a:r>
              <a:rPr lang="en-US" noProof="0" dirty="0"/>
              <a:t> becomes available in the load memory data register in MEM stage. </a:t>
            </a:r>
          </a:p>
          <a:p>
            <a:br>
              <a:rPr lang="en-US" noProof="0" dirty="0"/>
            </a:br>
            <a:r>
              <a:rPr lang="en-US" noProof="0" dirty="0">
                <a:sym typeface="Wingdings" panose="05000000000000000000" pitchFamily="2" charset="2"/>
              </a:rPr>
              <a:t> </a:t>
            </a:r>
            <a:r>
              <a:rPr lang="en-US" noProof="0" dirty="0"/>
              <a:t>Even when forwarding is implemented from MEM back to EX, one bubble occurs that </a:t>
            </a:r>
            <a:r>
              <a:rPr lang="en-US" b="1" noProof="0" dirty="0"/>
              <a:t>cannot be removed</a:t>
            </a:r>
            <a:r>
              <a:rPr lang="en-US" noProof="0" dirty="0"/>
              <a:t>.</a:t>
            </a:r>
          </a:p>
        </p:txBody>
      </p:sp>
      <p:sp>
        <p:nvSpPr>
          <p:cNvPr id="132098" name="Fußzeilenplatzhalter 3"/>
          <p:cNvSpPr>
            <a:spLocks noGrp="1"/>
          </p:cNvSpPr>
          <p:nvPr>
            <p:ph type="ftr" sz="quarter" idx="10"/>
          </p:nvPr>
        </p:nvSpPr>
        <p:spPr/>
        <p:txBody>
          <a:bodyPr/>
          <a:lstStyle/>
          <a:p>
            <a:r>
              <a:rPr lang="en-US"/>
              <a:t>TI II - Computer Architecture</a:t>
            </a:r>
          </a:p>
        </p:txBody>
      </p:sp>
    </p:spTree>
    <p:extLst>
      <p:ext uri="{BB962C8B-B14F-4D97-AF65-F5344CB8AC3E}">
        <p14:creationId xmlns:p14="http://schemas.microsoft.com/office/powerpoint/2010/main" val="1587518268"/>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lstStyle/>
          <a:p>
            <a:pPr eaLnBrk="1" hangingPunct="1"/>
            <a:r>
              <a:rPr lang="en-US" noProof="0" dirty="0"/>
              <a:t>Bypass techniques</a:t>
            </a:r>
          </a:p>
        </p:txBody>
      </p:sp>
      <p:sp>
        <p:nvSpPr>
          <p:cNvPr id="135170" name="Fußzeilenplatzhalter 2"/>
          <p:cNvSpPr>
            <a:spLocks noGrp="1"/>
          </p:cNvSpPr>
          <p:nvPr>
            <p:ph type="ftr" sz="quarter" idx="10"/>
          </p:nvPr>
        </p:nvSpPr>
        <p:spPr>
          <a:noFill/>
        </p:spPr>
        <p:txBody>
          <a:bodyPr/>
          <a:lstStyle/>
          <a:p>
            <a:r>
              <a:rPr lang="en-US"/>
              <a:t>TI II - Computer Architecture</a:t>
            </a:r>
          </a:p>
        </p:txBody>
      </p:sp>
      <p:sp>
        <p:nvSpPr>
          <p:cNvPr id="135172" name="Rectangle 3"/>
          <p:cNvSpPr>
            <a:spLocks noChangeArrowheads="1"/>
          </p:cNvSpPr>
          <p:nvPr/>
        </p:nvSpPr>
        <p:spPr bwMode="auto">
          <a:xfrm>
            <a:off x="4027489" y="2857501"/>
            <a:ext cx="3646487" cy="2462213"/>
          </a:xfrm>
          <a:prstGeom prst="rect">
            <a:avLst/>
          </a:prstGeom>
          <a:solidFill>
            <a:srgbClr val="D1FFE8"/>
          </a:solidFill>
          <a:ln w="19050">
            <a:solidFill>
              <a:schemeClr val="tx1"/>
            </a:solidFill>
            <a:miter lim="800000"/>
            <a:headEnd/>
            <a:tailEnd/>
          </a:ln>
        </p:spPr>
        <p:txBody>
          <a:bodyPr wrap="none" anchor="ctr"/>
          <a:lstStyle/>
          <a:p>
            <a:endParaRPr lang="de-DE"/>
          </a:p>
        </p:txBody>
      </p:sp>
      <p:sp>
        <p:nvSpPr>
          <p:cNvPr id="135173" name="AutoShape 4"/>
          <p:cNvSpPr>
            <a:spLocks noChangeArrowheads="1"/>
          </p:cNvSpPr>
          <p:nvPr/>
        </p:nvSpPr>
        <p:spPr bwMode="auto">
          <a:xfrm>
            <a:off x="4848225" y="2551114"/>
            <a:ext cx="160338" cy="496887"/>
          </a:xfrm>
          <a:prstGeom prst="downArrow">
            <a:avLst>
              <a:gd name="adj1" fmla="val 50000"/>
              <a:gd name="adj2" fmla="val 77475"/>
            </a:avLst>
          </a:prstGeom>
          <a:solidFill>
            <a:srgbClr val="808080"/>
          </a:solidFill>
          <a:ln w="12700">
            <a:solidFill>
              <a:srgbClr val="808080"/>
            </a:solidFill>
            <a:miter lim="800000"/>
            <a:headEnd/>
            <a:tailEnd/>
          </a:ln>
        </p:spPr>
        <p:txBody>
          <a:bodyPr wrap="none" anchor="ctr"/>
          <a:lstStyle/>
          <a:p>
            <a:endParaRPr lang="de-DE"/>
          </a:p>
        </p:txBody>
      </p:sp>
      <p:sp>
        <p:nvSpPr>
          <p:cNvPr id="135174" name="Line 5"/>
          <p:cNvSpPr>
            <a:spLocks noChangeShapeType="1"/>
          </p:cNvSpPr>
          <p:nvPr/>
        </p:nvSpPr>
        <p:spPr bwMode="auto">
          <a:xfrm flipH="1">
            <a:off x="6697663" y="4016376"/>
            <a:ext cx="1701800" cy="3175"/>
          </a:xfrm>
          <a:prstGeom prst="line">
            <a:avLst/>
          </a:prstGeom>
          <a:noFill/>
          <a:ln w="38100">
            <a:solidFill>
              <a:srgbClr val="333333"/>
            </a:solidFill>
            <a:round/>
            <a:headEnd/>
            <a:tailEnd type="triangle" w="med" len="med"/>
          </a:ln>
        </p:spPr>
        <p:txBody>
          <a:bodyPr/>
          <a:lstStyle/>
          <a:p>
            <a:endParaRPr lang="de-DE"/>
          </a:p>
        </p:txBody>
      </p:sp>
      <p:sp>
        <p:nvSpPr>
          <p:cNvPr id="135175" name="AutoShape 6"/>
          <p:cNvSpPr>
            <a:spLocks noChangeArrowheads="1"/>
          </p:cNvSpPr>
          <p:nvPr/>
        </p:nvSpPr>
        <p:spPr bwMode="auto">
          <a:xfrm>
            <a:off x="6613525" y="2551114"/>
            <a:ext cx="160338" cy="496887"/>
          </a:xfrm>
          <a:prstGeom prst="downArrow">
            <a:avLst>
              <a:gd name="adj1" fmla="val 50000"/>
              <a:gd name="adj2" fmla="val 77475"/>
            </a:avLst>
          </a:prstGeom>
          <a:solidFill>
            <a:srgbClr val="808080"/>
          </a:solidFill>
          <a:ln w="12700">
            <a:solidFill>
              <a:srgbClr val="808080"/>
            </a:solidFill>
            <a:miter lim="800000"/>
            <a:headEnd/>
            <a:tailEnd/>
          </a:ln>
        </p:spPr>
        <p:txBody>
          <a:bodyPr wrap="none" anchor="ctr"/>
          <a:lstStyle/>
          <a:p>
            <a:endParaRPr lang="de-DE"/>
          </a:p>
        </p:txBody>
      </p:sp>
      <p:sp>
        <p:nvSpPr>
          <p:cNvPr id="135176" name="Rectangle 7"/>
          <p:cNvSpPr>
            <a:spLocks noChangeArrowheads="1"/>
          </p:cNvSpPr>
          <p:nvPr/>
        </p:nvSpPr>
        <p:spPr bwMode="auto">
          <a:xfrm>
            <a:off x="4668838" y="1198563"/>
            <a:ext cx="2197100" cy="239712"/>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77" name="Rectangle 8"/>
          <p:cNvSpPr>
            <a:spLocks noChangeArrowheads="1"/>
          </p:cNvSpPr>
          <p:nvPr/>
        </p:nvSpPr>
        <p:spPr bwMode="auto">
          <a:xfrm>
            <a:off x="4668838" y="1670051"/>
            <a:ext cx="2197100" cy="188913"/>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78" name="Rectangle 9"/>
          <p:cNvSpPr>
            <a:spLocks noChangeArrowheads="1"/>
          </p:cNvSpPr>
          <p:nvPr/>
        </p:nvSpPr>
        <p:spPr bwMode="auto">
          <a:xfrm>
            <a:off x="4668838" y="1831976"/>
            <a:ext cx="2197100" cy="188913"/>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79" name="Rectangle 10"/>
          <p:cNvSpPr>
            <a:spLocks noChangeArrowheads="1"/>
          </p:cNvSpPr>
          <p:nvPr/>
        </p:nvSpPr>
        <p:spPr bwMode="auto">
          <a:xfrm>
            <a:off x="4668838" y="2006601"/>
            <a:ext cx="2197100" cy="187325"/>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80" name="Rectangle 11"/>
          <p:cNvSpPr>
            <a:spLocks noChangeArrowheads="1"/>
          </p:cNvSpPr>
          <p:nvPr/>
        </p:nvSpPr>
        <p:spPr bwMode="auto">
          <a:xfrm>
            <a:off x="4668838" y="2182814"/>
            <a:ext cx="2197100" cy="187325"/>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81" name="Rectangle 12"/>
          <p:cNvSpPr>
            <a:spLocks noChangeArrowheads="1"/>
          </p:cNvSpPr>
          <p:nvPr/>
        </p:nvSpPr>
        <p:spPr bwMode="auto">
          <a:xfrm>
            <a:off x="4668838" y="2370138"/>
            <a:ext cx="2197100" cy="188912"/>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82" name="AutoShape 13"/>
          <p:cNvSpPr>
            <a:spLocks noChangeArrowheads="1"/>
          </p:cNvSpPr>
          <p:nvPr/>
        </p:nvSpPr>
        <p:spPr bwMode="auto">
          <a:xfrm>
            <a:off x="4848225" y="3132139"/>
            <a:ext cx="160338" cy="496887"/>
          </a:xfrm>
          <a:prstGeom prst="downArrow">
            <a:avLst>
              <a:gd name="adj1" fmla="val 50000"/>
              <a:gd name="adj2" fmla="val 77475"/>
            </a:avLst>
          </a:prstGeom>
          <a:solidFill>
            <a:srgbClr val="808080"/>
          </a:solidFill>
          <a:ln w="12700">
            <a:solidFill>
              <a:srgbClr val="808080"/>
            </a:solidFill>
            <a:miter lim="800000"/>
            <a:headEnd/>
            <a:tailEnd/>
          </a:ln>
        </p:spPr>
        <p:txBody>
          <a:bodyPr wrap="none" anchor="ctr"/>
          <a:lstStyle/>
          <a:p>
            <a:endParaRPr lang="de-DE"/>
          </a:p>
        </p:txBody>
      </p:sp>
      <p:sp>
        <p:nvSpPr>
          <p:cNvPr id="135183" name="AutoShape 14"/>
          <p:cNvSpPr>
            <a:spLocks noChangeArrowheads="1"/>
          </p:cNvSpPr>
          <p:nvPr/>
        </p:nvSpPr>
        <p:spPr bwMode="auto">
          <a:xfrm>
            <a:off x="6613525" y="3132139"/>
            <a:ext cx="160338" cy="496887"/>
          </a:xfrm>
          <a:prstGeom prst="downArrow">
            <a:avLst>
              <a:gd name="adj1" fmla="val 50000"/>
              <a:gd name="adj2" fmla="val 77475"/>
            </a:avLst>
          </a:prstGeom>
          <a:solidFill>
            <a:srgbClr val="808080"/>
          </a:solidFill>
          <a:ln w="12700">
            <a:solidFill>
              <a:srgbClr val="808080"/>
            </a:solidFill>
            <a:miter lim="800000"/>
            <a:headEnd/>
            <a:tailEnd/>
          </a:ln>
        </p:spPr>
        <p:txBody>
          <a:bodyPr wrap="none" anchor="ctr"/>
          <a:lstStyle/>
          <a:p>
            <a:endParaRPr lang="de-DE"/>
          </a:p>
        </p:txBody>
      </p:sp>
      <p:sp>
        <p:nvSpPr>
          <p:cNvPr id="135184" name="Rectangle 15"/>
          <p:cNvSpPr>
            <a:spLocks noChangeArrowheads="1"/>
          </p:cNvSpPr>
          <p:nvPr/>
        </p:nvSpPr>
        <p:spPr bwMode="auto">
          <a:xfrm>
            <a:off x="5903914" y="3057526"/>
            <a:ext cx="1595437" cy="339725"/>
          </a:xfrm>
          <a:prstGeom prst="rect">
            <a:avLst/>
          </a:prstGeom>
          <a:solidFill>
            <a:srgbClr val="F2EC00"/>
          </a:solidFill>
          <a:ln w="12700">
            <a:solidFill>
              <a:schemeClr val="tx1"/>
            </a:solidFill>
            <a:miter lim="800000"/>
            <a:headEnd/>
            <a:tailEnd/>
          </a:ln>
        </p:spPr>
        <p:txBody>
          <a:bodyPr wrap="none" anchor="ctr"/>
          <a:lstStyle/>
          <a:p>
            <a:pPr eaLnBrk="0" hangingPunct="0">
              <a:spcBef>
                <a:spcPct val="50000"/>
              </a:spcBef>
            </a:pPr>
            <a:r>
              <a:rPr lang="de-DE" sz="1400">
                <a:latin typeface="Arial" charset="0"/>
              </a:rPr>
              <a:t>Operand register B</a:t>
            </a:r>
            <a:endParaRPr lang="de-DE" sz="1400">
              <a:latin typeface="Times New Roman" pitchFamily="18" charset="0"/>
            </a:endParaRPr>
          </a:p>
        </p:txBody>
      </p:sp>
      <p:sp>
        <p:nvSpPr>
          <p:cNvPr id="135185" name="Rectangle 16"/>
          <p:cNvSpPr>
            <a:spLocks noChangeArrowheads="1"/>
          </p:cNvSpPr>
          <p:nvPr/>
        </p:nvSpPr>
        <p:spPr bwMode="auto">
          <a:xfrm>
            <a:off x="4119563" y="3057526"/>
            <a:ext cx="1593850" cy="339725"/>
          </a:xfrm>
          <a:prstGeom prst="rect">
            <a:avLst/>
          </a:prstGeom>
          <a:solidFill>
            <a:srgbClr val="F2EC00"/>
          </a:solidFill>
          <a:ln w="12700">
            <a:solidFill>
              <a:schemeClr val="tx1"/>
            </a:solidFill>
            <a:miter lim="800000"/>
            <a:headEnd/>
            <a:tailEnd/>
          </a:ln>
        </p:spPr>
        <p:txBody>
          <a:bodyPr wrap="none" anchor="ctr"/>
          <a:lstStyle/>
          <a:p>
            <a:pPr eaLnBrk="0" hangingPunct="0">
              <a:spcBef>
                <a:spcPct val="50000"/>
              </a:spcBef>
            </a:pPr>
            <a:r>
              <a:rPr lang="de-DE" sz="1400">
                <a:latin typeface="Arial" charset="0"/>
              </a:rPr>
              <a:t>Operand </a:t>
            </a:r>
            <a:r>
              <a:rPr lang="de-DE" sz="1400" dirty="0" err="1">
                <a:latin typeface="Arial" charset="0"/>
              </a:rPr>
              <a:t>register</a:t>
            </a:r>
            <a:r>
              <a:rPr lang="de-DE" sz="1400" dirty="0">
                <a:latin typeface="Arial" charset="0"/>
              </a:rPr>
              <a:t> A</a:t>
            </a:r>
            <a:endParaRPr lang="de-DE" sz="1400" dirty="0">
              <a:latin typeface="Times New Roman" pitchFamily="18" charset="0"/>
            </a:endParaRPr>
          </a:p>
        </p:txBody>
      </p:sp>
      <p:sp>
        <p:nvSpPr>
          <p:cNvPr id="135186" name="AutoShape 17"/>
          <p:cNvSpPr>
            <a:spLocks noChangeArrowheads="1"/>
          </p:cNvSpPr>
          <p:nvPr/>
        </p:nvSpPr>
        <p:spPr bwMode="auto">
          <a:xfrm>
            <a:off x="5675314" y="4133851"/>
            <a:ext cx="160337" cy="498475"/>
          </a:xfrm>
          <a:prstGeom prst="downArrow">
            <a:avLst>
              <a:gd name="adj1" fmla="val 50000"/>
              <a:gd name="adj2" fmla="val 77723"/>
            </a:avLst>
          </a:prstGeom>
          <a:solidFill>
            <a:srgbClr val="808080"/>
          </a:solidFill>
          <a:ln w="12700">
            <a:solidFill>
              <a:srgbClr val="808080"/>
            </a:solidFill>
            <a:miter lim="800000"/>
            <a:headEnd/>
            <a:tailEnd/>
          </a:ln>
        </p:spPr>
        <p:txBody>
          <a:bodyPr wrap="none" anchor="ctr"/>
          <a:lstStyle/>
          <a:p>
            <a:pPr eaLnBrk="0" hangingPunct="0"/>
            <a:endParaRPr lang="en-US" sz="3200">
              <a:latin typeface="Times New Roman" pitchFamily="18" charset="0"/>
            </a:endParaRPr>
          </a:p>
        </p:txBody>
      </p:sp>
      <p:sp>
        <p:nvSpPr>
          <p:cNvPr id="135187" name="AutoShape 18"/>
          <p:cNvSpPr>
            <a:spLocks noChangeArrowheads="1"/>
          </p:cNvSpPr>
          <p:nvPr/>
        </p:nvSpPr>
        <p:spPr bwMode="auto">
          <a:xfrm>
            <a:off x="5675313" y="4972050"/>
            <a:ext cx="152400" cy="571500"/>
          </a:xfrm>
          <a:prstGeom prst="downArrow">
            <a:avLst>
              <a:gd name="adj1" fmla="val 50000"/>
              <a:gd name="adj2" fmla="val 93750"/>
            </a:avLst>
          </a:prstGeom>
          <a:solidFill>
            <a:srgbClr val="808080"/>
          </a:solidFill>
          <a:ln w="12700">
            <a:solidFill>
              <a:srgbClr val="808080"/>
            </a:solidFill>
            <a:miter lim="800000"/>
            <a:headEnd/>
            <a:tailEnd/>
          </a:ln>
        </p:spPr>
        <p:txBody>
          <a:bodyPr wrap="none" anchor="ctr"/>
          <a:lstStyle/>
          <a:p>
            <a:endParaRPr lang="de-DE"/>
          </a:p>
        </p:txBody>
      </p:sp>
      <p:sp>
        <p:nvSpPr>
          <p:cNvPr id="135188" name="AutoShape 19"/>
          <p:cNvSpPr>
            <a:spLocks noChangeArrowheads="1"/>
          </p:cNvSpPr>
          <p:nvPr/>
        </p:nvSpPr>
        <p:spPr bwMode="auto">
          <a:xfrm>
            <a:off x="4445001" y="3613150"/>
            <a:ext cx="2627313" cy="7445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4545FF"/>
          </a:solidFill>
          <a:ln w="12700">
            <a:solidFill>
              <a:schemeClr val="tx1"/>
            </a:solidFill>
            <a:miter lim="800000"/>
            <a:headEnd/>
            <a:tailEnd/>
          </a:ln>
        </p:spPr>
        <p:txBody>
          <a:bodyPr wrap="none" anchor="ctr"/>
          <a:lstStyle/>
          <a:p>
            <a:endParaRPr lang="de-DE"/>
          </a:p>
        </p:txBody>
      </p:sp>
      <p:sp>
        <p:nvSpPr>
          <p:cNvPr id="135189" name="AutoShape 20"/>
          <p:cNvSpPr>
            <a:spLocks noChangeArrowheads="1"/>
          </p:cNvSpPr>
          <p:nvPr/>
        </p:nvSpPr>
        <p:spPr bwMode="auto">
          <a:xfrm>
            <a:off x="5146675" y="3613151"/>
            <a:ext cx="1257300" cy="2968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D1FFE8"/>
          </a:solidFill>
          <a:ln w="12700">
            <a:solidFill>
              <a:schemeClr val="tx1"/>
            </a:solidFill>
            <a:miter lim="800000"/>
            <a:headEnd/>
            <a:tailEnd/>
          </a:ln>
        </p:spPr>
        <p:txBody>
          <a:bodyPr wrap="none" anchor="ctr"/>
          <a:lstStyle/>
          <a:p>
            <a:endParaRPr lang="de-DE"/>
          </a:p>
        </p:txBody>
      </p:sp>
      <p:sp>
        <p:nvSpPr>
          <p:cNvPr id="135190" name="Line 21"/>
          <p:cNvSpPr>
            <a:spLocks noChangeShapeType="1"/>
          </p:cNvSpPr>
          <p:nvPr/>
        </p:nvSpPr>
        <p:spPr bwMode="auto">
          <a:xfrm>
            <a:off x="5164139" y="3608388"/>
            <a:ext cx="1222375" cy="4762"/>
          </a:xfrm>
          <a:prstGeom prst="line">
            <a:avLst/>
          </a:prstGeom>
          <a:noFill/>
          <a:ln w="28575">
            <a:solidFill>
              <a:srgbClr val="D1FFE8"/>
            </a:solidFill>
            <a:round/>
            <a:headEnd/>
            <a:tailEnd/>
          </a:ln>
        </p:spPr>
        <p:txBody>
          <a:bodyPr/>
          <a:lstStyle/>
          <a:p>
            <a:endParaRPr lang="de-DE"/>
          </a:p>
        </p:txBody>
      </p:sp>
      <p:sp>
        <p:nvSpPr>
          <p:cNvPr id="135191" name="Text Box 22"/>
          <p:cNvSpPr txBox="1">
            <a:spLocks noChangeArrowheads="1"/>
          </p:cNvSpPr>
          <p:nvPr/>
        </p:nvSpPr>
        <p:spPr bwMode="auto">
          <a:xfrm>
            <a:off x="5483225" y="3951289"/>
            <a:ext cx="1106488" cy="396875"/>
          </a:xfrm>
          <a:prstGeom prst="rect">
            <a:avLst/>
          </a:prstGeom>
          <a:noFill/>
          <a:ln w="12700">
            <a:noFill/>
            <a:miter lim="800000"/>
            <a:headEnd/>
            <a:tailEnd/>
          </a:ln>
        </p:spPr>
        <p:txBody>
          <a:bodyPr>
            <a:spAutoFit/>
          </a:bodyPr>
          <a:lstStyle/>
          <a:p>
            <a:pPr algn="l" eaLnBrk="0" hangingPunct="0">
              <a:spcBef>
                <a:spcPct val="50000"/>
              </a:spcBef>
            </a:pPr>
            <a:r>
              <a:rPr lang="de-DE" sz="2000" b="1">
                <a:solidFill>
                  <a:schemeClr val="bg1"/>
                </a:solidFill>
                <a:latin typeface="Arial" charset="0"/>
              </a:rPr>
              <a:t>ALU</a:t>
            </a:r>
          </a:p>
        </p:txBody>
      </p:sp>
      <p:sp>
        <p:nvSpPr>
          <p:cNvPr id="135192" name="Rectangle 23"/>
          <p:cNvSpPr>
            <a:spLocks noChangeArrowheads="1"/>
          </p:cNvSpPr>
          <p:nvPr/>
        </p:nvSpPr>
        <p:spPr bwMode="auto">
          <a:xfrm>
            <a:off x="4965700" y="4635501"/>
            <a:ext cx="1595438" cy="339725"/>
          </a:xfrm>
          <a:prstGeom prst="rect">
            <a:avLst/>
          </a:prstGeom>
          <a:solidFill>
            <a:srgbClr val="F2EC00"/>
          </a:solidFill>
          <a:ln w="12700">
            <a:solidFill>
              <a:schemeClr val="tx1"/>
            </a:solidFill>
            <a:miter lim="800000"/>
            <a:headEnd/>
            <a:tailEnd/>
          </a:ln>
        </p:spPr>
        <p:txBody>
          <a:bodyPr wrap="none" anchor="ctr"/>
          <a:lstStyle/>
          <a:p>
            <a:pPr eaLnBrk="0" hangingPunct="0">
              <a:spcBef>
                <a:spcPct val="50000"/>
              </a:spcBef>
            </a:pPr>
            <a:r>
              <a:rPr lang="de-DE" sz="1600">
                <a:latin typeface="Arial" charset="0"/>
              </a:rPr>
              <a:t> Result register </a:t>
            </a:r>
            <a:endParaRPr lang="de-DE" sz="1600">
              <a:latin typeface="Times New Roman" pitchFamily="18" charset="0"/>
            </a:endParaRPr>
          </a:p>
        </p:txBody>
      </p:sp>
      <p:sp>
        <p:nvSpPr>
          <p:cNvPr id="135193" name="AutoShape 24"/>
          <p:cNvSpPr>
            <a:spLocks noChangeArrowheads="1"/>
          </p:cNvSpPr>
          <p:nvPr/>
        </p:nvSpPr>
        <p:spPr bwMode="auto">
          <a:xfrm rot="16200000" flipH="1">
            <a:off x="4025107" y="1561307"/>
            <a:ext cx="204787" cy="1054100"/>
          </a:xfrm>
          <a:prstGeom prst="downArrow">
            <a:avLst>
              <a:gd name="adj1" fmla="val 43315"/>
              <a:gd name="adj2" fmla="val 44705"/>
            </a:avLst>
          </a:prstGeom>
          <a:solidFill>
            <a:srgbClr val="808080"/>
          </a:solidFill>
          <a:ln w="12700">
            <a:solidFill>
              <a:srgbClr val="808080"/>
            </a:solidFill>
            <a:miter lim="800000"/>
            <a:headEnd/>
            <a:tailEnd/>
          </a:ln>
        </p:spPr>
        <p:txBody>
          <a:bodyPr wrap="none" anchor="ctr"/>
          <a:lstStyle/>
          <a:p>
            <a:endParaRPr lang="de-DE"/>
          </a:p>
        </p:txBody>
      </p:sp>
      <p:sp>
        <p:nvSpPr>
          <p:cNvPr id="135194" name="Rectangle 25"/>
          <p:cNvSpPr>
            <a:spLocks noChangeArrowheads="1"/>
          </p:cNvSpPr>
          <p:nvPr/>
        </p:nvSpPr>
        <p:spPr bwMode="auto">
          <a:xfrm>
            <a:off x="3600450" y="2070100"/>
            <a:ext cx="76200" cy="3149600"/>
          </a:xfrm>
          <a:prstGeom prst="rect">
            <a:avLst/>
          </a:prstGeom>
          <a:solidFill>
            <a:srgbClr val="969696"/>
          </a:solidFill>
          <a:ln w="12700">
            <a:solidFill>
              <a:srgbClr val="808080"/>
            </a:solidFill>
            <a:miter lim="800000"/>
            <a:headEnd/>
            <a:tailEnd/>
          </a:ln>
        </p:spPr>
        <p:txBody>
          <a:bodyPr wrap="none" anchor="ctr"/>
          <a:lstStyle/>
          <a:p>
            <a:endParaRPr lang="de-DE"/>
          </a:p>
        </p:txBody>
      </p:sp>
      <p:sp>
        <p:nvSpPr>
          <p:cNvPr id="135195" name="Rectangle 26"/>
          <p:cNvSpPr>
            <a:spLocks noChangeArrowheads="1"/>
          </p:cNvSpPr>
          <p:nvPr/>
        </p:nvSpPr>
        <p:spPr bwMode="auto">
          <a:xfrm>
            <a:off x="4668838" y="1428750"/>
            <a:ext cx="2197100" cy="241300"/>
          </a:xfrm>
          <a:prstGeom prst="rect">
            <a:avLst/>
          </a:prstGeom>
          <a:solidFill>
            <a:srgbClr val="FFE579"/>
          </a:solidFill>
          <a:ln w="12700">
            <a:solidFill>
              <a:schemeClr val="tx1"/>
            </a:solidFill>
            <a:miter lim="800000"/>
            <a:headEnd/>
            <a:tailEnd/>
          </a:ln>
        </p:spPr>
        <p:txBody>
          <a:bodyPr wrap="none" anchor="ctr"/>
          <a:lstStyle/>
          <a:p>
            <a:endParaRPr lang="de-DE"/>
          </a:p>
        </p:txBody>
      </p:sp>
      <p:sp>
        <p:nvSpPr>
          <p:cNvPr id="135196" name="Rectangle 27"/>
          <p:cNvSpPr>
            <a:spLocks noChangeArrowheads="1"/>
          </p:cNvSpPr>
          <p:nvPr/>
        </p:nvSpPr>
        <p:spPr bwMode="auto">
          <a:xfrm rot="5400000">
            <a:off x="4656932" y="4094957"/>
            <a:ext cx="90487" cy="2159000"/>
          </a:xfrm>
          <a:prstGeom prst="rect">
            <a:avLst/>
          </a:prstGeom>
          <a:solidFill>
            <a:srgbClr val="969696"/>
          </a:solidFill>
          <a:ln w="12700">
            <a:solidFill>
              <a:srgbClr val="808080"/>
            </a:solidFill>
            <a:miter lim="800000"/>
            <a:headEnd/>
            <a:tailEnd/>
          </a:ln>
        </p:spPr>
        <p:txBody>
          <a:bodyPr wrap="none" anchor="ctr"/>
          <a:lstStyle/>
          <a:p>
            <a:endParaRPr lang="de-DE"/>
          </a:p>
        </p:txBody>
      </p:sp>
      <p:sp>
        <p:nvSpPr>
          <p:cNvPr id="135197" name="Text Box 28"/>
          <p:cNvSpPr txBox="1">
            <a:spLocks noChangeArrowheads="1"/>
          </p:cNvSpPr>
          <p:nvPr/>
        </p:nvSpPr>
        <p:spPr bwMode="auto">
          <a:xfrm rot="-5400000">
            <a:off x="2394744" y="3659982"/>
            <a:ext cx="2038350" cy="366712"/>
          </a:xfrm>
          <a:prstGeom prst="rect">
            <a:avLst/>
          </a:prstGeom>
          <a:noFill/>
          <a:ln w="12700">
            <a:noFill/>
            <a:miter lim="800000"/>
            <a:headEnd/>
            <a:tailEnd/>
          </a:ln>
        </p:spPr>
        <p:txBody>
          <a:bodyPr wrap="none">
            <a:spAutoFit/>
          </a:bodyPr>
          <a:lstStyle/>
          <a:p>
            <a:pPr algn="l" eaLnBrk="0" hangingPunct="0"/>
            <a:r>
              <a:rPr lang="de-DE" b="1">
                <a:latin typeface="Arial" charset="0"/>
              </a:rPr>
              <a:t>Internal Data bus</a:t>
            </a:r>
          </a:p>
        </p:txBody>
      </p:sp>
      <p:sp>
        <p:nvSpPr>
          <p:cNvPr id="135198" name="Text Box 29"/>
          <p:cNvSpPr txBox="1">
            <a:spLocks noChangeArrowheads="1"/>
          </p:cNvSpPr>
          <p:nvPr/>
        </p:nvSpPr>
        <p:spPr bwMode="auto">
          <a:xfrm>
            <a:off x="8418514" y="3725863"/>
            <a:ext cx="1997075" cy="641350"/>
          </a:xfrm>
          <a:prstGeom prst="rect">
            <a:avLst/>
          </a:prstGeom>
          <a:noFill/>
          <a:ln w="12700">
            <a:noFill/>
            <a:miter lim="800000"/>
            <a:headEnd/>
            <a:tailEnd/>
          </a:ln>
        </p:spPr>
        <p:txBody>
          <a:bodyPr>
            <a:spAutoFit/>
          </a:bodyPr>
          <a:lstStyle/>
          <a:p>
            <a:pPr algn="l" eaLnBrk="0" hangingPunct="0">
              <a:spcBef>
                <a:spcPct val="50000"/>
              </a:spcBef>
            </a:pPr>
            <a:r>
              <a:rPr lang="de-DE">
                <a:latin typeface="Arial" charset="0"/>
              </a:rPr>
              <a:t>Control lines from the control unit</a:t>
            </a:r>
          </a:p>
        </p:txBody>
      </p:sp>
      <p:sp>
        <p:nvSpPr>
          <p:cNvPr id="135199" name="AutoShape 30"/>
          <p:cNvSpPr>
            <a:spLocks noChangeArrowheads="1"/>
          </p:cNvSpPr>
          <p:nvPr/>
        </p:nvSpPr>
        <p:spPr bwMode="auto">
          <a:xfrm rot="16200000" flipH="1">
            <a:off x="4194176" y="2098676"/>
            <a:ext cx="155575" cy="1231900"/>
          </a:xfrm>
          <a:prstGeom prst="downArrow">
            <a:avLst>
              <a:gd name="adj1" fmla="val 43315"/>
              <a:gd name="adj2" fmla="val 68772"/>
            </a:avLst>
          </a:prstGeom>
          <a:solidFill>
            <a:srgbClr val="00CC00"/>
          </a:solidFill>
          <a:ln w="12700">
            <a:solidFill>
              <a:srgbClr val="00CC66"/>
            </a:solidFill>
            <a:miter lim="800000"/>
            <a:headEnd/>
            <a:tailEnd/>
          </a:ln>
        </p:spPr>
        <p:txBody>
          <a:bodyPr wrap="none" anchor="ctr"/>
          <a:lstStyle/>
          <a:p>
            <a:endParaRPr lang="de-DE"/>
          </a:p>
        </p:txBody>
      </p:sp>
      <p:sp>
        <p:nvSpPr>
          <p:cNvPr id="135200" name="Rectangle 31"/>
          <p:cNvSpPr>
            <a:spLocks noChangeArrowheads="1"/>
          </p:cNvSpPr>
          <p:nvPr/>
        </p:nvSpPr>
        <p:spPr bwMode="auto">
          <a:xfrm>
            <a:off x="3663950" y="2347913"/>
            <a:ext cx="1074738" cy="336550"/>
          </a:xfrm>
          <a:prstGeom prst="rect">
            <a:avLst/>
          </a:prstGeom>
          <a:noFill/>
          <a:ln w="12700">
            <a:noFill/>
            <a:miter lim="800000"/>
            <a:headEnd/>
            <a:tailEnd/>
          </a:ln>
        </p:spPr>
        <p:txBody>
          <a:bodyPr wrap="none">
            <a:spAutoFit/>
          </a:bodyPr>
          <a:lstStyle/>
          <a:p>
            <a:pPr algn="l" eaLnBrk="0" hangingPunct="0">
              <a:spcBef>
                <a:spcPct val="50000"/>
              </a:spcBef>
            </a:pPr>
            <a:r>
              <a:rPr lang="de-DE" sz="1600" b="1">
                <a:solidFill>
                  <a:srgbClr val="00CC00"/>
                </a:solidFill>
                <a:latin typeface="Arial" charset="0"/>
              </a:rPr>
              <a:t>Bypass</a:t>
            </a:r>
            <a:r>
              <a:rPr lang="de-DE" sz="1600" b="1">
                <a:solidFill>
                  <a:srgbClr val="FF0000"/>
                </a:solidFill>
                <a:latin typeface="Arial" charset="0"/>
              </a:rPr>
              <a:t> </a:t>
            </a:r>
            <a:r>
              <a:rPr lang="de-DE" sz="1600" b="1">
                <a:solidFill>
                  <a:srgbClr val="00CC00"/>
                </a:solidFill>
                <a:latin typeface="Arial" charset="0"/>
              </a:rPr>
              <a:t>1</a:t>
            </a:r>
          </a:p>
        </p:txBody>
      </p:sp>
      <p:sp>
        <p:nvSpPr>
          <p:cNvPr id="135201" name="Rectangle 32"/>
          <p:cNvSpPr>
            <a:spLocks noChangeArrowheads="1"/>
          </p:cNvSpPr>
          <p:nvPr/>
        </p:nvSpPr>
        <p:spPr bwMode="auto">
          <a:xfrm>
            <a:off x="7896225" y="1774826"/>
            <a:ext cx="95250" cy="4073525"/>
          </a:xfrm>
          <a:prstGeom prst="rect">
            <a:avLst/>
          </a:prstGeom>
          <a:solidFill>
            <a:srgbClr val="808080"/>
          </a:solidFill>
          <a:ln w="12700">
            <a:solidFill>
              <a:srgbClr val="808080"/>
            </a:solidFill>
            <a:miter lim="800000"/>
            <a:headEnd/>
            <a:tailEnd/>
          </a:ln>
        </p:spPr>
        <p:txBody>
          <a:bodyPr wrap="none" anchor="ctr"/>
          <a:lstStyle/>
          <a:p>
            <a:endParaRPr lang="de-DE"/>
          </a:p>
        </p:txBody>
      </p:sp>
      <p:sp>
        <p:nvSpPr>
          <p:cNvPr id="135202" name="Text Box 33"/>
          <p:cNvSpPr txBox="1">
            <a:spLocks noChangeArrowheads="1"/>
          </p:cNvSpPr>
          <p:nvPr/>
        </p:nvSpPr>
        <p:spPr bwMode="auto">
          <a:xfrm>
            <a:off x="4943475" y="1662113"/>
            <a:ext cx="1549400" cy="366712"/>
          </a:xfrm>
          <a:prstGeom prst="rect">
            <a:avLst/>
          </a:prstGeom>
          <a:solidFill>
            <a:srgbClr val="FFE579"/>
          </a:solidFill>
          <a:ln w="12700">
            <a:noFill/>
            <a:miter lim="800000"/>
            <a:headEnd/>
            <a:tailEnd/>
          </a:ln>
        </p:spPr>
        <p:txBody>
          <a:bodyPr>
            <a:spAutoFit/>
          </a:bodyPr>
          <a:lstStyle/>
          <a:p>
            <a:pPr eaLnBrk="0" hangingPunct="0">
              <a:spcBef>
                <a:spcPct val="50000"/>
              </a:spcBef>
            </a:pPr>
            <a:r>
              <a:rPr lang="de-DE" b="1">
                <a:latin typeface="Arial" charset="0"/>
              </a:rPr>
              <a:t>Registers</a:t>
            </a:r>
          </a:p>
        </p:txBody>
      </p:sp>
      <p:sp>
        <p:nvSpPr>
          <p:cNvPr id="135203" name="AutoShape 34"/>
          <p:cNvSpPr>
            <a:spLocks noChangeArrowheads="1"/>
          </p:cNvSpPr>
          <p:nvPr/>
        </p:nvSpPr>
        <p:spPr bwMode="auto">
          <a:xfrm rot="5400000">
            <a:off x="7273132" y="1294607"/>
            <a:ext cx="223837" cy="1054100"/>
          </a:xfrm>
          <a:prstGeom prst="downArrow">
            <a:avLst>
              <a:gd name="adj1" fmla="val 43315"/>
              <a:gd name="adj2" fmla="val 40901"/>
            </a:avLst>
          </a:prstGeom>
          <a:solidFill>
            <a:srgbClr val="808080"/>
          </a:solidFill>
          <a:ln w="12700">
            <a:solidFill>
              <a:srgbClr val="808080"/>
            </a:solidFill>
            <a:miter lim="800000"/>
            <a:headEnd/>
            <a:tailEnd/>
          </a:ln>
        </p:spPr>
        <p:txBody>
          <a:bodyPr wrap="none" anchor="ctr"/>
          <a:lstStyle/>
          <a:p>
            <a:endParaRPr lang="de-DE"/>
          </a:p>
        </p:txBody>
      </p:sp>
      <p:sp>
        <p:nvSpPr>
          <p:cNvPr id="135204" name="AutoShape 35"/>
          <p:cNvSpPr>
            <a:spLocks noChangeArrowheads="1"/>
          </p:cNvSpPr>
          <p:nvPr/>
        </p:nvSpPr>
        <p:spPr bwMode="auto">
          <a:xfrm rot="5400000">
            <a:off x="7261226" y="2117726"/>
            <a:ext cx="174625" cy="1212850"/>
          </a:xfrm>
          <a:prstGeom prst="downArrow">
            <a:avLst>
              <a:gd name="adj1" fmla="val 43315"/>
              <a:gd name="adj2" fmla="val 60323"/>
            </a:avLst>
          </a:prstGeom>
          <a:solidFill>
            <a:srgbClr val="FF0000"/>
          </a:solidFill>
          <a:ln w="12700">
            <a:solidFill>
              <a:srgbClr val="FF0000"/>
            </a:solidFill>
            <a:miter lim="800000"/>
            <a:headEnd/>
            <a:tailEnd/>
          </a:ln>
        </p:spPr>
        <p:txBody>
          <a:bodyPr wrap="none" anchor="ctr"/>
          <a:lstStyle/>
          <a:p>
            <a:endParaRPr lang="de-DE"/>
          </a:p>
        </p:txBody>
      </p:sp>
      <p:sp>
        <p:nvSpPr>
          <p:cNvPr id="135205" name="Rectangle 36"/>
          <p:cNvSpPr>
            <a:spLocks noChangeArrowheads="1"/>
          </p:cNvSpPr>
          <p:nvPr/>
        </p:nvSpPr>
        <p:spPr bwMode="auto">
          <a:xfrm>
            <a:off x="6888164" y="2328863"/>
            <a:ext cx="3208337" cy="366712"/>
          </a:xfrm>
          <a:prstGeom prst="rect">
            <a:avLst/>
          </a:prstGeom>
          <a:noFill/>
          <a:ln w="12700">
            <a:noFill/>
            <a:miter lim="800000"/>
            <a:headEnd/>
            <a:tailEnd/>
          </a:ln>
        </p:spPr>
        <p:txBody>
          <a:bodyPr wrap="none">
            <a:spAutoFit/>
          </a:bodyPr>
          <a:lstStyle/>
          <a:p>
            <a:pPr algn="l" eaLnBrk="0" hangingPunct="0">
              <a:spcBef>
                <a:spcPct val="50000"/>
              </a:spcBef>
            </a:pPr>
            <a:r>
              <a:rPr lang="de-DE" sz="1600" b="1">
                <a:solidFill>
                  <a:srgbClr val="FF0000"/>
                </a:solidFill>
                <a:latin typeface="Arial" charset="0"/>
              </a:rPr>
              <a:t>Bypass 2      </a:t>
            </a:r>
            <a:r>
              <a:rPr lang="de-DE" b="1">
                <a:solidFill>
                  <a:srgbClr val="FF0000"/>
                </a:solidFill>
                <a:latin typeface="Arial" charset="0"/>
              </a:rPr>
              <a:t>Load forwarding</a:t>
            </a:r>
          </a:p>
        </p:txBody>
      </p:sp>
      <p:sp>
        <p:nvSpPr>
          <p:cNvPr id="135206" name="Rectangle 37"/>
          <p:cNvSpPr>
            <a:spLocks noChangeArrowheads="1"/>
          </p:cNvSpPr>
          <p:nvPr/>
        </p:nvSpPr>
        <p:spPr bwMode="auto">
          <a:xfrm>
            <a:off x="6489700" y="5799138"/>
            <a:ext cx="3244850" cy="366712"/>
          </a:xfrm>
          <a:prstGeom prst="rect">
            <a:avLst/>
          </a:prstGeom>
          <a:noFill/>
          <a:ln w="12700">
            <a:noFill/>
            <a:miter lim="800000"/>
            <a:headEnd/>
            <a:tailEnd/>
          </a:ln>
        </p:spPr>
        <p:txBody>
          <a:bodyPr wrap="none">
            <a:spAutoFit/>
          </a:bodyPr>
          <a:lstStyle/>
          <a:p>
            <a:pPr algn="l" eaLnBrk="0" hangingPunct="0">
              <a:spcBef>
                <a:spcPct val="50000"/>
              </a:spcBef>
            </a:pPr>
            <a:r>
              <a:rPr lang="de-DE" b="1">
                <a:latin typeface="Arial" charset="0"/>
              </a:rPr>
              <a:t>from cache or main memory</a:t>
            </a:r>
          </a:p>
        </p:txBody>
      </p:sp>
      <p:sp>
        <p:nvSpPr>
          <p:cNvPr id="135207" name="Rectangle 38"/>
          <p:cNvSpPr>
            <a:spLocks noChangeArrowheads="1"/>
          </p:cNvSpPr>
          <p:nvPr/>
        </p:nvSpPr>
        <p:spPr bwMode="auto">
          <a:xfrm>
            <a:off x="1452563" y="2343151"/>
            <a:ext cx="2127251" cy="366713"/>
          </a:xfrm>
          <a:prstGeom prst="rect">
            <a:avLst/>
          </a:prstGeom>
          <a:noFill/>
          <a:ln w="12700">
            <a:noFill/>
            <a:miter lim="800000"/>
            <a:headEnd/>
            <a:tailEnd/>
          </a:ln>
        </p:spPr>
        <p:txBody>
          <a:bodyPr wrap="none">
            <a:spAutoFit/>
          </a:bodyPr>
          <a:lstStyle/>
          <a:p>
            <a:pPr algn="l" eaLnBrk="0" hangingPunct="0">
              <a:spcBef>
                <a:spcPct val="50000"/>
              </a:spcBef>
            </a:pPr>
            <a:r>
              <a:rPr lang="de-DE" b="1">
                <a:solidFill>
                  <a:srgbClr val="00CC00"/>
                </a:solidFill>
                <a:latin typeface="Arial" charset="0"/>
              </a:rPr>
              <a:t>Result</a:t>
            </a:r>
            <a:r>
              <a:rPr lang="de-DE" b="1">
                <a:solidFill>
                  <a:srgbClr val="FF0000"/>
                </a:solidFill>
                <a:latin typeface="Arial" charset="0"/>
              </a:rPr>
              <a:t> </a:t>
            </a:r>
            <a:r>
              <a:rPr lang="de-DE" b="1">
                <a:solidFill>
                  <a:srgbClr val="00CC00"/>
                </a:solidFill>
                <a:latin typeface="Arial" charset="0"/>
              </a:rPr>
              <a:t>forwarding</a:t>
            </a: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r>
              <a:rPr lang="en-US" noProof="0" dirty="0"/>
              <a:t>Example</a:t>
            </a:r>
          </a:p>
        </p:txBody>
      </p:sp>
      <p:sp>
        <p:nvSpPr>
          <p:cNvPr id="138242" name="Fußzeilenplatzhalter 2"/>
          <p:cNvSpPr>
            <a:spLocks noGrp="1"/>
          </p:cNvSpPr>
          <p:nvPr>
            <p:ph type="ftr" sz="quarter" idx="10"/>
          </p:nvPr>
        </p:nvSpPr>
        <p:spPr>
          <a:noFill/>
        </p:spPr>
        <p:txBody>
          <a:bodyPr/>
          <a:lstStyle/>
          <a:p>
            <a:r>
              <a:rPr lang="en-US"/>
              <a:t>TI II - Computer Architecture</a:t>
            </a:r>
          </a:p>
        </p:txBody>
      </p:sp>
      <p:sp>
        <p:nvSpPr>
          <p:cNvPr id="138244" name="Text Box 3"/>
          <p:cNvSpPr txBox="1">
            <a:spLocks noChangeArrowheads="1"/>
          </p:cNvSpPr>
          <p:nvPr/>
        </p:nvSpPr>
        <p:spPr bwMode="auto">
          <a:xfrm>
            <a:off x="1901826" y="1171575"/>
            <a:ext cx="6627813" cy="1016000"/>
          </a:xfrm>
          <a:prstGeom prst="rect">
            <a:avLst/>
          </a:prstGeom>
          <a:noFill/>
          <a:ln w="12700">
            <a:noFill/>
            <a:miter lim="800000"/>
            <a:headEnd/>
            <a:tailEnd/>
          </a:ln>
        </p:spPr>
        <p:txBody>
          <a:bodyPr>
            <a:spAutoFit/>
          </a:bodyPr>
          <a:lstStyle/>
          <a:p>
            <a:pPr algn="l" eaLnBrk="0" hangingPunct="0">
              <a:spcBef>
                <a:spcPct val="50000"/>
              </a:spcBef>
              <a:tabLst>
                <a:tab pos="573088" algn="l"/>
                <a:tab pos="1047750" algn="l"/>
              </a:tabLst>
            </a:pPr>
            <a:r>
              <a:rPr lang="en-US" sz="2000" b="1">
                <a:latin typeface="Courier New" pitchFamily="49" charset="0"/>
              </a:rPr>
              <a:t>LOAD	&lt;Address&gt;, R1	R1 </a:t>
            </a:r>
            <a:r>
              <a:rPr lang="en-US" sz="2000">
                <a:sym typeface="Wingdings 3" pitchFamily="18" charset="2"/>
              </a:rPr>
              <a:t> </a:t>
            </a:r>
            <a:r>
              <a:rPr lang="en-US" sz="2000" b="1">
                <a:latin typeface="Courier New" pitchFamily="49" charset="0"/>
              </a:rPr>
              <a:t>(&lt;Address&gt;)</a:t>
            </a:r>
          </a:p>
          <a:p>
            <a:pPr algn="l" eaLnBrk="0" hangingPunct="0">
              <a:tabLst>
                <a:tab pos="573088" algn="l"/>
                <a:tab pos="1047750" algn="l"/>
              </a:tabLst>
            </a:pPr>
            <a:r>
              <a:rPr lang="en-US" sz="2000" b="1">
                <a:latin typeface="Courier New" pitchFamily="49" charset="0"/>
              </a:rPr>
              <a:t>ADD		R1, R2, R3		R3 </a:t>
            </a:r>
            <a:r>
              <a:rPr lang="en-US" sz="2000">
                <a:sym typeface="Wingdings 3" pitchFamily="18" charset="2"/>
              </a:rPr>
              <a:t></a:t>
            </a:r>
            <a:r>
              <a:rPr lang="en-US" sz="2000" b="1">
                <a:latin typeface="Courier New" pitchFamily="49" charset="0"/>
              </a:rPr>
              <a:t> R1 + R2</a:t>
            </a:r>
          </a:p>
          <a:p>
            <a:pPr algn="l" eaLnBrk="0" hangingPunct="0">
              <a:tabLst>
                <a:tab pos="573088" algn="l"/>
                <a:tab pos="1047750" algn="l"/>
              </a:tabLst>
            </a:pPr>
            <a:r>
              <a:rPr lang="en-US" sz="2000" b="1">
                <a:latin typeface="Courier New" pitchFamily="49" charset="0"/>
              </a:rPr>
              <a:t>SUB		R4, R5, R6		R6 </a:t>
            </a:r>
            <a:r>
              <a:rPr lang="en-US" sz="2000">
                <a:sym typeface="Wingdings 3" pitchFamily="18" charset="2"/>
              </a:rPr>
              <a:t></a:t>
            </a:r>
            <a:r>
              <a:rPr lang="en-US" sz="2000" b="1">
                <a:latin typeface="Courier New" pitchFamily="49" charset="0"/>
              </a:rPr>
              <a:t> R4 - R5</a:t>
            </a:r>
            <a:endParaRPr lang="en-US" sz="2000">
              <a:latin typeface="Arial" charset="0"/>
            </a:endParaRPr>
          </a:p>
        </p:txBody>
      </p:sp>
      <p:sp>
        <p:nvSpPr>
          <p:cNvPr id="138245" name="Text Box 4"/>
          <p:cNvSpPr txBox="1">
            <a:spLocks noChangeArrowheads="1"/>
          </p:cNvSpPr>
          <p:nvPr/>
        </p:nvSpPr>
        <p:spPr bwMode="auto">
          <a:xfrm>
            <a:off x="7367588" y="3206750"/>
            <a:ext cx="3186112" cy="2225225"/>
          </a:xfrm>
          <a:prstGeom prst="rect">
            <a:avLst/>
          </a:prstGeom>
          <a:noFill/>
          <a:ln w="12700">
            <a:noFill/>
            <a:miter lim="800000"/>
            <a:headEnd/>
            <a:tailEnd/>
          </a:ln>
        </p:spPr>
        <p:txBody>
          <a:bodyPr>
            <a:spAutoFit/>
          </a:bodyPr>
          <a:lstStyle/>
          <a:p>
            <a:pPr algn="l" eaLnBrk="0" hangingPunct="0">
              <a:lnSpc>
                <a:spcPct val="110000"/>
              </a:lnSpc>
            </a:pPr>
            <a:r>
              <a:rPr lang="en-US">
                <a:latin typeface="Arial" charset="0"/>
              </a:rPr>
              <a:t>During the execution phase of the ADD instruction the result of the LOAD is written into the register and, thus, the bypass is needed to provide the result early enough.</a:t>
            </a:r>
            <a:endParaRPr lang="en-US">
              <a:latin typeface="Times New Roman" pitchFamily="18" charset="0"/>
            </a:endParaRPr>
          </a:p>
        </p:txBody>
      </p:sp>
      <p:grpSp>
        <p:nvGrpSpPr>
          <p:cNvPr id="138246" name="Group 5"/>
          <p:cNvGrpSpPr>
            <a:grpSpLocks/>
          </p:cNvGrpSpPr>
          <p:nvPr/>
        </p:nvGrpSpPr>
        <p:grpSpPr bwMode="auto">
          <a:xfrm>
            <a:off x="2082801" y="2374900"/>
            <a:ext cx="5070475" cy="463550"/>
            <a:chOff x="616" y="746"/>
            <a:chExt cx="3194" cy="332"/>
          </a:xfrm>
        </p:grpSpPr>
        <p:sp>
          <p:nvSpPr>
            <p:cNvPr id="138274" name="Rectangle 6"/>
            <p:cNvSpPr>
              <a:spLocks noChangeArrowheads="1"/>
            </p:cNvSpPr>
            <p:nvPr/>
          </p:nvSpPr>
          <p:spPr bwMode="auto">
            <a:xfrm>
              <a:off x="616" y="746"/>
              <a:ext cx="792" cy="332"/>
            </a:xfrm>
            <a:prstGeom prst="rect">
              <a:avLst/>
            </a:prstGeom>
            <a:solidFill>
              <a:srgbClr val="CCFFCC"/>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fetch</a:t>
              </a:r>
            </a:p>
          </p:txBody>
        </p:sp>
        <p:sp>
          <p:nvSpPr>
            <p:cNvPr id="138275" name="Rectangle 7"/>
            <p:cNvSpPr>
              <a:spLocks noChangeArrowheads="1"/>
            </p:cNvSpPr>
            <p:nvPr/>
          </p:nvSpPr>
          <p:spPr bwMode="auto">
            <a:xfrm>
              <a:off x="3018" y="746"/>
              <a:ext cx="792" cy="332"/>
            </a:xfrm>
            <a:prstGeom prst="rect">
              <a:avLst/>
            </a:prstGeom>
            <a:solidFill>
              <a:srgbClr val="FFFF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Write back</a:t>
              </a:r>
              <a:br>
                <a:rPr lang="en-US" sz="1200" b="1">
                  <a:latin typeface="Arial" charset="0"/>
                </a:rPr>
              </a:br>
              <a:r>
                <a:rPr lang="en-US" sz="1200" b="1">
                  <a:latin typeface="Arial" charset="0"/>
                </a:rPr>
                <a:t>result</a:t>
              </a:r>
            </a:p>
          </p:txBody>
        </p:sp>
        <p:sp>
          <p:nvSpPr>
            <p:cNvPr id="138276" name="Rectangle 8"/>
            <p:cNvSpPr>
              <a:spLocks noChangeArrowheads="1"/>
            </p:cNvSpPr>
            <p:nvPr/>
          </p:nvSpPr>
          <p:spPr bwMode="auto">
            <a:xfrm>
              <a:off x="1417" y="746"/>
              <a:ext cx="792" cy="332"/>
            </a:xfrm>
            <a:prstGeom prst="rect">
              <a:avLst/>
            </a:prstGeom>
            <a:solidFill>
              <a:srgbClr val="FFCC99"/>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Instruction</a:t>
              </a:r>
            </a:p>
            <a:p>
              <a:pPr algn="l" eaLnBrk="0" hangingPunct="0">
                <a:lnSpc>
                  <a:spcPct val="90000"/>
                </a:lnSpc>
              </a:pPr>
              <a:r>
                <a:rPr lang="en-US" sz="1200" b="1">
                  <a:latin typeface="Arial" charset="0"/>
                </a:rPr>
                <a:t>decode</a:t>
              </a:r>
            </a:p>
          </p:txBody>
        </p:sp>
        <p:sp>
          <p:nvSpPr>
            <p:cNvPr id="138277" name="Rectangle 9"/>
            <p:cNvSpPr>
              <a:spLocks noChangeArrowheads="1"/>
            </p:cNvSpPr>
            <p:nvPr/>
          </p:nvSpPr>
          <p:spPr bwMode="auto">
            <a:xfrm>
              <a:off x="2217" y="746"/>
              <a:ext cx="793" cy="332"/>
            </a:xfrm>
            <a:prstGeom prst="rect">
              <a:avLst/>
            </a:prstGeom>
            <a:solidFill>
              <a:srgbClr val="99CCFF"/>
            </a:solidFill>
            <a:ln w="25400">
              <a:solidFill>
                <a:schemeClr val="tx1"/>
              </a:solidFill>
              <a:miter lim="800000"/>
              <a:headEnd/>
              <a:tailEnd/>
            </a:ln>
          </p:spPr>
          <p:txBody>
            <a:bodyPr wrap="none" anchor="ctr"/>
            <a:lstStyle/>
            <a:p>
              <a:pPr algn="l" eaLnBrk="0" hangingPunct="0">
                <a:lnSpc>
                  <a:spcPct val="90000"/>
                </a:lnSpc>
              </a:pPr>
              <a:r>
                <a:rPr lang="en-US" sz="1200" b="1">
                  <a:latin typeface="Arial" charset="0"/>
                </a:rPr>
                <a:t>Operation</a:t>
              </a:r>
              <a:br>
                <a:rPr lang="en-US" sz="1200" b="1">
                  <a:latin typeface="Arial" charset="0"/>
                </a:rPr>
              </a:br>
              <a:r>
                <a:rPr lang="en-US" sz="1200" b="1">
                  <a:latin typeface="Arial" charset="0"/>
                </a:rPr>
                <a:t>execution</a:t>
              </a:r>
            </a:p>
          </p:txBody>
        </p:sp>
      </p:grpSp>
      <p:sp>
        <p:nvSpPr>
          <p:cNvPr id="138247" name="Rectangle 10"/>
          <p:cNvSpPr>
            <a:spLocks noChangeArrowheads="1"/>
          </p:cNvSpPr>
          <p:nvPr/>
        </p:nvSpPr>
        <p:spPr bwMode="auto">
          <a:xfrm>
            <a:off x="2092325" y="3214688"/>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LOAD</a:t>
            </a:r>
          </a:p>
        </p:txBody>
      </p:sp>
      <p:sp>
        <p:nvSpPr>
          <p:cNvPr id="138248" name="Rectangle 11"/>
          <p:cNvSpPr>
            <a:spLocks noChangeArrowheads="1"/>
          </p:cNvSpPr>
          <p:nvPr/>
        </p:nvSpPr>
        <p:spPr bwMode="auto">
          <a:xfrm>
            <a:off x="5905500" y="3214688"/>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a:p>
            <a:pPr algn="l" eaLnBrk="0" hangingPunct="0">
              <a:lnSpc>
                <a:spcPct val="90000"/>
              </a:lnSpc>
            </a:pPr>
            <a:endParaRPr lang="en-US" sz="1000" b="1">
              <a:latin typeface="Arial" charset="0"/>
            </a:endParaRPr>
          </a:p>
        </p:txBody>
      </p:sp>
      <p:sp>
        <p:nvSpPr>
          <p:cNvPr id="138249" name="Rectangle 12"/>
          <p:cNvSpPr>
            <a:spLocks noChangeArrowheads="1"/>
          </p:cNvSpPr>
          <p:nvPr/>
        </p:nvSpPr>
        <p:spPr bwMode="auto">
          <a:xfrm>
            <a:off x="3363913" y="3214688"/>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a:p>
            <a:pPr algn="l" eaLnBrk="0" hangingPunct="0">
              <a:lnSpc>
                <a:spcPct val="90000"/>
              </a:lnSpc>
            </a:pPr>
            <a:endParaRPr lang="en-US" sz="1000" b="1">
              <a:latin typeface="Arial" charset="0"/>
            </a:endParaRPr>
          </a:p>
        </p:txBody>
      </p:sp>
      <p:sp>
        <p:nvSpPr>
          <p:cNvPr id="138250" name="Rectangle 13"/>
          <p:cNvSpPr>
            <a:spLocks noChangeArrowheads="1"/>
          </p:cNvSpPr>
          <p:nvPr/>
        </p:nvSpPr>
        <p:spPr bwMode="auto">
          <a:xfrm>
            <a:off x="4633914" y="3214688"/>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a:p>
            <a:pPr algn="l" eaLnBrk="0" hangingPunct="0">
              <a:lnSpc>
                <a:spcPct val="90000"/>
              </a:lnSpc>
            </a:pPr>
            <a:endParaRPr lang="en-US" sz="1000" b="1">
              <a:latin typeface="Arial" charset="0"/>
            </a:endParaRPr>
          </a:p>
        </p:txBody>
      </p:sp>
      <p:sp>
        <p:nvSpPr>
          <p:cNvPr id="138251" name="Rectangle 14"/>
          <p:cNvSpPr>
            <a:spLocks noChangeArrowheads="1"/>
          </p:cNvSpPr>
          <p:nvPr/>
        </p:nvSpPr>
        <p:spPr bwMode="auto">
          <a:xfrm>
            <a:off x="2092325" y="3636964"/>
            <a:ext cx="1257300" cy="369887"/>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ADD</a:t>
            </a:r>
          </a:p>
        </p:txBody>
      </p:sp>
      <p:sp>
        <p:nvSpPr>
          <p:cNvPr id="138252" name="Rectangle 15"/>
          <p:cNvSpPr>
            <a:spLocks noChangeArrowheads="1"/>
          </p:cNvSpPr>
          <p:nvPr/>
        </p:nvSpPr>
        <p:spPr bwMode="auto">
          <a:xfrm>
            <a:off x="5905500" y="3636964"/>
            <a:ext cx="1257300" cy="369887"/>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a:p>
            <a:pPr algn="l" eaLnBrk="0" hangingPunct="0">
              <a:lnSpc>
                <a:spcPct val="90000"/>
              </a:lnSpc>
            </a:pPr>
            <a:endParaRPr lang="en-US" sz="1000" b="1">
              <a:latin typeface="Arial" charset="0"/>
            </a:endParaRPr>
          </a:p>
        </p:txBody>
      </p:sp>
      <p:sp>
        <p:nvSpPr>
          <p:cNvPr id="138253" name="Rectangle 16"/>
          <p:cNvSpPr>
            <a:spLocks noChangeArrowheads="1"/>
          </p:cNvSpPr>
          <p:nvPr/>
        </p:nvSpPr>
        <p:spPr bwMode="auto">
          <a:xfrm>
            <a:off x="3363913" y="3636964"/>
            <a:ext cx="1257300" cy="369887"/>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LOAD</a:t>
            </a:r>
          </a:p>
        </p:txBody>
      </p:sp>
      <p:sp>
        <p:nvSpPr>
          <p:cNvPr id="138254" name="Rectangle 17"/>
          <p:cNvSpPr>
            <a:spLocks noChangeArrowheads="1"/>
          </p:cNvSpPr>
          <p:nvPr/>
        </p:nvSpPr>
        <p:spPr bwMode="auto">
          <a:xfrm>
            <a:off x="4633914" y="3636964"/>
            <a:ext cx="1258887" cy="369887"/>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a:p>
            <a:pPr algn="l" eaLnBrk="0" hangingPunct="0">
              <a:lnSpc>
                <a:spcPct val="90000"/>
              </a:lnSpc>
            </a:pPr>
            <a:endParaRPr lang="en-US" sz="1000" b="1">
              <a:latin typeface="Arial" charset="0"/>
            </a:endParaRPr>
          </a:p>
        </p:txBody>
      </p:sp>
      <p:sp>
        <p:nvSpPr>
          <p:cNvPr id="138255" name="Rectangle 18"/>
          <p:cNvSpPr>
            <a:spLocks noChangeArrowheads="1"/>
          </p:cNvSpPr>
          <p:nvPr/>
        </p:nvSpPr>
        <p:spPr bwMode="auto">
          <a:xfrm>
            <a:off x="2092325" y="4060825"/>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SUB</a:t>
            </a:r>
          </a:p>
        </p:txBody>
      </p:sp>
      <p:sp>
        <p:nvSpPr>
          <p:cNvPr id="138256" name="Rectangle 19"/>
          <p:cNvSpPr>
            <a:spLocks noChangeArrowheads="1"/>
          </p:cNvSpPr>
          <p:nvPr/>
        </p:nvSpPr>
        <p:spPr bwMode="auto">
          <a:xfrm>
            <a:off x="5905500" y="4060825"/>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a:p>
            <a:pPr algn="l" eaLnBrk="0" hangingPunct="0">
              <a:lnSpc>
                <a:spcPct val="90000"/>
              </a:lnSpc>
            </a:pPr>
            <a:endParaRPr lang="en-US" sz="1000" b="1">
              <a:latin typeface="Arial" charset="0"/>
            </a:endParaRPr>
          </a:p>
        </p:txBody>
      </p:sp>
      <p:sp>
        <p:nvSpPr>
          <p:cNvPr id="138257" name="Rectangle 20"/>
          <p:cNvSpPr>
            <a:spLocks noChangeArrowheads="1"/>
          </p:cNvSpPr>
          <p:nvPr/>
        </p:nvSpPr>
        <p:spPr bwMode="auto">
          <a:xfrm>
            <a:off x="3363913" y="4060825"/>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ADD</a:t>
            </a:r>
          </a:p>
        </p:txBody>
      </p:sp>
      <p:sp>
        <p:nvSpPr>
          <p:cNvPr id="138258" name="Rectangle 21"/>
          <p:cNvSpPr>
            <a:spLocks noChangeArrowheads="1"/>
          </p:cNvSpPr>
          <p:nvPr/>
        </p:nvSpPr>
        <p:spPr bwMode="auto">
          <a:xfrm>
            <a:off x="4633914" y="4060825"/>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LOAD</a:t>
            </a:r>
            <a:endParaRPr lang="en-US" sz="1000" b="1">
              <a:latin typeface="Arial" charset="0"/>
            </a:endParaRPr>
          </a:p>
        </p:txBody>
      </p:sp>
      <p:sp>
        <p:nvSpPr>
          <p:cNvPr id="138259" name="Rectangle 22"/>
          <p:cNvSpPr>
            <a:spLocks noChangeArrowheads="1"/>
          </p:cNvSpPr>
          <p:nvPr/>
        </p:nvSpPr>
        <p:spPr bwMode="auto">
          <a:xfrm>
            <a:off x="2092325" y="4492625"/>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instr 1</a:t>
            </a:r>
          </a:p>
        </p:txBody>
      </p:sp>
      <p:sp>
        <p:nvSpPr>
          <p:cNvPr id="138260" name="Rectangle 23"/>
          <p:cNvSpPr>
            <a:spLocks noChangeArrowheads="1"/>
          </p:cNvSpPr>
          <p:nvPr/>
        </p:nvSpPr>
        <p:spPr bwMode="auto">
          <a:xfrm>
            <a:off x="5905500" y="4492625"/>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p:txBody>
      </p:sp>
      <p:sp>
        <p:nvSpPr>
          <p:cNvPr id="138261" name="Rectangle 24"/>
          <p:cNvSpPr>
            <a:spLocks noChangeArrowheads="1"/>
          </p:cNvSpPr>
          <p:nvPr/>
        </p:nvSpPr>
        <p:spPr bwMode="auto">
          <a:xfrm>
            <a:off x="3363913" y="4492625"/>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SUB</a:t>
            </a:r>
          </a:p>
        </p:txBody>
      </p:sp>
      <p:sp>
        <p:nvSpPr>
          <p:cNvPr id="138262" name="Rectangle 25"/>
          <p:cNvSpPr>
            <a:spLocks noChangeArrowheads="1"/>
          </p:cNvSpPr>
          <p:nvPr/>
        </p:nvSpPr>
        <p:spPr bwMode="auto">
          <a:xfrm>
            <a:off x="4633914" y="4492625"/>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ADD</a:t>
            </a:r>
            <a:endParaRPr lang="en-US" sz="1000" b="1">
              <a:latin typeface="Arial" charset="0"/>
            </a:endParaRPr>
          </a:p>
        </p:txBody>
      </p:sp>
      <p:sp>
        <p:nvSpPr>
          <p:cNvPr id="138263" name="Rectangle 26"/>
          <p:cNvSpPr>
            <a:spLocks noChangeArrowheads="1"/>
          </p:cNvSpPr>
          <p:nvPr/>
        </p:nvSpPr>
        <p:spPr bwMode="auto">
          <a:xfrm>
            <a:off x="2092325" y="4921250"/>
            <a:ext cx="1257300" cy="369888"/>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p:txBody>
      </p:sp>
      <p:sp>
        <p:nvSpPr>
          <p:cNvPr id="138264" name="Rectangle 27"/>
          <p:cNvSpPr>
            <a:spLocks noChangeArrowheads="1"/>
          </p:cNvSpPr>
          <p:nvPr/>
        </p:nvSpPr>
        <p:spPr bwMode="auto">
          <a:xfrm>
            <a:off x="5905500" y="4921250"/>
            <a:ext cx="1257300" cy="369888"/>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ADD</a:t>
            </a:r>
          </a:p>
        </p:txBody>
      </p:sp>
      <p:sp>
        <p:nvSpPr>
          <p:cNvPr id="138265" name="Rectangle 28"/>
          <p:cNvSpPr>
            <a:spLocks noChangeArrowheads="1"/>
          </p:cNvSpPr>
          <p:nvPr/>
        </p:nvSpPr>
        <p:spPr bwMode="auto">
          <a:xfrm>
            <a:off x="3363913" y="4921250"/>
            <a:ext cx="1257300" cy="369888"/>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instr 1</a:t>
            </a:r>
          </a:p>
        </p:txBody>
      </p:sp>
      <p:sp>
        <p:nvSpPr>
          <p:cNvPr id="138266" name="Rectangle 29"/>
          <p:cNvSpPr>
            <a:spLocks noChangeArrowheads="1"/>
          </p:cNvSpPr>
          <p:nvPr/>
        </p:nvSpPr>
        <p:spPr bwMode="auto">
          <a:xfrm>
            <a:off x="4633914" y="4921250"/>
            <a:ext cx="1258887" cy="369888"/>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SUB</a:t>
            </a:r>
            <a:endParaRPr lang="en-US" sz="1000" b="1">
              <a:latin typeface="Arial" charset="0"/>
            </a:endParaRPr>
          </a:p>
        </p:txBody>
      </p:sp>
      <p:sp>
        <p:nvSpPr>
          <p:cNvPr id="138267" name="Rectangle 30"/>
          <p:cNvSpPr>
            <a:spLocks noChangeArrowheads="1"/>
          </p:cNvSpPr>
          <p:nvPr/>
        </p:nvSpPr>
        <p:spPr bwMode="auto">
          <a:xfrm>
            <a:off x="2092325" y="5351463"/>
            <a:ext cx="1257300" cy="368300"/>
          </a:xfrm>
          <a:prstGeom prst="rect">
            <a:avLst/>
          </a:prstGeom>
          <a:solidFill>
            <a:srgbClr val="CCFFCC">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a:t>
            </a:r>
          </a:p>
        </p:txBody>
      </p:sp>
      <p:sp>
        <p:nvSpPr>
          <p:cNvPr id="138268" name="Rectangle 31"/>
          <p:cNvSpPr>
            <a:spLocks noChangeArrowheads="1"/>
          </p:cNvSpPr>
          <p:nvPr/>
        </p:nvSpPr>
        <p:spPr bwMode="auto">
          <a:xfrm>
            <a:off x="5905500" y="5351463"/>
            <a:ext cx="1257300" cy="368300"/>
          </a:xfrm>
          <a:prstGeom prst="rect">
            <a:avLst/>
          </a:prstGeom>
          <a:solidFill>
            <a:srgbClr val="FFFF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SUB</a:t>
            </a:r>
          </a:p>
        </p:txBody>
      </p:sp>
      <p:sp>
        <p:nvSpPr>
          <p:cNvPr id="138269" name="Rectangle 32"/>
          <p:cNvSpPr>
            <a:spLocks noChangeArrowheads="1"/>
          </p:cNvSpPr>
          <p:nvPr/>
        </p:nvSpPr>
        <p:spPr bwMode="auto">
          <a:xfrm>
            <a:off x="3363913" y="5351463"/>
            <a:ext cx="1257300" cy="368300"/>
          </a:xfrm>
          <a:prstGeom prst="rect">
            <a:avLst/>
          </a:prstGeom>
          <a:solidFill>
            <a:srgbClr val="FFCC99">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 . . </a:t>
            </a:r>
          </a:p>
        </p:txBody>
      </p:sp>
      <p:sp>
        <p:nvSpPr>
          <p:cNvPr id="138270" name="Rectangle 33"/>
          <p:cNvSpPr>
            <a:spLocks noChangeArrowheads="1"/>
          </p:cNvSpPr>
          <p:nvPr/>
        </p:nvSpPr>
        <p:spPr bwMode="auto">
          <a:xfrm>
            <a:off x="4633914" y="5351463"/>
            <a:ext cx="1258887" cy="368300"/>
          </a:xfrm>
          <a:prstGeom prst="rect">
            <a:avLst/>
          </a:prstGeom>
          <a:solidFill>
            <a:srgbClr val="99CCFF">
              <a:alpha val="50195"/>
            </a:srgbClr>
          </a:solidFill>
          <a:ln w="25400">
            <a:solidFill>
              <a:schemeClr val="tx1"/>
            </a:solidFill>
            <a:miter lim="800000"/>
            <a:headEnd/>
            <a:tailEnd/>
          </a:ln>
        </p:spPr>
        <p:txBody>
          <a:bodyPr wrap="none" anchor="ctr"/>
          <a:lstStyle/>
          <a:p>
            <a:pPr algn="l" eaLnBrk="0" hangingPunct="0">
              <a:lnSpc>
                <a:spcPct val="90000"/>
              </a:lnSpc>
            </a:pPr>
            <a:r>
              <a:rPr lang="en-US" sz="1600" b="1">
                <a:solidFill>
                  <a:srgbClr val="003399"/>
                </a:solidFill>
                <a:latin typeface="Arial" charset="0"/>
              </a:rPr>
              <a:t> instr 1</a:t>
            </a:r>
            <a:endParaRPr lang="en-US" sz="1000" b="1">
              <a:latin typeface="Arial" charset="0"/>
            </a:endParaRPr>
          </a:p>
        </p:txBody>
      </p:sp>
      <p:sp>
        <p:nvSpPr>
          <p:cNvPr id="138271" name="Line 34"/>
          <p:cNvSpPr>
            <a:spLocks noChangeShapeType="1"/>
          </p:cNvSpPr>
          <p:nvPr/>
        </p:nvSpPr>
        <p:spPr bwMode="auto">
          <a:xfrm flipH="1">
            <a:off x="5476875" y="4178300"/>
            <a:ext cx="0" cy="571500"/>
          </a:xfrm>
          <a:prstGeom prst="line">
            <a:avLst/>
          </a:prstGeom>
          <a:noFill/>
          <a:ln w="57150">
            <a:solidFill>
              <a:srgbClr val="FF0000"/>
            </a:solidFill>
            <a:round/>
            <a:headEnd/>
            <a:tailEnd type="triangle" w="med" len="med"/>
          </a:ln>
        </p:spPr>
        <p:txBody>
          <a:bodyPr/>
          <a:lstStyle/>
          <a:p>
            <a:endParaRPr lang="de-DE"/>
          </a:p>
        </p:txBody>
      </p:sp>
      <p:sp>
        <p:nvSpPr>
          <p:cNvPr id="138272" name="Rectangle 35"/>
          <p:cNvSpPr>
            <a:spLocks noChangeArrowheads="1"/>
          </p:cNvSpPr>
          <p:nvPr/>
        </p:nvSpPr>
        <p:spPr bwMode="auto">
          <a:xfrm>
            <a:off x="5640389" y="4262439"/>
            <a:ext cx="1069524" cy="341632"/>
          </a:xfrm>
          <a:prstGeom prst="rect">
            <a:avLst/>
          </a:prstGeom>
          <a:solidFill>
            <a:srgbClr val="F8F8F8"/>
          </a:solidFill>
          <a:ln w="12700">
            <a:noFill/>
            <a:miter lim="800000"/>
            <a:headEnd/>
            <a:tailEnd/>
          </a:ln>
        </p:spPr>
        <p:txBody>
          <a:bodyPr wrap="none">
            <a:spAutoFit/>
          </a:bodyPr>
          <a:lstStyle/>
          <a:p>
            <a:pPr algn="l" eaLnBrk="0" hangingPunct="0">
              <a:lnSpc>
                <a:spcPct val="90000"/>
              </a:lnSpc>
            </a:pPr>
            <a:r>
              <a:rPr lang="en-US" b="1">
                <a:solidFill>
                  <a:srgbClr val="FF3300"/>
                </a:solidFill>
                <a:latin typeface="Arial" charset="0"/>
              </a:rPr>
              <a:t> Bypass</a:t>
            </a:r>
          </a:p>
        </p:txBody>
      </p:sp>
      <p:sp>
        <p:nvSpPr>
          <p:cNvPr id="138273" name="Text Box 36"/>
          <p:cNvSpPr txBox="1">
            <a:spLocks noChangeArrowheads="1"/>
          </p:cNvSpPr>
          <p:nvPr/>
        </p:nvSpPr>
        <p:spPr bwMode="auto">
          <a:xfrm>
            <a:off x="7432675" y="2362200"/>
            <a:ext cx="2980688" cy="338554"/>
          </a:xfrm>
          <a:prstGeom prst="rect">
            <a:avLst/>
          </a:prstGeom>
          <a:noFill/>
          <a:ln w="9525">
            <a:noFill/>
            <a:miter lim="800000"/>
            <a:headEnd/>
            <a:tailEnd/>
          </a:ln>
        </p:spPr>
        <p:txBody>
          <a:bodyPr wrap="none">
            <a:spAutoFit/>
          </a:bodyPr>
          <a:lstStyle/>
          <a:p>
            <a:pPr algn="l" eaLnBrk="0" hangingPunct="0"/>
            <a:r>
              <a:rPr lang="en-US" sz="1600">
                <a:latin typeface="Arial" charset="0"/>
              </a:rPr>
              <a:t>Yet another (simple) pipeline…</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13.1|1.8|43.3|12.7|24.8|14.9|19.6"/>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77.9|0.9|0.6|0.4"/>
</p:tagLst>
</file>

<file path=ppt/tags/tag4.xml><?xml version="1.0" encoding="utf-8"?>
<p:tagLst xmlns:a="http://schemas.openxmlformats.org/drawingml/2006/main" xmlns:r="http://schemas.openxmlformats.org/officeDocument/2006/relationships" xmlns:p="http://schemas.openxmlformats.org/presentationml/2006/main">
  <p:tag name="TIMING" val="|42.6|105.2"/>
</p:tagLst>
</file>

<file path=ppt/tags/tag5.xml><?xml version="1.0" encoding="utf-8"?>
<p:tagLst xmlns:a="http://schemas.openxmlformats.org/drawingml/2006/main" xmlns:r="http://schemas.openxmlformats.org/officeDocument/2006/relationships" xmlns:p="http://schemas.openxmlformats.org/presentationml/2006/main">
  <p:tag name="TIMING" val="|5.2|1.2|8.7|3.3|1.8|6.5|12.3|3.5|79.2"/>
</p:tagLst>
</file>

<file path=ppt/tags/tag6.xml><?xml version="1.0" encoding="utf-8"?>
<p:tagLst xmlns:a="http://schemas.openxmlformats.org/drawingml/2006/main" xmlns:r="http://schemas.openxmlformats.org/officeDocument/2006/relationships" xmlns:p="http://schemas.openxmlformats.org/presentationml/2006/main">
  <p:tag name="TIMING" val="|7.2|29.3|0.8|0.8|9.4|4|5.3|1.9|2.8|0.9|0.8|40.1|0.5|0.4|0.4"/>
</p:tagLst>
</file>

<file path=ppt/tags/tag7.xml><?xml version="1.0" encoding="utf-8"?>
<p:tagLst xmlns:a="http://schemas.openxmlformats.org/drawingml/2006/main" xmlns:r="http://schemas.openxmlformats.org/officeDocument/2006/relationships" xmlns:p="http://schemas.openxmlformats.org/presentationml/2006/main">
  <p:tag name="TIMING" val="|17.3"/>
</p:tagLst>
</file>

<file path=ppt/theme/theme1.xml><?xml version="1.0" encoding="utf-8"?>
<a:theme xmlns:a="http://schemas.openxmlformats.org/drawingml/2006/main" name="FU Berlin">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id="{0DB71021-3087-4450-A03F-5C4C7AC1149E}" vid="{0E3A521B-F4D3-4981-BD9F-A27670DF8ABD}"/>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14271</Words>
  <Application>Microsoft Office PowerPoint</Application>
  <PresentationFormat>Breitbild</PresentationFormat>
  <Paragraphs>3393</Paragraphs>
  <Slides>173</Slides>
  <Notes>159</Notes>
  <HiddenSlides>0</HiddenSlides>
  <MMClips>0</MMClips>
  <ScaleCrop>false</ScaleCrop>
  <HeadingPairs>
    <vt:vector size="10" baseType="variant">
      <vt:variant>
        <vt:lpstr>Verwendete Schriftarten</vt:lpstr>
      </vt:variant>
      <vt:variant>
        <vt:i4>10</vt:i4>
      </vt:variant>
      <vt:variant>
        <vt:lpstr>Design</vt:lpstr>
      </vt:variant>
      <vt:variant>
        <vt:i4>1</vt:i4>
      </vt:variant>
      <vt:variant>
        <vt:lpstr>Eingebettete OLE-Server</vt:lpstr>
      </vt:variant>
      <vt:variant>
        <vt:i4>2</vt:i4>
      </vt:variant>
      <vt:variant>
        <vt:lpstr>Folientitel</vt:lpstr>
      </vt:variant>
      <vt:variant>
        <vt:i4>173</vt:i4>
      </vt:variant>
      <vt:variant>
        <vt:lpstr>Zielgruppenorientierte Präsentationen</vt:lpstr>
      </vt:variant>
      <vt:variant>
        <vt:i4>1</vt:i4>
      </vt:variant>
    </vt:vector>
  </HeadingPairs>
  <TitlesOfParts>
    <vt:vector size="187" baseType="lpstr">
      <vt:lpstr>Andale Mono</vt:lpstr>
      <vt:lpstr>Arial</vt:lpstr>
      <vt:lpstr>Consolas</vt:lpstr>
      <vt:lpstr>Courier New</vt:lpstr>
      <vt:lpstr>Helvetica</vt:lpstr>
      <vt:lpstr>Monotype Sorts</vt:lpstr>
      <vt:lpstr>Times New Roman</vt:lpstr>
      <vt:lpstr>Verdana</vt:lpstr>
      <vt:lpstr>Wingdings</vt:lpstr>
      <vt:lpstr>Wingdings 3</vt:lpstr>
      <vt:lpstr>FU Berlin</vt:lpstr>
      <vt:lpstr>VISIO</vt:lpstr>
      <vt:lpstr>Formel</vt:lpstr>
      <vt:lpstr>TI II: Computer Architecture Microarchitecture</vt:lpstr>
      <vt:lpstr>Content</vt:lpstr>
      <vt:lpstr>Where are we now?  - The Six-Level-Computer</vt:lpstr>
      <vt:lpstr>Basic architecture of a simple micro processor </vt:lpstr>
      <vt:lpstr>Basic architecture of a simple microcomputer</vt:lpstr>
      <vt:lpstr>Basic architecture of a simple ALU – see chapter 2</vt:lpstr>
      <vt:lpstr>Internal architecture of a simple and simplified microprocessor</vt:lpstr>
      <vt:lpstr>Control Unit</vt:lpstr>
      <vt:lpstr>Overview</vt:lpstr>
      <vt:lpstr>Clocking / synchronization</vt:lpstr>
      <vt:lpstr>Micro programmable control unit</vt:lpstr>
      <vt:lpstr>Phases of instruction execution</vt:lpstr>
      <vt:lpstr>Opcode register</vt:lpstr>
      <vt:lpstr>Control register</vt:lpstr>
      <vt:lpstr>Questions &amp; Tasks</vt:lpstr>
      <vt:lpstr>Execution unit</vt:lpstr>
      <vt:lpstr>Overview</vt:lpstr>
      <vt:lpstr>Connection to the control unit</vt:lpstr>
      <vt:lpstr>Status register (flag register, Condition Code Register CCR)</vt:lpstr>
      <vt:lpstr>Description of the status flags 1</vt:lpstr>
      <vt:lpstr>Description of the status flags 2</vt:lpstr>
      <vt:lpstr>Program Status Word (PSW)</vt:lpstr>
      <vt:lpstr>Typical (simple) operations of an ALU</vt:lpstr>
      <vt:lpstr>Questions &amp; Tasks</vt:lpstr>
      <vt:lpstr>Registers</vt:lpstr>
      <vt:lpstr>Registers</vt:lpstr>
      <vt:lpstr>Registers</vt:lpstr>
      <vt:lpstr>Register file – example </vt:lpstr>
      <vt:lpstr>Register file – example: Intel 8086 (first generation personal computers)</vt:lpstr>
      <vt:lpstr>Register file – example: x86-64 (current Intel/AMD processors)</vt:lpstr>
      <vt:lpstr>Special registers: base pointer and index</vt:lpstr>
      <vt:lpstr>Special functions of index registers</vt:lpstr>
      <vt:lpstr>The (runtime-) stack </vt:lpstr>
      <vt:lpstr>Management of a stack pointer</vt:lpstr>
      <vt:lpstr>Address generation unit</vt:lpstr>
      <vt:lpstr>Address generation unit</vt:lpstr>
      <vt:lpstr>System bus interface</vt:lpstr>
      <vt:lpstr>System bus interface</vt:lpstr>
      <vt:lpstr>Internal bus system </vt:lpstr>
      <vt:lpstr>Internal bus system - optimized</vt:lpstr>
      <vt:lpstr>Additional components of a microprocessor</vt:lpstr>
      <vt:lpstr>Questions &amp; Tasks</vt:lpstr>
      <vt:lpstr>Performance enhancement </vt:lpstr>
      <vt:lpstr>Performance enhancements in computer systems</vt:lpstr>
      <vt:lpstr>Technological progress</vt:lpstr>
      <vt:lpstr>Structural enhancements</vt:lpstr>
      <vt:lpstr>Structural enhancements</vt:lpstr>
      <vt:lpstr>Structural enhancements</vt:lpstr>
      <vt:lpstr>Structural enhancements</vt:lpstr>
      <vt:lpstr>Structural enhancements</vt:lpstr>
      <vt:lpstr>Pipeline processing</vt:lpstr>
      <vt:lpstr>Pipeline processing</vt:lpstr>
      <vt:lpstr>Example: laundry pipelining</vt:lpstr>
      <vt:lpstr>Laundry pipelining</vt:lpstr>
      <vt:lpstr>Pipelining I</vt:lpstr>
      <vt:lpstr>Pipelining II</vt:lpstr>
      <vt:lpstr>Pipelining III</vt:lpstr>
      <vt:lpstr>Speed-up of Instruction execution</vt:lpstr>
      <vt:lpstr>Pipelining</vt:lpstr>
      <vt:lpstr>Architecture of a 5-stage pipeline I</vt:lpstr>
      <vt:lpstr>Architecture of a 5-stage pipeline I</vt:lpstr>
      <vt:lpstr>Performance enhancement: two pipelines</vt:lpstr>
      <vt:lpstr>Performance enhancement: specialized EXE-units</vt:lpstr>
      <vt:lpstr>Questions &amp; Tasks</vt:lpstr>
      <vt:lpstr>Pipelining - Types of Pipeline Hazards</vt:lpstr>
      <vt:lpstr>Pipeline Hazards</vt:lpstr>
      <vt:lpstr>Three types of pipeline hazards</vt:lpstr>
      <vt:lpstr>Data hazards</vt:lpstr>
      <vt:lpstr>Pipeline hazards due to data dependence</vt:lpstr>
      <vt:lpstr>Pipeline hazards due to data dependence</vt:lpstr>
      <vt:lpstr>Data hazards</vt:lpstr>
      <vt:lpstr>Read-after-Write-Conflict (True Dependence)</vt:lpstr>
      <vt:lpstr>Pipeline conflict due to a data hazard</vt:lpstr>
      <vt:lpstr>Data hazards in an instruction pipeline</vt:lpstr>
      <vt:lpstr>Data hazards in an instruction pipeline</vt:lpstr>
      <vt:lpstr>WAR and WAW - Can they happen in our simple pipeline?</vt:lpstr>
      <vt:lpstr>Solutions for data hazards from true data dependences</vt:lpstr>
      <vt:lpstr>Software solutions</vt:lpstr>
      <vt:lpstr>Software solutions</vt:lpstr>
      <vt:lpstr>Hardware solutions</vt:lpstr>
      <vt:lpstr>Questions &amp; Tasks</vt:lpstr>
      <vt:lpstr>Side Note: The MIPS Pipeline</vt:lpstr>
      <vt:lpstr>Side Note: The MIPS Pipeline</vt:lpstr>
      <vt:lpstr>Data hazard: Hardware solution by stalling</vt:lpstr>
      <vt:lpstr>Data hazard: Hardware solution by stalling</vt:lpstr>
      <vt:lpstr>Data hazard: Hardware solution by forwarding</vt:lpstr>
      <vt:lpstr>Data hazard: Hardware solution by forwarding</vt:lpstr>
      <vt:lpstr>Data hazard: Hardware solution by forwarding</vt:lpstr>
      <vt:lpstr>Data hazard: Hardware solution by forwarding</vt:lpstr>
      <vt:lpstr>Data hazard: Hardware solution by forwarding</vt:lpstr>
      <vt:lpstr>Result forwarding</vt:lpstr>
      <vt:lpstr>Data hazard: Hardware solution by forwarding</vt:lpstr>
      <vt:lpstr>Load forwarding</vt:lpstr>
      <vt:lpstr>Load-use data hazard</vt:lpstr>
      <vt:lpstr>Load-use data hazard</vt:lpstr>
      <vt:lpstr>Load-use data hazard</vt:lpstr>
      <vt:lpstr>Forwarding with interlocking</vt:lpstr>
      <vt:lpstr>Bypass techniques</vt:lpstr>
      <vt:lpstr>Example</vt:lpstr>
      <vt:lpstr>Questions &amp; Tasks</vt:lpstr>
      <vt:lpstr>Structural hazards</vt:lpstr>
      <vt:lpstr>Three types of pipeline hazards</vt:lpstr>
      <vt:lpstr>Pipeline bubble due to a structural hazard</vt:lpstr>
      <vt:lpstr>Solutions to the structural hazard</vt:lpstr>
      <vt:lpstr>Control hazards</vt:lpstr>
      <vt:lpstr>Three types of pipeline hazards</vt:lpstr>
      <vt:lpstr>Hazards due to control dependence</vt:lpstr>
      <vt:lpstr>Hazards due to control dependence</vt:lpstr>
      <vt:lpstr>Example</vt:lpstr>
      <vt:lpstr>Example</vt:lpstr>
      <vt:lpstr>Solutions</vt:lpstr>
      <vt:lpstr>Simple solutions</vt:lpstr>
      <vt:lpstr>Solution: Decide branch direction earlier</vt:lpstr>
      <vt:lpstr>Branch Prediction</vt:lpstr>
      <vt:lpstr>Branch-Target Buffer or Branch-Target Address Cache</vt:lpstr>
      <vt:lpstr>Branch-Target Buffer or Branch-Target Address Cache</vt:lpstr>
      <vt:lpstr>Two Basic Techniques of Branch Prediction</vt:lpstr>
      <vt:lpstr>Static Branch Prediction</vt:lpstr>
      <vt:lpstr>Static Branch Prediction - machine-fixed</vt:lpstr>
      <vt:lpstr>Static Branch Prediction - compiler-based</vt:lpstr>
      <vt:lpstr>Dynamic Branch Prediction</vt:lpstr>
      <vt:lpstr>One-bit vs. Two-bit Predictors</vt:lpstr>
      <vt:lpstr>Two-bit Predictors (Hysteresis Scheme)</vt:lpstr>
      <vt:lpstr>Two-bit Predictors  (Saturation Counter Scheme)</vt:lpstr>
      <vt:lpstr>Predicated Instructions</vt:lpstr>
      <vt:lpstr>Predication Example</vt:lpstr>
      <vt:lpstr>Predication</vt:lpstr>
      <vt:lpstr>Branch handling techniques and implementations</vt:lpstr>
      <vt:lpstr>Performance of branch handling techniques</vt:lpstr>
      <vt:lpstr>Pipelining basics: Summary</vt:lpstr>
      <vt:lpstr>Questions &amp; Tasks</vt:lpstr>
      <vt:lpstr>Vector Pipelining</vt:lpstr>
      <vt:lpstr>Vektor Pipelining</vt:lpstr>
      <vt:lpstr>Example: Addition</vt:lpstr>
      <vt:lpstr>Characteristics of vector pipelines</vt:lpstr>
      <vt:lpstr>Chaining of vector pipelines</vt:lpstr>
      <vt:lpstr>History: chaining of 4 pipelines (Cray 1, 1976)</vt:lpstr>
      <vt:lpstr>Simple Example</vt:lpstr>
      <vt:lpstr>Superscalar processors</vt:lpstr>
      <vt:lpstr>Superscalar processors</vt:lpstr>
      <vt:lpstr>Superscalar Pipeline</vt:lpstr>
      <vt:lpstr>Sections of a Superscalar Pipeline</vt:lpstr>
      <vt:lpstr>Fetch, decode, rename</vt:lpstr>
      <vt:lpstr>Issue</vt:lpstr>
      <vt:lpstr>Reservation Station(s)</vt:lpstr>
      <vt:lpstr>Dispatch</vt:lpstr>
      <vt:lpstr>Completion</vt:lpstr>
      <vt:lpstr>Commitment</vt:lpstr>
      <vt:lpstr>Precise Interrupt / Precise Exception</vt:lpstr>
      <vt:lpstr>Retirement</vt:lpstr>
      <vt:lpstr>Questions &amp; Tasks</vt:lpstr>
      <vt:lpstr>Example: Dynamic Scheduling for an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Dynamic Scheduling for a FP-Unit using Tomasulo’s Algorithm</vt:lpstr>
      <vt:lpstr>Example Components of a Superscalar Processor</vt:lpstr>
      <vt:lpstr>Floor plan of the PowerPC 604</vt:lpstr>
      <vt:lpstr>Example: Intel Core 2 Architecture</vt:lpstr>
      <vt:lpstr>(Future) Processor Architecture Principles</vt:lpstr>
      <vt:lpstr>Example: Intel Sandy Bridge</vt:lpstr>
      <vt:lpstr>Example: Power8</vt:lpstr>
      <vt:lpstr>Questions &amp; Tasks</vt:lpstr>
      <vt:lpstr>Summary</vt:lpstr>
      <vt:lpstr>Recap</vt:lpstr>
    </vt:vector>
  </TitlesOfParts>
  <Company>FU Berlin, AG Tech</Company>
  <LinksUpToDate>false</LinksUpToDate>
  <SharedDoc>false</SharedDoc>
  <HyperlinkBase>www.jochenschiller.de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Sensor Networks: the next step in networking</dc:title>
  <dc:subject>Wireless Sensor Networks</dc:subject>
  <dc:creator>J. Schiller</dc:creator>
  <cp:keywords>Sensor Network, Wireless, Self-organizing</cp:keywords>
  <cp:lastModifiedBy>Schiller, Jochen</cp:lastModifiedBy>
  <cp:revision>837</cp:revision>
  <cp:lastPrinted>2019-12-05T15:16:54Z</cp:lastPrinted>
  <dcterms:created xsi:type="dcterms:W3CDTF">2003-07-01T08:37:13Z</dcterms:created>
  <dcterms:modified xsi:type="dcterms:W3CDTF">2020-10-22T16:40:21Z</dcterms:modified>
  <cp:category>Keynote</cp:category>
</cp:coreProperties>
</file>