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5"/>
  </p:notesMasterIdLst>
  <p:handoutMasterIdLst>
    <p:handoutMasterId r:id="rId36"/>
  </p:handoutMasterIdLst>
  <p:sldIdLst>
    <p:sldId id="342" r:id="rId2"/>
    <p:sldId id="388" r:id="rId3"/>
    <p:sldId id="393" r:id="rId4"/>
    <p:sldId id="390" r:id="rId5"/>
    <p:sldId id="344" r:id="rId6"/>
    <p:sldId id="345" r:id="rId7"/>
    <p:sldId id="346" r:id="rId8"/>
    <p:sldId id="353" r:id="rId9"/>
    <p:sldId id="392" r:id="rId10"/>
    <p:sldId id="395" r:id="rId11"/>
    <p:sldId id="378" r:id="rId12"/>
    <p:sldId id="347" r:id="rId13"/>
    <p:sldId id="389" r:id="rId14"/>
    <p:sldId id="391" r:id="rId15"/>
    <p:sldId id="349" r:id="rId16"/>
    <p:sldId id="354" r:id="rId17"/>
    <p:sldId id="355" r:id="rId18"/>
    <p:sldId id="356" r:id="rId19"/>
    <p:sldId id="350" r:id="rId20"/>
    <p:sldId id="381" r:id="rId21"/>
    <p:sldId id="371" r:id="rId22"/>
    <p:sldId id="352" r:id="rId23"/>
    <p:sldId id="380" r:id="rId24"/>
    <p:sldId id="396" r:id="rId25"/>
    <p:sldId id="379" r:id="rId26"/>
    <p:sldId id="359" r:id="rId27"/>
    <p:sldId id="357" r:id="rId28"/>
    <p:sldId id="394" r:id="rId29"/>
    <p:sldId id="385" r:id="rId30"/>
    <p:sldId id="363" r:id="rId31"/>
    <p:sldId id="361" r:id="rId32"/>
    <p:sldId id="362" r:id="rId33"/>
    <p:sldId id="387" r:id="rId34"/>
  </p:sldIdLst>
  <p:sldSz cx="12192000" cy="6858000"/>
  <p:notesSz cx="7099300" cy="10234613"/>
  <p:custShowLst>
    <p:custShow name="Class 2" id="0">
      <p:sldLst>
        <p:sld r:id="rId2"/>
        <p:sld r:id="rId4"/>
        <p:sld r:id="rId8"/>
        <p:sld r:id="rId13"/>
        <p:sld r:id="rId22"/>
        <p:sld r:id="rId23"/>
        <p:sld r:id="rId24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33CC"/>
    <a:srgbClr val="FF0000"/>
    <a:srgbClr val="005124"/>
    <a:srgbClr val="0099FF"/>
    <a:srgbClr val="33CCFF"/>
    <a:srgbClr val="003366"/>
    <a:srgbClr val="003399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89807" autoAdjust="0"/>
  </p:normalViewPr>
  <p:slideViewPr>
    <p:cSldViewPr>
      <p:cViewPr varScale="1">
        <p:scale>
          <a:sx n="97" d="100"/>
          <a:sy n="97" d="100"/>
        </p:scale>
        <p:origin x="10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475F6AF5-02B3-44BC-8C1B-661BE12581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138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ADE0E6E4-8AA6-47BA-8C20-91152C837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945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F551F-72FC-46D6-8A92-4486ABCDF5D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5555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0E6E4-8AA6-47BA-8C20-91152C8371D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75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dirty="0" smtClean="0"/>
              <a:t>TI III -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7522" y="260648"/>
            <a:ext cx="5761567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75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75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50" b="1" dirty="0" smtClea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804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704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572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5114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684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623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79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81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435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78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06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1.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TI III -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55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ot-os.org/" TargetMode="External"/><Relationship Id="rId2" Type="http://schemas.openxmlformats.org/officeDocument/2006/relationships/hyperlink" Target="https://standards.ieee.org/standard/1003_1,2013Edit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linux.net/kernel_ma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standard/1003_1,2013Edi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Prof. Dr.-Ing. Jochen Schiller</a:t>
            </a:r>
          </a:p>
          <a:p>
            <a:r>
              <a:rPr lang="en-US" noProof="0" dirty="0" smtClean="0"/>
              <a:t>Computer Systems &amp; Telematics</a:t>
            </a:r>
          </a:p>
          <a:p>
            <a:r>
              <a:rPr lang="en-US" noProof="0" dirty="0" err="1" smtClean="0"/>
              <a:t>Freie</a:t>
            </a:r>
            <a:r>
              <a:rPr lang="en-US" noProof="0" dirty="0" smtClean="0"/>
              <a:t> Universität Berlin, Germany</a:t>
            </a:r>
            <a:endParaRPr lang="en-US" noProof="0" dirty="0"/>
          </a:p>
        </p:txBody>
      </p:sp>
      <p:sp>
        <p:nvSpPr>
          <p:cNvPr id="12291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2209801" y="2130426"/>
            <a:ext cx="8278687" cy="1470025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TI III: Operating Systems &amp; Computer Networks </a:t>
            </a:r>
            <a:br>
              <a:rPr lang="en-US" noProof="0" dirty="0" smtClean="0"/>
            </a:br>
            <a:r>
              <a:rPr lang="en-US" b="0" noProof="0" dirty="0" smtClean="0"/>
              <a:t>Introduction and Motivation</a:t>
            </a:r>
          </a:p>
        </p:txBody>
      </p:sp>
      <p:sp>
        <p:nvSpPr>
          <p:cNvPr id="12290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2292" name="Picture 78"/>
          <p:cNvPicPr>
            <a:picLocks noChangeAspect="1" noChangeArrowheads="1"/>
          </p:cNvPicPr>
          <p:nvPr/>
        </p:nvPicPr>
        <p:blipFill>
          <a:blip r:embed="rId3" cstate="print"/>
          <a:srcRect b="11104"/>
          <a:stretch>
            <a:fillRect/>
          </a:stretch>
        </p:blipFill>
        <p:spPr bwMode="auto">
          <a:xfrm>
            <a:off x="7392143" y="2983702"/>
            <a:ext cx="4415355" cy="303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Why are there so many different operating systems? What are differences?</a:t>
            </a:r>
          </a:p>
          <a:p>
            <a:pPr lvl="1"/>
            <a:r>
              <a:rPr lang="en-US" noProof="0" dirty="0" smtClean="0"/>
              <a:t>What are benefits of layering? Are there any drawbacks?</a:t>
            </a:r>
          </a:p>
          <a:p>
            <a:pPr lvl="1"/>
            <a:r>
              <a:rPr lang="en-US" noProof="0" dirty="0" smtClean="0"/>
              <a:t>Do you know other examples of layering?</a:t>
            </a:r>
          </a:p>
          <a:p>
            <a:pPr lvl="1"/>
            <a:r>
              <a:rPr lang="en-US" noProof="0" dirty="0" smtClean="0"/>
              <a:t>Check out your favorite programming language for system calls. Are there any?</a:t>
            </a:r>
          </a:p>
          <a:p>
            <a:pPr lvl="2"/>
            <a:r>
              <a:rPr lang="en-US" noProof="0" dirty="0" smtClean="0"/>
              <a:t>That‘s one of the reasons we use the language C here …</a:t>
            </a:r>
          </a:p>
          <a:p>
            <a:pPr lvl="1"/>
            <a:r>
              <a:rPr lang="en-US" noProof="0" dirty="0" smtClean="0"/>
              <a:t>Read about POSIX</a:t>
            </a:r>
          </a:p>
          <a:p>
            <a:pPr lvl="2"/>
            <a:r>
              <a:rPr lang="en-US" noProof="0" dirty="0" smtClean="0"/>
              <a:t>Check IEEE, e.g. </a:t>
            </a:r>
            <a:r>
              <a:rPr lang="en-US" noProof="0" dirty="0" smtClean="0">
                <a:hlinkClick r:id="rId2"/>
              </a:rPr>
              <a:t>https://standards.ieee.org/standard/1003_1,2013Edition.html</a:t>
            </a:r>
            <a:r>
              <a:rPr lang="en-US" noProof="0" dirty="0" smtClean="0"/>
              <a:t> </a:t>
            </a:r>
          </a:p>
          <a:p>
            <a:pPr lvl="2"/>
            <a:r>
              <a:rPr lang="en-US" noProof="0" dirty="0" smtClean="0"/>
              <a:t>or at least Wikipedia… </a:t>
            </a:r>
          </a:p>
          <a:p>
            <a:pPr lvl="1"/>
            <a:r>
              <a:rPr lang="en-US" noProof="0" dirty="0" smtClean="0"/>
              <a:t>Go to RIOT and check out an OS for the IoT</a:t>
            </a:r>
          </a:p>
          <a:p>
            <a:pPr lvl="2"/>
            <a:r>
              <a:rPr lang="en-US" noProof="0" dirty="0" smtClean="0">
                <a:hlinkClick r:id="rId3"/>
              </a:rPr>
              <a:t>https://riot-os.org/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68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Tasks of an Operating System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Typical services of a </a:t>
            </a:r>
            <a:r>
              <a:rPr lang="en-US" b="1" noProof="0" dirty="0" smtClean="0"/>
              <a:t>general</a:t>
            </a:r>
            <a:r>
              <a:rPr lang="en-US" noProof="0" dirty="0" smtClean="0"/>
              <a:t> purpose OS includes:</a:t>
            </a:r>
          </a:p>
          <a:p>
            <a:pPr lvl="1"/>
            <a:r>
              <a:rPr lang="en-US" noProof="0" dirty="0" smtClean="0"/>
              <a:t>Program execution</a:t>
            </a:r>
          </a:p>
          <a:p>
            <a:pPr lvl="1"/>
            <a:r>
              <a:rPr lang="en-US" noProof="0" dirty="0" smtClean="0"/>
              <a:t>Access to I/O-devices</a:t>
            </a:r>
          </a:p>
          <a:p>
            <a:pPr lvl="2"/>
            <a:r>
              <a:rPr lang="en-US" noProof="0" dirty="0" smtClean="0"/>
              <a:t>Hardware abstraction</a:t>
            </a:r>
          </a:p>
          <a:p>
            <a:pPr lvl="1"/>
            <a:r>
              <a:rPr lang="en-US" noProof="0" dirty="0" smtClean="0"/>
              <a:t>Controlled access to files</a:t>
            </a:r>
          </a:p>
          <a:p>
            <a:pPr lvl="2"/>
            <a:r>
              <a:rPr lang="en-US" noProof="0" dirty="0" smtClean="0"/>
              <a:t>Non-volatile memory</a:t>
            </a:r>
          </a:p>
          <a:p>
            <a:pPr lvl="1"/>
            <a:r>
              <a:rPr lang="en-US" noProof="0" dirty="0" smtClean="0"/>
              <a:t>Access control</a:t>
            </a:r>
          </a:p>
          <a:p>
            <a:pPr lvl="2"/>
            <a:r>
              <a:rPr lang="en-US" noProof="0" dirty="0" smtClean="0"/>
              <a:t>Security / user management</a:t>
            </a:r>
          </a:p>
          <a:p>
            <a:pPr lvl="1"/>
            <a:r>
              <a:rPr lang="en-US" noProof="0" dirty="0" smtClean="0"/>
              <a:t>Error detection and error handling</a:t>
            </a:r>
          </a:p>
          <a:p>
            <a:pPr lvl="2"/>
            <a:r>
              <a:rPr lang="en-US" noProof="0" dirty="0" smtClean="0"/>
              <a:t>Both hardware and software</a:t>
            </a:r>
          </a:p>
          <a:p>
            <a:pPr lvl="1"/>
            <a:r>
              <a:rPr lang="en-US" noProof="0" dirty="0" smtClean="0"/>
              <a:t>Logging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Special purpose operating systems focus on different services, e.g., real-time or communication requirements.</a:t>
            </a:r>
          </a:p>
        </p:txBody>
      </p:sp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Goals of an Operating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anchor="t"/>
          <a:lstStyle/>
          <a:p>
            <a:pPr eaLnBrk="1" hangingPunct="1"/>
            <a:r>
              <a:rPr lang="en-US" noProof="0" dirty="0" smtClean="0"/>
              <a:t>Ease of use for users and programmers</a:t>
            </a:r>
          </a:p>
          <a:p>
            <a:pPr eaLnBrk="1" hangingPunct="1"/>
            <a:r>
              <a:rPr lang="en-US" noProof="0" dirty="0" smtClean="0"/>
              <a:t>Efficiency when managing limited resources</a:t>
            </a:r>
          </a:p>
          <a:p>
            <a:pPr eaLnBrk="1" hangingPunct="1"/>
            <a:r>
              <a:rPr lang="en-US" noProof="0" dirty="0" smtClean="0"/>
              <a:t>Possibility to evolve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noProof="0" dirty="0"/>
              <a:t>New hardware standards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noProof="0" dirty="0"/>
              <a:t>Changing user requirements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226" y="1268413"/>
            <a:ext cx="43672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Managing Resources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Hardware provides the basic computing resources such as</a:t>
            </a:r>
          </a:p>
          <a:p>
            <a:pPr lvl="1"/>
            <a:r>
              <a:rPr lang="en-US" noProof="0" dirty="0" smtClean="0"/>
              <a:t>Processor(s)</a:t>
            </a:r>
          </a:p>
          <a:p>
            <a:pPr lvl="1"/>
            <a:r>
              <a:rPr lang="en-US" noProof="0" dirty="0" smtClean="0"/>
              <a:t>Memory</a:t>
            </a:r>
          </a:p>
          <a:p>
            <a:pPr lvl="1"/>
            <a:r>
              <a:rPr lang="en-US" noProof="0" dirty="0" smtClean="0"/>
              <a:t>Persistent storage</a:t>
            </a:r>
          </a:p>
          <a:p>
            <a:pPr lvl="1"/>
            <a:r>
              <a:rPr lang="en-US" noProof="0" dirty="0" smtClean="0"/>
              <a:t>Network connection</a:t>
            </a:r>
          </a:p>
          <a:p>
            <a:pPr lvl="1"/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OS </a:t>
            </a:r>
            <a:r>
              <a:rPr lang="en-US" b="1" noProof="0" dirty="0" smtClean="0"/>
              <a:t>virtualizes</a:t>
            </a:r>
            <a:r>
              <a:rPr lang="en-US" noProof="0" dirty="0" smtClean="0"/>
              <a:t> resources to permit controlled sharing and isolation </a:t>
            </a:r>
          </a:p>
          <a:p>
            <a:pPr lvl="1"/>
            <a:r>
              <a:rPr lang="en-US" noProof="0" dirty="0" smtClean="0"/>
              <a:t>virtual instances of a resource are created</a:t>
            </a:r>
          </a:p>
          <a:p>
            <a:r>
              <a:rPr lang="en-US" noProof="0" dirty="0" smtClean="0"/>
              <a:t>OS provides virtual resources for user applications</a:t>
            </a:r>
          </a:p>
        </p:txBody>
      </p:sp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76" y="1232355"/>
            <a:ext cx="5448203" cy="35647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Computer Components</a:t>
            </a:r>
            <a:endParaRPr 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  <p:pic>
        <p:nvPicPr>
          <p:cNvPr id="3" name="Content Placeholder 3" descr="Fig01_01.gif"/>
          <p:cNvPicPr>
            <a:picLocks noChangeAspect="1"/>
          </p:cNvPicPr>
          <p:nvPr/>
        </p:nvPicPr>
        <p:blipFill rotWithShape="1">
          <a:blip r:embed="rId2" cstate="print"/>
          <a:srcRect t="764" b="-568"/>
          <a:stretch/>
        </p:blipFill>
        <p:spPr bwMode="auto">
          <a:xfrm>
            <a:off x="3647728" y="1149830"/>
            <a:ext cx="5112568" cy="53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401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Virtual Resources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pPr eaLnBrk="1" hangingPunct="1"/>
            <a:r>
              <a:rPr lang="en-US" noProof="0" dirty="0" smtClean="0">
                <a:solidFill>
                  <a:srgbClr val="0033CC"/>
                </a:solidFill>
              </a:rPr>
              <a:t>Virtual</a:t>
            </a:r>
            <a:r>
              <a:rPr lang="en-US" noProof="0" dirty="0" smtClean="0"/>
              <a:t> resources and corresponding </a:t>
            </a:r>
            <a:r>
              <a:rPr lang="en-US" noProof="0" dirty="0" smtClean="0">
                <a:solidFill>
                  <a:srgbClr val="00A249"/>
                </a:solidFill>
              </a:rPr>
              <a:t>real</a:t>
            </a:r>
            <a:r>
              <a:rPr lang="en-US" noProof="0" dirty="0" smtClean="0"/>
              <a:t> resources:</a:t>
            </a:r>
          </a:p>
          <a:p>
            <a:pPr lvl="1" eaLnBrk="1" hangingPunct="1"/>
            <a:r>
              <a:rPr lang="en-US" noProof="0" dirty="0" smtClean="0">
                <a:solidFill>
                  <a:srgbClr val="0033CC"/>
                </a:solidFill>
              </a:rPr>
              <a:t>Processes</a:t>
            </a:r>
            <a:r>
              <a:rPr lang="en-US" noProof="0" dirty="0" smtClean="0"/>
              <a:t>		</a:t>
            </a:r>
            <a:r>
              <a:rPr lang="en-US" noProof="0" dirty="0" smtClean="0">
                <a:solidFill>
                  <a:srgbClr val="00A249"/>
                </a:solidFill>
              </a:rPr>
              <a:t>processor(s)</a:t>
            </a:r>
          </a:p>
          <a:p>
            <a:pPr lvl="1" eaLnBrk="1" hangingPunct="1"/>
            <a:r>
              <a:rPr lang="en-US" noProof="0" dirty="0" smtClean="0">
                <a:solidFill>
                  <a:srgbClr val="0033CC"/>
                </a:solidFill>
              </a:rPr>
              <a:t>Virtual Memory</a:t>
            </a:r>
            <a:r>
              <a:rPr lang="en-US" noProof="0" dirty="0" smtClean="0"/>
              <a:t>		</a:t>
            </a:r>
            <a:r>
              <a:rPr lang="en-US" noProof="0" dirty="0" smtClean="0">
                <a:solidFill>
                  <a:srgbClr val="00A249"/>
                </a:solidFill>
              </a:rPr>
              <a:t>main memory</a:t>
            </a:r>
          </a:p>
          <a:p>
            <a:pPr lvl="1" eaLnBrk="1" hangingPunct="1"/>
            <a:r>
              <a:rPr lang="en-US" noProof="0" dirty="0" smtClean="0">
                <a:solidFill>
                  <a:srgbClr val="0033CC"/>
                </a:solidFill>
              </a:rPr>
              <a:t>Files</a:t>
            </a:r>
            <a:r>
              <a:rPr lang="en-US" noProof="0" dirty="0" smtClean="0"/>
              <a:t>			</a:t>
            </a:r>
            <a:r>
              <a:rPr lang="en-US" noProof="0" dirty="0" smtClean="0">
                <a:solidFill>
                  <a:srgbClr val="00A249"/>
                </a:solidFill>
              </a:rPr>
              <a:t>persistent memory</a:t>
            </a:r>
          </a:p>
          <a:p>
            <a:pPr lvl="1" eaLnBrk="1" hangingPunct="1"/>
            <a:r>
              <a:rPr lang="en-US" noProof="0" dirty="0" smtClean="0">
                <a:solidFill>
                  <a:srgbClr val="0033CC"/>
                </a:solidFill>
              </a:rPr>
              <a:t>Ports</a:t>
            </a:r>
            <a:r>
              <a:rPr lang="en-US" noProof="0" dirty="0" smtClean="0"/>
              <a:t>			</a:t>
            </a:r>
            <a:r>
              <a:rPr lang="en-US" noProof="0" dirty="0" smtClean="0">
                <a:solidFill>
                  <a:srgbClr val="00A249"/>
                </a:solidFill>
              </a:rPr>
              <a:t>network adapter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Advantages:</a:t>
            </a:r>
          </a:p>
          <a:p>
            <a:pPr lvl="1" eaLnBrk="1" hangingPunct="1"/>
            <a:r>
              <a:rPr lang="en-US" noProof="0" dirty="0" smtClean="0"/>
              <a:t>Easy to use through procedural interface (system calls)</a:t>
            </a:r>
          </a:p>
          <a:p>
            <a:pPr lvl="1" eaLnBrk="1" hangingPunct="1"/>
            <a:r>
              <a:rPr lang="en-US" noProof="0" dirty="0" smtClean="0"/>
              <a:t>Secure against hardware and software errors or manipulation</a:t>
            </a:r>
            <a:endParaRPr lang="en-US" noProof="0" dirty="0" smtClean="0"/>
          </a:p>
        </p:txBody>
      </p:sp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Processes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Number of processes is not limited by the number of processors: </a:t>
            </a:r>
            <a:r>
              <a:rPr lang="en-US" b="1" noProof="0" dirty="0" smtClean="0"/>
              <a:t>Multitasking</a:t>
            </a:r>
          </a:p>
          <a:p>
            <a:endParaRPr lang="en-US" noProof="0" dirty="0" smtClean="0"/>
          </a:p>
          <a:p>
            <a:r>
              <a:rPr lang="en-US" noProof="0" dirty="0" smtClean="0"/>
              <a:t>Processor is used efficiently:</a:t>
            </a:r>
          </a:p>
          <a:p>
            <a:pPr lvl="1"/>
            <a:r>
              <a:rPr lang="en-US" noProof="0" dirty="0" smtClean="0"/>
              <a:t>Time is not wasted by processes that are waiting on I/O devices</a:t>
            </a:r>
          </a:p>
          <a:p>
            <a:endParaRPr lang="en-US" noProof="0" dirty="0" smtClean="0"/>
          </a:p>
          <a:p>
            <a:r>
              <a:rPr lang="en-US" noProof="0" dirty="0" smtClean="0"/>
              <a:t>Reduced latency (=response time)</a:t>
            </a:r>
          </a:p>
          <a:p>
            <a:endParaRPr lang="en-US" noProof="0" dirty="0" smtClean="0"/>
          </a:p>
          <a:p>
            <a:r>
              <a:rPr lang="en-US" noProof="0" dirty="0" smtClean="0"/>
              <a:t>Different </a:t>
            </a:r>
            <a:r>
              <a:rPr lang="en-US" b="1" noProof="0" dirty="0" smtClean="0"/>
              <a:t>process states</a:t>
            </a:r>
            <a:r>
              <a:rPr lang="en-US" noProof="0" dirty="0" smtClean="0"/>
              <a:t>, e.g.,</a:t>
            </a:r>
          </a:p>
          <a:p>
            <a:pPr lvl="1"/>
            <a:r>
              <a:rPr lang="en-US" noProof="0" dirty="0" smtClean="0"/>
              <a:t>running – executing</a:t>
            </a:r>
          </a:p>
          <a:p>
            <a:pPr lvl="1"/>
            <a:r>
              <a:rPr lang="en-US" noProof="0" dirty="0" smtClean="0"/>
              <a:t>pending – ready to execute</a:t>
            </a:r>
          </a:p>
          <a:p>
            <a:pPr lvl="1"/>
            <a:r>
              <a:rPr lang="en-US" noProof="0" dirty="0" smtClean="0"/>
              <a:t>blocked – not ready to execute	</a:t>
            </a:r>
            <a:endParaRPr lang="en-US" noProof="0" dirty="0"/>
          </a:p>
        </p:txBody>
      </p:sp>
      <p:sp>
        <p:nvSpPr>
          <p:cNvPr id="22530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6" name="Picture 5" descr="process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256" y="1517665"/>
            <a:ext cx="3384376" cy="49329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Virtual Memory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Managed by the Memory Management Unit (MMU)</a:t>
            </a:r>
          </a:p>
          <a:p>
            <a:endParaRPr lang="en-US" noProof="0" dirty="0" smtClean="0"/>
          </a:p>
          <a:p>
            <a:r>
              <a:rPr lang="en-US" noProof="0" dirty="0" smtClean="0"/>
              <a:t>Transportability: </a:t>
            </a:r>
          </a:p>
          <a:p>
            <a:pPr lvl="1"/>
            <a:r>
              <a:rPr lang="en-US" noProof="0" dirty="0" smtClean="0"/>
              <a:t>position independent code – program does not depend on </a:t>
            </a:r>
            <a:br>
              <a:rPr lang="en-US" noProof="0" dirty="0" smtClean="0"/>
            </a:br>
            <a:r>
              <a:rPr lang="en-US" noProof="0" dirty="0" smtClean="0"/>
              <a:t>memory architecture</a:t>
            </a:r>
          </a:p>
          <a:p>
            <a:endParaRPr lang="en-US" noProof="0" dirty="0" smtClean="0"/>
          </a:p>
          <a:p>
            <a:r>
              <a:rPr lang="en-US" noProof="0" dirty="0" smtClean="0"/>
              <a:t>Security: </a:t>
            </a:r>
          </a:p>
          <a:p>
            <a:pPr lvl="1"/>
            <a:r>
              <a:rPr lang="en-US" noProof="0" dirty="0" smtClean="0"/>
              <a:t>memory access is restricted to memory units “owned” by a process</a:t>
            </a:r>
          </a:p>
          <a:p>
            <a:endParaRPr lang="en-US" noProof="0" dirty="0" smtClean="0"/>
          </a:p>
          <a:p>
            <a:r>
              <a:rPr lang="en-US" noProof="0" dirty="0" smtClean="0"/>
              <a:t>Efficiency: </a:t>
            </a:r>
          </a:p>
          <a:p>
            <a:pPr lvl="1"/>
            <a:r>
              <a:rPr lang="en-US" noProof="0" dirty="0" smtClean="0"/>
              <a:t>external fragmentation is avoided</a:t>
            </a:r>
          </a:p>
          <a:p>
            <a:endParaRPr lang="en-US" noProof="0" dirty="0"/>
          </a:p>
        </p:txBody>
      </p:sp>
      <p:sp>
        <p:nvSpPr>
          <p:cNvPr id="2355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9" name="Picture 8" descr="memo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224" y="929806"/>
            <a:ext cx="3672408" cy="53528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Files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Managed by a file system</a:t>
            </a:r>
          </a:p>
          <a:p>
            <a:r>
              <a:rPr lang="en-US" noProof="0" dirty="0" smtClean="0"/>
              <a:t>Persistent objects for long-term data storage</a:t>
            </a:r>
          </a:p>
          <a:p>
            <a:r>
              <a:rPr lang="en-US" noProof="0" dirty="0" smtClean="0"/>
              <a:t>Stored in secondary memory (e.g., tape, hard disk, USB flash drive)</a:t>
            </a:r>
          </a:p>
          <a:p>
            <a:r>
              <a:rPr lang="en-US" noProof="0" dirty="0" smtClean="0"/>
              <a:t>Similar to virtual memory - file name instead of virtual address</a:t>
            </a:r>
          </a:p>
          <a:p>
            <a:endParaRPr lang="en-US" noProof="0" dirty="0" smtClean="0"/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6" name="Picture 5" descr="files.gif"/>
          <p:cNvPicPr>
            <a:picLocks noChangeAspect="1"/>
          </p:cNvPicPr>
          <p:nvPr/>
        </p:nvPicPr>
        <p:blipFill>
          <a:blip r:embed="rId2" cstate="print"/>
          <a:srcRect t="32139" b="27687"/>
          <a:stretch>
            <a:fillRect/>
          </a:stretch>
        </p:blipFill>
        <p:spPr>
          <a:xfrm>
            <a:off x="767408" y="3284984"/>
            <a:ext cx="10450285" cy="28803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History of Operating Systems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Development of operating systems follows changes in computer architecture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Loader (1950, IBM 704)</a:t>
            </a:r>
          </a:p>
          <a:p>
            <a:pPr lvl="1" eaLnBrk="1" hangingPunct="1"/>
            <a:r>
              <a:rPr lang="en-US" noProof="0" dirty="0" smtClean="0"/>
              <a:t>Loads programs into memory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Batch System </a:t>
            </a:r>
            <a:br>
              <a:rPr lang="en-US" noProof="0" dirty="0" smtClean="0"/>
            </a:br>
            <a:r>
              <a:rPr lang="en-US" sz="1600" noProof="0" dirty="0"/>
              <a:t>(1960,IBM 7090, </a:t>
            </a:r>
            <a:r>
              <a:rPr lang="en-US" sz="1600" noProof="0" dirty="0" err="1"/>
              <a:t>Zuse</a:t>
            </a:r>
            <a:r>
              <a:rPr lang="en-US" sz="1600" noProof="0" dirty="0"/>
              <a:t> Z 23, </a:t>
            </a:r>
            <a:r>
              <a:rPr lang="en-US" sz="1600" noProof="0" dirty="0" smtClean="0"/>
              <a:t>Telefunken </a:t>
            </a:r>
            <a:r>
              <a:rPr lang="en-US" sz="1600" noProof="0" dirty="0"/>
              <a:t>TR4)</a:t>
            </a:r>
          </a:p>
          <a:p>
            <a:pPr lvl="1" eaLnBrk="1" hangingPunct="1"/>
            <a:r>
              <a:rPr lang="en-US" noProof="0" dirty="0" smtClean="0"/>
              <a:t>Processing of jobs stored</a:t>
            </a:r>
          </a:p>
          <a:p>
            <a:pPr lvl="1" eaLnBrk="1" hangingPunct="1">
              <a:buFontTx/>
              <a:buNone/>
            </a:pPr>
            <a:r>
              <a:rPr lang="en-US" noProof="0" dirty="0" smtClean="0"/>
              <a:t>	on punch cards</a:t>
            </a:r>
          </a:p>
          <a:p>
            <a:pPr lvl="1" eaLnBrk="1" hangingPunct="1"/>
            <a:r>
              <a:rPr lang="en-US" noProof="0" dirty="0" smtClean="0"/>
              <a:t>Manual job control by</a:t>
            </a:r>
          </a:p>
          <a:p>
            <a:pPr lvl="1" eaLnBrk="1" hangingPunct="1">
              <a:buFontTx/>
              <a:buNone/>
            </a:pPr>
            <a:r>
              <a:rPr lang="en-US" noProof="0" dirty="0" smtClean="0"/>
              <a:t>	human operator</a:t>
            </a:r>
          </a:p>
        </p:txBody>
      </p:sp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715992"/>
            <a:ext cx="3671887" cy="22558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3" y="3948017"/>
            <a:ext cx="4032250" cy="25034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Content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b="1" noProof="0" dirty="0">
                <a:latin typeface="+mj-lt"/>
              </a:rPr>
              <a:t>Introduction and Motivation</a:t>
            </a:r>
          </a:p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noProof="0" dirty="0">
                <a:latin typeface="+mj-lt"/>
              </a:rPr>
              <a:t>Subsystems, Interrupts and System Calls</a:t>
            </a:r>
          </a:p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noProof="0" dirty="0"/>
              <a:t>Processes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Memory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Scheduling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I/O and File System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Booting, Services, and Security</a:t>
            </a:r>
          </a:p>
        </p:txBody>
      </p:sp>
      <p:sp>
        <p:nvSpPr>
          <p:cNvPr id="1331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History of Operating Systems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noProof="0" dirty="0"/>
              <a:t>Multi-User / Time Sharing Systems </a:t>
            </a:r>
            <a:br>
              <a:rPr lang="en-US" sz="2000" noProof="0" dirty="0"/>
            </a:br>
            <a:r>
              <a:rPr lang="en-US" sz="1600" noProof="0" dirty="0"/>
              <a:t>(1970, IBM OS/360, TSS, T.H.E., Multics, UNIX)</a:t>
            </a:r>
          </a:p>
          <a:p>
            <a:pPr lvl="1" eaLnBrk="1" hangingPunct="1"/>
            <a:r>
              <a:rPr lang="en-US" noProof="0" dirty="0"/>
              <a:t>Many terminals connected to one computer</a:t>
            </a:r>
          </a:p>
          <a:p>
            <a:pPr lvl="1" eaLnBrk="1" hangingPunct="1"/>
            <a:r>
              <a:rPr lang="en-US" noProof="0" dirty="0"/>
              <a:t>Interactive control for users</a:t>
            </a:r>
          </a:p>
          <a:p>
            <a:pPr lvl="1" eaLnBrk="1" hangingPunct="1"/>
            <a:r>
              <a:rPr lang="en-US" noProof="0" dirty="0"/>
              <a:t>Multitasking</a:t>
            </a:r>
          </a:p>
          <a:p>
            <a:pPr eaLnBrk="1" hangingPunct="1"/>
            <a:endParaRPr lang="en-US" sz="2000" noProof="0" dirty="0"/>
          </a:p>
          <a:p>
            <a:pPr eaLnBrk="1" hangingPunct="1"/>
            <a:r>
              <a:rPr lang="en-US" sz="2000" noProof="0" dirty="0"/>
              <a:t>Personal Computing und Client/Server </a:t>
            </a:r>
            <a:br>
              <a:rPr lang="en-US" sz="2000" noProof="0" dirty="0"/>
            </a:br>
            <a:r>
              <a:rPr lang="en-US" sz="1600" noProof="0" dirty="0"/>
              <a:t>(1980/90, Apple Lisa, MS Windows, Linux, Solaris, HP-UX)</a:t>
            </a:r>
          </a:p>
          <a:p>
            <a:pPr lvl="1" eaLnBrk="1" hangingPunct="1"/>
            <a:r>
              <a:rPr lang="en-US" noProof="0" dirty="0"/>
              <a:t>Intelligent workstations</a:t>
            </a:r>
          </a:p>
          <a:p>
            <a:pPr lvl="1" eaLnBrk="1" hangingPunct="1"/>
            <a:r>
              <a:rPr lang="en-US" noProof="0" dirty="0"/>
              <a:t>GUI / Window mode</a:t>
            </a:r>
          </a:p>
        </p:txBody>
      </p:sp>
      <p:sp>
        <p:nvSpPr>
          <p:cNvPr id="2662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1" y="963614"/>
            <a:ext cx="4105275" cy="25352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363" y="3540125"/>
            <a:ext cx="3960812" cy="27765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Protection Rings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Hardware provides hierarchical privilege levels</a:t>
            </a:r>
          </a:p>
          <a:p>
            <a:pPr lvl="1" eaLnBrk="1" hangingPunct="1"/>
            <a:r>
              <a:rPr lang="en-US" noProof="0" dirty="0" smtClean="0"/>
              <a:t>Inner rings have access to outer rings’ resources</a:t>
            </a:r>
          </a:p>
          <a:p>
            <a:pPr lvl="1" eaLnBrk="1" hangingPunct="1"/>
            <a:r>
              <a:rPr lang="en-US" noProof="0" dirty="0" smtClean="0"/>
              <a:t>Outer rings may access inner rings through predefined gateways</a:t>
            </a:r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221686" y="2682824"/>
            <a:ext cx="3390900" cy="3391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3579761" y="3020895"/>
            <a:ext cx="2651125" cy="2649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3948856" y="3376623"/>
            <a:ext cx="1912938" cy="1911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4319537" y="3729230"/>
            <a:ext cx="1171575" cy="1170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4524325" y="4162523"/>
            <a:ext cx="7620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Ring 0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4524325" y="4895948"/>
            <a:ext cx="7620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Ring 1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4524325" y="5327748"/>
            <a:ext cx="7620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Ring 2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4524325" y="5746848"/>
            <a:ext cx="7620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Ring 3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996064" y="3225899"/>
            <a:ext cx="2700337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Operating system kernel</a:t>
            </a:r>
          </a:p>
          <a:p>
            <a:pPr algn="l"/>
            <a:r>
              <a:rPr lang="en-US" sz="1600"/>
              <a:t>(highest privilege)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6994476" y="3984723"/>
            <a:ext cx="271260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Operating system</a:t>
            </a:r>
          </a:p>
          <a:p>
            <a:pPr algn="l"/>
            <a:r>
              <a:rPr lang="en-US" sz="1600" dirty="0"/>
              <a:t>services (e.g. device</a:t>
            </a:r>
          </a:p>
          <a:p>
            <a:pPr algn="l"/>
            <a:r>
              <a:rPr lang="en-US" sz="1600" dirty="0"/>
              <a:t>drivers, libraries)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b="1" dirty="0"/>
              <a:t>Unused in </a:t>
            </a:r>
            <a:r>
              <a:rPr lang="en-US" sz="1600" b="1" dirty="0" smtClean="0"/>
              <a:t>many OSs</a:t>
            </a:r>
            <a:endParaRPr lang="en-US" sz="1600" b="1" dirty="0"/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6996063" y="5313462"/>
            <a:ext cx="1962150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Applications</a:t>
            </a:r>
          </a:p>
          <a:p>
            <a:pPr algn="l"/>
            <a:r>
              <a:rPr lang="en-US" sz="1600"/>
              <a:t>(lowest privilege)</a:t>
            </a:r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>
            <a:off x="5286325" y="3586261"/>
            <a:ext cx="172720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 flipH="1">
            <a:off x="5302201" y="4378424"/>
            <a:ext cx="1711325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 flipH="1">
            <a:off x="5303789" y="4378424"/>
            <a:ext cx="1709737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 flipH="1">
            <a:off x="5330776" y="5613498"/>
            <a:ext cx="1662113" cy="133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Operating System Kernel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Kernel implements basic layer of abstraction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Runs with full access to hardware (Ring 0)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Context Switch: switching from one process to another </a:t>
            </a:r>
          </a:p>
          <a:p>
            <a:pPr lvl="1"/>
            <a:r>
              <a:rPr lang="en-US" noProof="0" dirty="0" smtClean="0"/>
              <a:t>A certain amount of time is required for doing the administration, e.g., saving and loading registers.</a:t>
            </a:r>
          </a:p>
          <a:p>
            <a:endParaRPr lang="en-US" noProof="0" dirty="0"/>
          </a:p>
        </p:txBody>
      </p:sp>
      <p:sp>
        <p:nvSpPr>
          <p:cNvPr id="2867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Monolithic versus Microkernel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Monolithic Kernel</a:t>
            </a:r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Pro: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less context switches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no expensive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Contra: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complications when exchanging functionality</a:t>
            </a:r>
            <a:endParaRPr lang="en-US" sz="2000" noProof="0" dirty="0"/>
          </a:p>
        </p:txBody>
      </p:sp>
      <p:sp>
        <p:nvSpPr>
          <p:cNvPr id="2867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Microkernel</a:t>
            </a:r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noProof="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Pro: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strict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less complexity, clear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noProof="0" dirty="0" smtClean="0"/>
              <a:t>Contra: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noProof="0" dirty="0" smtClean="0"/>
              <a:t>synchronization</a:t>
            </a:r>
            <a:endParaRPr lang="en-US" sz="2000" noProof="0" dirty="0"/>
          </a:p>
        </p:txBody>
      </p:sp>
      <p:sp>
        <p:nvSpPr>
          <p:cNvPr id="2867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4" name="Picture 13" descr="Mikro-Kern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4112" y="1646184"/>
            <a:ext cx="4491990" cy="3081814"/>
          </a:xfrm>
          <a:prstGeom prst="rect">
            <a:avLst/>
          </a:prstGeom>
        </p:spPr>
      </p:pic>
      <p:pic>
        <p:nvPicPr>
          <p:cNvPr id="15" name="Picture 14" descr="Monolith-Ker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8026" y="1643330"/>
            <a:ext cx="4491990" cy="30818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What is the basic idea of an OS? </a:t>
            </a:r>
          </a:p>
          <a:p>
            <a:pPr lvl="1"/>
            <a:r>
              <a:rPr lang="en-US" noProof="0" dirty="0" smtClean="0"/>
              <a:t>Can we run a computer without an OS? </a:t>
            </a:r>
          </a:p>
          <a:p>
            <a:pPr lvl="1"/>
            <a:r>
              <a:rPr lang="en-US" noProof="0" dirty="0" smtClean="0"/>
              <a:t>How could a VERY simple OS look like?</a:t>
            </a:r>
          </a:p>
          <a:p>
            <a:pPr lvl="1"/>
            <a:r>
              <a:rPr lang="en-US" noProof="0" dirty="0" smtClean="0"/>
              <a:t>What does virtualization in the context of an OS mean? How does it help? Where else do computers use virtualization?</a:t>
            </a:r>
          </a:p>
          <a:p>
            <a:pPr lvl="1"/>
            <a:r>
              <a:rPr lang="en-US" noProof="0" dirty="0" smtClean="0"/>
              <a:t>Check the number of processes, the resources they use, the memory mapping etc. on your computer. Depending on the OS there are many tools for that!</a:t>
            </a:r>
          </a:p>
          <a:p>
            <a:pPr lvl="1"/>
            <a:r>
              <a:rPr lang="en-US" noProof="0" dirty="0" smtClean="0"/>
              <a:t>What could be reasons for not using that many protection rings?</a:t>
            </a:r>
          </a:p>
          <a:p>
            <a:pPr lvl="1"/>
            <a:r>
              <a:rPr lang="en-US" noProof="0" dirty="0" smtClean="0"/>
              <a:t>What do we need to protect the OS? Think of memory protection, HW support, processor mode etc.</a:t>
            </a:r>
          </a:p>
          <a:p>
            <a:pPr lvl="1"/>
            <a:r>
              <a:rPr lang="en-US" noProof="0" dirty="0" smtClean="0"/>
              <a:t>Do we have pure micro kernel OSs today? Do we at least use ideas form micro kernels? Why are many of the famous OSs today rather big monolithic systems?</a:t>
            </a:r>
          </a:p>
          <a:p>
            <a:pPr lvl="1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1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Examples – UNIX</a:t>
            </a:r>
          </a:p>
        </p:txBody>
      </p:sp>
      <p:sp>
        <p:nvSpPr>
          <p:cNvPr id="2969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3" name="Picture 12" descr="UNI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574" y="657328"/>
            <a:ext cx="7975875" cy="54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Examples – UNIX by Services</a:t>
            </a:r>
          </a:p>
        </p:txBody>
      </p:sp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6" name="Picture 5" descr="UnixByServices.gif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565" y="955443"/>
            <a:ext cx="7848873" cy="5384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nux kerne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82" y="953460"/>
            <a:ext cx="7139110" cy="5355861"/>
          </a:xfrm>
          <a:prstGeom prst="rect">
            <a:avLst/>
          </a:prstGeom>
          <a:noFill/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Examples – Linux</a:t>
            </a:r>
          </a:p>
        </p:txBody>
      </p:sp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711451" y="6165305"/>
            <a:ext cx="3243263" cy="244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</a:t>
            </a:r>
            <a:r>
              <a:rPr lang="en-US" sz="1000" dirty="0">
                <a:solidFill>
                  <a:schemeClr val="bg2"/>
                </a:solidFill>
                <a:hlinkClick r:id="rId3"/>
              </a:rPr>
              <a:t>http://www.makelinux.net/kernel_map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 Word About Synchronization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Concurrency handling is outside the scope of this lecture – see “Non-sequential programming” </a:t>
            </a:r>
          </a:p>
          <a:p>
            <a:endParaRPr lang="en-US" noProof="0" dirty="0" smtClean="0"/>
          </a:p>
          <a:p>
            <a:r>
              <a:rPr lang="en-US" noProof="0" dirty="0" smtClean="0"/>
              <a:t>Some pointers/methods/ideas</a:t>
            </a:r>
          </a:p>
          <a:p>
            <a:pPr lvl="1"/>
            <a:r>
              <a:rPr lang="en-US" noProof="0" dirty="0" smtClean="0"/>
              <a:t>In hardware:</a:t>
            </a:r>
          </a:p>
          <a:p>
            <a:pPr lvl="2"/>
            <a:r>
              <a:rPr lang="en-US" noProof="0" dirty="0" smtClean="0"/>
              <a:t>Atomic operations:</a:t>
            </a:r>
          </a:p>
          <a:p>
            <a:pPr lvl="3"/>
            <a:r>
              <a:rPr lang="en-US" noProof="0" dirty="0" smtClean="0"/>
              <a:t>ISA instructions that are guaranteed by design to run to completion</a:t>
            </a:r>
          </a:p>
          <a:p>
            <a:pPr lvl="2"/>
            <a:r>
              <a:rPr lang="en-US" noProof="0" dirty="0" smtClean="0"/>
              <a:t>Interrupts:</a:t>
            </a:r>
          </a:p>
          <a:p>
            <a:pPr lvl="3"/>
            <a:r>
              <a:rPr lang="en-US" noProof="0" dirty="0" smtClean="0"/>
              <a:t>Enable/disable interrupts via special ISA instructions</a:t>
            </a:r>
          </a:p>
          <a:p>
            <a:pPr lvl="3"/>
            <a:r>
              <a:rPr lang="en-US" noProof="0" dirty="0" smtClean="0"/>
              <a:t>Allows other interrupt handlers to run to completion</a:t>
            </a:r>
          </a:p>
          <a:p>
            <a:pPr lvl="1"/>
            <a:r>
              <a:rPr lang="en-US" noProof="0" dirty="0" smtClean="0"/>
              <a:t>In software:</a:t>
            </a:r>
          </a:p>
          <a:p>
            <a:pPr lvl="2"/>
            <a:r>
              <a:rPr lang="en-US" noProof="0" dirty="0" smtClean="0"/>
              <a:t>Spinlocks (busy waiting):</a:t>
            </a:r>
          </a:p>
          <a:p>
            <a:pPr lvl="3"/>
            <a:r>
              <a:rPr lang="en-US" noProof="0" dirty="0" smtClean="0"/>
              <a:t>Short-term synchronization mechanism</a:t>
            </a:r>
          </a:p>
          <a:p>
            <a:pPr lvl="3"/>
            <a:r>
              <a:rPr lang="en-US" noProof="0" dirty="0" smtClean="0"/>
              <a:t>Low overhead, avoid re-scheduling, wasteful on resources</a:t>
            </a:r>
          </a:p>
          <a:p>
            <a:pPr lvl="2"/>
            <a:r>
              <a:rPr lang="en-US" noProof="0" dirty="0" smtClean="0"/>
              <a:t>Semaphores (wait queues):</a:t>
            </a:r>
          </a:p>
          <a:p>
            <a:pPr lvl="3"/>
            <a:r>
              <a:rPr lang="en-US" noProof="0" dirty="0" smtClean="0"/>
              <a:t>Long-term synchronization mechanism</a:t>
            </a:r>
          </a:p>
          <a:p>
            <a:pPr lvl="3"/>
            <a:r>
              <a:rPr lang="en-US" noProof="0" dirty="0" smtClean="0"/>
              <a:t>Synchronize for events on special purpose data structures</a:t>
            </a:r>
          </a:p>
          <a:p>
            <a:pPr lvl="2"/>
            <a:endParaRPr lang="en-US" noProof="0" dirty="0"/>
          </a:p>
        </p:txBody>
      </p:sp>
      <p:sp>
        <p:nvSpPr>
          <p:cNvPr id="3379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2194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Manual Pages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noProof="0" dirty="0" smtClean="0"/>
              <a:t>UNIX-utility </a:t>
            </a:r>
            <a:r>
              <a:rPr lang="en-US" sz="2400" b="1" noProof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man</a:t>
            </a:r>
            <a:endParaRPr lang="en-US" sz="2200" noProof="0" dirty="0" smtClean="0"/>
          </a:p>
          <a:p>
            <a:r>
              <a:rPr lang="en-US" sz="2200" noProof="0" dirty="0" smtClean="0"/>
              <a:t>e.g. </a:t>
            </a:r>
            <a:r>
              <a:rPr lang="en-US" sz="2400" b="1" noProof="0" dirty="0" smtClean="0">
                <a:solidFill>
                  <a:srgbClr val="FF0000"/>
                </a:solidFill>
                <a:latin typeface="Courier New" pitchFamily="49" charset="0"/>
              </a:rPr>
              <a:t>man exec</a:t>
            </a:r>
            <a:endParaRPr lang="en-US" sz="2200" b="1" noProof="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1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34822" name="Picture 6" descr="snapsh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195" y="1988840"/>
            <a:ext cx="57476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082407"/>
            <a:ext cx="2592288" cy="159525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9" y="4810599"/>
            <a:ext cx="2486009" cy="17281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7" y="1210199"/>
            <a:ext cx="2124599" cy="165618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1210200"/>
            <a:ext cx="2232248" cy="1672031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292968"/>
            <a:ext cx="1943100" cy="10414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216" y="2517105"/>
            <a:ext cx="2375148" cy="207825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944" y="4101281"/>
            <a:ext cx="2107952" cy="205525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6240" y="5037384"/>
            <a:ext cx="2107952" cy="885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153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Program Building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Toolchain: set of programming tools that are used to build a product (executable)</a:t>
            </a:r>
          </a:p>
          <a:p>
            <a:endParaRPr lang="en-US" noProof="0" dirty="0"/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9" name="Picture 8" descr="Compiler-Link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2230" y="1700808"/>
            <a:ext cx="6987540" cy="47939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Process Monitor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000" noProof="0" dirty="0" smtClean="0"/>
              <a:t>UNIX utility </a:t>
            </a:r>
            <a:r>
              <a:rPr lang="en-US" sz="2000" b="1" noProof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sz="2000" noProof="0" dirty="0"/>
          </a:p>
        </p:txBody>
      </p:sp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36869" name="Picture 9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771050"/>
            <a:ext cx="5760640" cy="38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Kernel Parameters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200" noProof="0" dirty="0" smtClean="0"/>
              <a:t>Directories </a:t>
            </a:r>
            <a:r>
              <a:rPr lang="en-US" sz="2400" b="1" noProof="0" dirty="0" smtClean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sz="2400" b="1" noProof="0" dirty="0" err="1" smtClean="0">
                <a:solidFill>
                  <a:srgbClr val="FF0000"/>
                </a:solidFill>
                <a:latin typeface="Courier New" pitchFamily="49" charset="0"/>
              </a:rPr>
              <a:t>proc</a:t>
            </a:r>
            <a:r>
              <a:rPr lang="en-US" sz="2400" b="1" noProof="0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400" noProof="0" dirty="0" smtClean="0"/>
              <a:t>and</a:t>
            </a:r>
            <a:r>
              <a:rPr lang="en-US" sz="2400" b="1" noProof="0" dirty="0" smtClean="0">
                <a:latin typeface="Courier New" pitchFamily="49" charset="0"/>
              </a:rPr>
              <a:t> </a:t>
            </a:r>
            <a:r>
              <a:rPr lang="en-US" sz="2400" b="1" noProof="0" dirty="0" smtClean="0">
                <a:solidFill>
                  <a:srgbClr val="FF0000"/>
                </a:solidFill>
                <a:latin typeface="Courier New" pitchFamily="49" charset="0"/>
              </a:rPr>
              <a:t>/sys</a:t>
            </a:r>
            <a:endParaRPr lang="en-US" sz="2200" noProof="0" dirty="0" smtClean="0"/>
          </a:p>
          <a:p>
            <a:pPr lvl="1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000" noProof="0" dirty="0" smtClean="0"/>
              <a:t>virtual directories that reflect general kernel behaviors (“everything is a file”)</a:t>
            </a:r>
          </a:p>
          <a:p>
            <a:endParaRPr lang="en-US" noProof="0" dirty="0"/>
          </a:p>
        </p:txBody>
      </p:sp>
      <p:sp>
        <p:nvSpPr>
          <p:cNvPr id="378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37893" name="Picture 6" descr="p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910" y="2348881"/>
            <a:ext cx="5714180" cy="38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Content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b="1" noProof="0" dirty="0">
                <a:latin typeface="+mj-lt"/>
              </a:rPr>
              <a:t>Introduction and Motivation</a:t>
            </a:r>
          </a:p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noProof="0" dirty="0">
                <a:latin typeface="+mj-lt"/>
              </a:rPr>
              <a:t>Subsystems, Interrupts and System Calls</a:t>
            </a:r>
          </a:p>
          <a:p>
            <a:pPr marL="419100" indent="-419100">
              <a:lnSpc>
                <a:spcPct val="200000"/>
              </a:lnSpc>
              <a:buFontTx/>
              <a:buAutoNum type="arabicPeriod"/>
              <a:defRPr/>
            </a:pPr>
            <a:r>
              <a:rPr lang="en-US" sz="2000" noProof="0" dirty="0"/>
              <a:t>Processes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Memory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Scheduling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I/O and File System</a:t>
            </a:r>
          </a:p>
          <a:p>
            <a:pPr marL="381000" indent="-3810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sz="2000" noProof="0" dirty="0"/>
              <a:t>Booting, Services, and Security</a:t>
            </a:r>
          </a:p>
        </p:txBody>
      </p:sp>
      <p:sp>
        <p:nvSpPr>
          <p:cNvPr id="1331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8224901" cy="61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2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Operating System (OS) Example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What happens if one presses a key on the computer?</a:t>
            </a:r>
          </a:p>
          <a:p>
            <a:pPr eaLnBrk="1" hangingPunct="1"/>
            <a:endParaRPr lang="en-US" noProof="0" dirty="0" smtClean="0"/>
          </a:p>
        </p:txBody>
      </p:sp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4341" name="Picture 5" descr="Logitech Deluxe Access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32131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omputer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6" y="3068639"/>
            <a:ext cx="2143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800601" y="4149725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3445961" y="3888463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7910011" y="3240763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5743575" y="3357564"/>
            <a:ext cx="496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Operating System Example</a:t>
            </a:r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pic>
        <p:nvPicPr>
          <p:cNvPr id="15364" name="Picture 4" descr="Logitech Deluxe Access 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4437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omputer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926" y="4432301"/>
            <a:ext cx="2143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2725236" y="5112426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8918075" y="4609188"/>
            <a:ext cx="25976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2" name="Line 26"/>
          <p:cNvSpPr>
            <a:spLocks noChangeShapeType="1"/>
          </p:cNvSpPr>
          <p:nvPr/>
        </p:nvSpPr>
        <p:spPr bwMode="auto">
          <a:xfrm>
            <a:off x="3648076" y="5300663"/>
            <a:ext cx="576263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7824788" y="5300663"/>
            <a:ext cx="8636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92538" y="4432301"/>
            <a:ext cx="4679950" cy="1338785"/>
          </a:xfrm>
          <a:prstGeom prst="rect">
            <a:avLst/>
          </a:prstGeom>
          <a:noFill/>
          <a:ln w="25400" algn="ctr">
            <a:solidFill>
              <a:srgbClr val="0033CC"/>
            </a:solidFill>
            <a:prstDash val="sysDash"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792538" y="4508501"/>
            <a:ext cx="12890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Hardware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4284663" y="5013326"/>
            <a:ext cx="1338262" cy="6667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Keyboard</a:t>
            </a:r>
          </a:p>
          <a:p>
            <a:r>
              <a:rPr lang="en-US"/>
              <a:t>Controller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6600825" y="5013326"/>
            <a:ext cx="1111250" cy="6667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</a:t>
            </a:r>
          </a:p>
          <a:p>
            <a:r>
              <a:rPr lang="en-US"/>
              <a:t>Adapter</a:t>
            </a:r>
          </a:p>
        </p:txBody>
      </p:sp>
      <p:sp>
        <p:nvSpPr>
          <p:cNvPr id="15384" name="Text Box 32"/>
          <p:cNvSpPr txBox="1">
            <a:spLocks noChangeArrowheads="1"/>
          </p:cNvSpPr>
          <p:nvPr/>
        </p:nvSpPr>
        <p:spPr bwMode="auto">
          <a:xfrm>
            <a:off x="5951538" y="5229226"/>
            <a:ext cx="4318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3792538" y="2133602"/>
            <a:ext cx="4679950" cy="219920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3792538" y="2133601"/>
            <a:ext cx="2257425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Operating System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3922713" y="3573464"/>
            <a:ext cx="1296987" cy="6667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Keyboard</a:t>
            </a:r>
          </a:p>
          <a:p>
            <a:r>
              <a:rPr lang="en-US"/>
              <a:t>Driver</a:t>
            </a: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6524625" y="3571876"/>
            <a:ext cx="1828800" cy="6667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 Adapter</a:t>
            </a:r>
          </a:p>
          <a:p>
            <a:r>
              <a:rPr lang="en-US"/>
              <a:t>Driver</a:t>
            </a:r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40460" y="3068639"/>
            <a:ext cx="1713931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Input/Output</a:t>
            </a:r>
          </a:p>
        </p:txBody>
      </p:sp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3913762" y="2565401"/>
            <a:ext cx="2638864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Process Management</a:t>
            </a:r>
          </a:p>
        </p:txBody>
      </p:sp>
      <p:sp>
        <p:nvSpPr>
          <p:cNvPr id="15385" name="Text Box 37"/>
          <p:cNvSpPr txBox="1">
            <a:spLocks noChangeArrowheads="1"/>
          </p:cNvSpPr>
          <p:nvPr/>
        </p:nvSpPr>
        <p:spPr bwMode="auto">
          <a:xfrm>
            <a:off x="5708961" y="3068639"/>
            <a:ext cx="2693366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 Management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792538" y="1196975"/>
            <a:ext cx="4679950" cy="826573"/>
          </a:xfrm>
          <a:prstGeom prst="rect">
            <a:avLst/>
          </a:prstGeom>
          <a:noFill/>
          <a:ln w="25400" algn="ctr">
            <a:solidFill>
              <a:srgbClr val="005124"/>
            </a:solidFill>
            <a:prstDash val="sysDash"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792538" y="1196975"/>
            <a:ext cx="20447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 Application</a:t>
            </a: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4591004" y="1557338"/>
            <a:ext cx="1125629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5381" name="Text Box 24"/>
          <p:cNvSpPr txBox="1">
            <a:spLocks noChangeArrowheads="1"/>
          </p:cNvSpPr>
          <p:nvPr/>
        </p:nvSpPr>
        <p:spPr bwMode="auto">
          <a:xfrm>
            <a:off x="6816725" y="1557338"/>
            <a:ext cx="43180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15386" name="Text Box 38"/>
          <p:cNvSpPr txBox="1">
            <a:spLocks noChangeArrowheads="1"/>
          </p:cNvSpPr>
          <p:nvPr/>
        </p:nvSpPr>
        <p:spPr bwMode="auto">
          <a:xfrm>
            <a:off x="5867015" y="1557338"/>
            <a:ext cx="867545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Editor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Layers of Abstraction</a:t>
            </a:r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08213" y="5077743"/>
            <a:ext cx="4032250" cy="109354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08213" y="5441156"/>
            <a:ext cx="12890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2208213" y="2341400"/>
            <a:ext cx="2163762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User Applications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208213" y="3851117"/>
            <a:ext cx="3275012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Operating System / Kernel</a:t>
            </a: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2208213" y="3512159"/>
            <a:ext cx="4032250" cy="105605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2208213" y="2000858"/>
            <a:ext cx="4032250" cy="105606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394" name="Line 27"/>
          <p:cNvSpPr>
            <a:spLocks noChangeShapeType="1"/>
          </p:cNvSpPr>
          <p:nvPr/>
        </p:nvSpPr>
        <p:spPr bwMode="auto">
          <a:xfrm>
            <a:off x="1992314" y="4868863"/>
            <a:ext cx="82073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5" name="Line 28"/>
          <p:cNvSpPr>
            <a:spLocks noChangeShapeType="1"/>
          </p:cNvSpPr>
          <p:nvPr/>
        </p:nvSpPr>
        <p:spPr bwMode="auto">
          <a:xfrm>
            <a:off x="1992314" y="3284538"/>
            <a:ext cx="82073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>
            <a:off x="1992314" y="1773238"/>
            <a:ext cx="82073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6672264" y="1052513"/>
            <a:ext cx="1970087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User Interface</a:t>
            </a:r>
          </a:p>
          <a:p>
            <a:pPr algn="l"/>
            <a:r>
              <a:rPr lang="en-US"/>
              <a:t>(Shell, GUI, ...)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6672264" y="2565401"/>
            <a:ext cx="3273177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System Interface</a:t>
            </a:r>
          </a:p>
          <a:p>
            <a:pPr algn="l"/>
            <a:r>
              <a:rPr lang="en-US" dirty="0"/>
              <a:t>(system calls, </a:t>
            </a:r>
            <a:r>
              <a:rPr lang="en-US" dirty="0" smtClean="0"/>
              <a:t>C </a:t>
            </a:r>
            <a:r>
              <a:rPr lang="en-US" dirty="0"/>
              <a:t>functions)</a:t>
            </a:r>
          </a:p>
        </p:txBody>
      </p:sp>
      <p:sp>
        <p:nvSpPr>
          <p:cNvPr id="16399" name="Text Box 32"/>
          <p:cNvSpPr txBox="1">
            <a:spLocks noChangeArrowheads="1"/>
          </p:cNvSpPr>
          <p:nvPr/>
        </p:nvSpPr>
        <p:spPr bwMode="auto">
          <a:xfrm>
            <a:off x="6672264" y="4149725"/>
            <a:ext cx="2416175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Hardware Interface</a:t>
            </a:r>
          </a:p>
          <a:p>
            <a:pPr algn="l"/>
            <a:r>
              <a:rPr lang="en-US"/>
              <a:t>(ISA, I/O Ports, ...)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System Interface and System Calls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System interface is the only way for user applications to interact with the operating system.</a:t>
            </a:r>
          </a:p>
          <a:p>
            <a:pPr eaLnBrk="1" hangingPunct="1"/>
            <a:r>
              <a:rPr lang="en-US" noProof="0" dirty="0" smtClean="0"/>
              <a:t>System interface consists of system calls (supervisor calls) ➙ POSIX.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High-level programming languages hide systems calls in library routines.</a:t>
            </a:r>
          </a:p>
        </p:txBody>
      </p:sp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III - Operating Systems and Computer Networks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729163" y="4858796"/>
            <a:ext cx="2735262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729163" y="4862488"/>
            <a:ext cx="12890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Hardware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727575" y="2852713"/>
            <a:ext cx="23050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Applications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9163" y="4214788"/>
            <a:ext cx="23749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Operating System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729163" y="4211096"/>
            <a:ext cx="2735262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4729163" y="2816686"/>
            <a:ext cx="2735262" cy="111552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513264" y="4719612"/>
            <a:ext cx="3095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4513264" y="4070325"/>
            <a:ext cx="3095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5147714" y="3357538"/>
            <a:ext cx="986937" cy="3693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Library</a:t>
            </a:r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7464153" y="3219425"/>
            <a:ext cx="575369" cy="1316035"/>
          </a:xfrm>
          <a:prstGeom prst="curvedLeftArrow">
            <a:avLst>
              <a:gd name="adj1" fmla="val 31521"/>
              <a:gd name="adj2" fmla="val 52957"/>
              <a:gd name="adj3" fmla="val 39712"/>
            </a:avLst>
          </a:prstGeom>
          <a:solidFill>
            <a:srgbClr val="FF3300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POSIX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Portable Operating System Interface (POSIX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E.g. </a:t>
            </a:r>
            <a:r>
              <a:rPr lang="en-US" noProof="0" dirty="0" smtClean="0">
                <a:hlinkClick r:id="rId2"/>
              </a:rPr>
              <a:t>https</a:t>
            </a:r>
            <a:r>
              <a:rPr lang="en-US" noProof="0" dirty="0">
                <a:hlinkClick r:id="rId2"/>
              </a:rPr>
              <a:t>://</a:t>
            </a:r>
            <a:r>
              <a:rPr lang="en-US" noProof="0" dirty="0" smtClean="0">
                <a:hlinkClick r:id="rId2"/>
              </a:rPr>
              <a:t>standards.ieee.org/standard/1003_1,2013Edition.html</a:t>
            </a:r>
            <a:r>
              <a:rPr lang="en-US" noProof="0" dirty="0" smtClean="0"/>
              <a:t> 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POSIX defines</a:t>
            </a:r>
          </a:p>
          <a:p>
            <a:pPr lvl="1"/>
            <a:r>
              <a:rPr lang="en-US" noProof="0" dirty="0" smtClean="0"/>
              <a:t>Application programming interface (API)</a:t>
            </a:r>
          </a:p>
          <a:p>
            <a:pPr lvl="1"/>
            <a:r>
              <a:rPr lang="en-US" noProof="0" dirty="0" smtClean="0"/>
              <a:t>Command line shells</a:t>
            </a:r>
          </a:p>
          <a:p>
            <a:pPr lvl="1"/>
            <a:r>
              <a:rPr lang="en-US" noProof="0" dirty="0" smtClean="0"/>
              <a:t>Utilities</a:t>
            </a:r>
          </a:p>
          <a:p>
            <a:endParaRPr lang="en-US" noProof="0" dirty="0" smtClean="0"/>
          </a:p>
          <a:p>
            <a:r>
              <a:rPr lang="en-US" noProof="0" dirty="0" smtClean="0"/>
              <a:t>UNIX like Operating Systems</a:t>
            </a:r>
          </a:p>
          <a:p>
            <a:endParaRPr lang="en-US" noProof="0" dirty="0" smtClean="0"/>
          </a:p>
          <a:p>
            <a:r>
              <a:rPr lang="en-US" noProof="0" dirty="0" smtClean="0"/>
              <a:t>POSIX oriented operating systems</a:t>
            </a:r>
          </a:p>
          <a:p>
            <a:pPr lvl="1"/>
            <a:r>
              <a:rPr lang="en-US" noProof="0" dirty="0" smtClean="0"/>
              <a:t>Unix</a:t>
            </a:r>
          </a:p>
          <a:p>
            <a:pPr lvl="1"/>
            <a:r>
              <a:rPr lang="en-US" noProof="0" dirty="0" smtClean="0"/>
              <a:t>Linux</a:t>
            </a:r>
          </a:p>
          <a:p>
            <a:pPr lvl="1"/>
            <a:r>
              <a:rPr lang="en-US" noProof="0" dirty="0" smtClean="0"/>
              <a:t>Windows</a:t>
            </a:r>
          </a:p>
          <a:p>
            <a:pPr lvl="1"/>
            <a:r>
              <a:rPr lang="en-US" noProof="0" dirty="0" smtClean="0"/>
              <a:t>Mac OS X</a:t>
            </a:r>
          </a:p>
          <a:p>
            <a:pPr lvl="1"/>
            <a:r>
              <a:rPr lang="en-US" noProof="0" dirty="0" smtClean="0"/>
              <a:t>…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20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3|3.7|27.7|10.5|4|5.5|6.2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1487</Words>
  <Application>Microsoft Office PowerPoint</Application>
  <PresentationFormat>Widescreen</PresentationFormat>
  <Paragraphs>321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Arial</vt:lpstr>
      <vt:lpstr>Courier New</vt:lpstr>
      <vt:lpstr>Symbol</vt:lpstr>
      <vt:lpstr>Verdana</vt:lpstr>
      <vt:lpstr>Wingdings</vt:lpstr>
      <vt:lpstr>FU-Berlin-16zu9</vt:lpstr>
      <vt:lpstr>TI III: Operating Systems &amp; Computer Networks  Introduction and Motivation</vt:lpstr>
      <vt:lpstr>Content</vt:lpstr>
      <vt:lpstr>Motivation</vt:lpstr>
      <vt:lpstr>PowerPoint Presentation</vt:lpstr>
      <vt:lpstr>Operating System (OS) Example</vt:lpstr>
      <vt:lpstr>Operating System Example</vt:lpstr>
      <vt:lpstr>Layers of Abstraction</vt:lpstr>
      <vt:lpstr>System Interface and System Calls</vt:lpstr>
      <vt:lpstr>POSIX</vt:lpstr>
      <vt:lpstr>Questions &amp; Tasks</vt:lpstr>
      <vt:lpstr>Tasks of an Operating System</vt:lpstr>
      <vt:lpstr>Goals of an Operating System</vt:lpstr>
      <vt:lpstr>Managing Resources</vt:lpstr>
      <vt:lpstr>Computer Components</vt:lpstr>
      <vt:lpstr>Virtual Resources</vt:lpstr>
      <vt:lpstr>Processes</vt:lpstr>
      <vt:lpstr>Virtual Memory</vt:lpstr>
      <vt:lpstr>Files</vt:lpstr>
      <vt:lpstr>History of Operating Systems</vt:lpstr>
      <vt:lpstr>History of Operating Systems</vt:lpstr>
      <vt:lpstr>Protection Rings</vt:lpstr>
      <vt:lpstr>Operating System Kernel</vt:lpstr>
      <vt:lpstr>Monolithic versus Microkernel</vt:lpstr>
      <vt:lpstr>Questions &amp; Tasks</vt:lpstr>
      <vt:lpstr>Examples – UNIX</vt:lpstr>
      <vt:lpstr>Examples – UNIX by Services</vt:lpstr>
      <vt:lpstr>Examples – Linux</vt:lpstr>
      <vt:lpstr>A Word About Synchronization </vt:lpstr>
      <vt:lpstr>Manual Pages</vt:lpstr>
      <vt:lpstr>Program Building</vt:lpstr>
      <vt:lpstr>Process Monitor</vt:lpstr>
      <vt:lpstr>Kernel Parameters</vt:lpstr>
      <vt:lpstr>Content</vt:lpstr>
      <vt:lpstr>Class 2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Introduction and Motivation</dc:subject>
  <dc:creator>Heiko Will</dc:creator>
  <cp:keywords>operating system, networking</cp:keywords>
  <cp:lastModifiedBy>Schiller, Jochen</cp:lastModifiedBy>
  <cp:revision>842</cp:revision>
  <dcterms:created xsi:type="dcterms:W3CDTF">2003-07-01T08:37:13Z</dcterms:created>
  <dcterms:modified xsi:type="dcterms:W3CDTF">2020-04-07T17:48:02Z</dcterms:modified>
  <cp:category>lecture</cp:category>
</cp:coreProperties>
</file>