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handoutMasterIdLst>
    <p:handoutMasterId r:id="rId41"/>
  </p:handoutMasterIdLst>
  <p:sldIdLst>
    <p:sldId id="342" r:id="rId2"/>
    <p:sldId id="415" r:id="rId3"/>
    <p:sldId id="345" r:id="rId4"/>
    <p:sldId id="422" r:id="rId5"/>
    <p:sldId id="346" r:id="rId6"/>
    <p:sldId id="421" r:id="rId7"/>
    <p:sldId id="417" r:id="rId8"/>
    <p:sldId id="352" r:id="rId9"/>
    <p:sldId id="351" r:id="rId10"/>
    <p:sldId id="348" r:id="rId11"/>
    <p:sldId id="425" r:id="rId12"/>
    <p:sldId id="419" r:id="rId13"/>
    <p:sldId id="349" r:id="rId14"/>
    <p:sldId id="353" r:id="rId15"/>
    <p:sldId id="361" r:id="rId16"/>
    <p:sldId id="355" r:id="rId17"/>
    <p:sldId id="356" r:id="rId18"/>
    <p:sldId id="357" r:id="rId19"/>
    <p:sldId id="363" r:id="rId20"/>
    <p:sldId id="358" r:id="rId21"/>
    <p:sldId id="424" r:id="rId22"/>
    <p:sldId id="362" r:id="rId23"/>
    <p:sldId id="360" r:id="rId24"/>
    <p:sldId id="426" r:id="rId25"/>
    <p:sldId id="420" r:id="rId26"/>
    <p:sldId id="364" r:id="rId27"/>
    <p:sldId id="403" r:id="rId28"/>
    <p:sldId id="404" r:id="rId29"/>
    <p:sldId id="405" r:id="rId30"/>
    <p:sldId id="406" r:id="rId31"/>
    <p:sldId id="408" r:id="rId32"/>
    <p:sldId id="411" r:id="rId33"/>
    <p:sldId id="402" r:id="rId34"/>
    <p:sldId id="387" r:id="rId35"/>
    <p:sldId id="392" r:id="rId36"/>
    <p:sldId id="388" r:id="rId37"/>
    <p:sldId id="427" r:id="rId38"/>
    <p:sldId id="423" r:id="rId39"/>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003366"/>
    <a:srgbClr val="003399"/>
    <a:srgbClr val="0033CC"/>
    <a:srgbClr val="FF99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4" autoAdjust="0"/>
    <p:restoredTop sz="89741" autoAdjust="0"/>
  </p:normalViewPr>
  <p:slideViewPr>
    <p:cSldViewPr>
      <p:cViewPr varScale="1">
        <p:scale>
          <a:sx n="115" d="100"/>
          <a:sy n="115" d="100"/>
        </p:scale>
        <p:origin x="132" y="3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B89D-B81D-3F46-A350-48FF9CA5EED9}" type="doc">
      <dgm:prSet loTypeId="urn:microsoft.com/office/officeart/2005/8/layout/process4" loCatId="" qsTypeId="urn:microsoft.com/office/officeart/2005/8/quickstyle/simple4" qsCatId="simple" csTypeId="urn:microsoft.com/office/officeart/2005/8/colors/accent2_4" csCatId="accent2" phldr="1"/>
      <dgm:spPr/>
      <dgm:t>
        <a:bodyPr/>
        <a:lstStyle/>
        <a:p>
          <a:endParaRPr lang="en-US"/>
        </a:p>
      </dgm:t>
    </dgm:pt>
    <dgm:pt modelId="{AF8B0ECF-41DF-404E-A4C5-72FF2B6B4442}">
      <dgm:prSet phldrT="[Text]"/>
      <dgm:spPr/>
      <dgm:t>
        <a:bodyPr/>
        <a:lstStyle/>
        <a:p>
          <a:r>
            <a:rPr lang="en-US" dirty="0" smtClean="0">
              <a:solidFill>
                <a:schemeClr val="tx1"/>
              </a:solidFill>
            </a:rPr>
            <a:t>Open Socket</a:t>
          </a:r>
          <a:endParaRPr lang="en-US" dirty="0">
            <a:solidFill>
              <a:schemeClr val="tx1"/>
            </a:solidFill>
          </a:endParaRPr>
        </a:p>
      </dgm:t>
    </dgm:pt>
    <dgm:pt modelId="{F620809B-03A5-8247-AC42-16C71896361B}" type="parTrans" cxnId="{F79E8DD7-E172-DA4C-8E0D-CB3EDAA09C81}">
      <dgm:prSet/>
      <dgm:spPr/>
      <dgm:t>
        <a:bodyPr/>
        <a:lstStyle/>
        <a:p>
          <a:endParaRPr lang="en-US">
            <a:solidFill>
              <a:schemeClr val="tx1"/>
            </a:solidFill>
          </a:endParaRPr>
        </a:p>
      </dgm:t>
    </dgm:pt>
    <dgm:pt modelId="{78ECDF5B-9941-2F4B-92AA-C0C4EE62B452}" type="sibTrans" cxnId="{F79E8DD7-E172-DA4C-8E0D-CB3EDAA09C81}">
      <dgm:prSet/>
      <dgm:spPr/>
      <dgm:t>
        <a:bodyPr/>
        <a:lstStyle/>
        <a:p>
          <a:endParaRPr lang="en-US">
            <a:solidFill>
              <a:schemeClr val="tx1"/>
            </a:solidFill>
          </a:endParaRPr>
        </a:p>
      </dgm:t>
    </dgm:pt>
    <dgm:pt modelId="{FB9EA5CB-1622-BC4E-9666-26A3A62DCB84}">
      <dgm:prSet phldrT="[Text]"/>
      <dgm:spPr/>
      <dgm:t>
        <a:bodyPr/>
        <a:lstStyle/>
        <a:p>
          <a:r>
            <a:rPr lang="en-US" dirty="0" smtClean="0">
              <a:solidFill>
                <a:schemeClr val="tx1"/>
              </a:solidFill>
            </a:rPr>
            <a:t>Connect to Peer</a:t>
          </a:r>
          <a:endParaRPr lang="en-US" dirty="0">
            <a:solidFill>
              <a:schemeClr val="tx1"/>
            </a:solidFill>
          </a:endParaRPr>
        </a:p>
      </dgm:t>
    </dgm:pt>
    <dgm:pt modelId="{9D0EAC62-C0B6-2A4D-B90C-287848A6A85E}" type="parTrans" cxnId="{FF709A0E-4366-6447-9819-9F6F95413B85}">
      <dgm:prSet/>
      <dgm:spPr/>
      <dgm:t>
        <a:bodyPr/>
        <a:lstStyle/>
        <a:p>
          <a:endParaRPr lang="en-US">
            <a:solidFill>
              <a:schemeClr val="tx1"/>
            </a:solidFill>
          </a:endParaRPr>
        </a:p>
      </dgm:t>
    </dgm:pt>
    <dgm:pt modelId="{F6E84618-6592-9C49-AD61-51020BC78432}" type="sibTrans" cxnId="{FF709A0E-4366-6447-9819-9F6F95413B85}">
      <dgm:prSet/>
      <dgm:spPr/>
      <dgm:t>
        <a:bodyPr/>
        <a:lstStyle/>
        <a:p>
          <a:endParaRPr lang="en-US">
            <a:solidFill>
              <a:schemeClr val="tx1"/>
            </a:solidFill>
          </a:endParaRPr>
        </a:p>
      </dgm:t>
    </dgm:pt>
    <dgm:pt modelId="{C6B1AEEB-DBCB-984F-8382-ABCF4548AF6E}">
      <dgm:prSet phldrT="[Text]"/>
      <dgm:spPr/>
      <dgm:t>
        <a:bodyPr/>
        <a:lstStyle/>
        <a:p>
          <a:r>
            <a:rPr lang="en-US" dirty="0" smtClean="0">
              <a:solidFill>
                <a:schemeClr val="tx1"/>
              </a:solidFill>
            </a:rPr>
            <a:t>Communication</a:t>
          </a:r>
          <a:endParaRPr lang="en-US" dirty="0">
            <a:solidFill>
              <a:schemeClr val="tx1"/>
            </a:solidFill>
          </a:endParaRPr>
        </a:p>
      </dgm:t>
    </dgm:pt>
    <dgm:pt modelId="{74E77965-F9BC-8F4C-B327-52D003171745}" type="parTrans" cxnId="{FAB1D0B0-5E48-384F-8098-CAF05437444B}">
      <dgm:prSet/>
      <dgm:spPr/>
      <dgm:t>
        <a:bodyPr/>
        <a:lstStyle/>
        <a:p>
          <a:endParaRPr lang="en-US">
            <a:solidFill>
              <a:schemeClr val="tx1"/>
            </a:solidFill>
          </a:endParaRPr>
        </a:p>
      </dgm:t>
    </dgm:pt>
    <dgm:pt modelId="{AAEC8488-A999-0F4C-B734-DFB640375652}" type="sibTrans" cxnId="{FAB1D0B0-5E48-384F-8098-CAF05437444B}">
      <dgm:prSet/>
      <dgm:spPr/>
      <dgm:t>
        <a:bodyPr/>
        <a:lstStyle/>
        <a:p>
          <a:endParaRPr lang="en-US">
            <a:solidFill>
              <a:schemeClr val="tx1"/>
            </a:solidFill>
          </a:endParaRPr>
        </a:p>
      </dgm:t>
    </dgm:pt>
    <dgm:pt modelId="{62AAE994-8224-AC45-BE4B-A71CE183DCE2}">
      <dgm:prSet phldrT="[Text]"/>
      <dgm:spPr/>
      <dgm:t>
        <a:bodyPr/>
        <a:lstStyle/>
        <a:p>
          <a:r>
            <a:rPr lang="en-US" dirty="0" smtClean="0">
              <a:solidFill>
                <a:schemeClr val="tx1"/>
              </a:solidFill>
            </a:rPr>
            <a:t>Send Request</a:t>
          </a:r>
          <a:endParaRPr lang="en-US" dirty="0">
            <a:solidFill>
              <a:schemeClr val="tx1"/>
            </a:solidFill>
          </a:endParaRPr>
        </a:p>
      </dgm:t>
    </dgm:pt>
    <dgm:pt modelId="{88F740F8-ECB0-8A48-83C1-381021B5149F}" type="parTrans" cxnId="{C7734253-20EA-E846-86B8-5055EE93315B}">
      <dgm:prSet/>
      <dgm:spPr/>
      <dgm:t>
        <a:bodyPr/>
        <a:lstStyle/>
        <a:p>
          <a:endParaRPr lang="en-US">
            <a:solidFill>
              <a:schemeClr val="tx1"/>
            </a:solidFill>
          </a:endParaRPr>
        </a:p>
      </dgm:t>
    </dgm:pt>
    <dgm:pt modelId="{87BC0216-1C51-D149-BE83-C87B72801D1F}" type="sibTrans" cxnId="{C7734253-20EA-E846-86B8-5055EE93315B}">
      <dgm:prSet/>
      <dgm:spPr/>
      <dgm:t>
        <a:bodyPr/>
        <a:lstStyle/>
        <a:p>
          <a:endParaRPr lang="en-US">
            <a:solidFill>
              <a:schemeClr val="tx1"/>
            </a:solidFill>
          </a:endParaRPr>
        </a:p>
      </dgm:t>
    </dgm:pt>
    <dgm:pt modelId="{CC6B285B-F4F5-0140-BF87-496AF2D57669}">
      <dgm:prSet phldrT="[Text]"/>
      <dgm:spPr/>
      <dgm:t>
        <a:bodyPr/>
        <a:lstStyle/>
        <a:p>
          <a:r>
            <a:rPr lang="en-US" dirty="0" smtClean="0">
              <a:solidFill>
                <a:schemeClr val="tx1"/>
              </a:solidFill>
            </a:rPr>
            <a:t>Receive Response</a:t>
          </a:r>
          <a:endParaRPr lang="en-US" dirty="0">
            <a:solidFill>
              <a:schemeClr val="tx1"/>
            </a:solidFill>
          </a:endParaRPr>
        </a:p>
      </dgm:t>
    </dgm:pt>
    <dgm:pt modelId="{926155D4-8847-C24C-9B5B-8B770409D496}" type="parTrans" cxnId="{C81DB394-2985-4C4D-A4A2-CC6F03953080}">
      <dgm:prSet/>
      <dgm:spPr/>
      <dgm:t>
        <a:bodyPr/>
        <a:lstStyle/>
        <a:p>
          <a:endParaRPr lang="en-US">
            <a:solidFill>
              <a:schemeClr val="tx1"/>
            </a:solidFill>
          </a:endParaRPr>
        </a:p>
      </dgm:t>
    </dgm:pt>
    <dgm:pt modelId="{8ADE2A74-9F00-FE43-AD1C-0E9DE6D70932}" type="sibTrans" cxnId="{C81DB394-2985-4C4D-A4A2-CC6F03953080}">
      <dgm:prSet/>
      <dgm:spPr/>
      <dgm:t>
        <a:bodyPr/>
        <a:lstStyle/>
        <a:p>
          <a:endParaRPr lang="en-US">
            <a:solidFill>
              <a:schemeClr val="tx1"/>
            </a:solidFill>
          </a:endParaRPr>
        </a:p>
      </dgm:t>
    </dgm:pt>
    <dgm:pt modelId="{95507567-DF66-B64F-A715-580710CFB360}">
      <dgm:prSet phldrT="[Text]"/>
      <dgm:spPr/>
      <dgm:t>
        <a:bodyPr/>
        <a:lstStyle/>
        <a:p>
          <a:r>
            <a:rPr lang="en-US" dirty="0" smtClean="0">
              <a:solidFill>
                <a:schemeClr val="tx1"/>
              </a:solidFill>
            </a:rPr>
            <a:t>Close Socket</a:t>
          </a:r>
          <a:endParaRPr lang="en-US" dirty="0">
            <a:solidFill>
              <a:schemeClr val="tx1"/>
            </a:solidFill>
          </a:endParaRPr>
        </a:p>
      </dgm:t>
    </dgm:pt>
    <dgm:pt modelId="{3E0508E1-FAEE-3D40-BDBB-FFA1BADF0FAD}" type="parTrans" cxnId="{4CD3EE93-778B-FE41-A90C-860E69DBAD02}">
      <dgm:prSet/>
      <dgm:spPr/>
      <dgm:t>
        <a:bodyPr/>
        <a:lstStyle/>
        <a:p>
          <a:endParaRPr lang="en-US">
            <a:solidFill>
              <a:schemeClr val="tx1"/>
            </a:solidFill>
          </a:endParaRPr>
        </a:p>
      </dgm:t>
    </dgm:pt>
    <dgm:pt modelId="{8AA28B79-6619-DD4D-968D-07C61D7F5B51}" type="sibTrans" cxnId="{4CD3EE93-778B-FE41-A90C-860E69DBAD02}">
      <dgm:prSet/>
      <dgm:spPr/>
      <dgm:t>
        <a:bodyPr/>
        <a:lstStyle/>
        <a:p>
          <a:endParaRPr lang="en-US">
            <a:solidFill>
              <a:schemeClr val="tx1"/>
            </a:solidFill>
          </a:endParaRPr>
        </a:p>
      </dgm:t>
    </dgm:pt>
    <dgm:pt modelId="{AEA7E21A-28ED-F94B-B875-5A28634BA5FA}" type="pres">
      <dgm:prSet presAssocID="{DD95B89D-B81D-3F46-A350-48FF9CA5EED9}" presName="Name0" presStyleCnt="0">
        <dgm:presLayoutVars>
          <dgm:dir/>
          <dgm:animLvl val="lvl"/>
          <dgm:resizeHandles val="exact"/>
        </dgm:presLayoutVars>
      </dgm:prSet>
      <dgm:spPr/>
      <dgm:t>
        <a:bodyPr/>
        <a:lstStyle/>
        <a:p>
          <a:endParaRPr lang="en-US"/>
        </a:p>
      </dgm:t>
    </dgm:pt>
    <dgm:pt modelId="{3EAE4D69-74C1-4848-9DD6-1FEAA0BF4BAD}" type="pres">
      <dgm:prSet presAssocID="{95507567-DF66-B64F-A715-580710CFB360}" presName="boxAndChildren" presStyleCnt="0"/>
      <dgm:spPr/>
    </dgm:pt>
    <dgm:pt modelId="{A8F7D8CA-B1EE-9044-9DDB-1572665B894E}" type="pres">
      <dgm:prSet presAssocID="{95507567-DF66-B64F-A715-580710CFB360}" presName="parentTextBox" presStyleLbl="node1" presStyleIdx="0" presStyleCnt="4"/>
      <dgm:spPr/>
      <dgm:t>
        <a:bodyPr/>
        <a:lstStyle/>
        <a:p>
          <a:endParaRPr lang="en-US"/>
        </a:p>
      </dgm:t>
    </dgm:pt>
    <dgm:pt modelId="{1C8FA358-7D9A-6E42-8B29-73754358A728}" type="pres">
      <dgm:prSet presAssocID="{AAEC8488-A999-0F4C-B734-DFB640375652}" presName="sp" presStyleCnt="0"/>
      <dgm:spPr/>
    </dgm:pt>
    <dgm:pt modelId="{A76D4830-D8DB-8A43-9DA0-1DBB991C7F5A}" type="pres">
      <dgm:prSet presAssocID="{C6B1AEEB-DBCB-984F-8382-ABCF4548AF6E}" presName="arrowAndChildren" presStyleCnt="0"/>
      <dgm:spPr/>
    </dgm:pt>
    <dgm:pt modelId="{885F479C-B894-DF4E-8AE7-74391DCA13C4}" type="pres">
      <dgm:prSet presAssocID="{C6B1AEEB-DBCB-984F-8382-ABCF4548AF6E}" presName="parentTextArrow" presStyleLbl="node1" presStyleIdx="0" presStyleCnt="4"/>
      <dgm:spPr/>
      <dgm:t>
        <a:bodyPr/>
        <a:lstStyle/>
        <a:p>
          <a:endParaRPr lang="en-US"/>
        </a:p>
      </dgm:t>
    </dgm:pt>
    <dgm:pt modelId="{D0D9A14E-E1EF-C54D-B4F5-3EFF66DDD20F}" type="pres">
      <dgm:prSet presAssocID="{C6B1AEEB-DBCB-984F-8382-ABCF4548AF6E}" presName="arrow" presStyleLbl="node1" presStyleIdx="1" presStyleCnt="4"/>
      <dgm:spPr/>
      <dgm:t>
        <a:bodyPr/>
        <a:lstStyle/>
        <a:p>
          <a:endParaRPr lang="en-US"/>
        </a:p>
      </dgm:t>
    </dgm:pt>
    <dgm:pt modelId="{F876E52B-DA4D-A340-B52D-B3E4F154BC18}" type="pres">
      <dgm:prSet presAssocID="{C6B1AEEB-DBCB-984F-8382-ABCF4548AF6E}" presName="descendantArrow" presStyleCnt="0"/>
      <dgm:spPr/>
    </dgm:pt>
    <dgm:pt modelId="{90885B9E-F372-FE4C-93C8-E4D5B377BABD}" type="pres">
      <dgm:prSet presAssocID="{62AAE994-8224-AC45-BE4B-A71CE183DCE2}" presName="childTextArrow" presStyleLbl="fgAccFollowNode1" presStyleIdx="0" presStyleCnt="2">
        <dgm:presLayoutVars>
          <dgm:bulletEnabled val="1"/>
        </dgm:presLayoutVars>
      </dgm:prSet>
      <dgm:spPr/>
      <dgm:t>
        <a:bodyPr/>
        <a:lstStyle/>
        <a:p>
          <a:endParaRPr lang="en-US"/>
        </a:p>
      </dgm:t>
    </dgm:pt>
    <dgm:pt modelId="{81BA0643-EA6C-1845-9A27-E381C56D78D3}" type="pres">
      <dgm:prSet presAssocID="{CC6B285B-F4F5-0140-BF87-496AF2D57669}" presName="childTextArrow" presStyleLbl="fgAccFollowNode1" presStyleIdx="1" presStyleCnt="2">
        <dgm:presLayoutVars>
          <dgm:bulletEnabled val="1"/>
        </dgm:presLayoutVars>
      </dgm:prSet>
      <dgm:spPr/>
      <dgm:t>
        <a:bodyPr/>
        <a:lstStyle/>
        <a:p>
          <a:endParaRPr lang="en-US"/>
        </a:p>
      </dgm:t>
    </dgm:pt>
    <dgm:pt modelId="{0954D470-414E-E74B-A91C-2DA45253573E}" type="pres">
      <dgm:prSet presAssocID="{F6E84618-6592-9C49-AD61-51020BC78432}" presName="sp" presStyleCnt="0"/>
      <dgm:spPr/>
    </dgm:pt>
    <dgm:pt modelId="{A0B1DEFF-3BE8-E340-82B9-E61FFDACC65F}" type="pres">
      <dgm:prSet presAssocID="{FB9EA5CB-1622-BC4E-9666-26A3A62DCB84}" presName="arrowAndChildren" presStyleCnt="0"/>
      <dgm:spPr/>
    </dgm:pt>
    <dgm:pt modelId="{E5B1BF05-B631-7B45-A392-BD9B9C4663BF}" type="pres">
      <dgm:prSet presAssocID="{FB9EA5CB-1622-BC4E-9666-26A3A62DCB84}" presName="parentTextArrow" presStyleLbl="node1" presStyleIdx="2" presStyleCnt="4"/>
      <dgm:spPr/>
      <dgm:t>
        <a:bodyPr/>
        <a:lstStyle/>
        <a:p>
          <a:endParaRPr lang="en-US"/>
        </a:p>
      </dgm:t>
    </dgm:pt>
    <dgm:pt modelId="{F5731663-A91F-4A48-A07F-644334B7588F}" type="pres">
      <dgm:prSet presAssocID="{78ECDF5B-9941-2F4B-92AA-C0C4EE62B452}" presName="sp" presStyleCnt="0"/>
      <dgm:spPr/>
    </dgm:pt>
    <dgm:pt modelId="{CDBB8D86-E7D3-E645-8879-8EEED168B909}" type="pres">
      <dgm:prSet presAssocID="{AF8B0ECF-41DF-404E-A4C5-72FF2B6B4442}" presName="arrowAndChildren" presStyleCnt="0"/>
      <dgm:spPr/>
    </dgm:pt>
    <dgm:pt modelId="{54C07B72-98F6-A746-A679-B8F5F9F4ED70}" type="pres">
      <dgm:prSet presAssocID="{AF8B0ECF-41DF-404E-A4C5-72FF2B6B4442}" presName="parentTextArrow" presStyleLbl="node1" presStyleIdx="3" presStyleCnt="4"/>
      <dgm:spPr/>
      <dgm:t>
        <a:bodyPr/>
        <a:lstStyle/>
        <a:p>
          <a:endParaRPr lang="en-US"/>
        </a:p>
      </dgm:t>
    </dgm:pt>
  </dgm:ptLst>
  <dgm:cxnLst>
    <dgm:cxn modelId="{505ED229-4850-6446-B287-66FEB8DB48FF}" type="presOf" srcId="{DD95B89D-B81D-3F46-A350-48FF9CA5EED9}" destId="{AEA7E21A-28ED-F94B-B875-5A28634BA5FA}" srcOrd="0" destOrd="0" presId="urn:microsoft.com/office/officeart/2005/8/layout/process4"/>
    <dgm:cxn modelId="{30E33087-2BBA-5F4E-BB98-1F27F4B7C0FD}" type="presOf" srcId="{62AAE994-8224-AC45-BE4B-A71CE183DCE2}" destId="{90885B9E-F372-FE4C-93C8-E4D5B377BABD}" srcOrd="0" destOrd="0" presId="urn:microsoft.com/office/officeart/2005/8/layout/process4"/>
    <dgm:cxn modelId="{FF709A0E-4366-6447-9819-9F6F95413B85}" srcId="{DD95B89D-B81D-3F46-A350-48FF9CA5EED9}" destId="{FB9EA5CB-1622-BC4E-9666-26A3A62DCB84}" srcOrd="1" destOrd="0" parTransId="{9D0EAC62-C0B6-2A4D-B90C-287848A6A85E}" sibTransId="{F6E84618-6592-9C49-AD61-51020BC78432}"/>
    <dgm:cxn modelId="{F79E8DD7-E172-DA4C-8E0D-CB3EDAA09C81}" srcId="{DD95B89D-B81D-3F46-A350-48FF9CA5EED9}" destId="{AF8B0ECF-41DF-404E-A4C5-72FF2B6B4442}" srcOrd="0" destOrd="0" parTransId="{F620809B-03A5-8247-AC42-16C71896361B}" sibTransId="{78ECDF5B-9941-2F4B-92AA-C0C4EE62B452}"/>
    <dgm:cxn modelId="{ACB4EC69-A31A-5549-8701-334A755F62B9}" type="presOf" srcId="{CC6B285B-F4F5-0140-BF87-496AF2D57669}" destId="{81BA0643-EA6C-1845-9A27-E381C56D78D3}" srcOrd="0" destOrd="0" presId="urn:microsoft.com/office/officeart/2005/8/layout/process4"/>
    <dgm:cxn modelId="{1DF32A83-3EAF-C742-80E3-EDCB2367C0E3}" type="presOf" srcId="{95507567-DF66-B64F-A715-580710CFB360}" destId="{A8F7D8CA-B1EE-9044-9DDB-1572665B894E}" srcOrd="0" destOrd="0" presId="urn:microsoft.com/office/officeart/2005/8/layout/process4"/>
    <dgm:cxn modelId="{FAB1D0B0-5E48-384F-8098-CAF05437444B}" srcId="{DD95B89D-B81D-3F46-A350-48FF9CA5EED9}" destId="{C6B1AEEB-DBCB-984F-8382-ABCF4548AF6E}" srcOrd="2" destOrd="0" parTransId="{74E77965-F9BC-8F4C-B327-52D003171745}" sibTransId="{AAEC8488-A999-0F4C-B734-DFB640375652}"/>
    <dgm:cxn modelId="{A061634F-A5DD-F14D-A8C1-0EB4ECC9B890}" type="presOf" srcId="{FB9EA5CB-1622-BC4E-9666-26A3A62DCB84}" destId="{E5B1BF05-B631-7B45-A392-BD9B9C4663BF}" srcOrd="0" destOrd="0" presId="urn:microsoft.com/office/officeart/2005/8/layout/process4"/>
    <dgm:cxn modelId="{16E24BDA-1DDF-1042-94F7-B4074F8D513A}" type="presOf" srcId="{C6B1AEEB-DBCB-984F-8382-ABCF4548AF6E}" destId="{D0D9A14E-E1EF-C54D-B4F5-3EFF66DDD20F}" srcOrd="1" destOrd="0" presId="urn:microsoft.com/office/officeart/2005/8/layout/process4"/>
    <dgm:cxn modelId="{C7734253-20EA-E846-86B8-5055EE93315B}" srcId="{C6B1AEEB-DBCB-984F-8382-ABCF4548AF6E}" destId="{62AAE994-8224-AC45-BE4B-A71CE183DCE2}" srcOrd="0" destOrd="0" parTransId="{88F740F8-ECB0-8A48-83C1-381021B5149F}" sibTransId="{87BC0216-1C51-D149-BE83-C87B72801D1F}"/>
    <dgm:cxn modelId="{C81DB394-2985-4C4D-A4A2-CC6F03953080}" srcId="{C6B1AEEB-DBCB-984F-8382-ABCF4548AF6E}" destId="{CC6B285B-F4F5-0140-BF87-496AF2D57669}" srcOrd="1" destOrd="0" parTransId="{926155D4-8847-C24C-9B5B-8B770409D496}" sibTransId="{8ADE2A74-9F00-FE43-AD1C-0E9DE6D70932}"/>
    <dgm:cxn modelId="{806B431E-0BAD-5649-B060-5DB7ED07547A}" type="presOf" srcId="{C6B1AEEB-DBCB-984F-8382-ABCF4548AF6E}" destId="{885F479C-B894-DF4E-8AE7-74391DCA13C4}" srcOrd="0" destOrd="0" presId="urn:microsoft.com/office/officeart/2005/8/layout/process4"/>
    <dgm:cxn modelId="{288BBD02-CAD5-5E4B-9994-D8F144996FC6}" type="presOf" srcId="{AF8B0ECF-41DF-404E-A4C5-72FF2B6B4442}" destId="{54C07B72-98F6-A746-A679-B8F5F9F4ED70}" srcOrd="0" destOrd="0" presId="urn:microsoft.com/office/officeart/2005/8/layout/process4"/>
    <dgm:cxn modelId="{4CD3EE93-778B-FE41-A90C-860E69DBAD02}" srcId="{DD95B89D-B81D-3F46-A350-48FF9CA5EED9}" destId="{95507567-DF66-B64F-A715-580710CFB360}" srcOrd="3" destOrd="0" parTransId="{3E0508E1-FAEE-3D40-BDBB-FFA1BADF0FAD}" sibTransId="{8AA28B79-6619-DD4D-968D-07C61D7F5B51}"/>
    <dgm:cxn modelId="{15D94644-6954-7942-996F-D14B7D65D6ED}" type="presParOf" srcId="{AEA7E21A-28ED-F94B-B875-5A28634BA5FA}" destId="{3EAE4D69-74C1-4848-9DD6-1FEAA0BF4BAD}" srcOrd="0" destOrd="0" presId="urn:microsoft.com/office/officeart/2005/8/layout/process4"/>
    <dgm:cxn modelId="{E900C4B9-0903-AC4E-B94E-19D97DA9F8F4}" type="presParOf" srcId="{3EAE4D69-74C1-4848-9DD6-1FEAA0BF4BAD}" destId="{A8F7D8CA-B1EE-9044-9DDB-1572665B894E}" srcOrd="0" destOrd="0" presId="urn:microsoft.com/office/officeart/2005/8/layout/process4"/>
    <dgm:cxn modelId="{4D24E02D-AD9A-9F40-8A4D-4C5EA765B83B}" type="presParOf" srcId="{AEA7E21A-28ED-F94B-B875-5A28634BA5FA}" destId="{1C8FA358-7D9A-6E42-8B29-73754358A728}" srcOrd="1" destOrd="0" presId="urn:microsoft.com/office/officeart/2005/8/layout/process4"/>
    <dgm:cxn modelId="{2C53D762-D562-1344-AF38-8C565C641832}" type="presParOf" srcId="{AEA7E21A-28ED-F94B-B875-5A28634BA5FA}" destId="{A76D4830-D8DB-8A43-9DA0-1DBB991C7F5A}" srcOrd="2" destOrd="0" presId="urn:microsoft.com/office/officeart/2005/8/layout/process4"/>
    <dgm:cxn modelId="{8C9A02EA-2964-CF40-AF56-944711772B55}" type="presParOf" srcId="{A76D4830-D8DB-8A43-9DA0-1DBB991C7F5A}" destId="{885F479C-B894-DF4E-8AE7-74391DCA13C4}" srcOrd="0" destOrd="0" presId="urn:microsoft.com/office/officeart/2005/8/layout/process4"/>
    <dgm:cxn modelId="{D3E788E6-2DA0-7E4C-AEE5-280BD298A416}" type="presParOf" srcId="{A76D4830-D8DB-8A43-9DA0-1DBB991C7F5A}" destId="{D0D9A14E-E1EF-C54D-B4F5-3EFF66DDD20F}" srcOrd="1" destOrd="0" presId="urn:microsoft.com/office/officeart/2005/8/layout/process4"/>
    <dgm:cxn modelId="{73AC36CB-60BC-8943-8852-EC77A96CDC76}" type="presParOf" srcId="{A76D4830-D8DB-8A43-9DA0-1DBB991C7F5A}" destId="{F876E52B-DA4D-A340-B52D-B3E4F154BC18}" srcOrd="2" destOrd="0" presId="urn:microsoft.com/office/officeart/2005/8/layout/process4"/>
    <dgm:cxn modelId="{1FA9D1AA-ED19-F144-94B0-B045BB49545B}" type="presParOf" srcId="{F876E52B-DA4D-A340-B52D-B3E4F154BC18}" destId="{90885B9E-F372-FE4C-93C8-E4D5B377BABD}" srcOrd="0" destOrd="0" presId="urn:microsoft.com/office/officeart/2005/8/layout/process4"/>
    <dgm:cxn modelId="{E32AB76E-A8EC-C14B-8906-E6D44CB885B1}" type="presParOf" srcId="{F876E52B-DA4D-A340-B52D-B3E4F154BC18}" destId="{81BA0643-EA6C-1845-9A27-E381C56D78D3}" srcOrd="1" destOrd="0" presId="urn:microsoft.com/office/officeart/2005/8/layout/process4"/>
    <dgm:cxn modelId="{17910334-1591-E046-AA19-1DFE42E686B6}" type="presParOf" srcId="{AEA7E21A-28ED-F94B-B875-5A28634BA5FA}" destId="{0954D470-414E-E74B-A91C-2DA45253573E}" srcOrd="3" destOrd="0" presId="urn:microsoft.com/office/officeart/2005/8/layout/process4"/>
    <dgm:cxn modelId="{52F988B2-2192-9344-B90A-3F7B0ECFE492}" type="presParOf" srcId="{AEA7E21A-28ED-F94B-B875-5A28634BA5FA}" destId="{A0B1DEFF-3BE8-E340-82B9-E61FFDACC65F}" srcOrd="4" destOrd="0" presId="urn:microsoft.com/office/officeart/2005/8/layout/process4"/>
    <dgm:cxn modelId="{17FE4AEB-1715-8240-ABF3-4CF7E137B6CF}" type="presParOf" srcId="{A0B1DEFF-3BE8-E340-82B9-E61FFDACC65F}" destId="{E5B1BF05-B631-7B45-A392-BD9B9C4663BF}" srcOrd="0" destOrd="0" presId="urn:microsoft.com/office/officeart/2005/8/layout/process4"/>
    <dgm:cxn modelId="{8F3AF241-0AE9-E34F-B541-AD1DC4CEA019}" type="presParOf" srcId="{AEA7E21A-28ED-F94B-B875-5A28634BA5FA}" destId="{F5731663-A91F-4A48-A07F-644334B7588F}" srcOrd="5" destOrd="0" presId="urn:microsoft.com/office/officeart/2005/8/layout/process4"/>
    <dgm:cxn modelId="{C9651173-2FCC-5846-865F-3448D75AA299}" type="presParOf" srcId="{AEA7E21A-28ED-F94B-B875-5A28634BA5FA}" destId="{CDBB8D86-E7D3-E645-8879-8EEED168B909}" srcOrd="6" destOrd="0" presId="urn:microsoft.com/office/officeart/2005/8/layout/process4"/>
    <dgm:cxn modelId="{98480179-7489-8741-A7B5-3BC35AE71C0E}" type="presParOf" srcId="{CDBB8D86-E7D3-E645-8879-8EEED168B909}" destId="{54C07B72-98F6-A746-A679-B8F5F9F4ED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5B89D-B81D-3F46-A350-48FF9CA5EED9}"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AF8B0ECF-41DF-404E-A4C5-72FF2B6B4442}">
      <dgm:prSet phldrT="[Text]"/>
      <dgm:spPr/>
      <dgm:t>
        <a:bodyPr/>
        <a:lstStyle/>
        <a:p>
          <a:r>
            <a:rPr lang="en-US" dirty="0" smtClean="0">
              <a:solidFill>
                <a:schemeClr val="tx1"/>
              </a:solidFill>
            </a:rPr>
            <a:t>socket()</a:t>
          </a:r>
          <a:endParaRPr lang="en-US" dirty="0">
            <a:solidFill>
              <a:schemeClr val="tx1"/>
            </a:solidFill>
          </a:endParaRPr>
        </a:p>
      </dgm:t>
    </dgm:pt>
    <dgm:pt modelId="{F620809B-03A5-8247-AC42-16C71896361B}" type="parTrans" cxnId="{F79E8DD7-E172-DA4C-8E0D-CB3EDAA09C81}">
      <dgm:prSet/>
      <dgm:spPr/>
      <dgm:t>
        <a:bodyPr/>
        <a:lstStyle/>
        <a:p>
          <a:endParaRPr lang="en-US">
            <a:solidFill>
              <a:schemeClr val="tx1"/>
            </a:solidFill>
          </a:endParaRPr>
        </a:p>
      </dgm:t>
    </dgm:pt>
    <dgm:pt modelId="{78ECDF5B-9941-2F4B-92AA-C0C4EE62B452}" type="sibTrans" cxnId="{F79E8DD7-E172-DA4C-8E0D-CB3EDAA09C81}">
      <dgm:prSet/>
      <dgm:spPr/>
      <dgm:t>
        <a:bodyPr/>
        <a:lstStyle/>
        <a:p>
          <a:endParaRPr lang="en-US">
            <a:solidFill>
              <a:schemeClr val="tx1"/>
            </a:solidFill>
          </a:endParaRPr>
        </a:p>
      </dgm:t>
    </dgm:pt>
    <dgm:pt modelId="{FB9EA5CB-1622-BC4E-9666-26A3A62DCB84}">
      <dgm:prSet phldrT="[Text]"/>
      <dgm:spPr/>
      <dgm:t>
        <a:bodyPr/>
        <a:lstStyle/>
        <a:p>
          <a:r>
            <a:rPr lang="en-US" dirty="0" smtClean="0">
              <a:solidFill>
                <a:schemeClr val="tx1"/>
              </a:solidFill>
            </a:rPr>
            <a:t>connect()</a:t>
          </a:r>
          <a:endParaRPr lang="en-US" dirty="0">
            <a:solidFill>
              <a:schemeClr val="tx1"/>
            </a:solidFill>
          </a:endParaRPr>
        </a:p>
      </dgm:t>
    </dgm:pt>
    <dgm:pt modelId="{9D0EAC62-C0B6-2A4D-B90C-287848A6A85E}" type="parTrans" cxnId="{FF709A0E-4366-6447-9819-9F6F95413B85}">
      <dgm:prSet/>
      <dgm:spPr/>
      <dgm:t>
        <a:bodyPr/>
        <a:lstStyle/>
        <a:p>
          <a:endParaRPr lang="en-US">
            <a:solidFill>
              <a:schemeClr val="tx1"/>
            </a:solidFill>
          </a:endParaRPr>
        </a:p>
      </dgm:t>
    </dgm:pt>
    <dgm:pt modelId="{F6E84618-6592-9C49-AD61-51020BC78432}" type="sibTrans" cxnId="{FF709A0E-4366-6447-9819-9F6F95413B85}">
      <dgm:prSet/>
      <dgm:spPr/>
      <dgm:t>
        <a:bodyPr/>
        <a:lstStyle/>
        <a:p>
          <a:endParaRPr lang="en-US">
            <a:solidFill>
              <a:schemeClr val="tx1"/>
            </a:solidFill>
          </a:endParaRPr>
        </a:p>
      </dgm:t>
    </dgm:pt>
    <dgm:pt modelId="{C6B1AEEB-DBCB-984F-8382-ABCF4548AF6E}">
      <dgm:prSet phldrT="[Text]"/>
      <dgm:spPr/>
      <dgm:t>
        <a:bodyPr/>
        <a:lstStyle/>
        <a:p>
          <a:r>
            <a:rPr lang="en-US" dirty="0" smtClean="0">
              <a:solidFill>
                <a:schemeClr val="tx1"/>
              </a:solidFill>
            </a:rPr>
            <a:t>write(), send() read(), </a:t>
          </a:r>
          <a:r>
            <a:rPr lang="en-US" dirty="0" err="1" smtClean="0">
              <a:solidFill>
                <a:schemeClr val="tx1"/>
              </a:solidFill>
            </a:rPr>
            <a:t>recv</a:t>
          </a:r>
          <a:r>
            <a:rPr lang="en-US" dirty="0" smtClean="0">
              <a:solidFill>
                <a:schemeClr val="tx1"/>
              </a:solidFill>
            </a:rPr>
            <a:t>()</a:t>
          </a:r>
          <a:endParaRPr lang="en-US" dirty="0">
            <a:solidFill>
              <a:schemeClr val="tx1"/>
            </a:solidFill>
          </a:endParaRPr>
        </a:p>
      </dgm:t>
    </dgm:pt>
    <dgm:pt modelId="{74E77965-F9BC-8F4C-B327-52D003171745}" type="parTrans" cxnId="{FAB1D0B0-5E48-384F-8098-CAF05437444B}">
      <dgm:prSet/>
      <dgm:spPr/>
      <dgm:t>
        <a:bodyPr/>
        <a:lstStyle/>
        <a:p>
          <a:endParaRPr lang="en-US">
            <a:solidFill>
              <a:schemeClr val="tx1"/>
            </a:solidFill>
          </a:endParaRPr>
        </a:p>
      </dgm:t>
    </dgm:pt>
    <dgm:pt modelId="{AAEC8488-A999-0F4C-B734-DFB640375652}" type="sibTrans" cxnId="{FAB1D0B0-5E48-384F-8098-CAF05437444B}">
      <dgm:prSet/>
      <dgm:spPr/>
      <dgm:t>
        <a:bodyPr/>
        <a:lstStyle/>
        <a:p>
          <a:endParaRPr lang="en-US">
            <a:solidFill>
              <a:schemeClr val="tx1"/>
            </a:solidFill>
          </a:endParaRPr>
        </a:p>
      </dgm:t>
    </dgm:pt>
    <dgm:pt modelId="{95507567-DF66-B64F-A715-580710CFB360}">
      <dgm:prSet phldrT="[Text]"/>
      <dgm:spPr/>
      <dgm:t>
        <a:bodyPr/>
        <a:lstStyle/>
        <a:p>
          <a:r>
            <a:rPr lang="en-US" dirty="0" smtClean="0">
              <a:solidFill>
                <a:schemeClr val="tx1"/>
              </a:solidFill>
            </a:rPr>
            <a:t>close()</a:t>
          </a:r>
          <a:endParaRPr lang="en-US" dirty="0">
            <a:solidFill>
              <a:schemeClr val="tx1"/>
            </a:solidFill>
          </a:endParaRPr>
        </a:p>
      </dgm:t>
    </dgm:pt>
    <dgm:pt modelId="{3E0508E1-FAEE-3D40-BDBB-FFA1BADF0FAD}" type="parTrans" cxnId="{4CD3EE93-778B-FE41-A90C-860E69DBAD02}">
      <dgm:prSet/>
      <dgm:spPr/>
      <dgm:t>
        <a:bodyPr/>
        <a:lstStyle/>
        <a:p>
          <a:endParaRPr lang="en-US">
            <a:solidFill>
              <a:schemeClr val="tx1"/>
            </a:solidFill>
          </a:endParaRPr>
        </a:p>
      </dgm:t>
    </dgm:pt>
    <dgm:pt modelId="{8AA28B79-6619-DD4D-968D-07C61D7F5B51}" type="sibTrans" cxnId="{4CD3EE93-778B-FE41-A90C-860E69DBAD02}">
      <dgm:prSet/>
      <dgm:spPr/>
      <dgm:t>
        <a:bodyPr/>
        <a:lstStyle/>
        <a:p>
          <a:endParaRPr lang="en-US">
            <a:solidFill>
              <a:schemeClr val="tx1"/>
            </a:solidFill>
          </a:endParaRPr>
        </a:p>
      </dgm:t>
    </dgm:pt>
    <dgm:pt modelId="{AEA7E21A-28ED-F94B-B875-5A28634BA5FA}" type="pres">
      <dgm:prSet presAssocID="{DD95B89D-B81D-3F46-A350-48FF9CA5EED9}" presName="Name0" presStyleCnt="0">
        <dgm:presLayoutVars>
          <dgm:dir/>
          <dgm:animLvl val="lvl"/>
          <dgm:resizeHandles val="exact"/>
        </dgm:presLayoutVars>
      </dgm:prSet>
      <dgm:spPr/>
      <dgm:t>
        <a:bodyPr/>
        <a:lstStyle/>
        <a:p>
          <a:endParaRPr lang="en-US"/>
        </a:p>
      </dgm:t>
    </dgm:pt>
    <dgm:pt modelId="{3EAE4D69-74C1-4848-9DD6-1FEAA0BF4BAD}" type="pres">
      <dgm:prSet presAssocID="{95507567-DF66-B64F-A715-580710CFB360}" presName="boxAndChildren" presStyleCnt="0"/>
      <dgm:spPr/>
    </dgm:pt>
    <dgm:pt modelId="{A8F7D8CA-B1EE-9044-9DDB-1572665B894E}" type="pres">
      <dgm:prSet presAssocID="{95507567-DF66-B64F-A715-580710CFB360}" presName="parentTextBox" presStyleLbl="node1" presStyleIdx="0" presStyleCnt="4"/>
      <dgm:spPr/>
      <dgm:t>
        <a:bodyPr/>
        <a:lstStyle/>
        <a:p>
          <a:endParaRPr lang="en-US"/>
        </a:p>
      </dgm:t>
    </dgm:pt>
    <dgm:pt modelId="{1C8FA358-7D9A-6E42-8B29-73754358A728}" type="pres">
      <dgm:prSet presAssocID="{AAEC8488-A999-0F4C-B734-DFB640375652}" presName="sp" presStyleCnt="0"/>
      <dgm:spPr/>
    </dgm:pt>
    <dgm:pt modelId="{A76D4830-D8DB-8A43-9DA0-1DBB991C7F5A}" type="pres">
      <dgm:prSet presAssocID="{C6B1AEEB-DBCB-984F-8382-ABCF4548AF6E}" presName="arrowAndChildren" presStyleCnt="0"/>
      <dgm:spPr/>
    </dgm:pt>
    <dgm:pt modelId="{885F479C-B894-DF4E-8AE7-74391DCA13C4}" type="pres">
      <dgm:prSet presAssocID="{C6B1AEEB-DBCB-984F-8382-ABCF4548AF6E}" presName="parentTextArrow" presStyleLbl="node1" presStyleIdx="1" presStyleCnt="4"/>
      <dgm:spPr/>
      <dgm:t>
        <a:bodyPr/>
        <a:lstStyle/>
        <a:p>
          <a:endParaRPr lang="en-US"/>
        </a:p>
      </dgm:t>
    </dgm:pt>
    <dgm:pt modelId="{0954D470-414E-E74B-A91C-2DA45253573E}" type="pres">
      <dgm:prSet presAssocID="{F6E84618-6592-9C49-AD61-51020BC78432}" presName="sp" presStyleCnt="0"/>
      <dgm:spPr/>
    </dgm:pt>
    <dgm:pt modelId="{A0B1DEFF-3BE8-E340-82B9-E61FFDACC65F}" type="pres">
      <dgm:prSet presAssocID="{FB9EA5CB-1622-BC4E-9666-26A3A62DCB84}" presName="arrowAndChildren" presStyleCnt="0"/>
      <dgm:spPr/>
    </dgm:pt>
    <dgm:pt modelId="{E5B1BF05-B631-7B45-A392-BD9B9C4663BF}" type="pres">
      <dgm:prSet presAssocID="{FB9EA5CB-1622-BC4E-9666-26A3A62DCB84}" presName="parentTextArrow" presStyleLbl="node1" presStyleIdx="2" presStyleCnt="4"/>
      <dgm:spPr/>
      <dgm:t>
        <a:bodyPr/>
        <a:lstStyle/>
        <a:p>
          <a:endParaRPr lang="en-US"/>
        </a:p>
      </dgm:t>
    </dgm:pt>
    <dgm:pt modelId="{F5731663-A91F-4A48-A07F-644334B7588F}" type="pres">
      <dgm:prSet presAssocID="{78ECDF5B-9941-2F4B-92AA-C0C4EE62B452}" presName="sp" presStyleCnt="0"/>
      <dgm:spPr/>
    </dgm:pt>
    <dgm:pt modelId="{CDBB8D86-E7D3-E645-8879-8EEED168B909}" type="pres">
      <dgm:prSet presAssocID="{AF8B0ECF-41DF-404E-A4C5-72FF2B6B4442}" presName="arrowAndChildren" presStyleCnt="0"/>
      <dgm:spPr/>
    </dgm:pt>
    <dgm:pt modelId="{54C07B72-98F6-A746-A679-B8F5F9F4ED70}" type="pres">
      <dgm:prSet presAssocID="{AF8B0ECF-41DF-404E-A4C5-72FF2B6B4442}" presName="parentTextArrow" presStyleLbl="node1" presStyleIdx="3" presStyleCnt="4"/>
      <dgm:spPr/>
      <dgm:t>
        <a:bodyPr/>
        <a:lstStyle/>
        <a:p>
          <a:endParaRPr lang="en-US"/>
        </a:p>
      </dgm:t>
    </dgm:pt>
  </dgm:ptLst>
  <dgm:cxnLst>
    <dgm:cxn modelId="{12A2F879-EEFC-8341-ACCC-258692C7AC16}" type="presOf" srcId="{C6B1AEEB-DBCB-984F-8382-ABCF4548AF6E}" destId="{885F479C-B894-DF4E-8AE7-74391DCA13C4}" srcOrd="0" destOrd="0" presId="urn:microsoft.com/office/officeart/2005/8/layout/process4"/>
    <dgm:cxn modelId="{FF709A0E-4366-6447-9819-9F6F95413B85}" srcId="{DD95B89D-B81D-3F46-A350-48FF9CA5EED9}" destId="{FB9EA5CB-1622-BC4E-9666-26A3A62DCB84}" srcOrd="1" destOrd="0" parTransId="{9D0EAC62-C0B6-2A4D-B90C-287848A6A85E}" sibTransId="{F6E84618-6592-9C49-AD61-51020BC78432}"/>
    <dgm:cxn modelId="{99252C8A-0451-F44F-8907-A54491B255B3}" type="presOf" srcId="{AF8B0ECF-41DF-404E-A4C5-72FF2B6B4442}" destId="{54C07B72-98F6-A746-A679-B8F5F9F4ED70}" srcOrd="0" destOrd="0" presId="urn:microsoft.com/office/officeart/2005/8/layout/process4"/>
    <dgm:cxn modelId="{F79E8DD7-E172-DA4C-8E0D-CB3EDAA09C81}" srcId="{DD95B89D-B81D-3F46-A350-48FF9CA5EED9}" destId="{AF8B0ECF-41DF-404E-A4C5-72FF2B6B4442}" srcOrd="0" destOrd="0" parTransId="{F620809B-03A5-8247-AC42-16C71896361B}" sibTransId="{78ECDF5B-9941-2F4B-92AA-C0C4EE62B452}"/>
    <dgm:cxn modelId="{790ED5E9-1F4F-244F-BCB3-27C20B1FD3F0}" type="presOf" srcId="{FB9EA5CB-1622-BC4E-9666-26A3A62DCB84}" destId="{E5B1BF05-B631-7B45-A392-BD9B9C4663BF}" srcOrd="0" destOrd="0" presId="urn:microsoft.com/office/officeart/2005/8/layout/process4"/>
    <dgm:cxn modelId="{FAB1D0B0-5E48-384F-8098-CAF05437444B}" srcId="{DD95B89D-B81D-3F46-A350-48FF9CA5EED9}" destId="{C6B1AEEB-DBCB-984F-8382-ABCF4548AF6E}" srcOrd="2" destOrd="0" parTransId="{74E77965-F9BC-8F4C-B327-52D003171745}" sibTransId="{AAEC8488-A999-0F4C-B734-DFB640375652}"/>
    <dgm:cxn modelId="{1A3B68F5-D1D3-E740-9567-338F89C82100}" type="presOf" srcId="{DD95B89D-B81D-3F46-A350-48FF9CA5EED9}" destId="{AEA7E21A-28ED-F94B-B875-5A28634BA5FA}" srcOrd="0" destOrd="0" presId="urn:microsoft.com/office/officeart/2005/8/layout/process4"/>
    <dgm:cxn modelId="{4CD3EE93-778B-FE41-A90C-860E69DBAD02}" srcId="{DD95B89D-B81D-3F46-A350-48FF9CA5EED9}" destId="{95507567-DF66-B64F-A715-580710CFB360}" srcOrd="3" destOrd="0" parTransId="{3E0508E1-FAEE-3D40-BDBB-FFA1BADF0FAD}" sibTransId="{8AA28B79-6619-DD4D-968D-07C61D7F5B51}"/>
    <dgm:cxn modelId="{69690554-2785-C74E-A27A-CFC9F9914452}" type="presOf" srcId="{95507567-DF66-B64F-A715-580710CFB360}" destId="{A8F7D8CA-B1EE-9044-9DDB-1572665B894E}" srcOrd="0" destOrd="0" presId="urn:microsoft.com/office/officeart/2005/8/layout/process4"/>
    <dgm:cxn modelId="{254D1161-222F-0E4F-B377-FCF899D06B44}" type="presParOf" srcId="{AEA7E21A-28ED-F94B-B875-5A28634BA5FA}" destId="{3EAE4D69-74C1-4848-9DD6-1FEAA0BF4BAD}" srcOrd="0" destOrd="0" presId="urn:microsoft.com/office/officeart/2005/8/layout/process4"/>
    <dgm:cxn modelId="{C502A29D-7E9F-7944-AAF4-5D93D9267DD8}" type="presParOf" srcId="{3EAE4D69-74C1-4848-9DD6-1FEAA0BF4BAD}" destId="{A8F7D8CA-B1EE-9044-9DDB-1572665B894E}" srcOrd="0" destOrd="0" presId="urn:microsoft.com/office/officeart/2005/8/layout/process4"/>
    <dgm:cxn modelId="{1E1A4EC1-7153-B749-9552-E4740B4E5414}" type="presParOf" srcId="{AEA7E21A-28ED-F94B-B875-5A28634BA5FA}" destId="{1C8FA358-7D9A-6E42-8B29-73754358A728}" srcOrd="1" destOrd="0" presId="urn:microsoft.com/office/officeart/2005/8/layout/process4"/>
    <dgm:cxn modelId="{14D9A485-755D-2C42-9C29-0065E139AF44}" type="presParOf" srcId="{AEA7E21A-28ED-F94B-B875-5A28634BA5FA}" destId="{A76D4830-D8DB-8A43-9DA0-1DBB991C7F5A}" srcOrd="2" destOrd="0" presId="urn:microsoft.com/office/officeart/2005/8/layout/process4"/>
    <dgm:cxn modelId="{31B47D69-5971-324E-9ACA-4ED8EB75E6AE}" type="presParOf" srcId="{A76D4830-D8DB-8A43-9DA0-1DBB991C7F5A}" destId="{885F479C-B894-DF4E-8AE7-74391DCA13C4}" srcOrd="0" destOrd="0" presId="urn:microsoft.com/office/officeart/2005/8/layout/process4"/>
    <dgm:cxn modelId="{F0A27133-29BC-AF46-BE70-7ED57587D6DF}" type="presParOf" srcId="{AEA7E21A-28ED-F94B-B875-5A28634BA5FA}" destId="{0954D470-414E-E74B-A91C-2DA45253573E}" srcOrd="3" destOrd="0" presId="urn:microsoft.com/office/officeart/2005/8/layout/process4"/>
    <dgm:cxn modelId="{BC098547-D489-4747-92E2-7A04940A4F46}" type="presParOf" srcId="{AEA7E21A-28ED-F94B-B875-5A28634BA5FA}" destId="{A0B1DEFF-3BE8-E340-82B9-E61FFDACC65F}" srcOrd="4" destOrd="0" presId="urn:microsoft.com/office/officeart/2005/8/layout/process4"/>
    <dgm:cxn modelId="{CAD72375-0EBC-7C4A-B380-5F9B25B27D9D}" type="presParOf" srcId="{A0B1DEFF-3BE8-E340-82B9-E61FFDACC65F}" destId="{E5B1BF05-B631-7B45-A392-BD9B9C4663BF}" srcOrd="0" destOrd="0" presId="urn:microsoft.com/office/officeart/2005/8/layout/process4"/>
    <dgm:cxn modelId="{BDA94211-E866-A84C-8AC1-490D92E1F01D}" type="presParOf" srcId="{AEA7E21A-28ED-F94B-B875-5A28634BA5FA}" destId="{F5731663-A91F-4A48-A07F-644334B7588F}" srcOrd="5" destOrd="0" presId="urn:microsoft.com/office/officeart/2005/8/layout/process4"/>
    <dgm:cxn modelId="{A74A69FE-BFBB-EA47-B600-96B1E50598CD}" type="presParOf" srcId="{AEA7E21A-28ED-F94B-B875-5A28634BA5FA}" destId="{CDBB8D86-E7D3-E645-8879-8EEED168B909}" srcOrd="6" destOrd="0" presId="urn:microsoft.com/office/officeart/2005/8/layout/process4"/>
    <dgm:cxn modelId="{FC34F5D6-8E14-9143-90C5-4334DAE7EF99}" type="presParOf" srcId="{CDBB8D86-E7D3-E645-8879-8EEED168B909}" destId="{54C07B72-98F6-A746-A679-B8F5F9F4ED70}"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7D8CA-B1EE-9044-9DDB-1572665B894E}">
      <dsp:nvSpPr>
        <dsp:cNvPr id="0" name=""/>
        <dsp:cNvSpPr/>
      </dsp:nvSpPr>
      <dsp:spPr>
        <a:xfrm>
          <a:off x="0" y="4029166"/>
          <a:ext cx="4560168" cy="881483"/>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Close Socket</a:t>
          </a:r>
          <a:endParaRPr lang="en-US" sz="1700" kern="1200" dirty="0">
            <a:solidFill>
              <a:schemeClr val="tx1"/>
            </a:solidFill>
          </a:endParaRPr>
        </a:p>
      </dsp:txBody>
      <dsp:txXfrm>
        <a:off x="0" y="4029166"/>
        <a:ext cx="4560168" cy="881483"/>
      </dsp:txXfrm>
    </dsp:sp>
    <dsp:sp modelId="{D0D9A14E-E1EF-C54D-B4F5-3EFF66DDD20F}">
      <dsp:nvSpPr>
        <dsp:cNvPr id="0" name=""/>
        <dsp:cNvSpPr/>
      </dsp:nvSpPr>
      <dsp:spPr>
        <a:xfrm rot="10800000">
          <a:off x="0" y="2686667"/>
          <a:ext cx="4560168" cy="1355721"/>
        </a:xfrm>
        <a:prstGeom prst="upArrowCallout">
          <a:avLst/>
        </a:prstGeom>
        <a:gradFill rotWithShape="0">
          <a:gsLst>
            <a:gs pos="0">
              <a:schemeClr val="accent2">
                <a:shade val="50000"/>
                <a:hueOff val="337846"/>
                <a:satOff val="-26269"/>
                <a:lumOff val="27474"/>
                <a:alphaOff val="0"/>
                <a:shade val="51000"/>
                <a:satMod val="130000"/>
              </a:schemeClr>
            </a:gs>
            <a:gs pos="80000">
              <a:schemeClr val="accent2">
                <a:shade val="50000"/>
                <a:hueOff val="337846"/>
                <a:satOff val="-26269"/>
                <a:lumOff val="27474"/>
                <a:alphaOff val="0"/>
                <a:shade val="93000"/>
                <a:satMod val="130000"/>
              </a:schemeClr>
            </a:gs>
            <a:gs pos="100000">
              <a:schemeClr val="accent2">
                <a:shade val="50000"/>
                <a:hueOff val="337846"/>
                <a:satOff val="-26269"/>
                <a:lumOff val="274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Communication</a:t>
          </a:r>
          <a:endParaRPr lang="en-US" sz="1700" kern="1200" dirty="0">
            <a:solidFill>
              <a:schemeClr val="tx1"/>
            </a:solidFill>
          </a:endParaRPr>
        </a:p>
      </dsp:txBody>
      <dsp:txXfrm rot="-10800000">
        <a:off x="0" y="2686667"/>
        <a:ext cx="4560168" cy="475858"/>
      </dsp:txXfrm>
    </dsp:sp>
    <dsp:sp modelId="{90885B9E-F372-FE4C-93C8-E4D5B377BABD}">
      <dsp:nvSpPr>
        <dsp:cNvPr id="0" name=""/>
        <dsp:cNvSpPr/>
      </dsp:nvSpPr>
      <dsp:spPr>
        <a:xfrm>
          <a:off x="0" y="3162525"/>
          <a:ext cx="2280083" cy="405360"/>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Send Request</a:t>
          </a:r>
          <a:endParaRPr lang="en-US" sz="1800" kern="1200" dirty="0">
            <a:solidFill>
              <a:schemeClr val="tx1"/>
            </a:solidFill>
          </a:endParaRPr>
        </a:p>
      </dsp:txBody>
      <dsp:txXfrm>
        <a:off x="0" y="3162525"/>
        <a:ext cx="2280083" cy="405360"/>
      </dsp:txXfrm>
    </dsp:sp>
    <dsp:sp modelId="{81BA0643-EA6C-1845-9A27-E381C56D78D3}">
      <dsp:nvSpPr>
        <dsp:cNvPr id="0" name=""/>
        <dsp:cNvSpPr/>
      </dsp:nvSpPr>
      <dsp:spPr>
        <a:xfrm>
          <a:off x="2280084" y="3162525"/>
          <a:ext cx="2280083" cy="405360"/>
        </a:xfrm>
        <a:prstGeom prst="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Receive Response</a:t>
          </a:r>
          <a:endParaRPr lang="en-US" sz="1800" kern="1200" dirty="0">
            <a:solidFill>
              <a:schemeClr val="tx1"/>
            </a:solidFill>
          </a:endParaRPr>
        </a:p>
      </dsp:txBody>
      <dsp:txXfrm>
        <a:off x="2280084" y="3162525"/>
        <a:ext cx="2280083" cy="405360"/>
      </dsp:txXfrm>
    </dsp:sp>
    <dsp:sp modelId="{E5B1BF05-B631-7B45-A392-BD9B9C4663BF}">
      <dsp:nvSpPr>
        <dsp:cNvPr id="0" name=""/>
        <dsp:cNvSpPr/>
      </dsp:nvSpPr>
      <dsp:spPr>
        <a:xfrm rot="10800000">
          <a:off x="0" y="1344168"/>
          <a:ext cx="4560168" cy="1355721"/>
        </a:xfrm>
        <a:prstGeom prst="upArrowCallout">
          <a:avLst/>
        </a:prstGeom>
        <a:gradFill rotWithShape="0">
          <a:gsLst>
            <a:gs pos="0">
              <a:schemeClr val="accent2">
                <a:shade val="50000"/>
                <a:hueOff val="675692"/>
                <a:satOff val="-52537"/>
                <a:lumOff val="54949"/>
                <a:alphaOff val="0"/>
                <a:shade val="51000"/>
                <a:satMod val="130000"/>
              </a:schemeClr>
            </a:gs>
            <a:gs pos="80000">
              <a:schemeClr val="accent2">
                <a:shade val="50000"/>
                <a:hueOff val="675692"/>
                <a:satOff val="-52537"/>
                <a:lumOff val="54949"/>
                <a:alphaOff val="0"/>
                <a:shade val="93000"/>
                <a:satMod val="130000"/>
              </a:schemeClr>
            </a:gs>
            <a:gs pos="100000">
              <a:schemeClr val="accent2">
                <a:shade val="50000"/>
                <a:hueOff val="675692"/>
                <a:satOff val="-52537"/>
                <a:lumOff val="549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Connect to Peer</a:t>
          </a:r>
          <a:endParaRPr lang="en-US" sz="1700" kern="1200" dirty="0">
            <a:solidFill>
              <a:schemeClr val="tx1"/>
            </a:solidFill>
          </a:endParaRPr>
        </a:p>
      </dsp:txBody>
      <dsp:txXfrm rot="10800000">
        <a:off x="0" y="1344168"/>
        <a:ext cx="4560168" cy="880907"/>
      </dsp:txXfrm>
    </dsp:sp>
    <dsp:sp modelId="{54C07B72-98F6-A746-A679-B8F5F9F4ED70}">
      <dsp:nvSpPr>
        <dsp:cNvPr id="0" name=""/>
        <dsp:cNvSpPr/>
      </dsp:nvSpPr>
      <dsp:spPr>
        <a:xfrm rot="10800000">
          <a:off x="0" y="1670"/>
          <a:ext cx="4560168" cy="1355721"/>
        </a:xfrm>
        <a:prstGeom prst="upArrowCallout">
          <a:avLst/>
        </a:prstGeom>
        <a:gradFill rotWithShape="0">
          <a:gsLst>
            <a:gs pos="0">
              <a:schemeClr val="accent2">
                <a:shade val="50000"/>
                <a:hueOff val="337846"/>
                <a:satOff val="-26269"/>
                <a:lumOff val="27474"/>
                <a:alphaOff val="0"/>
                <a:shade val="51000"/>
                <a:satMod val="130000"/>
              </a:schemeClr>
            </a:gs>
            <a:gs pos="80000">
              <a:schemeClr val="accent2">
                <a:shade val="50000"/>
                <a:hueOff val="337846"/>
                <a:satOff val="-26269"/>
                <a:lumOff val="27474"/>
                <a:alphaOff val="0"/>
                <a:shade val="93000"/>
                <a:satMod val="130000"/>
              </a:schemeClr>
            </a:gs>
            <a:gs pos="100000">
              <a:schemeClr val="accent2">
                <a:shade val="50000"/>
                <a:hueOff val="337846"/>
                <a:satOff val="-26269"/>
                <a:lumOff val="274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Open Socket</a:t>
          </a:r>
          <a:endParaRPr lang="en-US" sz="1700" kern="1200" dirty="0">
            <a:solidFill>
              <a:schemeClr val="tx1"/>
            </a:solidFill>
          </a:endParaRPr>
        </a:p>
      </dsp:txBody>
      <dsp:txXfrm rot="10800000">
        <a:off x="0" y="1670"/>
        <a:ext cx="4560168" cy="880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7D8CA-B1EE-9044-9DDB-1572665B894E}">
      <dsp:nvSpPr>
        <dsp:cNvPr id="0" name=""/>
        <dsp:cNvSpPr/>
      </dsp:nvSpPr>
      <dsp:spPr>
        <a:xfrm>
          <a:off x="0" y="4029166"/>
          <a:ext cx="2448272" cy="8814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close()</a:t>
          </a:r>
          <a:endParaRPr lang="en-US" sz="2100" kern="1200" dirty="0">
            <a:solidFill>
              <a:schemeClr val="tx1"/>
            </a:solidFill>
          </a:endParaRPr>
        </a:p>
      </dsp:txBody>
      <dsp:txXfrm>
        <a:off x="0" y="4029166"/>
        <a:ext cx="2448272" cy="881483"/>
      </dsp:txXfrm>
    </dsp:sp>
    <dsp:sp modelId="{885F479C-B894-DF4E-8AE7-74391DCA13C4}">
      <dsp:nvSpPr>
        <dsp:cNvPr id="0" name=""/>
        <dsp:cNvSpPr/>
      </dsp:nvSpPr>
      <dsp:spPr>
        <a:xfrm rot="10800000">
          <a:off x="0" y="2686667"/>
          <a:ext cx="2448272" cy="135572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write(), send() read(), </a:t>
          </a:r>
          <a:r>
            <a:rPr lang="en-US" sz="2100" kern="1200" dirty="0" err="1" smtClean="0">
              <a:solidFill>
                <a:schemeClr val="tx1"/>
              </a:solidFill>
            </a:rPr>
            <a:t>recv</a:t>
          </a:r>
          <a:r>
            <a:rPr lang="en-US" sz="2100" kern="1200" dirty="0" smtClean="0">
              <a:solidFill>
                <a:schemeClr val="tx1"/>
              </a:solidFill>
            </a:rPr>
            <a:t>()</a:t>
          </a:r>
          <a:endParaRPr lang="en-US" sz="2100" kern="1200" dirty="0">
            <a:solidFill>
              <a:schemeClr val="tx1"/>
            </a:solidFill>
          </a:endParaRPr>
        </a:p>
      </dsp:txBody>
      <dsp:txXfrm rot="10800000">
        <a:off x="0" y="2686667"/>
        <a:ext cx="2448272" cy="880907"/>
      </dsp:txXfrm>
    </dsp:sp>
    <dsp:sp modelId="{E5B1BF05-B631-7B45-A392-BD9B9C4663BF}">
      <dsp:nvSpPr>
        <dsp:cNvPr id="0" name=""/>
        <dsp:cNvSpPr/>
      </dsp:nvSpPr>
      <dsp:spPr>
        <a:xfrm rot="10800000">
          <a:off x="0" y="1344168"/>
          <a:ext cx="2448272" cy="135572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connect()</a:t>
          </a:r>
          <a:endParaRPr lang="en-US" sz="2100" kern="1200" dirty="0">
            <a:solidFill>
              <a:schemeClr val="tx1"/>
            </a:solidFill>
          </a:endParaRPr>
        </a:p>
      </dsp:txBody>
      <dsp:txXfrm rot="10800000">
        <a:off x="0" y="1344168"/>
        <a:ext cx="2448272" cy="880907"/>
      </dsp:txXfrm>
    </dsp:sp>
    <dsp:sp modelId="{54C07B72-98F6-A746-A679-B8F5F9F4ED70}">
      <dsp:nvSpPr>
        <dsp:cNvPr id="0" name=""/>
        <dsp:cNvSpPr/>
      </dsp:nvSpPr>
      <dsp:spPr>
        <a:xfrm rot="10800000">
          <a:off x="0" y="1670"/>
          <a:ext cx="2448272" cy="135572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socket()</a:t>
          </a:r>
          <a:endParaRPr lang="en-US" sz="2100" kern="1200" dirty="0">
            <a:solidFill>
              <a:schemeClr val="tx1"/>
            </a:solidFill>
          </a:endParaRPr>
        </a:p>
      </dsp:txBody>
      <dsp:txXfrm rot="10800000">
        <a:off x="0" y="1670"/>
        <a:ext cx="2448272" cy="8809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r" defTabSz="933450">
              <a:defRPr sz="1200" smtClean="0">
                <a:latin typeface="Arial" charset="0"/>
              </a:defRPr>
            </a:lvl1pPr>
          </a:lstStyle>
          <a:p>
            <a:pPr>
              <a:defRPr/>
            </a:pPr>
            <a:fld id="{C780E2CC-F964-4E31-8A17-6896EE21375B}" type="slidenum">
              <a:rPr lang="de-DE"/>
              <a:pPr>
                <a:defRPr/>
              </a:pPr>
              <a:t>‹#›</a:t>
            </a:fld>
            <a:endParaRPr lang="de-DE"/>
          </a:p>
        </p:txBody>
      </p:sp>
    </p:spTree>
    <p:extLst>
      <p:ext uri="{BB962C8B-B14F-4D97-AF65-F5344CB8AC3E}">
        <p14:creationId xmlns:p14="http://schemas.microsoft.com/office/powerpoint/2010/main" val="3610926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34820"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0" tIns="46689" rIns="93380" bIns="4668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0" tIns="46689" rIns="93380" bIns="46689" numCol="1" anchor="b" anchorCtr="0" compatLnSpc="1">
            <a:prstTxWarp prst="textNoShape">
              <a:avLst/>
            </a:prstTxWarp>
          </a:bodyPr>
          <a:lstStyle>
            <a:lvl1pPr algn="r" defTabSz="933450">
              <a:defRPr sz="1200" smtClean="0">
                <a:latin typeface="Arial" charset="0"/>
              </a:defRPr>
            </a:lvl1pPr>
          </a:lstStyle>
          <a:p>
            <a:pPr>
              <a:defRPr/>
            </a:pPr>
            <a:fld id="{C2AA1DEC-1319-49D0-AA57-5ED4CF0929EE}" type="slidenum">
              <a:rPr lang="de-DE"/>
              <a:pPr>
                <a:defRPr/>
              </a:pPr>
              <a:t>‹#›</a:t>
            </a:fld>
            <a:endParaRPr lang="de-DE"/>
          </a:p>
        </p:txBody>
      </p:sp>
    </p:spTree>
    <p:extLst>
      <p:ext uri="{BB962C8B-B14F-4D97-AF65-F5344CB8AC3E}">
        <p14:creationId xmlns:p14="http://schemas.microsoft.com/office/powerpoint/2010/main" val="40134377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DE2826C-52B7-4762-AA89-18550EA02FB2}" type="slidenum">
              <a:rPr lang="de-DE">
                <a:latin typeface="Arial" pitchFamily="34" charset="0"/>
              </a:rPr>
              <a:pPr/>
              <a:t>1</a:t>
            </a:fld>
            <a:endParaRPr lang="de-DE">
              <a:latin typeface="Arial" pitchFamily="34" charset="0"/>
            </a:endParaRPr>
          </a:p>
        </p:txBody>
      </p:sp>
      <p:sp>
        <p:nvSpPr>
          <p:cNvPr id="35843" name="Rectangle 2"/>
          <p:cNvSpPr>
            <a:spLocks noGrp="1" noRot="1" noChangeAspect="1" noChangeArrowheads="1" noTextEdit="1"/>
          </p:cNvSpPr>
          <p:nvPr>
            <p:ph type="sldImg"/>
          </p:nvPr>
        </p:nvSpPr>
        <p:spPr>
          <a:xfrm>
            <a:off x="74613" y="728663"/>
            <a:ext cx="6919912" cy="3892550"/>
          </a:xfrm>
          <a:ln/>
        </p:spPr>
      </p:sp>
      <p:sp>
        <p:nvSpPr>
          <p:cNvPr id="35844" name="Rectangle 3"/>
          <p:cNvSpPr>
            <a:spLocks noGrp="1" noChangeArrowheads="1"/>
          </p:cNvSpPr>
          <p:nvPr>
            <p:ph type="body" idx="1"/>
          </p:nvPr>
        </p:nvSpPr>
        <p:spPr>
          <a:xfrm>
            <a:off x="944563" y="4860925"/>
            <a:ext cx="5181600" cy="4621213"/>
          </a:xfrm>
          <a:noFill/>
          <a:ln/>
        </p:spPr>
        <p:txBody>
          <a:bodyPr/>
          <a:lstStyle/>
          <a:p>
            <a:pPr eaLnBrk="1" hangingPunct="1"/>
            <a:endParaRPr lang="en-US" sz="1000" smtClean="0">
              <a:latin typeface="Arial" pitchFamily="34" charset="0"/>
            </a:endParaRPr>
          </a:p>
        </p:txBody>
      </p:sp>
    </p:spTree>
    <p:extLst>
      <p:ext uri="{BB962C8B-B14F-4D97-AF65-F5344CB8AC3E}">
        <p14:creationId xmlns:p14="http://schemas.microsoft.com/office/powerpoint/2010/main" val="417265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B49C75A-1A8B-4F09-8C5C-7F0A84E61E0A}" type="slidenum">
              <a:rPr lang="de-DE">
                <a:latin typeface="Arial" pitchFamily="34" charset="0"/>
              </a:rPr>
              <a:pPr/>
              <a:t>14</a:t>
            </a:fld>
            <a:endParaRPr lang="de-DE">
              <a:latin typeface="Arial" pitchFamily="34" charset="0"/>
            </a:endParaRPr>
          </a:p>
        </p:txBody>
      </p:sp>
      <p:sp>
        <p:nvSpPr>
          <p:cNvPr id="45059" name="Rectangle 2"/>
          <p:cNvSpPr>
            <a:spLocks noGrp="1" noRot="1" noChangeAspect="1" noChangeArrowheads="1" noTextEdit="1"/>
          </p:cNvSpPr>
          <p:nvPr>
            <p:ph type="sldImg"/>
          </p:nvPr>
        </p:nvSpPr>
        <p:spPr>
          <a:xfrm>
            <a:off x="-765175" y="341313"/>
            <a:ext cx="8640763" cy="4860925"/>
          </a:xfrm>
          <a:ln/>
        </p:spPr>
      </p:sp>
      <p:sp>
        <p:nvSpPr>
          <p:cNvPr id="45060"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Es gibt keine „saubere“ oder eindeutige Definition des Internets. Generell werden darunter einfach alle Computer verstanden, welche mit Hilfe der TCP/IP-Protokollfamilie (dazu später mehr) miteinander kommunizieren können. Manchmal wird zusätzlich die Forderung gestellt, dass diese Computer ständig erreichbar sein müssen. Damit würden alle Rechner mit Einwahlverbindung bzw. Firmenrechner hinter einer Firewall streng genommen nicht zu „dem“ Internet gehören, sehr wohl aber auf Dienste des Internets zugreifen können. Weiterhin gibt es heute mehrere „Internets“, welche teilweiße bewusst gegeneinander abgeschottet werden (Internet 2 etc.) bzw. nur wenige, stark überwachte Übergänge besitzen.</a:t>
            </a:r>
            <a:endParaRPr lang="en-US" smtClean="0">
              <a:latin typeface="Arial" pitchFamily="34" charset="0"/>
            </a:endParaRPr>
          </a:p>
        </p:txBody>
      </p:sp>
    </p:spTree>
    <p:extLst>
      <p:ext uri="{BB962C8B-B14F-4D97-AF65-F5344CB8AC3E}">
        <p14:creationId xmlns:p14="http://schemas.microsoft.com/office/powerpoint/2010/main" val="197243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3EF41B-155B-4645-B208-85E24E642255}" type="slidenum">
              <a:rPr lang="de-DE">
                <a:latin typeface="Arial" pitchFamily="34" charset="0"/>
              </a:rPr>
              <a:pPr/>
              <a:t>15</a:t>
            </a:fld>
            <a:endParaRPr lang="de-DE">
              <a:latin typeface="Arial" pitchFamily="34" charset="0"/>
            </a:endParaRPr>
          </a:p>
        </p:txBody>
      </p:sp>
      <p:sp>
        <p:nvSpPr>
          <p:cNvPr id="46083" name="Rectangle 2"/>
          <p:cNvSpPr>
            <a:spLocks noGrp="1" noRot="1" noChangeAspect="1" noChangeArrowheads="1" noTextEdit="1"/>
          </p:cNvSpPr>
          <p:nvPr>
            <p:ph type="sldImg"/>
          </p:nvPr>
        </p:nvSpPr>
        <p:spPr>
          <a:xfrm>
            <a:off x="141288" y="769938"/>
            <a:ext cx="6818312" cy="3835400"/>
          </a:xfrm>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5206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2C6B272-F015-4301-BA25-A5E32E0AB500}" type="slidenum">
              <a:rPr lang="de-DE">
                <a:latin typeface="Arial" pitchFamily="34" charset="0"/>
              </a:rPr>
              <a:pPr/>
              <a:t>16</a:t>
            </a:fld>
            <a:endParaRPr lang="de-DE">
              <a:latin typeface="Arial" pitchFamily="34" charset="0"/>
            </a:endParaRPr>
          </a:p>
        </p:txBody>
      </p:sp>
      <p:sp>
        <p:nvSpPr>
          <p:cNvPr id="47107" name="Rectangle 2"/>
          <p:cNvSpPr>
            <a:spLocks noGrp="1" noRot="1" noChangeAspect="1" noChangeArrowheads="1" noTextEdit="1"/>
          </p:cNvSpPr>
          <p:nvPr>
            <p:ph type="sldImg"/>
          </p:nvPr>
        </p:nvSpPr>
        <p:spPr>
          <a:xfrm>
            <a:off x="-765175" y="341313"/>
            <a:ext cx="8640763" cy="4860925"/>
          </a:xfrm>
          <a:ln/>
        </p:spPr>
      </p:sp>
      <p:sp>
        <p:nvSpPr>
          <p:cNvPr id="47108"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Mehr zu solchen Darstellungen unter http://www.caida.org/.</a:t>
            </a:r>
          </a:p>
        </p:txBody>
      </p:sp>
    </p:spTree>
    <p:extLst>
      <p:ext uri="{BB962C8B-B14F-4D97-AF65-F5344CB8AC3E}">
        <p14:creationId xmlns:p14="http://schemas.microsoft.com/office/powerpoint/2010/main" val="355226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D11BE0-5CEE-42F0-B7BE-D5F0EFC7D614}" type="slidenum">
              <a:rPr lang="de-DE">
                <a:latin typeface="Arial" pitchFamily="34" charset="0"/>
              </a:rPr>
              <a:pPr/>
              <a:t>17</a:t>
            </a:fld>
            <a:endParaRPr lang="de-DE">
              <a:latin typeface="Arial" pitchFamily="34" charset="0"/>
            </a:endParaRPr>
          </a:p>
        </p:txBody>
      </p:sp>
      <p:sp>
        <p:nvSpPr>
          <p:cNvPr id="48131" name="Rectangle 2"/>
          <p:cNvSpPr>
            <a:spLocks noGrp="1" noRot="1" noChangeAspect="1" noChangeArrowheads="1" noTextEdit="1"/>
          </p:cNvSpPr>
          <p:nvPr>
            <p:ph type="sldImg"/>
          </p:nvPr>
        </p:nvSpPr>
        <p:spPr>
          <a:xfrm>
            <a:off x="-765175" y="341313"/>
            <a:ext cx="8640763" cy="4860925"/>
          </a:xfrm>
          <a:ln/>
        </p:spPr>
      </p:sp>
      <p:sp>
        <p:nvSpPr>
          <p:cNvPr id="48132"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Wie bereits angesprochen, ist eine Grundvoraussetzung im Internet die Verwendung gemeinsamer Kommunikationsprotokolle, konkret der TCP/IP-Protokollfamilie. Auf deren Basis werden dann unterschiedliche Dienste realisiert.</a:t>
            </a:r>
          </a:p>
          <a:p>
            <a:pPr eaLnBrk="1" hangingPunct="1"/>
            <a:r>
              <a:rPr lang="de-DE" smtClean="0">
                <a:latin typeface="Arial" pitchFamily="34" charset="0"/>
              </a:rPr>
              <a:t>Der bekannteste Dienst ist das World Wide Web (WWW), das im Verlauf der Vorlesung noch öfter als Beispiel herangezogen wird. Ebenfalls sehr gebräuchlich sind Dienste zur Übermittlung von elektronischer Post oder zum Transferieren von Dateien. Schließlich sei noch darauf hingewiesen, dass gerade in einem derart komplexen Netz wie dem Internet die Möglichkeit der entfernten computergestützten Verwaltung gegeben sein muss.</a:t>
            </a:r>
          </a:p>
        </p:txBody>
      </p:sp>
    </p:spTree>
    <p:extLst>
      <p:ext uri="{BB962C8B-B14F-4D97-AF65-F5344CB8AC3E}">
        <p14:creationId xmlns:p14="http://schemas.microsoft.com/office/powerpoint/2010/main" val="78038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3B8859A-D6B9-4C58-A576-D280EE7F6AFD}" type="slidenum">
              <a:rPr lang="de-DE">
                <a:latin typeface="Arial" pitchFamily="34" charset="0"/>
              </a:rPr>
              <a:pPr/>
              <a:t>18</a:t>
            </a:fld>
            <a:endParaRPr lang="de-DE">
              <a:latin typeface="Arial" pitchFamily="34" charset="0"/>
            </a:endParaRPr>
          </a:p>
        </p:txBody>
      </p:sp>
      <p:sp>
        <p:nvSpPr>
          <p:cNvPr id="49155" name="Rectangle 2"/>
          <p:cNvSpPr>
            <a:spLocks noGrp="1" noRot="1" noChangeAspect="1" noChangeArrowheads="1" noTextEdit="1"/>
          </p:cNvSpPr>
          <p:nvPr>
            <p:ph type="sldImg"/>
          </p:nvPr>
        </p:nvSpPr>
        <p:spPr>
          <a:xfrm>
            <a:off x="-765175" y="341313"/>
            <a:ext cx="8640763" cy="4860925"/>
          </a:xfrm>
          <a:ln/>
        </p:spPr>
      </p:sp>
      <p:sp>
        <p:nvSpPr>
          <p:cNvPr id="49156"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Diese Entwurfsprinzipien waren und sind stets Streitpunkte innerhalb der Forschergemeinde. Auf der einen Seite trugen sie sehr stark zur Verbreitung des Internets bei: das Internet garantiert nichts und ist mit praktisch jedem Transportmedium zufrieden. Alle Netzkomponenten können sehr einfach gestaltet werden, niemand hat die Kontrolle über das ganze Netz (wobei allerdings weite Strukturen von wenigen kontrolliert werden…). Auf der anderen Seite benötigen gerade viele Multimedia-Anwendungen gewisse Dienstgütegarantien, welche das Internet so nicht bieten kann. Gerade die Zustandslosigkeit, im Prinzip einer der großen Vorteile, steht einer Dienstgüteunterstützung entgegen. </a:t>
            </a:r>
            <a:endParaRPr lang="en-US" smtClean="0">
              <a:latin typeface="Arial" pitchFamily="34" charset="0"/>
            </a:endParaRPr>
          </a:p>
        </p:txBody>
      </p:sp>
    </p:spTree>
    <p:extLst>
      <p:ext uri="{BB962C8B-B14F-4D97-AF65-F5344CB8AC3E}">
        <p14:creationId xmlns:p14="http://schemas.microsoft.com/office/powerpoint/2010/main" val="272116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B38C75C-0D9C-44CD-9574-BCDBF20DAF94}" type="slidenum">
              <a:rPr lang="de-DE">
                <a:latin typeface="Arial" pitchFamily="34" charset="0"/>
              </a:rPr>
              <a:pPr/>
              <a:t>19</a:t>
            </a:fld>
            <a:endParaRPr lang="de-DE">
              <a:latin typeface="Arial" pitchFamily="34" charset="0"/>
            </a:endParaRPr>
          </a:p>
        </p:txBody>
      </p:sp>
      <p:sp>
        <p:nvSpPr>
          <p:cNvPr id="50179" name="Rectangle 2"/>
          <p:cNvSpPr>
            <a:spLocks noGrp="1" noRot="1" noChangeAspect="1" noChangeArrowheads="1" noTextEdit="1"/>
          </p:cNvSpPr>
          <p:nvPr>
            <p:ph type="sldImg"/>
          </p:nvPr>
        </p:nvSpPr>
        <p:spPr>
          <a:xfrm>
            <a:off x="141288" y="769938"/>
            <a:ext cx="6818312" cy="3835400"/>
          </a:xfrm>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7555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E909DA6-25E6-430D-9685-8629A3780E2D}" type="slidenum">
              <a:rPr lang="de-DE">
                <a:latin typeface="Arial" pitchFamily="34" charset="0"/>
              </a:rPr>
              <a:pPr/>
              <a:t>20</a:t>
            </a:fld>
            <a:endParaRPr lang="de-DE">
              <a:latin typeface="Arial" pitchFamily="34" charset="0"/>
            </a:endParaRPr>
          </a:p>
        </p:txBody>
      </p:sp>
      <p:sp>
        <p:nvSpPr>
          <p:cNvPr id="51203" name="Rectangle 2"/>
          <p:cNvSpPr>
            <a:spLocks noGrp="1" noRot="1" noChangeAspect="1" noChangeArrowheads="1" noTextEdit="1"/>
          </p:cNvSpPr>
          <p:nvPr>
            <p:ph type="sldImg"/>
          </p:nvPr>
        </p:nvSpPr>
        <p:spPr>
          <a:xfrm>
            <a:off x="-765175" y="341313"/>
            <a:ext cx="8640763" cy="4860925"/>
          </a:xfrm>
          <a:ln/>
        </p:spPr>
      </p:sp>
      <p:sp>
        <p:nvSpPr>
          <p:cNvPr id="51204"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 </a:t>
            </a:r>
            <a:endParaRPr lang="en-US" smtClean="0">
              <a:latin typeface="Arial" pitchFamily="34" charset="0"/>
            </a:endParaRPr>
          </a:p>
        </p:txBody>
      </p:sp>
    </p:spTree>
    <p:extLst>
      <p:ext uri="{BB962C8B-B14F-4D97-AF65-F5344CB8AC3E}">
        <p14:creationId xmlns:p14="http://schemas.microsoft.com/office/powerpoint/2010/main" val="54950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88" y="768350"/>
            <a:ext cx="6818312" cy="3836988"/>
          </a:xfrm>
        </p:spPr>
      </p:sp>
      <p:sp>
        <p:nvSpPr>
          <p:cNvPr id="3" name="Espace réservé des commentaires 2"/>
          <p:cNvSpPr>
            <a:spLocks noGrp="1"/>
          </p:cNvSpPr>
          <p:nvPr>
            <p:ph type="body" idx="1"/>
          </p:nvPr>
        </p:nvSpPr>
        <p:spPr/>
        <p:txBody>
          <a:bodyPr/>
          <a:lstStyle/>
          <a:p>
            <a:r>
              <a:rPr lang="fr-FR" dirty="0" err="1" smtClean="0"/>
              <a:t>Exponential</a:t>
            </a:r>
            <a:r>
              <a:rPr lang="fr-FR" dirty="0" smtClean="0"/>
              <a:t> </a:t>
            </a:r>
            <a:r>
              <a:rPr lang="fr-FR" dirty="0" err="1" smtClean="0"/>
              <a:t>growth</a:t>
            </a:r>
            <a:r>
              <a:rPr lang="fr-FR" dirty="0" smtClean="0"/>
              <a:t>: </a:t>
            </a:r>
            <a:r>
              <a:rPr lang="fr-FR" dirty="0" err="1" smtClean="0"/>
              <a:t>doubling</a:t>
            </a:r>
            <a:r>
              <a:rPr lang="fr-FR" baseline="0" dirty="0" smtClean="0"/>
              <a:t> </a:t>
            </a:r>
            <a:r>
              <a:rPr lang="fr-FR" baseline="0" dirty="0" err="1" smtClean="0"/>
              <a:t>every</a:t>
            </a:r>
            <a:r>
              <a:rPr lang="fr-FR" baseline="0" dirty="0" smtClean="0"/>
              <a:t> </a:t>
            </a:r>
            <a:r>
              <a:rPr lang="fr-FR" baseline="0" dirty="0" err="1" smtClean="0"/>
              <a:t>year</a:t>
            </a:r>
            <a:endParaRPr lang="fr-FR" baseline="0" dirty="0" smtClean="0"/>
          </a:p>
          <a:p>
            <a:endParaRPr lang="fr-FR" dirty="0" smtClean="0"/>
          </a:p>
          <a:p>
            <a:r>
              <a:rPr lang="fr-FR" dirty="0" err="1" smtClean="0"/>
              <a:t>Asia</a:t>
            </a:r>
            <a:r>
              <a:rPr lang="fr-FR" dirty="0" smtClean="0"/>
              <a:t> (+ </a:t>
            </a:r>
            <a:r>
              <a:rPr lang="fr-FR" dirty="0" err="1" smtClean="0"/>
              <a:t>Japan</a:t>
            </a:r>
            <a:r>
              <a:rPr lang="fr-FR" dirty="0" smtClean="0"/>
              <a:t>) = 40%</a:t>
            </a:r>
          </a:p>
          <a:p>
            <a:endParaRPr lang="fr-FR" dirty="0" smtClean="0"/>
          </a:p>
          <a:p>
            <a:r>
              <a:rPr lang="fr-FR" dirty="0" smtClean="0"/>
              <a:t>EU = 25% </a:t>
            </a:r>
            <a:r>
              <a:rPr lang="fr-FR" dirty="0" err="1" smtClean="0"/>
              <a:t>only</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AC7B245F-EEA8-4A0B-9059-46EEB5E4ACEE}" type="slidenum">
              <a:rPr lang="de-DE" smtClean="0"/>
              <a:pPr/>
              <a:t>21</a:t>
            </a:fld>
            <a:endParaRPr lang="de-DE"/>
          </a:p>
        </p:txBody>
      </p:sp>
    </p:spTree>
    <p:extLst>
      <p:ext uri="{BB962C8B-B14F-4D97-AF65-F5344CB8AC3E}">
        <p14:creationId xmlns:p14="http://schemas.microsoft.com/office/powerpoint/2010/main" val="129506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40CF477-1A63-44D5-BEB0-5FFEDB4ED5A2}" type="slidenum">
              <a:rPr lang="de-DE">
                <a:latin typeface="Arial" pitchFamily="34" charset="0"/>
              </a:rPr>
              <a:pPr/>
              <a:t>22</a:t>
            </a:fld>
            <a:endParaRPr lang="de-DE">
              <a:latin typeface="Arial" pitchFamily="34" charset="0"/>
            </a:endParaRPr>
          </a:p>
        </p:txBody>
      </p:sp>
      <p:sp>
        <p:nvSpPr>
          <p:cNvPr id="52227" name="Rectangle 2"/>
          <p:cNvSpPr>
            <a:spLocks noGrp="1" noRot="1" noChangeAspect="1" noChangeArrowheads="1" noTextEdit="1"/>
          </p:cNvSpPr>
          <p:nvPr>
            <p:ph type="sldImg"/>
          </p:nvPr>
        </p:nvSpPr>
        <p:spPr>
          <a:xfrm>
            <a:off x="141288" y="769938"/>
            <a:ext cx="6818312" cy="3835400"/>
          </a:xfrm>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9184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4B1A45E-4EE3-417C-A6B4-37C2D514D677}" type="slidenum">
              <a:rPr lang="de-DE">
                <a:latin typeface="Arial" pitchFamily="34" charset="0"/>
              </a:rPr>
              <a:pPr/>
              <a:t>23</a:t>
            </a:fld>
            <a:endParaRPr lang="de-DE">
              <a:latin typeface="Arial" pitchFamily="34" charset="0"/>
            </a:endParaRPr>
          </a:p>
        </p:txBody>
      </p:sp>
      <p:sp>
        <p:nvSpPr>
          <p:cNvPr id="53251" name="Rectangle 2"/>
          <p:cNvSpPr>
            <a:spLocks noGrp="1" noRot="1" noChangeAspect="1" noChangeArrowheads="1" noTextEdit="1"/>
          </p:cNvSpPr>
          <p:nvPr>
            <p:ph type="sldImg"/>
          </p:nvPr>
        </p:nvSpPr>
        <p:spPr>
          <a:xfrm>
            <a:off x="-765175" y="341313"/>
            <a:ext cx="8640763" cy="4860925"/>
          </a:xfrm>
          <a:ln/>
        </p:spPr>
      </p:sp>
      <p:sp>
        <p:nvSpPr>
          <p:cNvPr id="53252" name="Rectangle 3"/>
          <p:cNvSpPr>
            <a:spLocks noGrp="1" noChangeArrowheads="1"/>
          </p:cNvSpPr>
          <p:nvPr>
            <p:ph type="body" idx="1"/>
          </p:nvPr>
        </p:nvSpPr>
        <p:spPr>
          <a:xfrm>
            <a:off x="236538" y="5286375"/>
            <a:ext cx="6626225" cy="4435475"/>
          </a:xfrm>
          <a:noFill/>
          <a:ln/>
        </p:spPr>
        <p:txBody>
          <a:bodyPr/>
          <a:lstStyle/>
          <a:p>
            <a:pPr eaLnBrk="1" hangingPunct="1"/>
            <a:r>
              <a:rPr lang="de-DE" smtClean="0">
                <a:latin typeface="Arial" pitchFamily="34" charset="0"/>
              </a:rPr>
              <a:t> </a:t>
            </a:r>
            <a:endParaRPr lang="en-US" smtClean="0">
              <a:latin typeface="Arial" pitchFamily="34" charset="0"/>
            </a:endParaRPr>
          </a:p>
        </p:txBody>
      </p:sp>
    </p:spTree>
    <p:extLst>
      <p:ext uri="{BB962C8B-B14F-4D97-AF65-F5344CB8AC3E}">
        <p14:creationId xmlns:p14="http://schemas.microsoft.com/office/powerpoint/2010/main" val="117888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831893-E132-4942-9374-978FE73C846D}" type="slidenum">
              <a:rPr lang="de-DE">
                <a:latin typeface="Arial" pitchFamily="34" charset="0"/>
              </a:rPr>
              <a:pPr/>
              <a:t>2</a:t>
            </a:fld>
            <a:endParaRPr lang="de-DE">
              <a:latin typeface="Arial" pitchFamily="34" charset="0"/>
            </a:endParaRPr>
          </a:p>
        </p:txBody>
      </p:sp>
      <p:sp>
        <p:nvSpPr>
          <p:cNvPr id="36867" name="Rectangle 2"/>
          <p:cNvSpPr>
            <a:spLocks noGrp="1" noRot="1" noChangeAspect="1" noChangeArrowheads="1" noTextEdit="1"/>
          </p:cNvSpPr>
          <p:nvPr>
            <p:ph type="sldImg"/>
          </p:nvPr>
        </p:nvSpPr>
        <p:spPr>
          <a:xfrm>
            <a:off x="139700" y="768350"/>
            <a:ext cx="6823075" cy="3838575"/>
          </a:xfrm>
          <a:ln/>
        </p:spPr>
      </p:sp>
      <p:sp>
        <p:nvSpPr>
          <p:cNvPr id="36868"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7154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6C87DF9-A51F-47FB-B240-13592BD9F4A0}" type="slidenum">
              <a:rPr lang="de-DE">
                <a:latin typeface="Arial" pitchFamily="34" charset="0"/>
              </a:rPr>
              <a:pPr/>
              <a:t>26</a:t>
            </a:fld>
            <a:endParaRPr lang="de-DE">
              <a:latin typeface="Arial" pitchFamily="34" charset="0"/>
            </a:endParaRPr>
          </a:p>
        </p:txBody>
      </p:sp>
      <p:sp>
        <p:nvSpPr>
          <p:cNvPr id="54275" name="Rectangle 2"/>
          <p:cNvSpPr>
            <a:spLocks noGrp="1" noRot="1" noChangeAspect="1" noChangeArrowheads="1" noTextEdit="1"/>
          </p:cNvSpPr>
          <p:nvPr>
            <p:ph type="sldImg"/>
          </p:nvPr>
        </p:nvSpPr>
        <p:spPr>
          <a:xfrm>
            <a:off x="-869950" y="288925"/>
            <a:ext cx="8840788" cy="4973638"/>
          </a:xfrm>
          <a:ln/>
        </p:spPr>
      </p:sp>
      <p:sp>
        <p:nvSpPr>
          <p:cNvPr id="54276"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 </a:t>
            </a:r>
          </a:p>
        </p:txBody>
      </p:sp>
    </p:spTree>
    <p:extLst>
      <p:ext uri="{BB962C8B-B14F-4D97-AF65-F5344CB8AC3E}">
        <p14:creationId xmlns:p14="http://schemas.microsoft.com/office/powerpoint/2010/main" val="297545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7BC130D-6462-4A62-9138-431895F34E58}" type="slidenum">
              <a:rPr lang="de-DE">
                <a:latin typeface="Arial" pitchFamily="34" charset="0"/>
              </a:rPr>
              <a:pPr/>
              <a:t>27</a:t>
            </a:fld>
            <a:endParaRPr lang="de-DE">
              <a:latin typeface="Arial" pitchFamily="34" charset="0"/>
            </a:endParaRPr>
          </a:p>
        </p:txBody>
      </p:sp>
      <p:sp>
        <p:nvSpPr>
          <p:cNvPr id="55299" name="Rectangle 2"/>
          <p:cNvSpPr>
            <a:spLocks noGrp="1" noRot="1" noChangeAspect="1" noChangeArrowheads="1" noTextEdit="1"/>
          </p:cNvSpPr>
          <p:nvPr>
            <p:ph type="sldImg"/>
          </p:nvPr>
        </p:nvSpPr>
        <p:spPr>
          <a:xfrm>
            <a:off x="141288" y="769938"/>
            <a:ext cx="6818312" cy="3835400"/>
          </a:xfrm>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4291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D077A82-3F1B-4B8B-B7EC-A4B7C0611934}" type="slidenum">
              <a:rPr lang="de-DE">
                <a:latin typeface="Arial" pitchFamily="34" charset="0"/>
              </a:rPr>
              <a:pPr/>
              <a:t>28</a:t>
            </a:fld>
            <a:endParaRPr lang="de-DE">
              <a:latin typeface="Arial" pitchFamily="34" charset="0"/>
            </a:endParaRPr>
          </a:p>
        </p:txBody>
      </p:sp>
      <p:sp>
        <p:nvSpPr>
          <p:cNvPr id="56323" name="Rectangle 2"/>
          <p:cNvSpPr>
            <a:spLocks noGrp="1" noRot="1" noChangeAspect="1" noChangeArrowheads="1" noTextEdit="1"/>
          </p:cNvSpPr>
          <p:nvPr>
            <p:ph type="sldImg"/>
          </p:nvPr>
        </p:nvSpPr>
        <p:spPr>
          <a:xfrm>
            <a:off x="125413" y="787400"/>
            <a:ext cx="6838950" cy="3848100"/>
          </a:xfrm>
          <a:ln/>
        </p:spPr>
      </p:sp>
      <p:sp>
        <p:nvSpPr>
          <p:cNvPr id="56324" name="Rectangle 3"/>
          <p:cNvSpPr>
            <a:spLocks noGrp="1" noChangeArrowheads="1"/>
          </p:cNvSpPr>
          <p:nvPr>
            <p:ph type="body" idx="1"/>
          </p:nvPr>
        </p:nvSpPr>
        <p:spPr>
          <a:xfrm>
            <a:off x="955675" y="4870450"/>
            <a:ext cx="5172075" cy="46370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4384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404F4F1-23B8-43C8-B501-EF27CC56188E}" type="slidenum">
              <a:rPr lang="de-DE">
                <a:latin typeface="Arial" pitchFamily="34" charset="0"/>
              </a:rPr>
              <a:pPr/>
              <a:t>29</a:t>
            </a:fld>
            <a:endParaRPr lang="de-DE">
              <a:latin typeface="Arial" pitchFamily="34" charset="0"/>
            </a:endParaRPr>
          </a:p>
        </p:txBody>
      </p:sp>
      <p:sp>
        <p:nvSpPr>
          <p:cNvPr id="57347" name="Rectangle 2"/>
          <p:cNvSpPr>
            <a:spLocks noGrp="1" noRot="1" noChangeAspect="1" noChangeArrowheads="1" noTextEdit="1"/>
          </p:cNvSpPr>
          <p:nvPr>
            <p:ph type="sldImg"/>
          </p:nvPr>
        </p:nvSpPr>
        <p:spPr>
          <a:xfrm>
            <a:off x="141288" y="769938"/>
            <a:ext cx="6818312" cy="3835400"/>
          </a:xfrm>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9928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167B7C8-EF84-4491-B7FE-466D0904EC10}" type="slidenum">
              <a:rPr lang="de-DE">
                <a:latin typeface="Arial" pitchFamily="34" charset="0"/>
              </a:rPr>
              <a:pPr/>
              <a:t>30</a:t>
            </a:fld>
            <a:endParaRPr lang="de-DE">
              <a:latin typeface="Arial" pitchFamily="34" charset="0"/>
            </a:endParaRPr>
          </a:p>
        </p:txBody>
      </p:sp>
      <p:sp>
        <p:nvSpPr>
          <p:cNvPr id="58371" name="Rectangle 2"/>
          <p:cNvSpPr>
            <a:spLocks noGrp="1" noRot="1" noChangeAspect="1" noChangeArrowheads="1" noTextEdit="1"/>
          </p:cNvSpPr>
          <p:nvPr>
            <p:ph type="sldImg"/>
          </p:nvPr>
        </p:nvSpPr>
        <p:spPr>
          <a:xfrm>
            <a:off x="125413" y="787400"/>
            <a:ext cx="6838950" cy="3848100"/>
          </a:xfrm>
          <a:ln/>
        </p:spPr>
      </p:sp>
      <p:sp>
        <p:nvSpPr>
          <p:cNvPr id="58372" name="Rectangle 3"/>
          <p:cNvSpPr>
            <a:spLocks noGrp="1" noChangeArrowheads="1"/>
          </p:cNvSpPr>
          <p:nvPr>
            <p:ph type="body" idx="1"/>
          </p:nvPr>
        </p:nvSpPr>
        <p:spPr>
          <a:xfrm>
            <a:off x="955675" y="4870450"/>
            <a:ext cx="5172075" cy="46370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33945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7A21FF-1F76-42CE-A9FF-0ABDFC768CDD}" type="slidenum">
              <a:rPr lang="de-DE">
                <a:latin typeface="Arial" pitchFamily="34" charset="0"/>
              </a:rPr>
              <a:pPr/>
              <a:t>31</a:t>
            </a:fld>
            <a:endParaRPr lang="de-DE">
              <a:latin typeface="Arial" pitchFamily="34" charset="0"/>
            </a:endParaRPr>
          </a:p>
        </p:txBody>
      </p:sp>
      <p:sp>
        <p:nvSpPr>
          <p:cNvPr id="59395" name="Rectangle 2"/>
          <p:cNvSpPr>
            <a:spLocks noGrp="1" noRot="1" noChangeAspect="1" noChangeArrowheads="1" noTextEdit="1"/>
          </p:cNvSpPr>
          <p:nvPr>
            <p:ph type="sldImg"/>
          </p:nvPr>
        </p:nvSpPr>
        <p:spPr>
          <a:xfrm>
            <a:off x="125413" y="787400"/>
            <a:ext cx="6838950" cy="3848100"/>
          </a:xfrm>
          <a:ln/>
        </p:spPr>
      </p:sp>
      <p:sp>
        <p:nvSpPr>
          <p:cNvPr id="59396" name="Rectangle 3"/>
          <p:cNvSpPr>
            <a:spLocks noGrp="1" noChangeArrowheads="1"/>
          </p:cNvSpPr>
          <p:nvPr>
            <p:ph type="body" idx="1"/>
          </p:nvPr>
        </p:nvSpPr>
        <p:spPr>
          <a:xfrm>
            <a:off x="955675" y="4870450"/>
            <a:ext cx="5172075" cy="46370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3633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84C4494-906D-4E4F-A9D2-DF9ADEA84286}" type="slidenum">
              <a:rPr lang="de-DE">
                <a:latin typeface="Arial" pitchFamily="34" charset="0"/>
              </a:rPr>
              <a:pPr/>
              <a:t>32</a:t>
            </a:fld>
            <a:endParaRPr lang="de-DE">
              <a:latin typeface="Arial" pitchFamily="34" charset="0"/>
            </a:endParaRPr>
          </a:p>
        </p:txBody>
      </p:sp>
      <p:sp>
        <p:nvSpPr>
          <p:cNvPr id="60419" name="Rectangle 2"/>
          <p:cNvSpPr>
            <a:spLocks noGrp="1" noRot="1" noChangeAspect="1" noChangeArrowheads="1" noTextEdit="1"/>
          </p:cNvSpPr>
          <p:nvPr>
            <p:ph type="sldImg"/>
          </p:nvPr>
        </p:nvSpPr>
        <p:spPr>
          <a:xfrm>
            <a:off x="141288" y="769938"/>
            <a:ext cx="6818312" cy="3835400"/>
          </a:xfrm>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5562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4C7439-B984-4E8E-8C58-EE481D8A0F9A}" type="slidenum">
              <a:rPr lang="de-DE">
                <a:latin typeface="Arial" pitchFamily="34" charset="0"/>
              </a:rPr>
              <a:pPr/>
              <a:t>33</a:t>
            </a:fld>
            <a:endParaRPr lang="de-DE">
              <a:latin typeface="Arial" pitchFamily="34" charset="0"/>
            </a:endParaRPr>
          </a:p>
        </p:txBody>
      </p:sp>
      <p:sp>
        <p:nvSpPr>
          <p:cNvPr id="61443" name="Rectangle 2"/>
          <p:cNvSpPr>
            <a:spLocks noGrp="1" noRot="1" noChangeAspect="1" noChangeArrowheads="1" noTextEdit="1"/>
          </p:cNvSpPr>
          <p:nvPr>
            <p:ph type="sldImg"/>
          </p:nvPr>
        </p:nvSpPr>
        <p:spPr>
          <a:xfrm>
            <a:off x="127000" y="787400"/>
            <a:ext cx="6837363" cy="3846513"/>
          </a:xfrm>
          <a:ln/>
        </p:spPr>
      </p:sp>
      <p:sp>
        <p:nvSpPr>
          <p:cNvPr id="61444"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84051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BA3E0B1-DF92-41C0-8FD2-CEF1DC37DE1B}" type="slidenum">
              <a:rPr lang="de-DE">
                <a:latin typeface="Arial" pitchFamily="34" charset="0"/>
              </a:rPr>
              <a:pPr/>
              <a:t>34</a:t>
            </a:fld>
            <a:endParaRPr lang="de-DE">
              <a:latin typeface="Arial" pitchFamily="34" charset="0"/>
            </a:endParaRPr>
          </a:p>
        </p:txBody>
      </p:sp>
      <p:sp>
        <p:nvSpPr>
          <p:cNvPr id="62467" name="Rectangle 2"/>
          <p:cNvSpPr>
            <a:spLocks noGrp="1" noRot="1" noChangeAspect="1" noChangeArrowheads="1" noTextEdit="1"/>
          </p:cNvSpPr>
          <p:nvPr>
            <p:ph type="sldImg"/>
          </p:nvPr>
        </p:nvSpPr>
        <p:spPr>
          <a:xfrm>
            <a:off x="-769938" y="319088"/>
            <a:ext cx="8640763" cy="4860925"/>
          </a:xfrm>
          <a:ln/>
        </p:spPr>
      </p:sp>
      <p:sp>
        <p:nvSpPr>
          <p:cNvPr id="62468" name="Rectangle 3"/>
          <p:cNvSpPr>
            <a:spLocks noGrp="1" noChangeArrowheads="1"/>
          </p:cNvSpPr>
          <p:nvPr>
            <p:ph type="body" idx="1"/>
          </p:nvPr>
        </p:nvSpPr>
        <p:spPr>
          <a:xfrm>
            <a:off x="236538" y="5287963"/>
            <a:ext cx="6626225" cy="4433887"/>
          </a:xfrm>
          <a:noFill/>
          <a:ln/>
        </p:spPr>
        <p:txBody>
          <a:bodyPr/>
          <a:lstStyle/>
          <a:p>
            <a:pPr eaLnBrk="1" hangingPunct="1"/>
            <a:r>
              <a:rPr lang="de-DE" smtClean="0">
                <a:latin typeface="Arial" pitchFamily="34" charset="0"/>
              </a:rPr>
              <a:t> </a:t>
            </a:r>
            <a:endParaRPr lang="en-US" smtClean="0">
              <a:latin typeface="Arial" pitchFamily="34" charset="0"/>
            </a:endParaRPr>
          </a:p>
        </p:txBody>
      </p:sp>
    </p:spTree>
    <p:extLst>
      <p:ext uri="{BB962C8B-B14F-4D97-AF65-F5344CB8AC3E}">
        <p14:creationId xmlns:p14="http://schemas.microsoft.com/office/powerpoint/2010/main" val="145700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A9E5A14-DE26-4584-9F3C-0046A5C85005}" type="slidenum">
              <a:rPr lang="de-DE">
                <a:latin typeface="Arial" pitchFamily="34" charset="0"/>
              </a:rPr>
              <a:pPr/>
              <a:t>35</a:t>
            </a:fld>
            <a:endParaRPr lang="de-DE">
              <a:latin typeface="Arial" pitchFamily="34" charset="0"/>
            </a:endParaRPr>
          </a:p>
        </p:txBody>
      </p:sp>
      <p:sp>
        <p:nvSpPr>
          <p:cNvPr id="63491" name="Rectangle 2"/>
          <p:cNvSpPr>
            <a:spLocks noGrp="1" noRot="1" noChangeAspect="1" noChangeArrowheads="1" noTextEdit="1"/>
          </p:cNvSpPr>
          <p:nvPr>
            <p:ph type="sldImg"/>
          </p:nvPr>
        </p:nvSpPr>
        <p:spPr>
          <a:xfrm>
            <a:off x="127000" y="787400"/>
            <a:ext cx="6837363" cy="3846513"/>
          </a:xfrm>
          <a:ln/>
        </p:spPr>
      </p:sp>
      <p:sp>
        <p:nvSpPr>
          <p:cNvPr id="6349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9220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6B354F8-2D38-4F72-BC32-BE70183F2688}" type="slidenum">
              <a:rPr lang="de-DE">
                <a:latin typeface="Arial" pitchFamily="34" charset="0"/>
              </a:rPr>
              <a:pPr/>
              <a:t>3</a:t>
            </a:fld>
            <a:endParaRPr lang="de-DE">
              <a:latin typeface="Arial" pitchFamily="34" charset="0"/>
            </a:endParaRPr>
          </a:p>
        </p:txBody>
      </p:sp>
      <p:sp>
        <p:nvSpPr>
          <p:cNvPr id="37891" name="Rectangle 2"/>
          <p:cNvSpPr>
            <a:spLocks noGrp="1" noRot="1" noChangeAspect="1" noChangeArrowheads="1" noTextEdit="1"/>
          </p:cNvSpPr>
          <p:nvPr>
            <p:ph type="sldImg"/>
          </p:nvPr>
        </p:nvSpPr>
        <p:spPr>
          <a:xfrm>
            <a:off x="141288" y="769938"/>
            <a:ext cx="6818312" cy="3835400"/>
          </a:xfrm>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91558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DE7ECD7-E1CA-4AA9-9AE8-F66AD7E0395F}" type="slidenum">
              <a:rPr lang="de-DE">
                <a:latin typeface="Arial" pitchFamily="34" charset="0"/>
              </a:rPr>
              <a:pPr/>
              <a:t>36</a:t>
            </a:fld>
            <a:endParaRPr lang="de-DE">
              <a:latin typeface="Arial" pitchFamily="34" charset="0"/>
            </a:endParaRPr>
          </a:p>
        </p:txBody>
      </p:sp>
      <p:sp>
        <p:nvSpPr>
          <p:cNvPr id="64515" name="Rectangle 2"/>
          <p:cNvSpPr>
            <a:spLocks noGrp="1" noRot="1" noChangeAspect="1" noChangeArrowheads="1" noTextEdit="1"/>
          </p:cNvSpPr>
          <p:nvPr>
            <p:ph type="sldImg"/>
          </p:nvPr>
        </p:nvSpPr>
        <p:spPr>
          <a:xfrm>
            <a:off x="-769938" y="319088"/>
            <a:ext cx="8640763" cy="4860925"/>
          </a:xfrm>
          <a:ln/>
        </p:spPr>
      </p:sp>
      <p:sp>
        <p:nvSpPr>
          <p:cNvPr id="64516" name="Rectangle 3"/>
          <p:cNvSpPr>
            <a:spLocks noGrp="1" noChangeArrowheads="1"/>
          </p:cNvSpPr>
          <p:nvPr>
            <p:ph type="body" idx="1"/>
          </p:nvPr>
        </p:nvSpPr>
        <p:spPr>
          <a:xfrm>
            <a:off x="236538" y="5287963"/>
            <a:ext cx="6626225" cy="4433887"/>
          </a:xfrm>
          <a:noFill/>
          <a:ln/>
        </p:spPr>
        <p:txBody>
          <a:bodyPr/>
          <a:lstStyle/>
          <a:p>
            <a:pPr eaLnBrk="1" hangingPunct="1"/>
            <a:r>
              <a:rPr lang="de-DE" smtClean="0">
                <a:latin typeface="Arial" pitchFamily="34" charset="0"/>
              </a:rPr>
              <a:t> </a:t>
            </a:r>
            <a:endParaRPr lang="en-US" smtClean="0">
              <a:latin typeface="Arial" pitchFamily="34" charset="0"/>
            </a:endParaRPr>
          </a:p>
        </p:txBody>
      </p:sp>
    </p:spTree>
    <p:extLst>
      <p:ext uri="{BB962C8B-B14F-4D97-AF65-F5344CB8AC3E}">
        <p14:creationId xmlns:p14="http://schemas.microsoft.com/office/powerpoint/2010/main" val="357011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38</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48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B2B68A1-0A48-45B6-BAE5-B0723F2DF968}" type="slidenum">
              <a:rPr lang="de-DE">
                <a:latin typeface="Arial" pitchFamily="34" charset="0"/>
              </a:rPr>
              <a:pPr/>
              <a:t>5</a:t>
            </a:fld>
            <a:endParaRPr lang="de-DE">
              <a:latin typeface="Arial" pitchFamily="34" charset="0"/>
            </a:endParaRPr>
          </a:p>
        </p:txBody>
      </p:sp>
      <p:sp>
        <p:nvSpPr>
          <p:cNvPr id="38915" name="Rectangle 2"/>
          <p:cNvSpPr>
            <a:spLocks noGrp="1" noRot="1" noChangeAspect="1" noChangeArrowheads="1" noTextEdit="1"/>
          </p:cNvSpPr>
          <p:nvPr>
            <p:ph type="sldImg"/>
          </p:nvPr>
        </p:nvSpPr>
        <p:spPr>
          <a:xfrm>
            <a:off x="141288" y="769938"/>
            <a:ext cx="6818312" cy="3835400"/>
          </a:xfrm>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2765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615BF8F-CCF5-4BE7-B427-1B5EEA274502}" type="slidenum">
              <a:rPr lang="de-DE">
                <a:latin typeface="Arial" pitchFamily="34" charset="0"/>
              </a:rPr>
              <a:pPr/>
              <a:t>7</a:t>
            </a:fld>
            <a:endParaRPr lang="de-DE">
              <a:latin typeface="Arial" pitchFamily="34" charset="0"/>
            </a:endParaRPr>
          </a:p>
        </p:txBody>
      </p:sp>
      <p:sp>
        <p:nvSpPr>
          <p:cNvPr id="39939" name="Rectangle 2"/>
          <p:cNvSpPr>
            <a:spLocks noGrp="1" noRot="1" noChangeAspect="1" noChangeArrowheads="1" noTextEdit="1"/>
          </p:cNvSpPr>
          <p:nvPr>
            <p:ph type="sldImg"/>
          </p:nvPr>
        </p:nvSpPr>
        <p:spPr>
          <a:xfrm>
            <a:off x="141288" y="769938"/>
            <a:ext cx="6818312" cy="383540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1105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970463-5414-4474-BFAF-EE8DF43AFE19}" type="slidenum">
              <a:rPr lang="de-DE">
                <a:latin typeface="Arial" pitchFamily="34" charset="0"/>
              </a:rPr>
              <a:pPr/>
              <a:t>8</a:t>
            </a:fld>
            <a:endParaRPr lang="de-DE">
              <a:latin typeface="Arial" pitchFamily="34" charset="0"/>
            </a:endParaRPr>
          </a:p>
        </p:txBody>
      </p:sp>
      <p:sp>
        <p:nvSpPr>
          <p:cNvPr id="40963" name="Rectangle 2"/>
          <p:cNvSpPr>
            <a:spLocks noGrp="1" noRot="1" noChangeAspect="1" noChangeArrowheads="1" noTextEdit="1"/>
          </p:cNvSpPr>
          <p:nvPr>
            <p:ph type="sldImg"/>
          </p:nvPr>
        </p:nvSpPr>
        <p:spPr>
          <a:xfrm>
            <a:off x="127000" y="787400"/>
            <a:ext cx="6837363" cy="3846513"/>
          </a:xfrm>
          <a:ln/>
        </p:spPr>
      </p:sp>
      <p:sp>
        <p:nvSpPr>
          <p:cNvPr id="40964"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9942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335B563-897B-4E0D-8B6E-D7DF14A6D391}" type="slidenum">
              <a:rPr lang="de-DE">
                <a:latin typeface="Arial" pitchFamily="34" charset="0"/>
              </a:rPr>
              <a:pPr/>
              <a:t>9</a:t>
            </a:fld>
            <a:endParaRPr lang="de-DE">
              <a:latin typeface="Arial" pitchFamily="34" charset="0"/>
            </a:endParaRPr>
          </a:p>
        </p:txBody>
      </p:sp>
      <p:sp>
        <p:nvSpPr>
          <p:cNvPr id="41987" name="Rectangle 2"/>
          <p:cNvSpPr>
            <a:spLocks noGrp="1" noRot="1" noChangeAspect="1" noChangeArrowheads="1" noTextEdit="1"/>
          </p:cNvSpPr>
          <p:nvPr>
            <p:ph type="sldImg"/>
          </p:nvPr>
        </p:nvSpPr>
        <p:spPr>
          <a:xfrm>
            <a:off x="127000" y="787400"/>
            <a:ext cx="6837363" cy="3846513"/>
          </a:xfrm>
          <a:ln/>
        </p:spPr>
      </p:sp>
      <p:sp>
        <p:nvSpPr>
          <p:cNvPr id="41988"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054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E2F89D-7EE3-4034-8FEB-23ABB416777E}" type="slidenum">
              <a:rPr lang="de-DE">
                <a:latin typeface="Arial" pitchFamily="34" charset="0"/>
              </a:rPr>
              <a:pPr/>
              <a:t>10</a:t>
            </a:fld>
            <a:endParaRPr lang="de-DE">
              <a:latin typeface="Arial" pitchFamily="34" charset="0"/>
            </a:endParaRPr>
          </a:p>
        </p:txBody>
      </p:sp>
      <p:sp>
        <p:nvSpPr>
          <p:cNvPr id="43011" name="Rectangle 2"/>
          <p:cNvSpPr>
            <a:spLocks noGrp="1" noRot="1" noChangeAspect="1" noChangeArrowheads="1" noTextEdit="1"/>
          </p:cNvSpPr>
          <p:nvPr>
            <p:ph type="sldImg"/>
          </p:nvPr>
        </p:nvSpPr>
        <p:spPr>
          <a:xfrm>
            <a:off x="141288" y="769938"/>
            <a:ext cx="6818312" cy="3835400"/>
          </a:xfrm>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7333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F8711D8-C2FD-4368-8880-0D6E4112D1A5}" type="slidenum">
              <a:rPr lang="de-DE">
                <a:latin typeface="Arial" pitchFamily="34" charset="0"/>
              </a:rPr>
              <a:pPr/>
              <a:t>13</a:t>
            </a:fld>
            <a:endParaRPr lang="de-DE">
              <a:latin typeface="Arial" pitchFamily="34" charset="0"/>
            </a:endParaRPr>
          </a:p>
        </p:txBody>
      </p:sp>
      <p:sp>
        <p:nvSpPr>
          <p:cNvPr id="44035" name="Rectangle 2"/>
          <p:cNvSpPr>
            <a:spLocks noGrp="1" noRot="1" noChangeAspect="1" noChangeArrowheads="1" noTextEdit="1"/>
          </p:cNvSpPr>
          <p:nvPr>
            <p:ph type="sldImg"/>
          </p:nvPr>
        </p:nvSpPr>
        <p:spPr>
          <a:xfrm>
            <a:off x="141288" y="769938"/>
            <a:ext cx="6818312" cy="3835400"/>
          </a:xfrm>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43368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smtClean="0"/>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smtClean="0"/>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10" name="Rectangle 8"/>
          <p:cNvSpPr txBox="1">
            <a:spLocks noChangeArrowheads="1"/>
          </p:cNvSpPr>
          <p:nvPr userDrawn="1"/>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defPPr>
              <a:defRPr lang="de-DE"/>
            </a:defPPr>
            <a:lvl1pPr algn="l" rtl="0" fontAlgn="base">
              <a:spcBef>
                <a:spcPct val="0"/>
              </a:spcBef>
              <a:spcAft>
                <a:spcPct val="0"/>
              </a:spcAft>
              <a:defRPr sz="563" b="0" kern="1200">
                <a:solidFill>
                  <a:srgbClr val="5F5F5F"/>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en-US" smtClean="0"/>
              <a:t>TI 3: Operating Systems and Computer Networks</a:t>
            </a:r>
            <a:endParaRPr lang="en-US"/>
          </a:p>
        </p:txBody>
      </p:sp>
      <p:sp>
        <p:nvSpPr>
          <p:cNvPr id="13" name="Rectangle 6"/>
          <p:cNvSpPr>
            <a:spLocks noChangeArrowheads="1"/>
          </p:cNvSpPr>
          <p:nvPr userDrawn="1"/>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8.</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smtClean="0">
                <a:solidFill>
                  <a:srgbClr val="5F5F5F"/>
                </a:solidFill>
                <a:cs typeface="Arial" charset="0"/>
              </a:rPr>
              <a:t>Prof. Dr.-Ing. Jochen Schiller</a:t>
            </a:r>
          </a:p>
          <a:p>
            <a:pPr algn="l" eaLnBrk="0" hangingPunct="0">
              <a:lnSpc>
                <a:spcPct val="65000"/>
              </a:lnSpc>
              <a:spcBef>
                <a:spcPct val="50000"/>
              </a:spcBef>
            </a:pPr>
            <a:r>
              <a:rPr lang="de-DE" sz="600" b="1" dirty="0" smtClean="0">
                <a:solidFill>
                  <a:srgbClr val="5F5F5F"/>
                </a:solidFill>
                <a:cs typeface="Arial" charset="0"/>
              </a:rPr>
              <a:t>Computer</a:t>
            </a:r>
            <a:r>
              <a:rPr lang="de-DE" sz="600" b="1" baseline="0" dirty="0" smtClean="0">
                <a:solidFill>
                  <a:srgbClr val="5F5F5F"/>
                </a:solidFill>
                <a:cs typeface="Arial" charset="0"/>
              </a:rPr>
              <a:t> Systems &amp; </a:t>
            </a:r>
            <a:r>
              <a:rPr lang="de-DE" sz="600" b="1" baseline="0" dirty="0" err="1" smtClean="0">
                <a:solidFill>
                  <a:srgbClr val="5F5F5F"/>
                </a:solidFill>
                <a:cs typeface="Arial" charset="0"/>
              </a:rPr>
              <a:t>Telematics</a:t>
            </a:r>
            <a:endParaRPr lang="de-DE" sz="600" b="1" dirty="0" smtClean="0">
              <a:solidFill>
                <a:srgbClr val="5F5F5F"/>
              </a:solidFill>
              <a:cs typeface="Arial" charset="0"/>
            </a:endParaRPr>
          </a:p>
        </p:txBody>
      </p:sp>
    </p:spTree>
    <p:extLst>
      <p:ext uri="{BB962C8B-B14F-4D97-AF65-F5344CB8AC3E}">
        <p14:creationId xmlns:p14="http://schemas.microsoft.com/office/powerpoint/2010/main" val="1874857198"/>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30199754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5127922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39185" y="981075"/>
            <a:ext cx="11713633" cy="5348288"/>
          </a:xfrm>
        </p:spPr>
        <p:txBody>
          <a:bodyPr/>
          <a:lstStyle/>
          <a:p>
            <a:pPr lvl="0"/>
            <a:endParaRPr lang="de-DE" noProof="0" smtClean="0"/>
          </a:p>
        </p:txBody>
      </p:sp>
      <p:sp>
        <p:nvSpPr>
          <p:cNvPr id="4" name="Rectangle 6"/>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14539403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519949681"/>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 bearbeiten</a:t>
            </a:r>
          </a:p>
        </p:txBody>
      </p:sp>
      <p:sp>
        <p:nvSpPr>
          <p:cNvPr id="4"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642083423"/>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56604788"/>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450718917"/>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ftr" sz="quarter" idx="10"/>
          </p:nvPr>
        </p:nvSpPr>
        <p:spPr>
          <a:xfrm>
            <a:off x="309328" y="6650182"/>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59070192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90330493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91120665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xfrm>
            <a:off x="334433" y="6629400"/>
            <a:ext cx="7969251" cy="228600"/>
          </a:xfrm>
          <a:prstGeom prst="rect">
            <a:avLst/>
          </a:prstGeom>
          <a:ln/>
        </p:spPr>
        <p:txBody>
          <a:bodyPr/>
          <a:lstStyle>
            <a:lvl1pPr>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62784326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smtClean="0"/>
              <a:t>Mastertitelformat bearbeiten</a:t>
            </a:r>
          </a:p>
        </p:txBody>
      </p:sp>
      <p:pic>
        <p:nvPicPr>
          <p:cNvPr id="8" name="Picture 24" descr="Logo_RGB_300dpi"/>
          <p:cNvPicPr>
            <a:picLocks noChangeAspect="1" noChangeArrowheads="1"/>
          </p:cNvPicPr>
          <p:nvPr/>
        </p:nvPicPr>
        <p:blipFill>
          <a:blip r:embed="rId14" cstate="print"/>
          <a:srcRect/>
          <a:stretch>
            <a:fillRect/>
          </a:stretch>
        </p:blipFill>
        <p:spPr bwMode="auto">
          <a:xfrm>
            <a:off x="9645121" y="60522"/>
            <a:ext cx="2138363" cy="566737"/>
          </a:xfrm>
          <a:prstGeom prst="rect">
            <a:avLst/>
          </a:prstGeom>
          <a:noFill/>
          <a:ln w="9525">
            <a:noFill/>
            <a:miter lim="800000"/>
            <a:headEnd/>
            <a:tailEnd/>
          </a:ln>
        </p:spPr>
      </p:pic>
      <p:sp>
        <p:nvSpPr>
          <p:cNvPr id="10" name="Rectangle 6"/>
          <p:cNvSpPr>
            <a:spLocks noChangeArrowheads="1"/>
          </p:cNvSpPr>
          <p:nvPr userDrawn="1"/>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8.</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12"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563" b="0">
                <a:solidFill>
                  <a:srgbClr val="5F5F5F"/>
                </a:solidFill>
              </a:defRPr>
            </a:lvl1pPr>
          </a:lstStyle>
          <a:p>
            <a:pPr>
              <a:defRPr/>
            </a:pPr>
            <a:r>
              <a:rPr lang="en-US" smtClean="0"/>
              <a:t>TI 3: Operating Systems and Computer Networks</a:t>
            </a:r>
            <a:endParaRPr lang="en-US"/>
          </a:p>
        </p:txBody>
      </p:sp>
    </p:spTree>
    <p:extLst>
      <p:ext uri="{BB962C8B-B14F-4D97-AF65-F5344CB8AC3E}">
        <p14:creationId xmlns:p14="http://schemas.microsoft.com/office/powerpoint/2010/main" val="26924266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bundesregierung.de/" TargetMode="External"/><Relationship Id="rId3" Type="http://schemas.openxmlformats.org/officeDocument/2006/relationships/notesSlide" Target="../notesSlides/notesSlide10.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jpeg"/><Relationship Id="rId5" Type="http://schemas.openxmlformats.org/officeDocument/2006/relationships/hyperlink" Target="http://www.un.org/" TargetMode="External"/><Relationship Id="rId10" Type="http://schemas.openxmlformats.org/officeDocument/2006/relationships/image" Target="../media/image8.wmf"/><Relationship Id="rId4" Type="http://schemas.openxmlformats.org/officeDocument/2006/relationships/image" Target="../media/image9.tiff"/><Relationship Id="rId9"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2"/>
          <p:cNvSpPr>
            <a:spLocks noGrp="1" noChangeArrowheads="1"/>
          </p:cNvSpPr>
          <p:nvPr>
            <p:ph type="ctrTitle"/>
          </p:nvPr>
        </p:nvSpPr>
        <p:spPr>
          <a:xfrm>
            <a:off x="2209801" y="2130426"/>
            <a:ext cx="8206679" cy="1470025"/>
          </a:xfrm>
        </p:spPr>
        <p:txBody>
          <a:bodyPr/>
          <a:lstStyle/>
          <a:p>
            <a:pPr eaLnBrk="1" hangingPunct="1"/>
            <a:r>
              <a:rPr lang="en-US" dirty="0" smtClean="0"/>
              <a:t>TI III: Operating Systems &amp; Computer Networks </a:t>
            </a:r>
            <a:br>
              <a:rPr lang="en-US" dirty="0" smtClean="0"/>
            </a:br>
            <a:r>
              <a:rPr lang="en-US" b="0" dirty="0" smtClean="0"/>
              <a:t>Networked Computer &amp; Internet</a:t>
            </a:r>
          </a:p>
        </p:txBody>
      </p:sp>
      <p:pic>
        <p:nvPicPr>
          <p:cNvPr id="5125" name="Picture 78"/>
          <p:cNvPicPr>
            <a:picLocks noChangeAspect="1" noChangeArrowheads="1"/>
          </p:cNvPicPr>
          <p:nvPr/>
        </p:nvPicPr>
        <p:blipFill>
          <a:blip r:embed="rId3" cstate="print"/>
          <a:srcRect b="10136"/>
          <a:stretch>
            <a:fillRect/>
          </a:stretch>
        </p:blipFill>
        <p:spPr bwMode="auto">
          <a:xfrm>
            <a:off x="7680176" y="3575451"/>
            <a:ext cx="3380468" cy="2516324"/>
          </a:xfrm>
          <a:prstGeom prst="rect">
            <a:avLst/>
          </a:prstGeom>
          <a:noFill/>
          <a:ln w="9525">
            <a:noFill/>
            <a:miter lim="800000"/>
            <a:headEnd/>
            <a:tailEnd/>
          </a:ln>
        </p:spPr>
      </p:pic>
      <p:sp>
        <p:nvSpPr>
          <p:cNvPr id="7" name="Rectangle 53"/>
          <p:cNvSpPr>
            <a:spLocks noGrp="1" noChangeArrowheads="1"/>
          </p:cNvSpPr>
          <p:nvPr>
            <p:ph type="subTitle" idx="1"/>
          </p:nvPr>
        </p:nvSpPr>
        <p:spPr>
          <a:xfrm>
            <a:off x="3213103" y="4616457"/>
            <a:ext cx="8623300" cy="1057275"/>
          </a:xfrm>
        </p:spPr>
        <p:txBody>
          <a:bodyPr/>
          <a:lstStyle/>
          <a:p>
            <a:pPr>
              <a:spcBef>
                <a:spcPts val="375"/>
              </a:spcBef>
            </a:pPr>
            <a:r>
              <a:rPr lang="de-DE" sz="1600" dirty="0"/>
              <a:t>Prof. Dr.-Ing. Jochen Schiller</a:t>
            </a:r>
          </a:p>
          <a:p>
            <a:pPr>
              <a:spcBef>
                <a:spcPts val="375"/>
              </a:spcBef>
            </a:pPr>
            <a:r>
              <a:rPr lang="de-DE" sz="1600" dirty="0"/>
              <a:t>Computer Systems &amp; </a:t>
            </a:r>
            <a:r>
              <a:rPr lang="de-DE" sz="1600" dirty="0" err="1"/>
              <a:t>Telematics</a:t>
            </a:r>
            <a:endParaRPr lang="de-DE" sz="1600" dirty="0"/>
          </a:p>
          <a:p>
            <a:pPr>
              <a:spcBef>
                <a:spcPts val="375"/>
              </a:spcBef>
            </a:pPr>
            <a:r>
              <a:rPr lang="de-DE" sz="1600" dirty="0"/>
              <a:t>Freie Universität Berlin, Germany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smtClean="0"/>
              <a:t>Kernel-level Socket Support</a:t>
            </a:r>
          </a:p>
        </p:txBody>
      </p:sp>
      <p:sp>
        <p:nvSpPr>
          <p:cNvPr id="12290" name="Fußzeilenplatzhalter 2"/>
          <p:cNvSpPr>
            <a:spLocks noGrp="1"/>
          </p:cNvSpPr>
          <p:nvPr>
            <p:ph type="ftr" sz="quarter" idx="10"/>
          </p:nvPr>
        </p:nvSpPr>
        <p:spPr>
          <a:noFill/>
        </p:spPr>
        <p:txBody>
          <a:bodyPr/>
          <a:lstStyle/>
          <a:p>
            <a:r>
              <a:rPr lang="en-US" smtClean="0"/>
              <a:t>TI 3: Operating Systems and Computer Networks</a:t>
            </a:r>
            <a:endParaRPr lang="en-US"/>
          </a:p>
        </p:txBody>
      </p:sp>
      <p:pic>
        <p:nvPicPr>
          <p:cNvPr id="12292" name="Picture 5"/>
          <p:cNvPicPr>
            <a:picLocks noChangeAspect="1" noChangeArrowheads="1"/>
          </p:cNvPicPr>
          <p:nvPr/>
        </p:nvPicPr>
        <p:blipFill>
          <a:blip r:embed="rId3" cstate="print"/>
          <a:srcRect t="2419" b="10530"/>
          <a:stretch>
            <a:fillRect/>
          </a:stretch>
        </p:blipFill>
        <p:spPr bwMode="auto">
          <a:xfrm>
            <a:off x="1997001" y="1198746"/>
            <a:ext cx="4551362" cy="5327650"/>
          </a:xfrm>
          <a:prstGeom prst="rect">
            <a:avLst/>
          </a:prstGeom>
          <a:noFill/>
          <a:ln w="9525">
            <a:noFill/>
            <a:miter lim="800000"/>
            <a:headEnd/>
            <a:tailEnd/>
          </a:ln>
        </p:spPr>
      </p:pic>
      <p:sp>
        <p:nvSpPr>
          <p:cNvPr id="12293" name="AutoShape 6"/>
          <p:cNvSpPr>
            <a:spLocks/>
          </p:cNvSpPr>
          <p:nvPr/>
        </p:nvSpPr>
        <p:spPr bwMode="auto">
          <a:xfrm>
            <a:off x="6469929" y="2113226"/>
            <a:ext cx="518818" cy="401479"/>
          </a:xfrm>
          <a:prstGeom prst="rightBrace">
            <a:avLst>
              <a:gd name="adj1" fmla="val 13909"/>
              <a:gd name="adj2" fmla="val 50000"/>
            </a:avLst>
          </a:prstGeom>
          <a:noFill/>
          <a:ln w="25400">
            <a:solidFill>
              <a:schemeClr val="tx1"/>
            </a:solidFill>
            <a:round/>
            <a:headEnd/>
            <a:tailEnd/>
          </a:ln>
        </p:spPr>
        <p:txBody>
          <a:bodyPr wrap="none" anchor="ctr">
            <a:spAutoFit/>
          </a:bodyPr>
          <a:lstStyle/>
          <a:p>
            <a:endParaRPr lang="de-DE"/>
          </a:p>
        </p:txBody>
      </p:sp>
      <p:sp>
        <p:nvSpPr>
          <p:cNvPr id="12294" name="AutoShape 7"/>
          <p:cNvSpPr>
            <a:spLocks/>
          </p:cNvSpPr>
          <p:nvPr/>
        </p:nvSpPr>
        <p:spPr bwMode="auto">
          <a:xfrm>
            <a:off x="6469929" y="2689489"/>
            <a:ext cx="518818" cy="401479"/>
          </a:xfrm>
          <a:prstGeom prst="rightBrace">
            <a:avLst>
              <a:gd name="adj1" fmla="val 13909"/>
              <a:gd name="adj2" fmla="val 50000"/>
            </a:avLst>
          </a:prstGeom>
          <a:noFill/>
          <a:ln w="25400">
            <a:solidFill>
              <a:schemeClr val="tx1"/>
            </a:solidFill>
            <a:round/>
            <a:headEnd/>
            <a:tailEnd/>
          </a:ln>
        </p:spPr>
        <p:txBody>
          <a:bodyPr wrap="none" anchor="ctr">
            <a:spAutoFit/>
          </a:bodyPr>
          <a:lstStyle/>
          <a:p>
            <a:endParaRPr lang="de-DE"/>
          </a:p>
        </p:txBody>
      </p:sp>
      <p:sp>
        <p:nvSpPr>
          <p:cNvPr id="12295" name="AutoShape 8"/>
          <p:cNvSpPr>
            <a:spLocks/>
          </p:cNvSpPr>
          <p:nvPr/>
        </p:nvSpPr>
        <p:spPr bwMode="auto">
          <a:xfrm>
            <a:off x="6469929" y="3265751"/>
            <a:ext cx="518818" cy="401479"/>
          </a:xfrm>
          <a:prstGeom prst="rightBrace">
            <a:avLst>
              <a:gd name="adj1" fmla="val 13909"/>
              <a:gd name="adj2" fmla="val 50000"/>
            </a:avLst>
          </a:prstGeom>
          <a:noFill/>
          <a:ln w="25400">
            <a:solidFill>
              <a:schemeClr val="tx1"/>
            </a:solidFill>
            <a:round/>
            <a:headEnd/>
            <a:tailEnd/>
          </a:ln>
        </p:spPr>
        <p:txBody>
          <a:bodyPr wrap="none" anchor="ctr">
            <a:spAutoFit/>
          </a:bodyPr>
          <a:lstStyle/>
          <a:p>
            <a:endParaRPr lang="de-DE"/>
          </a:p>
        </p:txBody>
      </p:sp>
      <p:sp>
        <p:nvSpPr>
          <p:cNvPr id="12296" name="AutoShape 9"/>
          <p:cNvSpPr>
            <a:spLocks/>
          </p:cNvSpPr>
          <p:nvPr/>
        </p:nvSpPr>
        <p:spPr bwMode="auto">
          <a:xfrm>
            <a:off x="6469929" y="3842013"/>
            <a:ext cx="367359" cy="1896202"/>
          </a:xfrm>
          <a:prstGeom prst="rightBrace">
            <a:avLst>
              <a:gd name="adj1" fmla="val 75061"/>
              <a:gd name="adj2" fmla="val 50000"/>
            </a:avLst>
          </a:prstGeom>
          <a:noFill/>
          <a:ln w="25400">
            <a:solidFill>
              <a:schemeClr val="tx1"/>
            </a:solidFill>
            <a:round/>
            <a:headEnd/>
            <a:tailEnd/>
          </a:ln>
        </p:spPr>
        <p:txBody>
          <a:bodyPr anchor="ctr">
            <a:noAutofit/>
          </a:bodyPr>
          <a:lstStyle/>
          <a:p>
            <a:endParaRPr lang="de-DE"/>
          </a:p>
        </p:txBody>
      </p:sp>
      <p:sp>
        <p:nvSpPr>
          <p:cNvPr id="12297" name="Text Box 10"/>
          <p:cNvSpPr txBox="1">
            <a:spLocks noChangeArrowheads="1"/>
          </p:cNvSpPr>
          <p:nvPr/>
        </p:nvSpPr>
        <p:spPr bwMode="auto">
          <a:xfrm>
            <a:off x="6908726" y="2133784"/>
            <a:ext cx="2197100" cy="366712"/>
          </a:xfrm>
          <a:prstGeom prst="rect">
            <a:avLst/>
          </a:prstGeom>
          <a:noFill/>
          <a:ln w="25400" algn="ctr">
            <a:noFill/>
            <a:miter lim="800000"/>
            <a:headEnd/>
            <a:tailEnd/>
          </a:ln>
        </p:spPr>
        <p:txBody>
          <a:bodyPr wrap="none">
            <a:spAutoFit/>
          </a:bodyPr>
          <a:lstStyle/>
          <a:p>
            <a:r>
              <a:rPr lang="en-US"/>
              <a:t>API to user space</a:t>
            </a:r>
          </a:p>
        </p:txBody>
      </p:sp>
      <p:sp>
        <p:nvSpPr>
          <p:cNvPr id="12298" name="Text Box 11"/>
          <p:cNvSpPr txBox="1">
            <a:spLocks noChangeArrowheads="1"/>
          </p:cNvSpPr>
          <p:nvPr/>
        </p:nvSpPr>
        <p:spPr bwMode="auto">
          <a:xfrm>
            <a:off x="6903963" y="2710047"/>
            <a:ext cx="3246438" cy="366713"/>
          </a:xfrm>
          <a:prstGeom prst="rect">
            <a:avLst/>
          </a:prstGeom>
          <a:noFill/>
          <a:ln w="25400" algn="ctr">
            <a:noFill/>
            <a:miter lim="800000"/>
            <a:headEnd/>
            <a:tailEnd/>
          </a:ln>
        </p:spPr>
        <p:txBody>
          <a:bodyPr wrap="none">
            <a:spAutoFit/>
          </a:bodyPr>
          <a:lstStyle/>
          <a:p>
            <a:r>
              <a:rPr lang="en-US"/>
              <a:t>TCP / UDP implementation</a:t>
            </a:r>
          </a:p>
        </p:txBody>
      </p:sp>
      <p:sp>
        <p:nvSpPr>
          <p:cNvPr id="12299" name="Text Box 12"/>
          <p:cNvSpPr txBox="1">
            <a:spLocks noChangeArrowheads="1"/>
          </p:cNvSpPr>
          <p:nvPr/>
        </p:nvSpPr>
        <p:spPr bwMode="auto">
          <a:xfrm>
            <a:off x="6908726" y="3141846"/>
            <a:ext cx="2646362" cy="641350"/>
          </a:xfrm>
          <a:prstGeom prst="rect">
            <a:avLst/>
          </a:prstGeom>
          <a:noFill/>
          <a:ln w="25400" algn="ctr">
            <a:noFill/>
            <a:miter lim="800000"/>
            <a:headEnd/>
            <a:tailEnd/>
          </a:ln>
        </p:spPr>
        <p:txBody>
          <a:bodyPr wrap="none">
            <a:spAutoFit/>
          </a:bodyPr>
          <a:lstStyle/>
          <a:p>
            <a:pPr algn="l"/>
            <a:r>
              <a:rPr lang="en-US"/>
              <a:t>Internet Protocol (IP)</a:t>
            </a:r>
          </a:p>
          <a:p>
            <a:pPr algn="l"/>
            <a:r>
              <a:rPr lang="en-US"/>
              <a:t>implementation</a:t>
            </a:r>
          </a:p>
        </p:txBody>
      </p:sp>
      <p:sp>
        <p:nvSpPr>
          <p:cNvPr id="12300" name="Text Box 13"/>
          <p:cNvSpPr txBox="1">
            <a:spLocks noChangeArrowheads="1"/>
          </p:cNvSpPr>
          <p:nvPr/>
        </p:nvSpPr>
        <p:spPr bwMode="auto">
          <a:xfrm>
            <a:off x="6888088" y="4367396"/>
            <a:ext cx="3316288" cy="915988"/>
          </a:xfrm>
          <a:prstGeom prst="rect">
            <a:avLst/>
          </a:prstGeom>
          <a:noFill/>
          <a:ln w="25400" algn="ctr">
            <a:noFill/>
            <a:miter lim="800000"/>
            <a:headEnd/>
            <a:tailEnd/>
          </a:ln>
        </p:spPr>
        <p:txBody>
          <a:bodyPr wrap="none">
            <a:spAutoFit/>
          </a:bodyPr>
          <a:lstStyle/>
          <a:p>
            <a:pPr algn="l"/>
            <a:r>
              <a:rPr lang="en-US"/>
              <a:t>Device driver</a:t>
            </a:r>
          </a:p>
          <a:p>
            <a:pPr algn="l"/>
            <a:r>
              <a:rPr lang="en-US"/>
              <a:t>(includes method to access</a:t>
            </a:r>
          </a:p>
          <a:p>
            <a:pPr algn="l"/>
            <a:r>
              <a:rPr lang="en-US"/>
              <a:t>communication medium)</a:t>
            </a:r>
          </a:p>
        </p:txBody>
      </p:sp>
      <p:sp>
        <p:nvSpPr>
          <p:cNvPr id="12301" name="AutoShape 15"/>
          <p:cNvSpPr>
            <a:spLocks noChangeArrowheads="1"/>
          </p:cNvSpPr>
          <p:nvPr/>
        </p:nvSpPr>
        <p:spPr bwMode="auto">
          <a:xfrm rot="5400000">
            <a:off x="7950115" y="5147733"/>
            <a:ext cx="293709" cy="887254"/>
          </a:xfrm>
          <a:prstGeom prst="notchedRightArrow">
            <a:avLst>
              <a:gd name="adj1" fmla="val 41324"/>
              <a:gd name="adj2" fmla="val 45588"/>
            </a:avLst>
          </a:prstGeom>
          <a:noFill/>
          <a:ln w="38100" algn="ctr">
            <a:solidFill>
              <a:schemeClr val="tx1"/>
            </a:solidFill>
            <a:miter lim="800000"/>
            <a:headEnd/>
            <a:tailEnd/>
          </a:ln>
        </p:spPr>
        <p:txBody>
          <a:bodyPr wrap="none" anchor="ctr">
            <a:spAutoFit/>
          </a:bodyPr>
          <a:lstStyle/>
          <a:p>
            <a:endParaRPr lang="de-DE"/>
          </a:p>
        </p:txBody>
      </p:sp>
      <p:sp>
        <p:nvSpPr>
          <p:cNvPr id="12302" name="Text Box 16"/>
          <p:cNvSpPr txBox="1">
            <a:spLocks noChangeArrowheads="1"/>
          </p:cNvSpPr>
          <p:nvPr/>
        </p:nvSpPr>
        <p:spPr bwMode="auto">
          <a:xfrm>
            <a:off x="6649963" y="5807259"/>
            <a:ext cx="2922588" cy="641350"/>
          </a:xfrm>
          <a:prstGeom prst="rect">
            <a:avLst/>
          </a:prstGeom>
          <a:noFill/>
          <a:ln w="25400" algn="ctr">
            <a:noFill/>
            <a:miter lim="800000"/>
            <a:headEnd/>
            <a:tailEnd/>
          </a:ln>
        </p:spPr>
        <p:txBody>
          <a:bodyPr wrap="none">
            <a:spAutoFit/>
          </a:bodyPr>
          <a:lstStyle/>
          <a:p>
            <a:r>
              <a:rPr lang="en-US"/>
              <a:t>Layered communication</a:t>
            </a:r>
          </a:p>
          <a:p>
            <a:r>
              <a:rPr lang="en-US"/>
              <a:t>architecture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What is the difference between connection oriented (streams) and connection-less (datagrams) services?</a:t>
            </a:r>
          </a:p>
          <a:p>
            <a:pPr lvl="1"/>
            <a:r>
              <a:rPr lang="en-US" dirty="0" smtClean="0"/>
              <a:t>Which protocols support these services?</a:t>
            </a:r>
          </a:p>
          <a:p>
            <a:pPr lvl="1"/>
            <a:r>
              <a:rPr lang="en-US" dirty="0" smtClean="0"/>
              <a:t>Where is the distance from sender to receiver (local, same city/country, global) reflected?</a:t>
            </a:r>
          </a:p>
          <a:p>
            <a:pPr lvl="1"/>
            <a:r>
              <a:rPr lang="en-US" dirty="0" smtClean="0"/>
              <a:t>How to address a computer and a process?</a:t>
            </a:r>
            <a:endParaRPr lang="en-US" dirty="0" smtClean="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2755088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Internet</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198966094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eaLnBrk="1" hangingPunct="1"/>
            <a:r>
              <a:rPr lang="en-US" smtClean="0"/>
              <a:t>Internet / TCP/IP Network Stack</a:t>
            </a:r>
          </a:p>
        </p:txBody>
      </p:sp>
      <p:sp>
        <p:nvSpPr>
          <p:cNvPr id="13314" name="Fußzeilenplatzhalter 2"/>
          <p:cNvSpPr>
            <a:spLocks noGrp="1"/>
          </p:cNvSpPr>
          <p:nvPr>
            <p:ph type="ftr" sz="quarter" idx="10"/>
          </p:nvPr>
        </p:nvSpPr>
        <p:spPr>
          <a:noFill/>
        </p:spPr>
        <p:txBody>
          <a:bodyPr/>
          <a:lstStyle/>
          <a:p>
            <a:r>
              <a:rPr lang="en-US" smtClean="0"/>
              <a:t>TI 3: Operating Systems and Computer Networks</a:t>
            </a:r>
            <a:endParaRPr lang="en-US"/>
          </a:p>
        </p:txBody>
      </p:sp>
      <p:pic>
        <p:nvPicPr>
          <p:cNvPr id="13316" name="Picture 5"/>
          <p:cNvPicPr>
            <a:picLocks noChangeAspect="1" noChangeArrowheads="1"/>
          </p:cNvPicPr>
          <p:nvPr/>
        </p:nvPicPr>
        <p:blipFill>
          <a:blip r:embed="rId3" cstate="print"/>
          <a:srcRect b="9502"/>
          <a:stretch>
            <a:fillRect/>
          </a:stretch>
        </p:blipFill>
        <p:spPr bwMode="auto">
          <a:xfrm>
            <a:off x="2243139" y="1144119"/>
            <a:ext cx="7705725" cy="5386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Z:\Documents\Archiv\Logos und Icons\FU_Siegel_blau.tif"/>
          <p:cNvPicPr>
            <a:picLocks noChangeAspect="1" noChangeArrowheads="1"/>
          </p:cNvPicPr>
          <p:nvPr/>
        </p:nvPicPr>
        <p:blipFill>
          <a:blip r:embed="rId4" cstate="print"/>
          <a:srcRect/>
          <a:stretch>
            <a:fillRect/>
          </a:stretch>
        </p:blipFill>
        <p:spPr bwMode="auto">
          <a:xfrm>
            <a:off x="4295801" y="4221088"/>
            <a:ext cx="1775085" cy="1728192"/>
          </a:xfrm>
          <a:prstGeom prst="rect">
            <a:avLst/>
          </a:prstGeom>
          <a:noFill/>
        </p:spPr>
      </p:pic>
      <p:sp>
        <p:nvSpPr>
          <p:cNvPr id="1030"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smtClean="0"/>
              <a:t>The Internet</a:t>
            </a:r>
          </a:p>
        </p:txBody>
      </p:sp>
      <p:sp>
        <p:nvSpPr>
          <p:cNvPr id="1031" name="Rectangle 3"/>
          <p:cNvSpPr>
            <a:spLocks noGrp="1" noChangeArrowheads="1"/>
          </p:cNvSpPr>
          <p:nvPr>
            <p:ph idx="1"/>
          </p:nvPr>
        </p:nvSpPr>
        <p:spPr>
          <a:noFill/>
        </p:spPr>
        <p:txBody>
          <a:bodyPr vert="horz" wrap="square" lIns="92075" tIns="46038" rIns="92075" bIns="46038" numCol="1" anchor="t" anchorCtr="0" compatLnSpc="1">
            <a:prstTxWarp prst="textNoShape">
              <a:avLst/>
            </a:prstTxWarp>
          </a:bodyPr>
          <a:lstStyle/>
          <a:p>
            <a:pPr eaLnBrk="1" hangingPunct="1"/>
            <a:r>
              <a:rPr lang="en-US" dirty="0" smtClean="0"/>
              <a:t>The Internet consists of</a:t>
            </a:r>
          </a:p>
          <a:p>
            <a:pPr lvl="1" eaLnBrk="1" hangingPunct="1"/>
            <a:r>
              <a:rPr lang="en-US" dirty="0" smtClean="0"/>
              <a:t>many computers</a:t>
            </a:r>
          </a:p>
          <a:p>
            <a:pPr lvl="2" eaLnBrk="1" hangingPunct="1"/>
            <a:r>
              <a:rPr lang="en-US" dirty="0" smtClean="0"/>
              <a:t>using same network protocol family TCP/IP</a:t>
            </a:r>
          </a:p>
          <a:p>
            <a:pPr lvl="3" eaLnBrk="1" hangingPunct="1"/>
            <a:r>
              <a:rPr lang="en-US" dirty="0" smtClean="0"/>
              <a:t>IP on top of lower-level protocol (Ethernet, WLAN, Bluetooth, ...)</a:t>
            </a:r>
          </a:p>
          <a:p>
            <a:pPr lvl="2" eaLnBrk="1" hangingPunct="1"/>
            <a:r>
              <a:rPr lang="en-US" dirty="0" smtClean="0"/>
              <a:t>that are (directly or indirectly) connected to each other</a:t>
            </a:r>
          </a:p>
          <a:p>
            <a:pPr lvl="2" eaLnBrk="1" hangingPunct="1"/>
            <a:r>
              <a:rPr lang="en-US" dirty="0" smtClean="0"/>
              <a:t>that offer or use certain services</a:t>
            </a:r>
          </a:p>
          <a:p>
            <a:pPr lvl="1" eaLnBrk="1" hangingPunct="1"/>
            <a:r>
              <a:rPr lang="en-US" dirty="0" smtClean="0"/>
              <a:t>many users that have direct access to the services</a:t>
            </a:r>
          </a:p>
          <a:p>
            <a:pPr lvl="1" eaLnBrk="1" hangingPunct="1"/>
            <a:r>
              <a:rPr lang="en-US" dirty="0" smtClean="0"/>
              <a:t>many networks interconnected via gateways</a:t>
            </a:r>
          </a:p>
        </p:txBody>
      </p:sp>
      <p:sp>
        <p:nvSpPr>
          <p:cNvPr id="1029" name="Fußzeilenplatzhalter 3"/>
          <p:cNvSpPr>
            <a:spLocks noGrp="1"/>
          </p:cNvSpPr>
          <p:nvPr>
            <p:ph type="ftr" sz="quarter" idx="10"/>
          </p:nvPr>
        </p:nvSpPr>
        <p:spPr>
          <a:noFill/>
        </p:spPr>
        <p:txBody>
          <a:bodyPr/>
          <a:lstStyle/>
          <a:p>
            <a:r>
              <a:rPr lang="en-US" smtClean="0"/>
              <a:t>TI 3: Operating Systems and Computer Networks</a:t>
            </a:r>
            <a:endParaRPr lang="en-US"/>
          </a:p>
        </p:txBody>
      </p:sp>
      <p:graphicFrame>
        <p:nvGraphicFramePr>
          <p:cNvPr id="1026" name="Object 4">
            <a:hlinkClick r:id="rId5"/>
          </p:cNvPr>
          <p:cNvGraphicFramePr>
            <a:graphicFrameLocks/>
          </p:cNvGraphicFramePr>
          <p:nvPr/>
        </p:nvGraphicFramePr>
        <p:xfrm>
          <a:off x="8208963" y="4110038"/>
          <a:ext cx="1847850" cy="1873250"/>
        </p:xfrm>
        <a:graphic>
          <a:graphicData uri="http://schemas.openxmlformats.org/presentationml/2006/ole">
            <mc:AlternateContent xmlns:mc="http://schemas.openxmlformats.org/markup-compatibility/2006">
              <mc:Choice xmlns:v="urn:schemas-microsoft-com:vml" Requires="v">
                <p:oleObj spid="_x0000_s1125" name="Clip" r:id="rId6" imgW="3471840" imgH="3519360" progId="">
                  <p:embed/>
                </p:oleObj>
              </mc:Choice>
              <mc:Fallback>
                <p:oleObj name="Clip" r:id="rId6" imgW="3471840" imgH="3519360" progId="">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963" y="4110038"/>
                        <a:ext cx="1847850"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5">
            <a:hlinkClick r:id="rId8"/>
          </p:cNvPr>
          <p:cNvGraphicFramePr>
            <a:graphicFrameLocks/>
          </p:cNvGraphicFramePr>
          <p:nvPr/>
        </p:nvGraphicFramePr>
        <p:xfrm>
          <a:off x="6161088" y="4005264"/>
          <a:ext cx="1816100" cy="2084387"/>
        </p:xfrm>
        <a:graphic>
          <a:graphicData uri="http://schemas.openxmlformats.org/presentationml/2006/ole">
            <mc:AlternateContent xmlns:mc="http://schemas.openxmlformats.org/markup-compatibility/2006">
              <mc:Choice xmlns:v="urn:schemas-microsoft-com:vml" Requires="v">
                <p:oleObj spid="_x0000_s1126" name="Clip" r:id="rId9" imgW="2885760" imgH="3313080" progId="">
                  <p:embed/>
                </p:oleObj>
              </mc:Choice>
              <mc:Fallback>
                <p:oleObj name="Clip" r:id="rId9" imgW="2885760" imgH="3313080" progId="">
                  <p:embed/>
                  <p:pic>
                    <p:nvPicPr>
                      <p:cNvPr id="0" name="Object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1088" y="4005264"/>
                        <a:ext cx="1816100" cy="208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2" name="Rectangle 7"/>
          <p:cNvSpPr>
            <a:spLocks noChangeArrowheads="1"/>
          </p:cNvSpPr>
          <p:nvPr/>
        </p:nvSpPr>
        <p:spPr bwMode="auto">
          <a:xfrm>
            <a:off x="1795956" y="6039999"/>
            <a:ext cx="2382062" cy="308419"/>
          </a:xfrm>
          <a:prstGeom prst="rect">
            <a:avLst/>
          </a:prstGeom>
          <a:noFill/>
          <a:ln w="9525">
            <a:noFill/>
            <a:miter lim="800000"/>
            <a:headEnd/>
            <a:tailEnd/>
          </a:ln>
        </p:spPr>
        <p:txBody>
          <a:bodyPr wrap="none" lIns="92075" tIns="46038" rIns="92075" bIns="46038">
            <a:spAutoFit/>
          </a:bodyPr>
          <a:lstStyle/>
          <a:p>
            <a:pPr algn="l" eaLnBrk="0" hangingPunct="0"/>
            <a:r>
              <a:rPr lang="de-DE" sz="1400" dirty="0"/>
              <a:t>Computer Science </a:t>
            </a:r>
            <a:r>
              <a:rPr lang="de-DE" sz="1400" dirty="0" err="1"/>
              <a:t>Dept</a:t>
            </a:r>
            <a:r>
              <a:rPr lang="de-DE" sz="1400" dirty="0"/>
              <a:t>.</a:t>
            </a:r>
          </a:p>
        </p:txBody>
      </p:sp>
      <p:sp>
        <p:nvSpPr>
          <p:cNvPr id="1033" name="Rectangle 8"/>
          <p:cNvSpPr>
            <a:spLocks noChangeArrowheads="1"/>
          </p:cNvSpPr>
          <p:nvPr/>
        </p:nvSpPr>
        <p:spPr bwMode="auto">
          <a:xfrm>
            <a:off x="4662488" y="6037264"/>
            <a:ext cx="1003480" cy="308419"/>
          </a:xfrm>
          <a:prstGeom prst="rect">
            <a:avLst/>
          </a:prstGeom>
          <a:noFill/>
          <a:ln w="9525">
            <a:noFill/>
            <a:miter lim="800000"/>
            <a:headEnd/>
            <a:tailEnd/>
          </a:ln>
        </p:spPr>
        <p:txBody>
          <a:bodyPr wrap="none" lIns="92075" tIns="46038" rIns="92075" bIns="46038">
            <a:spAutoFit/>
          </a:bodyPr>
          <a:lstStyle/>
          <a:p>
            <a:pPr algn="l" eaLnBrk="0" hangingPunct="0"/>
            <a:r>
              <a:rPr lang="de-DE" sz="1400"/>
              <a:t>FU Berlin</a:t>
            </a:r>
          </a:p>
        </p:txBody>
      </p:sp>
      <p:sp>
        <p:nvSpPr>
          <p:cNvPr id="1034" name="Rectangle 9"/>
          <p:cNvSpPr>
            <a:spLocks noChangeArrowheads="1"/>
          </p:cNvSpPr>
          <p:nvPr/>
        </p:nvSpPr>
        <p:spPr bwMode="auto">
          <a:xfrm>
            <a:off x="6513513" y="6038851"/>
            <a:ext cx="1009764" cy="308419"/>
          </a:xfrm>
          <a:prstGeom prst="rect">
            <a:avLst/>
          </a:prstGeom>
          <a:noFill/>
          <a:ln w="9525">
            <a:noFill/>
            <a:miter lim="800000"/>
            <a:headEnd/>
            <a:tailEnd/>
          </a:ln>
        </p:spPr>
        <p:txBody>
          <a:bodyPr wrap="none" lIns="92075" tIns="46038" rIns="92075" bIns="46038">
            <a:spAutoFit/>
          </a:bodyPr>
          <a:lstStyle/>
          <a:p>
            <a:pPr algn="l" eaLnBrk="0" hangingPunct="0"/>
            <a:r>
              <a:rPr lang="de-DE" sz="1400"/>
              <a:t>Germany</a:t>
            </a:r>
          </a:p>
        </p:txBody>
      </p:sp>
      <p:sp>
        <p:nvSpPr>
          <p:cNvPr id="1035" name="Rectangle 10"/>
          <p:cNvSpPr>
            <a:spLocks noChangeArrowheads="1"/>
          </p:cNvSpPr>
          <p:nvPr/>
        </p:nvSpPr>
        <p:spPr bwMode="auto">
          <a:xfrm>
            <a:off x="8759826" y="6038851"/>
            <a:ext cx="798513" cy="308419"/>
          </a:xfrm>
          <a:prstGeom prst="rect">
            <a:avLst/>
          </a:prstGeom>
          <a:noFill/>
          <a:ln w="9525">
            <a:noFill/>
            <a:miter lim="800000"/>
            <a:headEnd/>
            <a:tailEnd/>
          </a:ln>
        </p:spPr>
        <p:txBody>
          <a:bodyPr lIns="92075" tIns="46038" rIns="92075" bIns="46038">
            <a:spAutoFit/>
          </a:bodyPr>
          <a:lstStyle/>
          <a:p>
            <a:pPr algn="l" eaLnBrk="0" hangingPunct="0"/>
            <a:r>
              <a:rPr lang="de-DE" sz="1400"/>
              <a:t>World</a:t>
            </a:r>
          </a:p>
        </p:txBody>
      </p:sp>
      <p:sp>
        <p:nvSpPr>
          <p:cNvPr id="1037" name="Line 12"/>
          <p:cNvSpPr>
            <a:spLocks noChangeShapeType="1"/>
          </p:cNvSpPr>
          <p:nvPr/>
        </p:nvSpPr>
        <p:spPr bwMode="auto">
          <a:xfrm>
            <a:off x="4117976" y="5164138"/>
            <a:ext cx="4149725" cy="0"/>
          </a:xfrm>
          <a:prstGeom prst="line">
            <a:avLst/>
          </a:prstGeom>
          <a:noFill/>
          <a:ln w="114300">
            <a:solidFill>
              <a:schemeClr val="accent2">
                <a:lumMod val="60000"/>
                <a:lumOff val="40000"/>
              </a:schemeClr>
            </a:solidFill>
            <a:round/>
            <a:headEnd type="stealth" w="med" len="lg"/>
            <a:tailEnd type="stealth" w="med" len="lg"/>
          </a:ln>
          <a:effectLst>
            <a:outerShdw blurRad="50800" dist="38100" dir="16200000" rotWithShape="0">
              <a:prstClr val="black">
                <a:alpha val="40000"/>
              </a:prstClr>
            </a:outerShdw>
          </a:effectLst>
        </p:spPr>
        <p:txBody>
          <a:bodyPr wrap="none" anchor="ctr"/>
          <a:lstStyle/>
          <a:p>
            <a:endParaRPr lang="en-US"/>
          </a:p>
        </p:txBody>
      </p:sp>
      <p:pic>
        <p:nvPicPr>
          <p:cNvPr id="3" name="Picture 2" descr="Group oO People Having A Meeting · Free Stock Phot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74121" y="4446253"/>
            <a:ext cx="2153653" cy="1435769"/>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Structure of the Internet (Concept)</a:t>
            </a:r>
          </a:p>
        </p:txBody>
      </p:sp>
      <p:sp>
        <p:nvSpPr>
          <p:cNvPr id="14340" name="Rectangle 3"/>
          <p:cNvSpPr>
            <a:spLocks noGrp="1" noChangeArrowheads="1"/>
          </p:cNvSpPr>
          <p:nvPr>
            <p:ph idx="1"/>
          </p:nvPr>
        </p:nvSpPr>
        <p:spPr/>
        <p:txBody>
          <a:bodyPr/>
          <a:lstStyle/>
          <a:p>
            <a:pPr eaLnBrk="1" hangingPunct="1"/>
            <a:r>
              <a:rPr lang="en-US" smtClean="0"/>
              <a:t>Backbone service providers</a:t>
            </a:r>
          </a:p>
          <a:p>
            <a:pPr eaLnBrk="1" hangingPunct="1"/>
            <a:r>
              <a:rPr lang="en-US" smtClean="0"/>
              <a:t>Consumer Internet Service Provider (ISP)</a:t>
            </a:r>
          </a:p>
          <a:p>
            <a:pPr eaLnBrk="1" hangingPunct="1"/>
            <a:r>
              <a:rPr lang="en-US" smtClean="0"/>
              <a:t>Peering Points – shortcuts between operators</a:t>
            </a:r>
          </a:p>
          <a:p>
            <a:pPr eaLnBrk="1" hangingPunct="1"/>
            <a:r>
              <a:rPr lang="en-US" smtClean="0"/>
              <a:t>Consumers</a:t>
            </a:r>
          </a:p>
          <a:p>
            <a:pPr lvl="1" eaLnBrk="1" hangingPunct="1"/>
            <a:r>
              <a:rPr lang="en-US" smtClean="0"/>
              <a:t>Direct backbone connectivity (companies) or ISP (private)</a:t>
            </a:r>
          </a:p>
        </p:txBody>
      </p:sp>
      <p:sp>
        <p:nvSpPr>
          <p:cNvPr id="14338"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4341" name="Oval 4"/>
          <p:cNvSpPr>
            <a:spLocks noChangeArrowheads="1"/>
          </p:cNvSpPr>
          <p:nvPr/>
        </p:nvSpPr>
        <p:spPr bwMode="auto">
          <a:xfrm>
            <a:off x="3018650" y="4431973"/>
            <a:ext cx="4808502" cy="562630"/>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Backbone service provider 2</a:t>
            </a:r>
          </a:p>
        </p:txBody>
      </p:sp>
      <p:sp>
        <p:nvSpPr>
          <p:cNvPr id="14342" name="Oval 5"/>
          <p:cNvSpPr>
            <a:spLocks noChangeArrowheads="1"/>
          </p:cNvSpPr>
          <p:nvPr/>
        </p:nvSpPr>
        <p:spPr bwMode="auto">
          <a:xfrm>
            <a:off x="3442512" y="3703311"/>
            <a:ext cx="4808502" cy="562630"/>
          </a:xfrm>
          <a:prstGeom prst="ellipse">
            <a:avLst/>
          </a:prstGeom>
          <a:solidFill>
            <a:srgbClr val="FFFFFF"/>
          </a:solidFill>
          <a:ln w="19050" algn="ctr">
            <a:solidFill>
              <a:schemeClr val="tx1"/>
            </a:solidFill>
            <a:round/>
            <a:headEnd/>
            <a:tailEnd/>
          </a:ln>
        </p:spPr>
        <p:txBody>
          <a:bodyPr wrap="none" anchor="ctr">
            <a:spAutoFit/>
          </a:bodyPr>
          <a:lstStyle/>
          <a:p>
            <a:r>
              <a:rPr lang="en-US" sz="2000" dirty="0">
                <a:latin typeface="Arial" pitchFamily="34" charset="0"/>
              </a:rPr>
              <a:t>Backbone service provider 1</a:t>
            </a:r>
          </a:p>
        </p:txBody>
      </p:sp>
      <p:sp>
        <p:nvSpPr>
          <p:cNvPr id="14343" name="Oval 6"/>
          <p:cNvSpPr>
            <a:spLocks noChangeArrowheads="1"/>
          </p:cNvSpPr>
          <p:nvPr/>
        </p:nvSpPr>
        <p:spPr bwMode="auto">
          <a:xfrm>
            <a:off x="8668165" y="3311496"/>
            <a:ext cx="1923220"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Consumer</a:t>
            </a:r>
            <a:br>
              <a:rPr lang="en-US" sz="2000">
                <a:latin typeface="Arial" pitchFamily="34" charset="0"/>
              </a:rPr>
            </a:br>
            <a:r>
              <a:rPr lang="en-US" sz="2000">
                <a:latin typeface="Arial" pitchFamily="34" charset="0"/>
              </a:rPr>
              <a:t>ISP 1</a:t>
            </a:r>
          </a:p>
        </p:txBody>
      </p:sp>
      <p:sp>
        <p:nvSpPr>
          <p:cNvPr id="14344" name="Oval 7"/>
          <p:cNvSpPr>
            <a:spLocks noChangeArrowheads="1"/>
          </p:cNvSpPr>
          <p:nvPr/>
        </p:nvSpPr>
        <p:spPr bwMode="auto">
          <a:xfrm>
            <a:off x="8334790" y="4957733"/>
            <a:ext cx="1923220"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Consumer</a:t>
            </a:r>
            <a:br>
              <a:rPr lang="en-US" sz="2000">
                <a:latin typeface="Arial" pitchFamily="34" charset="0"/>
              </a:rPr>
            </a:br>
            <a:r>
              <a:rPr lang="en-US" sz="2000">
                <a:latin typeface="Arial" pitchFamily="34" charset="0"/>
              </a:rPr>
              <a:t>ISP 2</a:t>
            </a:r>
          </a:p>
        </p:txBody>
      </p:sp>
      <p:sp>
        <p:nvSpPr>
          <p:cNvPr id="14345" name="Oval 8"/>
          <p:cNvSpPr>
            <a:spLocks noChangeArrowheads="1"/>
          </p:cNvSpPr>
          <p:nvPr/>
        </p:nvSpPr>
        <p:spPr bwMode="auto">
          <a:xfrm>
            <a:off x="1781886" y="3201958"/>
            <a:ext cx="1722604"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dirty="0">
                <a:latin typeface="Arial" pitchFamily="34" charset="0"/>
              </a:rPr>
              <a:t>Large</a:t>
            </a:r>
            <a:br>
              <a:rPr lang="en-US" sz="2000" dirty="0">
                <a:latin typeface="Arial" pitchFamily="34" charset="0"/>
              </a:rPr>
            </a:br>
            <a:r>
              <a:rPr lang="en-US" sz="2000" dirty="0">
                <a:latin typeface="Arial" pitchFamily="34" charset="0"/>
              </a:rPr>
              <a:t>company</a:t>
            </a:r>
          </a:p>
        </p:txBody>
      </p:sp>
      <p:sp>
        <p:nvSpPr>
          <p:cNvPr id="14346" name="Oval 9"/>
          <p:cNvSpPr>
            <a:spLocks noChangeArrowheads="1"/>
          </p:cNvSpPr>
          <p:nvPr/>
        </p:nvSpPr>
        <p:spPr bwMode="auto">
          <a:xfrm>
            <a:off x="5578512" y="5240308"/>
            <a:ext cx="2022402"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Small</a:t>
            </a:r>
            <a:br>
              <a:rPr lang="en-US" sz="2000">
                <a:latin typeface="Arial" pitchFamily="34" charset="0"/>
              </a:rPr>
            </a:br>
            <a:r>
              <a:rPr lang="en-US" sz="2000">
                <a:latin typeface="Arial" pitchFamily="34" charset="0"/>
              </a:rPr>
              <a:t>company 1</a:t>
            </a:r>
          </a:p>
        </p:txBody>
      </p:sp>
      <p:sp>
        <p:nvSpPr>
          <p:cNvPr id="14347" name="Oval 10"/>
          <p:cNvSpPr>
            <a:spLocks noChangeArrowheads="1"/>
          </p:cNvSpPr>
          <p:nvPr/>
        </p:nvSpPr>
        <p:spPr bwMode="auto">
          <a:xfrm>
            <a:off x="2444787" y="5246658"/>
            <a:ext cx="2022402"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Small</a:t>
            </a:r>
            <a:br>
              <a:rPr lang="en-US" sz="2000">
                <a:latin typeface="Arial" pitchFamily="34" charset="0"/>
              </a:rPr>
            </a:br>
            <a:r>
              <a:rPr lang="en-US" sz="2000">
                <a:latin typeface="Arial" pitchFamily="34" charset="0"/>
              </a:rPr>
              <a:t>company 2</a:t>
            </a:r>
          </a:p>
        </p:txBody>
      </p:sp>
      <p:sp>
        <p:nvSpPr>
          <p:cNvPr id="14348" name="Oval 11"/>
          <p:cNvSpPr>
            <a:spLocks noChangeArrowheads="1"/>
          </p:cNvSpPr>
          <p:nvPr/>
        </p:nvSpPr>
        <p:spPr bwMode="auto">
          <a:xfrm>
            <a:off x="8234364" y="4277401"/>
            <a:ext cx="219075" cy="519351"/>
          </a:xfrm>
          <a:prstGeom prst="ellipse">
            <a:avLst/>
          </a:prstGeom>
          <a:solidFill>
            <a:schemeClr val="tx1"/>
          </a:solidFill>
          <a:ln w="19050" algn="ctr">
            <a:solidFill>
              <a:schemeClr val="tx1"/>
            </a:solidFill>
            <a:round/>
            <a:headEnd/>
            <a:tailEnd/>
          </a:ln>
        </p:spPr>
        <p:txBody>
          <a:bodyPr anchor="ctr">
            <a:spAutoFit/>
          </a:bodyPr>
          <a:lstStyle/>
          <a:p>
            <a:endParaRPr lang="de-DE"/>
          </a:p>
        </p:txBody>
      </p:sp>
      <p:cxnSp>
        <p:nvCxnSpPr>
          <p:cNvPr id="14349" name="AutoShape 12"/>
          <p:cNvCxnSpPr>
            <a:cxnSpLocks noChangeShapeType="1"/>
            <a:stCxn id="14345" idx="6"/>
            <a:endCxn id="14342" idx="1"/>
          </p:cNvCxnSpPr>
          <p:nvPr/>
        </p:nvCxnSpPr>
        <p:spPr bwMode="auto">
          <a:xfrm>
            <a:off x="3504491" y="3699670"/>
            <a:ext cx="642211" cy="86037"/>
          </a:xfrm>
          <a:prstGeom prst="straightConnector1">
            <a:avLst/>
          </a:prstGeom>
          <a:noFill/>
          <a:ln w="19050">
            <a:solidFill>
              <a:schemeClr val="tx1"/>
            </a:solidFill>
            <a:round/>
            <a:headEnd/>
            <a:tailEnd/>
          </a:ln>
        </p:spPr>
      </p:cxnSp>
      <p:cxnSp>
        <p:nvCxnSpPr>
          <p:cNvPr id="14350" name="AutoShape 13"/>
          <p:cNvCxnSpPr>
            <a:cxnSpLocks noChangeShapeType="1"/>
            <a:stCxn id="14345" idx="5"/>
            <a:endCxn id="14341" idx="1"/>
          </p:cNvCxnSpPr>
          <p:nvPr/>
        </p:nvCxnSpPr>
        <p:spPr bwMode="auto">
          <a:xfrm>
            <a:off x="3252221" y="4051604"/>
            <a:ext cx="470619" cy="462764"/>
          </a:xfrm>
          <a:prstGeom prst="straightConnector1">
            <a:avLst/>
          </a:prstGeom>
          <a:noFill/>
          <a:ln w="19050">
            <a:solidFill>
              <a:schemeClr val="tx1"/>
            </a:solidFill>
            <a:round/>
            <a:headEnd/>
            <a:tailEnd/>
          </a:ln>
        </p:spPr>
      </p:cxnSp>
      <p:cxnSp>
        <p:nvCxnSpPr>
          <p:cNvPr id="14351" name="AutoShape 14"/>
          <p:cNvCxnSpPr>
            <a:cxnSpLocks noChangeShapeType="1"/>
            <a:stCxn id="14347" idx="0"/>
            <a:endCxn id="14341" idx="3"/>
          </p:cNvCxnSpPr>
          <p:nvPr/>
        </p:nvCxnSpPr>
        <p:spPr bwMode="auto">
          <a:xfrm flipV="1">
            <a:off x="3455989" y="4912208"/>
            <a:ext cx="266851" cy="334450"/>
          </a:xfrm>
          <a:prstGeom prst="straightConnector1">
            <a:avLst/>
          </a:prstGeom>
          <a:noFill/>
          <a:ln w="19050">
            <a:solidFill>
              <a:schemeClr val="tx1"/>
            </a:solidFill>
            <a:round/>
            <a:headEnd/>
            <a:tailEnd/>
          </a:ln>
        </p:spPr>
      </p:cxnSp>
      <p:cxnSp>
        <p:nvCxnSpPr>
          <p:cNvPr id="14352" name="AutoShape 15"/>
          <p:cNvCxnSpPr>
            <a:cxnSpLocks noChangeShapeType="1"/>
            <a:stCxn id="14346" idx="6"/>
            <a:endCxn id="14344" idx="2"/>
          </p:cNvCxnSpPr>
          <p:nvPr/>
        </p:nvCxnSpPr>
        <p:spPr bwMode="auto">
          <a:xfrm flipV="1">
            <a:off x="7600914" y="5455445"/>
            <a:ext cx="733876" cy="282575"/>
          </a:xfrm>
          <a:prstGeom prst="straightConnector1">
            <a:avLst/>
          </a:prstGeom>
          <a:noFill/>
          <a:ln w="19050">
            <a:solidFill>
              <a:schemeClr val="tx1"/>
            </a:solidFill>
            <a:round/>
            <a:headEnd/>
            <a:tailEnd/>
          </a:ln>
        </p:spPr>
      </p:cxnSp>
      <p:cxnSp>
        <p:nvCxnSpPr>
          <p:cNvPr id="14353" name="AutoShape 16"/>
          <p:cNvCxnSpPr>
            <a:cxnSpLocks noChangeShapeType="1"/>
            <a:stCxn id="14344" idx="1"/>
            <a:endCxn id="14348" idx="5"/>
          </p:cNvCxnSpPr>
          <p:nvPr/>
        </p:nvCxnSpPr>
        <p:spPr bwMode="auto">
          <a:xfrm flipH="1" flipV="1">
            <a:off x="8421356" y="4720695"/>
            <a:ext cx="195083" cy="382814"/>
          </a:xfrm>
          <a:prstGeom prst="straightConnector1">
            <a:avLst/>
          </a:prstGeom>
          <a:noFill/>
          <a:ln w="19050">
            <a:solidFill>
              <a:schemeClr val="tx1"/>
            </a:solidFill>
            <a:round/>
            <a:headEnd/>
            <a:tailEnd/>
          </a:ln>
        </p:spPr>
      </p:cxnSp>
      <p:cxnSp>
        <p:nvCxnSpPr>
          <p:cNvPr id="14354" name="AutoShape 17"/>
          <p:cNvCxnSpPr>
            <a:cxnSpLocks noChangeShapeType="1"/>
            <a:stCxn id="14342" idx="5"/>
            <a:endCxn id="14348" idx="1"/>
          </p:cNvCxnSpPr>
          <p:nvPr/>
        </p:nvCxnSpPr>
        <p:spPr bwMode="auto">
          <a:xfrm>
            <a:off x="7546825" y="4183546"/>
            <a:ext cx="719622" cy="169912"/>
          </a:xfrm>
          <a:prstGeom prst="straightConnector1">
            <a:avLst/>
          </a:prstGeom>
          <a:noFill/>
          <a:ln w="19050">
            <a:solidFill>
              <a:schemeClr val="tx1"/>
            </a:solidFill>
            <a:round/>
            <a:headEnd/>
            <a:tailEnd/>
          </a:ln>
        </p:spPr>
      </p:cxnSp>
      <p:cxnSp>
        <p:nvCxnSpPr>
          <p:cNvPr id="14355" name="AutoShape 18"/>
          <p:cNvCxnSpPr>
            <a:cxnSpLocks noChangeShapeType="1"/>
            <a:stCxn id="14343" idx="2"/>
            <a:endCxn id="14348" idx="7"/>
          </p:cNvCxnSpPr>
          <p:nvPr/>
        </p:nvCxnSpPr>
        <p:spPr bwMode="auto">
          <a:xfrm flipH="1">
            <a:off x="8421356" y="3809207"/>
            <a:ext cx="246809" cy="544251"/>
          </a:xfrm>
          <a:prstGeom prst="straightConnector1">
            <a:avLst/>
          </a:prstGeom>
          <a:noFill/>
          <a:ln w="19050">
            <a:solidFill>
              <a:schemeClr val="tx1"/>
            </a:solidFill>
            <a:round/>
            <a:headEnd/>
            <a:tailEnd/>
          </a:ln>
        </p:spPr>
      </p:cxnSp>
      <p:cxnSp>
        <p:nvCxnSpPr>
          <p:cNvPr id="14356" name="AutoShape 19"/>
          <p:cNvCxnSpPr>
            <a:cxnSpLocks noChangeShapeType="1"/>
            <a:stCxn id="14348" idx="2"/>
            <a:endCxn id="14341" idx="6"/>
          </p:cNvCxnSpPr>
          <p:nvPr/>
        </p:nvCxnSpPr>
        <p:spPr bwMode="auto">
          <a:xfrm flipH="1">
            <a:off x="7827152" y="4537077"/>
            <a:ext cx="407212" cy="176211"/>
          </a:xfrm>
          <a:prstGeom prst="straightConnector1">
            <a:avLst/>
          </a:prstGeom>
          <a:noFill/>
          <a:ln w="19050">
            <a:solidFill>
              <a:schemeClr val="tx1"/>
            </a:solidFill>
            <a:round/>
            <a:headEnd/>
            <a:tailEnd/>
          </a:ln>
        </p:spPr>
      </p:cxnSp>
      <p:sp>
        <p:nvSpPr>
          <p:cNvPr id="14357" name="Text Box 20"/>
          <p:cNvSpPr txBox="1">
            <a:spLocks noChangeArrowheads="1"/>
          </p:cNvSpPr>
          <p:nvPr/>
        </p:nvSpPr>
        <p:spPr bwMode="auto">
          <a:xfrm>
            <a:off x="8572501" y="4391026"/>
            <a:ext cx="1681163" cy="396875"/>
          </a:xfrm>
          <a:prstGeom prst="rect">
            <a:avLst/>
          </a:prstGeom>
          <a:noFill/>
          <a:ln w="19050" algn="ctr">
            <a:noFill/>
            <a:miter lim="800000"/>
            <a:headEnd/>
            <a:tailEnd/>
          </a:ln>
        </p:spPr>
        <p:txBody>
          <a:bodyPr wrap="none">
            <a:spAutoFit/>
          </a:bodyPr>
          <a:lstStyle/>
          <a:p>
            <a:r>
              <a:rPr lang="en-US" sz="2000">
                <a:latin typeface="Arial" pitchFamily="34" charset="0"/>
              </a:rPr>
              <a:t>Peering point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smtClean="0"/>
              <a:t>Structure of the Internet (“Reality”)</a:t>
            </a:r>
          </a:p>
        </p:txBody>
      </p:sp>
      <p:sp>
        <p:nvSpPr>
          <p:cNvPr id="15362" name="Fußzeilenplatzhalter 2"/>
          <p:cNvSpPr>
            <a:spLocks noGrp="1"/>
          </p:cNvSpPr>
          <p:nvPr>
            <p:ph type="ftr" sz="quarter" idx="10"/>
          </p:nvPr>
        </p:nvSpPr>
        <p:spPr>
          <a:noFill/>
        </p:spPr>
        <p:txBody>
          <a:bodyPr/>
          <a:lstStyle/>
          <a:p>
            <a:r>
              <a:rPr lang="en-US" dirty="0" smtClean="0"/>
              <a:t>TI 3: Operating Systems and Computer Networks</a:t>
            </a:r>
            <a:endParaRPr lang="en-US" dirty="0"/>
          </a:p>
        </p:txBody>
      </p:sp>
      <p:pic>
        <p:nvPicPr>
          <p:cNvPr id="15364" name="Picture 3" descr="106964656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524000" y="1411288"/>
            <a:ext cx="4572000" cy="4572000"/>
          </a:xfrm>
          <a:prstGeom prst="rect">
            <a:avLst/>
          </a:prstGeom>
          <a:noFill/>
          <a:ln w="9525">
            <a:noFill/>
            <a:miter lim="800000"/>
            <a:headEnd/>
            <a:tailEnd/>
          </a:ln>
        </p:spPr>
      </p:pic>
      <p:pic>
        <p:nvPicPr>
          <p:cNvPr id="15365" name="Picture 4" descr="ascoreApr2003"/>
          <p:cNvPicPr>
            <a:picLocks noChangeAspect="1" noChangeArrowheads="1"/>
          </p:cNvPicPr>
          <p:nvPr/>
        </p:nvPicPr>
        <p:blipFill>
          <a:blip r:embed="rId4" cstate="print"/>
          <a:srcRect l="23584" t="2039" r="9961" b="15784"/>
          <a:stretch>
            <a:fillRect/>
          </a:stretch>
        </p:blipFill>
        <p:spPr bwMode="auto">
          <a:xfrm>
            <a:off x="6081714" y="1196976"/>
            <a:ext cx="4586287" cy="4824413"/>
          </a:xfrm>
          <a:prstGeom prst="rect">
            <a:avLst/>
          </a:prstGeom>
          <a:noFill/>
          <a:ln w="9525">
            <a:noFill/>
            <a:miter lim="800000"/>
            <a:headEnd/>
            <a:tailEnd/>
          </a:ln>
        </p:spPr>
      </p:pic>
      <p:sp>
        <p:nvSpPr>
          <p:cNvPr id="15366" name="Rectangle 5"/>
          <p:cNvSpPr>
            <a:spLocks noChangeArrowheads="1"/>
          </p:cNvSpPr>
          <p:nvPr/>
        </p:nvSpPr>
        <p:spPr bwMode="auto">
          <a:xfrm>
            <a:off x="5664200" y="1268413"/>
            <a:ext cx="1079500" cy="576262"/>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2" name="TextBox 1"/>
          <p:cNvSpPr txBox="1"/>
          <p:nvPr/>
        </p:nvSpPr>
        <p:spPr>
          <a:xfrm>
            <a:off x="4871864" y="6092826"/>
            <a:ext cx="1989198" cy="276999"/>
          </a:xfrm>
          <a:prstGeom prst="rect">
            <a:avLst/>
          </a:prstGeom>
          <a:noFill/>
        </p:spPr>
        <p:txBody>
          <a:bodyPr wrap="none" rtlCol="0">
            <a:spAutoFit/>
          </a:bodyPr>
          <a:lstStyle/>
          <a:p>
            <a:r>
              <a:rPr lang="en-US" sz="1200" dirty="0">
                <a:solidFill>
                  <a:srgbClr val="0070C0"/>
                </a:solidFill>
              </a:rPr>
              <a:t>Source: www.caida.org</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Exemplary Services in the Internet</a:t>
            </a:r>
          </a:p>
        </p:txBody>
      </p:sp>
      <p:sp>
        <p:nvSpPr>
          <p:cNvPr id="16388" name="Rectangle 3"/>
          <p:cNvSpPr>
            <a:spLocks noGrp="1" noChangeArrowheads="1"/>
          </p:cNvSpPr>
          <p:nvPr>
            <p:ph idx="1"/>
          </p:nvPr>
        </p:nvSpPr>
        <p:spPr/>
        <p:txBody>
          <a:bodyPr>
            <a:normAutofit lnSpcReduction="10000"/>
          </a:bodyPr>
          <a:lstStyle/>
          <a:p>
            <a:pPr eaLnBrk="1" hangingPunct="1">
              <a:lnSpc>
                <a:spcPct val="90000"/>
              </a:lnSpc>
            </a:pPr>
            <a:r>
              <a:rPr lang="en-US" dirty="0" smtClean="0"/>
              <a:t>World Wide Web (WWW)</a:t>
            </a:r>
          </a:p>
          <a:p>
            <a:pPr lvl="1" eaLnBrk="1" hangingPunct="1">
              <a:lnSpc>
                <a:spcPct val="90000"/>
              </a:lnSpc>
            </a:pPr>
            <a:r>
              <a:rPr lang="en-US" dirty="0" smtClean="0"/>
              <a:t>World-wide interlinked resources</a:t>
            </a:r>
          </a:p>
          <a:p>
            <a:pPr lvl="1" eaLnBrk="1" hangingPunct="1">
              <a:lnSpc>
                <a:spcPct val="90000"/>
              </a:lnSpc>
            </a:pPr>
            <a:r>
              <a:rPr lang="en-US" dirty="0" smtClean="0"/>
              <a:t>Based on “Hypertext Transfer Protocol” (HTTP)</a:t>
            </a:r>
          </a:p>
          <a:p>
            <a:pPr eaLnBrk="1" hangingPunct="1">
              <a:lnSpc>
                <a:spcPct val="90000"/>
              </a:lnSpc>
            </a:pPr>
            <a:endParaRPr lang="en-US" dirty="0" smtClean="0"/>
          </a:p>
          <a:p>
            <a:pPr eaLnBrk="1" hangingPunct="1">
              <a:lnSpc>
                <a:spcPct val="90000"/>
              </a:lnSpc>
            </a:pPr>
            <a:r>
              <a:rPr lang="en-US" dirty="0" smtClean="0"/>
              <a:t>Electronic mail (email)</a:t>
            </a:r>
          </a:p>
          <a:p>
            <a:pPr lvl="1" eaLnBrk="1" hangingPunct="1">
              <a:lnSpc>
                <a:spcPct val="90000"/>
              </a:lnSpc>
            </a:pPr>
            <a:r>
              <a:rPr lang="en-US" dirty="0" smtClean="0"/>
              <a:t>Exchange of digital multimedia messages </a:t>
            </a:r>
          </a:p>
          <a:p>
            <a:pPr lvl="1" eaLnBrk="1" hangingPunct="1">
              <a:lnSpc>
                <a:spcPct val="90000"/>
              </a:lnSpc>
            </a:pPr>
            <a:r>
              <a:rPr lang="en-US" dirty="0" smtClean="0"/>
              <a:t>Based on “Simple Mail Transfer Protocol” (SMTP)</a:t>
            </a:r>
          </a:p>
          <a:p>
            <a:pPr eaLnBrk="1" hangingPunct="1">
              <a:lnSpc>
                <a:spcPct val="90000"/>
              </a:lnSpc>
            </a:pPr>
            <a:endParaRPr lang="en-US" dirty="0" smtClean="0"/>
          </a:p>
          <a:p>
            <a:pPr eaLnBrk="1" hangingPunct="1">
              <a:lnSpc>
                <a:spcPct val="90000"/>
              </a:lnSpc>
            </a:pPr>
            <a:r>
              <a:rPr lang="en-US" dirty="0" smtClean="0"/>
              <a:t>File transfer </a:t>
            </a:r>
          </a:p>
          <a:p>
            <a:pPr lvl="1" eaLnBrk="1" hangingPunct="1">
              <a:lnSpc>
                <a:spcPct val="90000"/>
              </a:lnSpc>
            </a:pPr>
            <a:r>
              <a:rPr lang="en-US" dirty="0" smtClean="0"/>
              <a:t>Exchange of files</a:t>
            </a:r>
          </a:p>
          <a:p>
            <a:pPr lvl="1" eaLnBrk="1" hangingPunct="1">
              <a:lnSpc>
                <a:spcPct val="90000"/>
              </a:lnSpc>
            </a:pPr>
            <a:r>
              <a:rPr lang="en-US" dirty="0" smtClean="0"/>
              <a:t>Based on “File Transfer Protocol” (FTP)</a:t>
            </a:r>
          </a:p>
          <a:p>
            <a:pPr eaLnBrk="1" hangingPunct="1">
              <a:lnSpc>
                <a:spcPct val="90000"/>
              </a:lnSpc>
            </a:pPr>
            <a:endParaRPr lang="en-US" dirty="0" smtClean="0"/>
          </a:p>
          <a:p>
            <a:pPr eaLnBrk="1" hangingPunct="1">
              <a:lnSpc>
                <a:spcPct val="90000"/>
              </a:lnSpc>
            </a:pPr>
            <a:r>
              <a:rPr lang="en-US" dirty="0" smtClean="0"/>
              <a:t>Network management </a:t>
            </a:r>
          </a:p>
          <a:p>
            <a:pPr lvl="1" eaLnBrk="1" hangingPunct="1">
              <a:lnSpc>
                <a:spcPct val="90000"/>
              </a:lnSpc>
            </a:pPr>
            <a:r>
              <a:rPr lang="en-US" dirty="0" smtClean="0"/>
              <a:t>Monitoring and control of networked systems</a:t>
            </a:r>
          </a:p>
          <a:p>
            <a:pPr lvl="1" eaLnBrk="1" hangingPunct="1">
              <a:lnSpc>
                <a:spcPct val="90000"/>
              </a:lnSpc>
            </a:pPr>
            <a:r>
              <a:rPr lang="en-US" dirty="0" smtClean="0"/>
              <a:t>Based on “Simple Network Management Protocol” (SNMP)</a:t>
            </a:r>
          </a:p>
          <a:p>
            <a:pPr eaLnBrk="1" hangingPunct="1">
              <a:lnSpc>
                <a:spcPct val="90000"/>
              </a:lnSpc>
            </a:pPr>
            <a:endParaRPr lang="en-US" dirty="0" smtClean="0"/>
          </a:p>
          <a:p>
            <a:pPr eaLnBrk="1" hangingPunct="1">
              <a:lnSpc>
                <a:spcPct val="90000"/>
              </a:lnSpc>
            </a:pPr>
            <a:r>
              <a:rPr lang="en-US" dirty="0" smtClean="0"/>
              <a:t>P2P, VoIP, IPTV, CDN, ...</a:t>
            </a:r>
          </a:p>
          <a:p>
            <a:pPr eaLnBrk="1" hangingPunct="1">
              <a:lnSpc>
                <a:spcPct val="90000"/>
              </a:lnSpc>
            </a:pPr>
            <a:endParaRPr lang="en-US" dirty="0" smtClean="0"/>
          </a:p>
          <a:p>
            <a:pPr eaLnBrk="1" hangingPunct="1">
              <a:lnSpc>
                <a:spcPct val="90000"/>
              </a:lnSpc>
            </a:pPr>
            <a:r>
              <a:rPr lang="en-US" dirty="0" smtClean="0"/>
              <a:t>Many company-specific services: Skype, Gaming, ...</a:t>
            </a:r>
          </a:p>
        </p:txBody>
      </p:sp>
      <p:sp>
        <p:nvSpPr>
          <p:cNvPr id="16386"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Classical Internet </a:t>
            </a:r>
            <a:r>
              <a:rPr lang="en-US" dirty="0" smtClean="0"/>
              <a:t>Design Principles</a:t>
            </a:r>
          </a:p>
        </p:txBody>
      </p:sp>
      <p:sp>
        <p:nvSpPr>
          <p:cNvPr id="17412" name="Rectangle 3"/>
          <p:cNvSpPr>
            <a:spLocks noGrp="1" noChangeArrowheads="1"/>
          </p:cNvSpPr>
          <p:nvPr>
            <p:ph idx="1"/>
          </p:nvPr>
        </p:nvSpPr>
        <p:spPr/>
        <p:txBody>
          <a:bodyPr>
            <a:normAutofit lnSpcReduction="10000"/>
          </a:bodyPr>
          <a:lstStyle/>
          <a:p>
            <a:pPr eaLnBrk="1" hangingPunct="1"/>
            <a:r>
              <a:rPr lang="en-US" dirty="0" smtClean="0"/>
              <a:t>Minimalism and autonomy</a:t>
            </a:r>
          </a:p>
          <a:p>
            <a:pPr lvl="1" eaLnBrk="1" hangingPunct="1"/>
            <a:r>
              <a:rPr lang="en-US" dirty="0"/>
              <a:t>Independent operation of the network, no internal changes necessary if connected to other networks</a:t>
            </a:r>
          </a:p>
          <a:p>
            <a:pPr eaLnBrk="1" hangingPunct="1"/>
            <a:endParaRPr lang="en-US" dirty="0" smtClean="0"/>
          </a:p>
          <a:p>
            <a:pPr eaLnBrk="1" hangingPunct="1"/>
            <a:r>
              <a:rPr lang="en-US" dirty="0" smtClean="0"/>
              <a:t>“Best-Effort” services</a:t>
            </a:r>
          </a:p>
          <a:p>
            <a:pPr lvl="1" eaLnBrk="1" hangingPunct="1"/>
            <a:r>
              <a:rPr lang="en-US" dirty="0"/>
              <a:t>Network tries as best as possible to transmit data end-to-end</a:t>
            </a:r>
          </a:p>
          <a:p>
            <a:pPr lvl="1" eaLnBrk="1" hangingPunct="1"/>
            <a:r>
              <a:rPr lang="en-US" dirty="0"/>
              <a:t>Reliable communication is feasible through retransmission</a:t>
            </a:r>
          </a:p>
          <a:p>
            <a:pPr lvl="2" eaLnBrk="1" hangingPunct="1"/>
            <a:r>
              <a:rPr lang="en-US" sz="1600" dirty="0"/>
              <a:t>Today several extensions towards quality-of-service (</a:t>
            </a:r>
            <a:r>
              <a:rPr lang="en-US" sz="1600" dirty="0" err="1"/>
              <a:t>QoS</a:t>
            </a:r>
            <a:r>
              <a:rPr lang="en-US" sz="1600" dirty="0"/>
              <a:t>) support exist</a:t>
            </a:r>
          </a:p>
          <a:p>
            <a:pPr eaLnBrk="1" hangingPunct="1"/>
            <a:endParaRPr lang="en-US" dirty="0" smtClean="0"/>
          </a:p>
          <a:p>
            <a:pPr eaLnBrk="1" hangingPunct="1"/>
            <a:r>
              <a:rPr lang="en-US" dirty="0" smtClean="0"/>
              <a:t>Stateless intermediate systems</a:t>
            </a:r>
          </a:p>
          <a:p>
            <a:pPr lvl="1" eaLnBrk="1" hangingPunct="1"/>
            <a:r>
              <a:rPr lang="en-US" dirty="0"/>
              <a:t>No intermediate system (routers) should keep state related to any end-to-end communication</a:t>
            </a:r>
          </a:p>
          <a:p>
            <a:pPr lvl="2" eaLnBrk="1" hangingPunct="1"/>
            <a:r>
              <a:rPr lang="en-US" sz="1600" dirty="0"/>
              <a:t>Big difference to classical telephone networks (circuit vs. packet switched)</a:t>
            </a:r>
          </a:p>
          <a:p>
            <a:pPr lvl="2" eaLnBrk="1" hangingPunct="1"/>
            <a:r>
              <a:rPr lang="en-US" sz="1600" dirty="0"/>
              <a:t>Alternatives necessary for quality-of-service support</a:t>
            </a:r>
          </a:p>
          <a:p>
            <a:pPr eaLnBrk="1" hangingPunct="1"/>
            <a:endParaRPr lang="en-US" dirty="0" smtClean="0"/>
          </a:p>
          <a:p>
            <a:pPr eaLnBrk="1" hangingPunct="1"/>
            <a:r>
              <a:rPr lang="en-US" dirty="0" smtClean="0"/>
              <a:t>Decentralized control</a:t>
            </a:r>
          </a:p>
          <a:p>
            <a:pPr lvl="1" eaLnBrk="1" hangingPunct="1"/>
            <a:r>
              <a:rPr lang="en-US" dirty="0"/>
              <a:t>No global, centralized control of all interconnected </a:t>
            </a:r>
            <a:r>
              <a:rPr lang="en-US" dirty="0" smtClean="0"/>
              <a:t>networks</a:t>
            </a:r>
          </a:p>
          <a:p>
            <a:endParaRPr lang="en-US" dirty="0"/>
          </a:p>
          <a:p>
            <a:r>
              <a:rPr lang="en-US" dirty="0" smtClean="0">
                <a:solidFill>
                  <a:srgbClr val="C00000"/>
                </a:solidFill>
              </a:rPr>
              <a:t>Do we still have this situation today with &gt;60% traffic handled by Google, </a:t>
            </a:r>
            <a:r>
              <a:rPr lang="en-US" dirty="0">
                <a:solidFill>
                  <a:srgbClr val="C00000"/>
                </a:solidFill>
              </a:rPr>
              <a:t>Amazon, Facebook</a:t>
            </a:r>
            <a:r>
              <a:rPr lang="en-US" dirty="0" smtClean="0">
                <a:solidFill>
                  <a:srgbClr val="C00000"/>
                </a:solidFill>
              </a:rPr>
              <a:t>, </a:t>
            </a:r>
            <a:r>
              <a:rPr lang="en-US" dirty="0" smtClean="0">
                <a:solidFill>
                  <a:srgbClr val="C00000"/>
                </a:solidFill>
              </a:rPr>
              <a:t>Apple </a:t>
            </a:r>
            <a:r>
              <a:rPr lang="en-US" dirty="0" smtClean="0">
                <a:solidFill>
                  <a:srgbClr val="C00000"/>
                </a:solidFill>
              </a:rPr>
              <a:t>…?</a:t>
            </a:r>
            <a:endParaRPr lang="en-US" dirty="0">
              <a:solidFill>
                <a:srgbClr val="C00000"/>
              </a:solidFill>
            </a:endParaRPr>
          </a:p>
        </p:txBody>
      </p:sp>
      <p:sp>
        <p:nvSpPr>
          <p:cNvPr id="17410"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Some (Historical) IP Design Principles</a:t>
            </a:r>
          </a:p>
        </p:txBody>
      </p:sp>
      <p:sp>
        <p:nvSpPr>
          <p:cNvPr id="18436" name="Rectangle 3"/>
          <p:cNvSpPr>
            <a:spLocks noGrp="1" noChangeArrowheads="1"/>
          </p:cNvSpPr>
          <p:nvPr>
            <p:ph idx="1"/>
          </p:nvPr>
        </p:nvSpPr>
        <p:spPr/>
        <p:txBody>
          <a:bodyPr/>
          <a:lstStyle/>
          <a:p>
            <a:pPr eaLnBrk="1" hangingPunct="1">
              <a:lnSpc>
                <a:spcPct val="90000"/>
              </a:lnSpc>
              <a:buFontTx/>
              <a:buNone/>
            </a:pPr>
            <a:r>
              <a:rPr lang="en-US" b="1" dirty="0" smtClean="0"/>
              <a:t>RFC 1958, based on papers from mid-80s</a:t>
            </a:r>
            <a:endParaRPr lang="en-US" dirty="0" smtClean="0"/>
          </a:p>
          <a:p>
            <a:pPr eaLnBrk="1" hangingPunct="1">
              <a:lnSpc>
                <a:spcPct val="90000"/>
              </a:lnSpc>
            </a:pPr>
            <a:r>
              <a:rPr lang="en-US" dirty="0" smtClean="0"/>
              <a:t>Make sure it works – before writing the standard</a:t>
            </a:r>
          </a:p>
          <a:p>
            <a:pPr eaLnBrk="1" hangingPunct="1">
              <a:lnSpc>
                <a:spcPct val="90000"/>
              </a:lnSpc>
            </a:pPr>
            <a:r>
              <a:rPr lang="en-US" dirty="0" smtClean="0"/>
              <a:t>Keep it simple</a:t>
            </a:r>
          </a:p>
          <a:p>
            <a:pPr eaLnBrk="1" hangingPunct="1">
              <a:lnSpc>
                <a:spcPct val="90000"/>
              </a:lnSpc>
            </a:pPr>
            <a:r>
              <a:rPr lang="en-US" dirty="0" smtClean="0"/>
              <a:t>Make clear choices</a:t>
            </a:r>
          </a:p>
          <a:p>
            <a:pPr eaLnBrk="1" hangingPunct="1">
              <a:lnSpc>
                <a:spcPct val="90000"/>
              </a:lnSpc>
            </a:pPr>
            <a:r>
              <a:rPr lang="en-US" dirty="0" smtClean="0"/>
              <a:t>Exploit modularity</a:t>
            </a:r>
          </a:p>
          <a:p>
            <a:pPr eaLnBrk="1" hangingPunct="1">
              <a:lnSpc>
                <a:spcPct val="90000"/>
              </a:lnSpc>
            </a:pPr>
            <a:r>
              <a:rPr lang="en-US" dirty="0" smtClean="0"/>
              <a:t>Expect heterogeneity</a:t>
            </a:r>
          </a:p>
          <a:p>
            <a:pPr eaLnBrk="1" hangingPunct="1">
              <a:lnSpc>
                <a:spcPct val="90000"/>
              </a:lnSpc>
            </a:pPr>
            <a:r>
              <a:rPr lang="en-US" dirty="0" smtClean="0"/>
              <a:t>Avoid </a:t>
            </a:r>
            <a:r>
              <a:rPr lang="en-US" i="1" dirty="0" smtClean="0"/>
              <a:t>static</a:t>
            </a:r>
            <a:r>
              <a:rPr lang="en-US" dirty="0" smtClean="0"/>
              <a:t> options and parameters</a:t>
            </a:r>
          </a:p>
          <a:p>
            <a:pPr eaLnBrk="1" hangingPunct="1">
              <a:lnSpc>
                <a:spcPct val="90000"/>
              </a:lnSpc>
            </a:pPr>
            <a:r>
              <a:rPr lang="en-US" dirty="0" smtClean="0"/>
              <a:t>Look for a good design; it need not be perfect</a:t>
            </a:r>
          </a:p>
          <a:p>
            <a:pPr lvl="1" eaLnBrk="1" hangingPunct="1">
              <a:lnSpc>
                <a:spcPct val="90000"/>
              </a:lnSpc>
            </a:pPr>
            <a:r>
              <a:rPr lang="en-US" dirty="0" smtClean="0"/>
              <a:t>80-20 rule: 80% of effects comes from 20% of causes</a:t>
            </a:r>
          </a:p>
          <a:p>
            <a:pPr eaLnBrk="1" hangingPunct="1">
              <a:lnSpc>
                <a:spcPct val="90000"/>
              </a:lnSpc>
            </a:pPr>
            <a:r>
              <a:rPr lang="en-US" dirty="0" smtClean="0"/>
              <a:t>Be strict when sending and tolerant when receiving</a:t>
            </a:r>
          </a:p>
          <a:p>
            <a:pPr eaLnBrk="1" hangingPunct="1">
              <a:lnSpc>
                <a:spcPct val="90000"/>
              </a:lnSpc>
            </a:pPr>
            <a:r>
              <a:rPr lang="en-US" dirty="0" smtClean="0"/>
              <a:t>Think about scalability (with regard to nodes and traffic)</a:t>
            </a:r>
          </a:p>
          <a:p>
            <a:pPr eaLnBrk="1" hangingPunct="1">
              <a:lnSpc>
                <a:spcPct val="90000"/>
              </a:lnSpc>
            </a:pPr>
            <a:r>
              <a:rPr lang="en-US" dirty="0" smtClean="0"/>
              <a:t>Consider performance and cost</a:t>
            </a:r>
          </a:p>
          <a:p>
            <a:pPr eaLnBrk="1" hangingPunct="1">
              <a:lnSpc>
                <a:spcPct val="90000"/>
              </a:lnSpc>
            </a:pPr>
            <a:endParaRPr lang="en-US" dirty="0" smtClean="0"/>
          </a:p>
          <a:p>
            <a:pPr eaLnBrk="1" hangingPunct="1">
              <a:lnSpc>
                <a:spcPct val="90000"/>
              </a:lnSpc>
              <a:buFont typeface="Wingdings" pitchFamily="2" charset="2"/>
              <a:buChar char="Ø"/>
            </a:pPr>
            <a:r>
              <a:rPr lang="en-US" dirty="0" smtClean="0"/>
              <a:t>Looking back, some choices are not optimal anymore.</a:t>
            </a:r>
          </a:p>
        </p:txBody>
      </p:sp>
      <p:sp>
        <p:nvSpPr>
          <p:cNvPr id="18434"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Content (2)</a:t>
            </a:r>
          </a:p>
        </p:txBody>
      </p:sp>
      <p:sp>
        <p:nvSpPr>
          <p:cNvPr id="6148" name="Rectangle 3"/>
          <p:cNvSpPr>
            <a:spLocks noGrp="1" noChangeArrowheads="1"/>
          </p:cNvSpPr>
          <p:nvPr>
            <p:ph sz="half" idx="1"/>
          </p:nvPr>
        </p:nvSpPr>
        <p:spPr/>
        <p:txBody>
          <a:bodyPr>
            <a:normAutofit lnSpcReduction="10000"/>
          </a:bodyPr>
          <a:lstStyle/>
          <a:p>
            <a:pPr marL="457200" indent="-457200">
              <a:buFont typeface="+mj-lt"/>
              <a:buAutoNum type="arabicPeriod" startAt="8"/>
            </a:pPr>
            <a:r>
              <a:rPr lang="en-US" b="1" dirty="0" smtClean="0"/>
              <a:t>Networked Computer &amp; Internet</a:t>
            </a:r>
          </a:p>
          <a:p>
            <a:pPr lvl="2"/>
            <a:r>
              <a:rPr lang="en-US" dirty="0" smtClean="0"/>
              <a:t>Sockets</a:t>
            </a:r>
          </a:p>
          <a:p>
            <a:pPr lvl="2"/>
            <a:r>
              <a:rPr lang="en-US" dirty="0" smtClean="0"/>
              <a:t>Internet</a:t>
            </a:r>
          </a:p>
          <a:p>
            <a:pPr lvl="2"/>
            <a:r>
              <a:rPr lang="en-US" dirty="0" smtClean="0"/>
              <a:t>Layers</a:t>
            </a:r>
          </a:p>
          <a:p>
            <a:pPr lvl="2"/>
            <a:r>
              <a:rPr lang="en-US" dirty="0" smtClean="0"/>
              <a:t>Protocols</a:t>
            </a:r>
          </a:p>
          <a:p>
            <a:pPr marL="457200" indent="-457200">
              <a:buFont typeface="+mj-lt"/>
              <a:buAutoNum type="arabicPeriod" startAt="8"/>
            </a:pPr>
            <a:r>
              <a:rPr lang="en-US" dirty="0"/>
              <a:t>Host-to-Network</a:t>
            </a:r>
          </a:p>
          <a:p>
            <a:pPr lvl="2"/>
            <a:r>
              <a:rPr lang="en-US" dirty="0" smtClean="0"/>
              <a:t>Physical Layer, Signals, Modems</a:t>
            </a:r>
          </a:p>
          <a:p>
            <a:pPr lvl="2"/>
            <a:r>
              <a:rPr lang="en-US" dirty="0" smtClean="0"/>
              <a:t>Data Link Layer, Framing, Flow Control, Error Detection/Correction</a:t>
            </a:r>
          </a:p>
          <a:p>
            <a:pPr lvl="2"/>
            <a:r>
              <a:rPr lang="en-US" dirty="0" smtClean="0"/>
              <a:t>Topologies, Medium Access</a:t>
            </a:r>
          </a:p>
          <a:p>
            <a:pPr lvl="2"/>
            <a:r>
              <a:rPr lang="en-US" dirty="0" smtClean="0"/>
              <a:t>Local Area Networks, Ethernet</a:t>
            </a:r>
          </a:p>
          <a:p>
            <a:pPr marL="457200" indent="-457200">
              <a:buFont typeface="+mj-lt"/>
              <a:buAutoNum type="arabicPeriod" startAt="8"/>
            </a:pPr>
            <a:r>
              <a:rPr lang="en-US" dirty="0"/>
              <a:t>Internetworking</a:t>
            </a:r>
          </a:p>
          <a:p>
            <a:pPr lvl="2"/>
            <a:r>
              <a:rPr lang="en-US" dirty="0" smtClean="0"/>
              <a:t>Switches, Routers</a:t>
            </a:r>
          </a:p>
          <a:p>
            <a:pPr lvl="2"/>
            <a:r>
              <a:rPr lang="en-US" dirty="0" smtClean="0"/>
              <a:t>Routing</a:t>
            </a:r>
          </a:p>
          <a:p>
            <a:pPr lvl="2"/>
            <a:r>
              <a:rPr lang="en-US" dirty="0" smtClean="0"/>
              <a:t>Internet Protocol</a:t>
            </a:r>
          </a:p>
          <a:p>
            <a:pPr lvl="2"/>
            <a:r>
              <a:rPr lang="en-US" dirty="0" smtClean="0"/>
              <a:t>Addressing</a:t>
            </a:r>
          </a:p>
          <a:p>
            <a:pPr lvl="1"/>
            <a:endParaRPr lang="en-US" dirty="0" smtClean="0"/>
          </a:p>
          <a:p>
            <a:pPr lvl="1"/>
            <a:endParaRPr lang="en-US" dirty="0" smtClean="0"/>
          </a:p>
          <a:p>
            <a:pPr lvl="1"/>
            <a:endParaRPr lang="en-US" dirty="0"/>
          </a:p>
        </p:txBody>
      </p:sp>
      <p:sp>
        <p:nvSpPr>
          <p:cNvPr id="6149" name="Rectangle 4"/>
          <p:cNvSpPr>
            <a:spLocks noGrp="1" noChangeArrowheads="1"/>
          </p:cNvSpPr>
          <p:nvPr>
            <p:ph sz="half" idx="2"/>
          </p:nvPr>
        </p:nvSpPr>
        <p:spPr/>
        <p:txBody>
          <a:bodyPr>
            <a:normAutofit lnSpcReduction="10000"/>
          </a:bodyPr>
          <a:lstStyle/>
          <a:p>
            <a:pPr marL="457200" indent="-457200">
              <a:lnSpc>
                <a:spcPct val="92000"/>
              </a:lnSpc>
              <a:buFont typeface="+mj-lt"/>
              <a:buAutoNum type="arabicPeriod" startAt="11"/>
            </a:pPr>
            <a:r>
              <a:rPr lang="en-US" sz="1900" dirty="0" smtClean="0"/>
              <a:t>Transport </a:t>
            </a:r>
            <a:r>
              <a:rPr lang="en-US" sz="1900" dirty="0"/>
              <a:t>Layer</a:t>
            </a:r>
          </a:p>
          <a:p>
            <a:pPr lvl="2"/>
            <a:r>
              <a:rPr lang="en-US" dirty="0" smtClean="0"/>
              <a:t>Protocol Mechanisms</a:t>
            </a:r>
          </a:p>
          <a:p>
            <a:pPr lvl="2"/>
            <a:r>
              <a:rPr lang="en-US" dirty="0" smtClean="0"/>
              <a:t>TCP, UDP</a:t>
            </a:r>
          </a:p>
          <a:p>
            <a:pPr lvl="2"/>
            <a:r>
              <a:rPr lang="en-US" dirty="0" smtClean="0"/>
              <a:t>Addressing, Ports</a:t>
            </a:r>
          </a:p>
          <a:p>
            <a:pPr marL="457200" indent="-457200">
              <a:buFont typeface="+mj-lt"/>
              <a:buAutoNum type="arabicPeriod" startAt="11"/>
            </a:pPr>
            <a:r>
              <a:rPr lang="en-US" sz="1900" dirty="0" smtClean="0"/>
              <a:t>Applications</a:t>
            </a:r>
            <a:endParaRPr lang="en-US" sz="1900" dirty="0"/>
          </a:p>
          <a:p>
            <a:pPr lvl="2"/>
            <a:r>
              <a:rPr lang="en-US" dirty="0" smtClean="0"/>
              <a:t>Domain Name System</a:t>
            </a:r>
          </a:p>
          <a:p>
            <a:pPr lvl="2"/>
            <a:r>
              <a:rPr lang="en-US" dirty="0" smtClean="0"/>
              <a:t>Email</a:t>
            </a:r>
          </a:p>
          <a:p>
            <a:pPr lvl="2"/>
            <a:r>
              <a:rPr lang="en-US" dirty="0" smtClean="0"/>
              <a:t>World Wide Web</a:t>
            </a:r>
          </a:p>
          <a:p>
            <a:pPr marL="457200" indent="-457200">
              <a:lnSpc>
                <a:spcPct val="112000"/>
              </a:lnSpc>
              <a:buFont typeface="+mj-lt"/>
              <a:buAutoNum type="arabicPeriod" startAt="11"/>
            </a:pPr>
            <a:r>
              <a:rPr lang="en-US" sz="1900" dirty="0" smtClean="0"/>
              <a:t>Network </a:t>
            </a:r>
            <a:r>
              <a:rPr lang="en-US" sz="1900" dirty="0"/>
              <a:t>Security</a:t>
            </a:r>
          </a:p>
          <a:p>
            <a:pPr lvl="2"/>
            <a:r>
              <a:rPr lang="en-US" dirty="0" smtClean="0"/>
              <a:t>Basic Concepts &amp; Terms</a:t>
            </a:r>
          </a:p>
          <a:p>
            <a:pPr lvl="2"/>
            <a:r>
              <a:rPr lang="en-US" dirty="0" smtClean="0"/>
              <a:t>Cryptology</a:t>
            </a:r>
          </a:p>
          <a:p>
            <a:pPr lvl="2"/>
            <a:r>
              <a:rPr lang="en-US" dirty="0" smtClean="0"/>
              <a:t>Firewalls, VPNs, IP Security, Email Security</a:t>
            </a:r>
          </a:p>
          <a:p>
            <a:pPr marL="457200" indent="-457200">
              <a:lnSpc>
                <a:spcPct val="122000"/>
              </a:lnSpc>
              <a:buFont typeface="+mj-lt"/>
              <a:buAutoNum type="arabicPeriod" startAt="11"/>
            </a:pPr>
            <a:r>
              <a:rPr lang="en-US" sz="1900" dirty="0"/>
              <a:t>Example</a:t>
            </a:r>
          </a:p>
          <a:p>
            <a:pPr lvl="2"/>
            <a:r>
              <a:rPr lang="en-US" dirty="0" smtClean="0"/>
              <a:t>Under the Hood of Surfing the Web</a:t>
            </a:r>
          </a:p>
          <a:p>
            <a:pPr lvl="1"/>
            <a:endParaRPr lang="en-US" dirty="0"/>
          </a:p>
        </p:txBody>
      </p:sp>
      <p:sp>
        <p:nvSpPr>
          <p:cNvPr id="6146" name="Fußzeilenplatzhalter 4"/>
          <p:cNvSpPr>
            <a:spLocks noGrp="1"/>
          </p:cNvSpPr>
          <p:nvPr>
            <p:ph type="ftr" sz="quarter" idx="10"/>
          </p:nvPr>
        </p:nvSpPr>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Development of the Internet</a:t>
            </a:r>
          </a:p>
        </p:txBody>
      </p:sp>
      <p:sp>
        <p:nvSpPr>
          <p:cNvPr id="19460" name="Rectangle 3"/>
          <p:cNvSpPr>
            <a:spLocks noGrp="1" noChangeArrowheads="1"/>
          </p:cNvSpPr>
          <p:nvPr>
            <p:ph idx="1"/>
          </p:nvPr>
        </p:nvSpPr>
        <p:spPr>
          <a:xfrm>
            <a:off x="334436" y="1232355"/>
            <a:ext cx="8947741" cy="5249412"/>
          </a:xfrm>
        </p:spPr>
        <p:txBody>
          <a:bodyPr>
            <a:normAutofit fontScale="92500" lnSpcReduction="10000"/>
          </a:bodyPr>
          <a:lstStyle/>
          <a:p>
            <a:r>
              <a:rPr lang="en-US" dirty="0" smtClean="0"/>
              <a:t>1962	DoD (Department of Defense): “Defense depends on communication.”</a:t>
            </a:r>
          </a:p>
          <a:p>
            <a:r>
              <a:rPr lang="en-US" dirty="0" smtClean="0"/>
              <a:t>1967	ARPA (Advanced Research Project Agency) of the DoD: </a:t>
            </a:r>
            <a:br>
              <a:rPr lang="en-US" dirty="0" smtClean="0"/>
            </a:br>
            <a:r>
              <a:rPr lang="en-US" dirty="0" smtClean="0"/>
              <a:t>	Project reliable packet network at SRI</a:t>
            </a:r>
          </a:p>
          <a:p>
            <a:r>
              <a:rPr lang="en-US" dirty="0" smtClean="0"/>
              <a:t>1969	First “Internet” (4 hosts)</a:t>
            </a:r>
          </a:p>
          <a:p>
            <a:r>
              <a:rPr lang="en-US" dirty="0" smtClean="0"/>
              <a:t>1971	Start of </a:t>
            </a:r>
            <a:r>
              <a:rPr lang="en-US" dirty="0" err="1" smtClean="0"/>
              <a:t>ARPAnet</a:t>
            </a:r>
            <a:r>
              <a:rPr lang="en-US" dirty="0" smtClean="0"/>
              <a:t>, the first Internet backbone</a:t>
            </a:r>
          </a:p>
          <a:p>
            <a:r>
              <a:rPr lang="en-US" dirty="0" smtClean="0"/>
              <a:t>1974	New protocol suite: TCP/IP (Transmission Control Protocol/Internet Protocol)</a:t>
            </a:r>
          </a:p>
          <a:p>
            <a:r>
              <a:rPr lang="en-US" dirty="0" smtClean="0"/>
              <a:t>1980	Integration of TCP/IP protocols into UNIX (BSD)</a:t>
            </a:r>
          </a:p>
          <a:p>
            <a:r>
              <a:rPr lang="en-US" dirty="0" smtClean="0"/>
              <a:t>1988	IP connection to the Internet from Germany via </a:t>
            </a:r>
            <a:r>
              <a:rPr lang="en-US" dirty="0" err="1" smtClean="0"/>
              <a:t>EUnet</a:t>
            </a:r>
            <a:r>
              <a:rPr lang="en-US" dirty="0" smtClean="0"/>
              <a:t> - IRB Dortmund </a:t>
            </a:r>
            <a:br>
              <a:rPr lang="en-US" dirty="0" smtClean="0"/>
            </a:br>
            <a:r>
              <a:rPr lang="en-US" dirty="0" smtClean="0"/>
              <a:t>	and </a:t>
            </a:r>
            <a:r>
              <a:rPr lang="en-US" dirty="0" err="1" smtClean="0"/>
              <a:t>XLink</a:t>
            </a:r>
            <a:r>
              <a:rPr lang="en-US" dirty="0" smtClean="0"/>
              <a:t> Karlsruhe</a:t>
            </a:r>
          </a:p>
          <a:p>
            <a:r>
              <a:rPr lang="en-US" dirty="0" smtClean="0"/>
              <a:t>1991	EBONE: European backbone </a:t>
            </a:r>
          </a:p>
          <a:p>
            <a:r>
              <a:rPr lang="en-US" dirty="0" smtClean="0"/>
              <a:t>1995	Internet becomes visible due to WWW</a:t>
            </a:r>
          </a:p>
          <a:p>
            <a:r>
              <a:rPr lang="en-US" dirty="0" smtClean="0"/>
              <a:t>1996 	University Corporation for Advanced Internet Development - Internet2</a:t>
            </a:r>
          </a:p>
          <a:p>
            <a:r>
              <a:rPr lang="en-US" dirty="0" smtClean="0"/>
              <a:t>1999	Second Internet2-Backbone: Abilene</a:t>
            </a:r>
          </a:p>
          <a:p>
            <a:r>
              <a:rPr lang="en-US" dirty="0" smtClean="0"/>
              <a:t>~2000	Rise and fall of dotcoms</a:t>
            </a:r>
          </a:p>
          <a:p>
            <a:r>
              <a:rPr lang="en-US" dirty="0" smtClean="0"/>
              <a:t>2006	VoIP, Web 2.0 hype (and history repeats…)</a:t>
            </a:r>
          </a:p>
          <a:p>
            <a:r>
              <a:rPr lang="en-US" dirty="0" smtClean="0"/>
              <a:t>2009	Clouds, more clouds</a:t>
            </a:r>
          </a:p>
          <a:p>
            <a:r>
              <a:rPr lang="en-US" dirty="0" smtClean="0"/>
              <a:t>2010+	Everything is mobile (&gt; 4.5bn subscribers), apps rule…</a:t>
            </a:r>
          </a:p>
          <a:p>
            <a:r>
              <a:rPr lang="en-US" dirty="0" smtClean="0"/>
              <a:t>20xy	Internet of Things with &gt; 30bn devices, IPv6 finally everywhere</a:t>
            </a:r>
            <a:endParaRPr lang="en-US" dirty="0"/>
          </a:p>
        </p:txBody>
      </p:sp>
      <p:sp>
        <p:nvSpPr>
          <p:cNvPr id="19458" name="Fußzeilenplatzhalter 3"/>
          <p:cNvSpPr>
            <a:spLocks noGrp="1"/>
          </p:cNvSpPr>
          <p:nvPr>
            <p:ph type="ftr" sz="quarter" idx="10"/>
          </p:nvPr>
        </p:nvSpPr>
        <p:spPr/>
        <p:txBody>
          <a:bodyPr/>
          <a:lstStyle/>
          <a:p>
            <a:r>
              <a:rPr lang="en-US" smtClean="0"/>
              <a:t>TI 3: Operating Systems and Computer Networks</a:t>
            </a:r>
            <a:endParaRPr lang="en-US"/>
          </a:p>
        </p:txBody>
      </p:sp>
      <p:pic>
        <p:nvPicPr>
          <p:cNvPr id="6" name="Picture 5"/>
          <p:cNvPicPr>
            <a:picLocks noChangeAspect="1"/>
          </p:cNvPicPr>
          <p:nvPr/>
        </p:nvPicPr>
        <p:blipFill>
          <a:blip r:embed="rId3"/>
          <a:stretch>
            <a:fillRect/>
          </a:stretch>
        </p:blipFill>
        <p:spPr>
          <a:xfrm>
            <a:off x="9570824" y="908720"/>
            <a:ext cx="2127820" cy="2101871"/>
          </a:xfrm>
          <a:prstGeom prst="rect">
            <a:avLst/>
          </a:prstGeom>
        </p:spPr>
      </p:pic>
      <p:sp>
        <p:nvSpPr>
          <p:cNvPr id="7" name="TextBox 6"/>
          <p:cNvSpPr txBox="1"/>
          <p:nvPr/>
        </p:nvSpPr>
        <p:spPr>
          <a:xfrm>
            <a:off x="9859469" y="2918009"/>
            <a:ext cx="1550529" cy="185164"/>
          </a:xfrm>
          <a:prstGeom prst="rect">
            <a:avLst/>
          </a:prstGeom>
          <a:noFill/>
        </p:spPr>
        <p:txBody>
          <a:bodyPr wrap="none" rtlCol="0">
            <a:spAutoFit/>
          </a:bodyPr>
          <a:lstStyle/>
          <a:p>
            <a:pPr defTabSz="914016">
              <a:lnSpc>
                <a:spcPts val="1428"/>
              </a:lnSpc>
              <a:spcBef>
                <a:spcPts val="286"/>
              </a:spcBef>
              <a:buClr>
                <a:prstClr val="black"/>
              </a:buClr>
            </a:pPr>
            <a:r>
              <a:rPr lang="en-US" sz="600" dirty="0">
                <a:solidFill>
                  <a:schemeClr val="bg1">
                    <a:lumMod val="65000"/>
                  </a:schemeClr>
                </a:solidFill>
                <a:latin typeface="Arial"/>
              </a:rPr>
              <a:t>Scan of ARPANET logic map, circa 1969, </a:t>
            </a:r>
            <a:r>
              <a:rPr lang="de-DE" sz="600" dirty="0">
                <a:solidFill>
                  <a:schemeClr val="bg1">
                    <a:lumMod val="65000"/>
                  </a:schemeClr>
                </a:solidFill>
                <a:latin typeface="Arial"/>
              </a:rPr>
              <a:t>© </a:t>
            </a:r>
            <a:r>
              <a:rPr lang="en-US" sz="600" dirty="0" smtClean="0">
                <a:solidFill>
                  <a:schemeClr val="bg1">
                    <a:lumMod val="65000"/>
                  </a:schemeClr>
                </a:solidFill>
                <a:latin typeface="Arial"/>
              </a:rPr>
              <a:t>SRI </a:t>
            </a:r>
            <a:r>
              <a:rPr lang="en-US" sz="600" dirty="0">
                <a:solidFill>
                  <a:schemeClr val="bg1">
                    <a:lumMod val="65000"/>
                  </a:schemeClr>
                </a:solidFill>
                <a:latin typeface="Arial"/>
              </a:rPr>
              <a:t>International</a:t>
            </a:r>
            <a:endParaRPr lang="de-DE" sz="600" dirty="0">
              <a:solidFill>
                <a:schemeClr val="bg1">
                  <a:lumMod val="65000"/>
                </a:schemeClr>
              </a:solidFill>
              <a:latin typeface="Aria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99895" y="4439954"/>
            <a:ext cx="2269674" cy="2064989"/>
          </a:xfrm>
          <a:prstGeom prst="rect">
            <a:avLst/>
          </a:prstGeom>
        </p:spPr>
      </p:pic>
      <p:sp>
        <p:nvSpPr>
          <p:cNvPr id="9" name="Textfeld 4"/>
          <p:cNvSpPr txBox="1"/>
          <p:nvPr/>
        </p:nvSpPr>
        <p:spPr>
          <a:xfrm rot="16200000">
            <a:off x="10650325" y="4868372"/>
            <a:ext cx="2067593" cy="164040"/>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016">
              <a:lnSpc>
                <a:spcPts val="1428"/>
              </a:lnSpc>
              <a:spcBef>
                <a:spcPts val="286"/>
              </a:spcBef>
              <a:buClr>
                <a:prstClr val="black"/>
              </a:buClr>
            </a:pPr>
            <a:r>
              <a:rPr lang="de-DE" sz="600" dirty="0">
                <a:solidFill>
                  <a:schemeClr val="bg1">
                    <a:lumMod val="65000"/>
                  </a:schemeClr>
                </a:solidFill>
                <a:latin typeface="Arial"/>
              </a:rPr>
              <a:t>© </a:t>
            </a:r>
            <a:r>
              <a:rPr lang="de-DE" sz="600" dirty="0" smtClean="0">
                <a:solidFill>
                  <a:schemeClr val="bg1">
                    <a:lumMod val="65000"/>
                  </a:schemeClr>
                </a:solidFill>
                <a:latin typeface="Arial"/>
              </a:rPr>
              <a:t>Steve </a:t>
            </a:r>
            <a:r>
              <a:rPr lang="de-DE" sz="600" dirty="0" err="1" smtClean="0">
                <a:solidFill>
                  <a:schemeClr val="bg1">
                    <a:lumMod val="65000"/>
                  </a:schemeClr>
                </a:solidFill>
                <a:latin typeface="Arial"/>
              </a:rPr>
              <a:t>Jurvetson</a:t>
            </a:r>
            <a:r>
              <a:rPr lang="de-DE" sz="600" dirty="0" smtClean="0">
                <a:solidFill>
                  <a:schemeClr val="bg1">
                    <a:lumMod val="65000"/>
                  </a:schemeClr>
                </a:solidFill>
                <a:latin typeface="Arial"/>
              </a:rPr>
              <a:t> / CC BY 2.0</a:t>
            </a:r>
            <a:endParaRPr lang="de-DE" sz="600" dirty="0">
              <a:solidFill>
                <a:schemeClr val="bg1">
                  <a:lumMod val="65000"/>
                </a:schemeClr>
              </a:solidFill>
              <a:latin typeface="Arial"/>
            </a:endParaRPr>
          </a:p>
        </p:txBody>
      </p:sp>
      <p:sp>
        <p:nvSpPr>
          <p:cNvPr id="10" name="Right Arrow 9"/>
          <p:cNvSpPr/>
          <p:nvPr/>
        </p:nvSpPr>
        <p:spPr bwMode="auto">
          <a:xfrm rot="5400000">
            <a:off x="10238353" y="2931177"/>
            <a:ext cx="936103" cy="1643717"/>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270" wrap="none" lIns="144000" tIns="36000" rIns="72000" bIns="45720" numCol="1" rtlCol="0" anchor="ctr" anchorCtr="1"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1969 </a:t>
            </a:r>
          </a:p>
          <a:p>
            <a:pPr marL="0" marR="0" indent="0"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a:t>
            </a:r>
          </a:p>
          <a:p>
            <a:pPr marL="0" marR="0" indent="0"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2020</a:t>
            </a:r>
            <a:endParaRPr kumimoji="0" lang="de-DE" sz="16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Global Mobile Data </a:t>
            </a:r>
            <a:r>
              <a:rPr lang="fr-FR" dirty="0" err="1" smtClean="0"/>
              <a:t>Traffic</a:t>
            </a:r>
            <a:r>
              <a:rPr lang="fr-FR" dirty="0" smtClean="0"/>
              <a:t> </a:t>
            </a:r>
            <a:r>
              <a:rPr lang="fr-FR" dirty="0" err="1" smtClean="0"/>
              <a:t>Forecast</a:t>
            </a:r>
            <a:r>
              <a:rPr lang="fr-FR" dirty="0" smtClean="0"/>
              <a:t> by </a:t>
            </a:r>
            <a:r>
              <a:rPr lang="fr-FR" dirty="0" err="1" smtClean="0"/>
              <a:t>Region</a:t>
            </a:r>
            <a:endParaRPr lang="fr-FR" dirty="0"/>
          </a:p>
        </p:txBody>
      </p:sp>
      <p:pic>
        <p:nvPicPr>
          <p:cNvPr id="5" name="Image 4" descr="global-mobile-data-traffic-forecast-by-region(source-Cisco-and-MIT-Technology Revi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4" y="1284850"/>
            <a:ext cx="5544614" cy="5344550"/>
          </a:xfrm>
          <a:prstGeom prst="rect">
            <a:avLst/>
          </a:prstGeom>
        </p:spPr>
      </p:pic>
      <p:sp>
        <p:nvSpPr>
          <p:cNvPr id="6" name="ZoneTexte 5"/>
          <p:cNvSpPr txBox="1"/>
          <p:nvPr/>
        </p:nvSpPr>
        <p:spPr>
          <a:xfrm>
            <a:off x="623392" y="5157192"/>
            <a:ext cx="2232248" cy="461665"/>
          </a:xfrm>
          <a:prstGeom prst="rect">
            <a:avLst/>
          </a:prstGeom>
          <a:noFill/>
        </p:spPr>
        <p:txBody>
          <a:bodyPr wrap="square" rtlCol="0">
            <a:spAutoFit/>
          </a:bodyPr>
          <a:lstStyle/>
          <a:p>
            <a:r>
              <a:rPr lang="fr-FR" sz="1200" dirty="0"/>
              <a:t>Source: Cisco and MIT </a:t>
            </a:r>
            <a:r>
              <a:rPr lang="fr-FR" sz="1200" dirty="0" err="1"/>
              <a:t>Technology</a:t>
            </a:r>
            <a:r>
              <a:rPr lang="fr-FR" sz="1200" dirty="0"/>
              <a:t> </a:t>
            </a:r>
            <a:r>
              <a:rPr lang="fr-FR" sz="1200" dirty="0" err="1"/>
              <a:t>Review</a:t>
            </a:r>
            <a:endParaRPr lang="fr-FR" sz="1200" dirty="0"/>
          </a:p>
        </p:txBody>
      </p:sp>
      <p:sp>
        <p:nvSpPr>
          <p:cNvPr id="4" name="TextBox 3"/>
          <p:cNvSpPr txBox="1"/>
          <p:nvPr/>
        </p:nvSpPr>
        <p:spPr>
          <a:xfrm>
            <a:off x="7536160" y="6260068"/>
            <a:ext cx="2659702" cy="369332"/>
          </a:xfrm>
          <a:prstGeom prst="rect">
            <a:avLst/>
          </a:prstGeom>
          <a:noFill/>
        </p:spPr>
        <p:txBody>
          <a:bodyPr wrap="none" rtlCol="0">
            <a:spAutoFit/>
          </a:bodyPr>
          <a:lstStyle/>
          <a:p>
            <a:r>
              <a:rPr lang="de-DE" dirty="0" smtClean="0">
                <a:latin typeface="+mn-lt"/>
              </a:rPr>
              <a:t>More </a:t>
            </a:r>
            <a:r>
              <a:rPr lang="de-DE" dirty="0" err="1" smtClean="0">
                <a:latin typeface="+mn-lt"/>
              </a:rPr>
              <a:t>than</a:t>
            </a:r>
            <a:r>
              <a:rPr lang="de-DE" dirty="0" smtClean="0">
                <a:latin typeface="+mn-lt"/>
              </a:rPr>
              <a:t> 50% </a:t>
            </a:r>
            <a:r>
              <a:rPr lang="de-DE" dirty="0" err="1" smtClean="0">
                <a:latin typeface="+mn-lt"/>
              </a:rPr>
              <a:t>is</a:t>
            </a:r>
            <a:r>
              <a:rPr lang="de-DE" dirty="0" smtClean="0">
                <a:latin typeface="+mn-lt"/>
              </a:rPr>
              <a:t> </a:t>
            </a:r>
            <a:r>
              <a:rPr lang="de-DE" dirty="0" err="1" smtClean="0">
                <a:latin typeface="+mn-lt"/>
              </a:rPr>
              <a:t>video</a:t>
            </a:r>
            <a:r>
              <a:rPr lang="de-DE" dirty="0" smtClean="0">
                <a:latin typeface="+mn-lt"/>
              </a:rPr>
              <a:t>!</a:t>
            </a:r>
            <a:endParaRPr lang="de-DE" dirty="0">
              <a:latin typeface="+mn-lt"/>
            </a:endParaRPr>
          </a:p>
        </p:txBody>
      </p:sp>
      <p:sp>
        <p:nvSpPr>
          <p:cNvPr id="7" name="Fußzeilenplatzhalter 3"/>
          <p:cNvSpPr>
            <a:spLocks noGrp="1"/>
          </p:cNvSpPr>
          <p:nvPr>
            <p:ph type="ftr" sz="quarter" idx="10"/>
          </p:nvPr>
        </p:nvSpPr>
        <p:spPr>
          <a:xfrm>
            <a:off x="334433" y="6629400"/>
            <a:ext cx="7969251" cy="228600"/>
          </a:xfrm>
        </p:spPr>
        <p:txBody>
          <a:bodyPr/>
          <a:lstStyle/>
          <a:p>
            <a:r>
              <a:rPr lang="en-US" dirty="0" smtClean="0"/>
              <a:t>TI 3: Operating Systems and Computer Networks</a:t>
            </a:r>
            <a:endParaRPr lang="en-US" dirty="0"/>
          </a:p>
        </p:txBody>
      </p:sp>
      <p:pic>
        <p:nvPicPr>
          <p:cNvPr id="3" name="Picture 2"/>
          <p:cNvPicPr>
            <a:picLocks noChangeAspect="1"/>
          </p:cNvPicPr>
          <p:nvPr/>
        </p:nvPicPr>
        <p:blipFill>
          <a:blip r:embed="rId4"/>
          <a:stretch>
            <a:fillRect/>
          </a:stretch>
        </p:blipFill>
        <p:spPr>
          <a:xfrm>
            <a:off x="5951984" y="1623735"/>
            <a:ext cx="6240017" cy="4636333"/>
          </a:xfrm>
          <a:prstGeom prst="rect">
            <a:avLst/>
          </a:prstGeom>
        </p:spPr>
      </p:pic>
    </p:spTree>
    <p:extLst>
      <p:ext uri="{BB962C8B-B14F-4D97-AF65-F5344CB8AC3E}">
        <p14:creationId xmlns:p14="http://schemas.microsoft.com/office/powerpoint/2010/main" val="2230924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Internet Users World-Wide</a:t>
            </a:r>
          </a:p>
        </p:txBody>
      </p:sp>
      <p:sp>
        <p:nvSpPr>
          <p:cNvPr id="20482"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20567" name="AutoShape 893" descr="world internet users"/>
          <p:cNvSpPr>
            <a:spLocks noChangeAspect="1" noChangeArrowheads="1"/>
          </p:cNvSpPr>
          <p:nvPr/>
        </p:nvSpPr>
        <p:spPr bwMode="auto">
          <a:xfrm>
            <a:off x="5943600" y="3479502"/>
            <a:ext cx="304800" cy="304800"/>
          </a:xfrm>
          <a:prstGeom prst="rect">
            <a:avLst/>
          </a:prstGeom>
          <a:noFill/>
          <a:ln w="9525">
            <a:noFill/>
            <a:miter lim="800000"/>
            <a:headEnd/>
            <a:tailEnd/>
          </a:ln>
        </p:spPr>
        <p:txBody>
          <a:bodyPr/>
          <a:lstStyle/>
          <a:p>
            <a:endParaRPr lang="de-DE"/>
          </a:p>
        </p:txBody>
      </p:sp>
      <p:pic>
        <p:nvPicPr>
          <p:cNvPr id="4" name="Picture 3"/>
          <p:cNvPicPr>
            <a:picLocks noChangeAspect="1"/>
          </p:cNvPicPr>
          <p:nvPr/>
        </p:nvPicPr>
        <p:blipFill>
          <a:blip r:embed="rId3"/>
          <a:stretch>
            <a:fillRect/>
          </a:stretch>
        </p:blipFill>
        <p:spPr>
          <a:xfrm>
            <a:off x="623392" y="2120851"/>
            <a:ext cx="5048250" cy="2867025"/>
          </a:xfrm>
          <a:prstGeom prst="rect">
            <a:avLst/>
          </a:prstGeom>
        </p:spPr>
      </p:pic>
      <p:pic>
        <p:nvPicPr>
          <p:cNvPr id="5" name="Picture 4"/>
          <p:cNvPicPr>
            <a:picLocks noChangeAspect="1"/>
          </p:cNvPicPr>
          <p:nvPr/>
        </p:nvPicPr>
        <p:blipFill>
          <a:blip r:embed="rId4"/>
          <a:stretch>
            <a:fillRect/>
          </a:stretch>
        </p:blipFill>
        <p:spPr>
          <a:xfrm>
            <a:off x="5853608" y="1578651"/>
            <a:ext cx="6338392" cy="4411302"/>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mtClean="0"/>
              <a:t>Hosts and Internet Domains</a:t>
            </a:r>
          </a:p>
        </p:txBody>
      </p:sp>
      <p:sp>
        <p:nvSpPr>
          <p:cNvPr id="21506"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21509" name="Text Box 3"/>
          <p:cNvSpPr txBox="1">
            <a:spLocks noChangeArrowheads="1"/>
          </p:cNvSpPr>
          <p:nvPr/>
        </p:nvSpPr>
        <p:spPr bwMode="auto">
          <a:xfrm>
            <a:off x="2351584" y="6340697"/>
            <a:ext cx="5490606" cy="230832"/>
          </a:xfrm>
          <a:prstGeom prst="rect">
            <a:avLst/>
          </a:prstGeom>
          <a:noFill/>
          <a:ln w="12700">
            <a:noFill/>
            <a:miter lim="800000"/>
            <a:headEnd type="none" w="sm" len="sm"/>
            <a:tailEnd type="none" w="sm" len="sm"/>
          </a:ln>
        </p:spPr>
        <p:txBody>
          <a:bodyPr wrap="none">
            <a:spAutoFit/>
          </a:bodyPr>
          <a:lstStyle/>
          <a:p>
            <a:pPr eaLnBrk="0" hangingPunct="0"/>
            <a:r>
              <a:rPr lang="en-US" sz="900" dirty="0"/>
              <a:t>Sources: DENIC (www.denic.de), Internet Systems Consortium, Inc. (http://www.isc.org/)</a:t>
            </a:r>
          </a:p>
        </p:txBody>
      </p:sp>
      <p:sp>
        <p:nvSpPr>
          <p:cNvPr id="21510" name="Text Box 5"/>
          <p:cNvSpPr txBox="1">
            <a:spLocks noChangeArrowheads="1"/>
          </p:cNvSpPr>
          <p:nvPr/>
        </p:nvSpPr>
        <p:spPr bwMode="auto">
          <a:xfrm>
            <a:off x="311174" y="1191200"/>
            <a:ext cx="9061135" cy="646331"/>
          </a:xfrm>
          <a:prstGeom prst="rect">
            <a:avLst/>
          </a:prstGeom>
          <a:noFill/>
          <a:ln w="25400">
            <a:noFill/>
            <a:miter lim="800000"/>
            <a:headEnd/>
            <a:tailEnd/>
          </a:ln>
        </p:spPr>
        <p:txBody>
          <a:bodyPr wrap="none">
            <a:spAutoFit/>
          </a:bodyPr>
          <a:lstStyle/>
          <a:p>
            <a:pPr algn="l" eaLnBrk="0" hangingPunct="0"/>
            <a:r>
              <a:rPr lang="de-DE" dirty="0" smtClean="0">
                <a:latin typeface="Arial" pitchFamily="34" charset="0"/>
              </a:rPr>
              <a:t>15 </a:t>
            </a:r>
            <a:r>
              <a:rPr lang="de-DE" dirty="0" err="1">
                <a:latin typeface="Arial" pitchFamily="34" charset="0"/>
              </a:rPr>
              <a:t>million</a:t>
            </a:r>
            <a:r>
              <a:rPr lang="de-DE" dirty="0">
                <a:latin typeface="Arial" pitchFamily="34" charset="0"/>
              </a:rPr>
              <a:t> .de – </a:t>
            </a:r>
            <a:r>
              <a:rPr lang="de-DE" dirty="0" err="1">
                <a:latin typeface="Arial" pitchFamily="34" charset="0"/>
              </a:rPr>
              <a:t>domains</a:t>
            </a:r>
            <a:endParaRPr lang="de-DE" dirty="0">
              <a:latin typeface="Arial" pitchFamily="34" charset="0"/>
            </a:endParaRPr>
          </a:p>
          <a:p>
            <a:pPr algn="l" eaLnBrk="0" hangingPunct="0"/>
            <a:r>
              <a:rPr lang="de-DE" dirty="0" smtClean="0">
                <a:latin typeface="Arial" pitchFamily="34" charset="0"/>
              </a:rPr>
              <a:t>&gt; 1 </a:t>
            </a:r>
            <a:r>
              <a:rPr lang="de-DE" dirty="0" err="1" smtClean="0">
                <a:latin typeface="Arial" pitchFamily="34" charset="0"/>
              </a:rPr>
              <a:t>billion</a:t>
            </a:r>
            <a:r>
              <a:rPr lang="de-DE" dirty="0" smtClean="0">
                <a:latin typeface="Arial" pitchFamily="34" charset="0"/>
              </a:rPr>
              <a:t> </a:t>
            </a:r>
            <a:r>
              <a:rPr lang="de-DE" dirty="0" err="1" smtClean="0">
                <a:latin typeface="Arial" pitchFamily="34" charset="0"/>
              </a:rPr>
              <a:t>hosts</a:t>
            </a:r>
            <a:r>
              <a:rPr lang="de-DE" dirty="0" smtClean="0">
                <a:latin typeface="Arial" pitchFamily="34" charset="0"/>
              </a:rPr>
              <a:t> </a:t>
            </a:r>
            <a:r>
              <a:rPr lang="de-DE" dirty="0" err="1" smtClean="0">
                <a:latin typeface="Arial" pitchFamily="34" charset="0"/>
              </a:rPr>
              <a:t>world-wide</a:t>
            </a:r>
            <a:r>
              <a:rPr lang="de-DE" dirty="0" smtClean="0">
                <a:latin typeface="Arial" pitchFamily="34" charset="0"/>
              </a:rPr>
              <a:t> (but &gt; 7 </a:t>
            </a:r>
            <a:r>
              <a:rPr lang="de-DE" dirty="0" err="1" smtClean="0">
                <a:latin typeface="Arial" pitchFamily="34" charset="0"/>
              </a:rPr>
              <a:t>billion</a:t>
            </a:r>
            <a:r>
              <a:rPr lang="de-DE" dirty="0" smtClean="0">
                <a:latin typeface="Arial" pitchFamily="34" charset="0"/>
              </a:rPr>
              <a:t> mobile </a:t>
            </a:r>
            <a:r>
              <a:rPr lang="de-DE" dirty="0" err="1" smtClean="0">
                <a:latin typeface="Arial" pitchFamily="34" charset="0"/>
              </a:rPr>
              <a:t>devices</a:t>
            </a:r>
            <a:r>
              <a:rPr lang="de-DE" dirty="0" smtClean="0">
                <a:latin typeface="Arial" pitchFamily="34" charset="0"/>
              </a:rPr>
              <a:t>, &gt; 30 </a:t>
            </a:r>
            <a:r>
              <a:rPr lang="de-DE" dirty="0" err="1" smtClean="0">
                <a:latin typeface="Arial" pitchFamily="34" charset="0"/>
              </a:rPr>
              <a:t>billion</a:t>
            </a:r>
            <a:r>
              <a:rPr lang="de-DE" dirty="0" smtClean="0">
                <a:latin typeface="Arial" pitchFamily="34" charset="0"/>
              </a:rPr>
              <a:t> </a:t>
            </a:r>
            <a:r>
              <a:rPr lang="de-DE" dirty="0" err="1" smtClean="0">
                <a:latin typeface="Arial" pitchFamily="34" charset="0"/>
              </a:rPr>
              <a:t>IoT</a:t>
            </a:r>
            <a:r>
              <a:rPr lang="de-DE" dirty="0" smtClean="0">
                <a:latin typeface="Arial" pitchFamily="34" charset="0"/>
              </a:rPr>
              <a:t> </a:t>
            </a:r>
            <a:r>
              <a:rPr lang="de-DE" dirty="0" err="1" smtClean="0">
                <a:latin typeface="Arial" pitchFamily="34" charset="0"/>
              </a:rPr>
              <a:t>predicted</a:t>
            </a:r>
            <a:r>
              <a:rPr lang="de-DE" dirty="0" smtClean="0">
                <a:latin typeface="Arial" pitchFamily="34" charset="0"/>
              </a:rPr>
              <a:t>…)</a:t>
            </a:r>
            <a:endParaRPr lang="en-US" dirty="0">
              <a:latin typeface="Arial" pitchFamily="34" charset="0"/>
            </a:endParaRPr>
          </a:p>
        </p:txBody>
      </p:sp>
      <p:sp>
        <p:nvSpPr>
          <p:cNvPr id="21511" name="Rectangle 6"/>
          <p:cNvSpPr>
            <a:spLocks noChangeArrowheads="1"/>
          </p:cNvSpPr>
          <p:nvPr/>
        </p:nvSpPr>
        <p:spPr bwMode="auto">
          <a:xfrm>
            <a:off x="2684463" y="2025651"/>
            <a:ext cx="6723062" cy="3211513"/>
          </a:xfrm>
          <a:prstGeom prst="rect">
            <a:avLst/>
          </a:prstGeom>
          <a:noFill/>
          <a:ln w="9525">
            <a:noFill/>
            <a:miter lim="800000"/>
            <a:headEnd/>
            <a:tailEnd/>
          </a:ln>
        </p:spPr>
        <p:txBody>
          <a:bodyPr/>
          <a:lstStyle/>
          <a:p>
            <a:endParaRPr lang="de-DE"/>
          </a:p>
        </p:txBody>
      </p:sp>
      <p:sp>
        <p:nvSpPr>
          <p:cNvPr id="21512" name="Rectangle 9"/>
          <p:cNvSpPr>
            <a:spLocks noChangeArrowheads="1"/>
          </p:cNvSpPr>
          <p:nvPr/>
        </p:nvSpPr>
        <p:spPr bwMode="auto">
          <a:xfrm>
            <a:off x="2835276" y="1963738"/>
            <a:ext cx="6334125" cy="3409950"/>
          </a:xfrm>
          <a:prstGeom prst="rect">
            <a:avLst/>
          </a:prstGeom>
          <a:noFill/>
          <a:ln w="9525">
            <a:noFill/>
            <a:miter lim="800000"/>
            <a:headEnd/>
            <a:tailEnd/>
          </a:ln>
        </p:spPr>
        <p:txBody>
          <a:bodyPr/>
          <a:lstStyle/>
          <a:p>
            <a:endParaRPr lang="de-DE"/>
          </a:p>
        </p:txBody>
      </p:sp>
      <p:sp>
        <p:nvSpPr>
          <p:cNvPr id="21513" name="Rectangle 19"/>
          <p:cNvSpPr>
            <a:spLocks noChangeArrowheads="1"/>
          </p:cNvSpPr>
          <p:nvPr/>
        </p:nvSpPr>
        <p:spPr bwMode="auto">
          <a:xfrm>
            <a:off x="2835276" y="1963738"/>
            <a:ext cx="6334125" cy="3409950"/>
          </a:xfrm>
          <a:prstGeom prst="rect">
            <a:avLst/>
          </a:prstGeom>
          <a:noFill/>
          <a:ln w="9525">
            <a:noFill/>
            <a:miter lim="800000"/>
            <a:headEnd/>
            <a:tailEnd/>
          </a:ln>
        </p:spPr>
        <p:txBody>
          <a:bodyPr/>
          <a:lstStyle/>
          <a:p>
            <a:endParaRPr lang="de-DE"/>
          </a:p>
        </p:txBody>
      </p:sp>
      <p:pic>
        <p:nvPicPr>
          <p:cNvPr id="2" name="Grafik 1"/>
          <p:cNvPicPr>
            <a:picLocks noChangeAspect="1"/>
          </p:cNvPicPr>
          <p:nvPr/>
        </p:nvPicPr>
        <p:blipFill>
          <a:blip r:embed="rId3"/>
          <a:stretch>
            <a:fillRect/>
          </a:stretch>
        </p:blipFill>
        <p:spPr>
          <a:xfrm>
            <a:off x="407368" y="2216208"/>
            <a:ext cx="5458408" cy="3526971"/>
          </a:xfrm>
          <a:prstGeom prst="rect">
            <a:avLst/>
          </a:prstGeom>
        </p:spPr>
      </p:pic>
      <p:pic>
        <p:nvPicPr>
          <p:cNvPr id="4" name="Picture 3"/>
          <p:cNvPicPr>
            <a:picLocks noChangeAspect="1"/>
          </p:cNvPicPr>
          <p:nvPr/>
        </p:nvPicPr>
        <p:blipFill>
          <a:blip r:embed="rId4"/>
          <a:stretch>
            <a:fillRect/>
          </a:stretch>
        </p:blipFill>
        <p:spPr>
          <a:xfrm>
            <a:off x="5865776" y="1898453"/>
            <a:ext cx="6210300" cy="432435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Check the latest numbers regarding domains, hosts, users, penetration!</a:t>
            </a:r>
          </a:p>
          <a:p>
            <a:pPr lvl="1"/>
            <a:r>
              <a:rPr lang="en-US" dirty="0" smtClean="0"/>
              <a:t>What is the job of a router (from a high-level perspective)?</a:t>
            </a:r>
          </a:p>
          <a:p>
            <a:pPr lvl="1"/>
            <a:r>
              <a:rPr lang="en-US" dirty="0" smtClean="0"/>
              <a:t>What do applications see from the network stack?</a:t>
            </a:r>
          </a:p>
          <a:p>
            <a:pPr lvl="1"/>
            <a:r>
              <a:rPr lang="en-US" dirty="0" smtClean="0"/>
              <a:t>Who owns the Internet?</a:t>
            </a:r>
          </a:p>
          <a:p>
            <a:pPr lvl="1"/>
            <a:r>
              <a:rPr lang="en-US" dirty="0" smtClean="0"/>
              <a:t>Why having peering points?</a:t>
            </a:r>
          </a:p>
          <a:p>
            <a:pPr lvl="1"/>
            <a:r>
              <a:rPr lang="en-US" dirty="0" smtClean="0"/>
              <a:t>What do many services in the Internet have in common?</a:t>
            </a:r>
          </a:p>
          <a:p>
            <a:pPr lvl="1"/>
            <a:r>
              <a:rPr lang="en-US" dirty="0" smtClean="0"/>
              <a:t>Compare the classical Internet design principles with today’s applications and their requirements. What challenges do arise?</a:t>
            </a:r>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93311080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Protocols</a:t>
            </a:r>
            <a:endParaRPr lang="en-US" dirty="0"/>
          </a:p>
        </p:txBody>
      </p:sp>
      <p:sp>
        <p:nvSpPr>
          <p:cNvPr id="3" name="Text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a:defRPr/>
            </a:pPr>
            <a:r>
              <a:rPr lang="en-US" smtClean="0"/>
              <a:t>TI 3: Operating Systems and Computer Networks</a:t>
            </a:r>
            <a:endParaRPr lang="en-US"/>
          </a:p>
        </p:txBody>
      </p:sp>
    </p:spTree>
    <p:extLst>
      <p:ext uri="{BB962C8B-B14F-4D97-AF65-F5344CB8AC3E}">
        <p14:creationId xmlns:p14="http://schemas.microsoft.com/office/powerpoint/2010/main" val="387648144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dirty="0" smtClean="0"/>
              <a:t>The Classical Internet Protocol Suite</a:t>
            </a:r>
          </a:p>
        </p:txBody>
      </p:sp>
      <p:sp>
        <p:nvSpPr>
          <p:cNvPr id="22532" name="Rectangle 3"/>
          <p:cNvSpPr>
            <a:spLocks noGrp="1" noChangeArrowheads="1"/>
          </p:cNvSpPr>
          <p:nvPr>
            <p:ph idx="1"/>
          </p:nvPr>
        </p:nvSpPr>
        <p:spPr>
          <a:noFill/>
        </p:spPr>
        <p:txBody>
          <a:bodyPr vert="horz" wrap="square" lIns="92075" tIns="46038" rIns="92075" bIns="46038" numCol="1" anchor="t" anchorCtr="0" compatLnSpc="1">
            <a:prstTxWarp prst="textNoShape">
              <a:avLst/>
            </a:prstTxWarp>
            <a:normAutofit/>
          </a:bodyPr>
          <a:lstStyle/>
          <a:p>
            <a:pPr eaLnBrk="1" hangingPunct="1">
              <a:lnSpc>
                <a:spcPct val="90000"/>
              </a:lnSpc>
              <a:spcBef>
                <a:spcPct val="40000"/>
              </a:spcBef>
            </a:pPr>
            <a:r>
              <a:rPr lang="en-US" sz="2000" dirty="0"/>
              <a:t>TCP (Transmission Control Protocol)</a:t>
            </a:r>
          </a:p>
          <a:p>
            <a:pPr lvl="1" eaLnBrk="1" hangingPunct="1">
              <a:lnSpc>
                <a:spcPct val="90000"/>
              </a:lnSpc>
              <a:spcBef>
                <a:spcPct val="40000"/>
              </a:spcBef>
            </a:pPr>
            <a:r>
              <a:rPr lang="en-US" dirty="0"/>
              <a:t>Reliable, connection oriented transport protocol over unreliable IP (Internet Protocol)</a:t>
            </a:r>
          </a:p>
          <a:p>
            <a:pPr eaLnBrk="1" hangingPunct="1">
              <a:lnSpc>
                <a:spcPct val="90000"/>
              </a:lnSpc>
              <a:spcBef>
                <a:spcPct val="40000"/>
              </a:spcBef>
            </a:pPr>
            <a:r>
              <a:rPr lang="en-US" sz="2000" dirty="0"/>
              <a:t>UDP (User Datagram Protocol)</a:t>
            </a:r>
          </a:p>
          <a:p>
            <a:pPr lvl="1" eaLnBrk="1" hangingPunct="1">
              <a:lnSpc>
                <a:spcPct val="90000"/>
              </a:lnSpc>
              <a:spcBef>
                <a:spcPct val="40000"/>
              </a:spcBef>
            </a:pPr>
            <a:r>
              <a:rPr lang="en-US" dirty="0"/>
              <a:t>Connectionless transport protocol, offers application interface to IP plus multiplexing</a:t>
            </a:r>
          </a:p>
          <a:p>
            <a:pPr eaLnBrk="1" hangingPunct="1">
              <a:lnSpc>
                <a:spcPct val="90000"/>
              </a:lnSpc>
              <a:spcBef>
                <a:spcPct val="40000"/>
              </a:spcBef>
            </a:pPr>
            <a:r>
              <a:rPr lang="en-US" sz="2000" dirty="0"/>
              <a:t>Examples for application oriented protocols</a:t>
            </a:r>
          </a:p>
          <a:p>
            <a:pPr lvl="1" eaLnBrk="1" hangingPunct="1">
              <a:lnSpc>
                <a:spcPct val="90000"/>
              </a:lnSpc>
            </a:pPr>
            <a:r>
              <a:rPr lang="en-US" dirty="0"/>
              <a:t>HTTP:	</a:t>
            </a:r>
            <a:r>
              <a:rPr lang="en-US" dirty="0" err="1"/>
              <a:t>HyperText</a:t>
            </a:r>
            <a:r>
              <a:rPr lang="en-US" dirty="0"/>
              <a:t> Transfer Protocol</a:t>
            </a:r>
          </a:p>
          <a:p>
            <a:pPr lvl="1" eaLnBrk="1" hangingPunct="1">
              <a:lnSpc>
                <a:spcPct val="90000"/>
              </a:lnSpc>
            </a:pPr>
            <a:r>
              <a:rPr lang="en-US" dirty="0"/>
              <a:t>FTP:	</a:t>
            </a:r>
            <a:r>
              <a:rPr lang="en-US" dirty="0" smtClean="0"/>
              <a:t>	File </a:t>
            </a:r>
            <a:r>
              <a:rPr lang="en-US" dirty="0"/>
              <a:t>Transfer Protocol</a:t>
            </a:r>
          </a:p>
          <a:p>
            <a:pPr lvl="1" eaLnBrk="1" hangingPunct="1">
              <a:lnSpc>
                <a:spcPct val="90000"/>
              </a:lnSpc>
            </a:pPr>
            <a:r>
              <a:rPr lang="en-US" dirty="0"/>
              <a:t>Telnet:	Simple terminal protocol</a:t>
            </a:r>
          </a:p>
        </p:txBody>
      </p:sp>
      <p:sp>
        <p:nvSpPr>
          <p:cNvPr id="22530"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429508" name="Rectangle 4"/>
          <p:cNvSpPr>
            <a:spLocks noChangeArrowheads="1"/>
          </p:cNvSpPr>
          <p:nvPr/>
        </p:nvSpPr>
        <p:spPr bwMode="auto">
          <a:xfrm>
            <a:off x="2789239" y="4311650"/>
            <a:ext cx="1266825" cy="457200"/>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Application</a:t>
            </a:r>
          </a:p>
          <a:p>
            <a:pPr eaLnBrk="0" hangingPunct="0">
              <a:defRPr/>
            </a:pPr>
            <a:r>
              <a:rPr lang="de-DE" sz="1600">
                <a:latin typeface="Arial" charset="0"/>
              </a:rPr>
              <a:t>oriented</a:t>
            </a:r>
          </a:p>
        </p:txBody>
      </p:sp>
      <p:sp>
        <p:nvSpPr>
          <p:cNvPr id="1429509" name="Rectangle 5"/>
          <p:cNvSpPr>
            <a:spLocks noChangeArrowheads="1"/>
          </p:cNvSpPr>
          <p:nvPr/>
        </p:nvSpPr>
        <p:spPr bwMode="auto">
          <a:xfrm>
            <a:off x="2789238" y="4768850"/>
            <a:ext cx="633412" cy="304800"/>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TCP</a:t>
            </a:r>
          </a:p>
        </p:txBody>
      </p:sp>
      <p:sp>
        <p:nvSpPr>
          <p:cNvPr id="1429510" name="Rectangle 6"/>
          <p:cNvSpPr>
            <a:spLocks noChangeArrowheads="1"/>
          </p:cNvSpPr>
          <p:nvPr/>
        </p:nvSpPr>
        <p:spPr bwMode="auto">
          <a:xfrm>
            <a:off x="3422651" y="4768850"/>
            <a:ext cx="633413" cy="304800"/>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UDP</a:t>
            </a:r>
          </a:p>
        </p:txBody>
      </p:sp>
      <p:sp>
        <p:nvSpPr>
          <p:cNvPr id="1429511" name="Rectangle 7"/>
          <p:cNvSpPr>
            <a:spLocks noChangeArrowheads="1"/>
          </p:cNvSpPr>
          <p:nvPr/>
        </p:nvSpPr>
        <p:spPr bwMode="auto">
          <a:xfrm>
            <a:off x="7824789" y="4352925"/>
            <a:ext cx="1265237" cy="457200"/>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Application</a:t>
            </a:r>
          </a:p>
          <a:p>
            <a:pPr eaLnBrk="0" hangingPunct="0">
              <a:defRPr/>
            </a:pPr>
            <a:r>
              <a:rPr lang="de-DE" sz="1600">
                <a:latin typeface="Arial" charset="0"/>
              </a:rPr>
              <a:t>oriented</a:t>
            </a:r>
          </a:p>
        </p:txBody>
      </p:sp>
      <p:sp>
        <p:nvSpPr>
          <p:cNvPr id="1429512" name="Rectangle 8"/>
          <p:cNvSpPr>
            <a:spLocks noChangeArrowheads="1"/>
          </p:cNvSpPr>
          <p:nvPr/>
        </p:nvSpPr>
        <p:spPr bwMode="auto">
          <a:xfrm>
            <a:off x="7824788" y="4810125"/>
            <a:ext cx="633412" cy="304800"/>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TCP</a:t>
            </a:r>
          </a:p>
        </p:txBody>
      </p:sp>
      <p:sp>
        <p:nvSpPr>
          <p:cNvPr id="1429513" name="Rectangle 9"/>
          <p:cNvSpPr>
            <a:spLocks noChangeArrowheads="1"/>
          </p:cNvSpPr>
          <p:nvPr/>
        </p:nvSpPr>
        <p:spPr bwMode="auto">
          <a:xfrm>
            <a:off x="8458201" y="4810125"/>
            <a:ext cx="631825" cy="304800"/>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UDP</a:t>
            </a:r>
          </a:p>
        </p:txBody>
      </p:sp>
      <p:sp>
        <p:nvSpPr>
          <p:cNvPr id="22539" name="Oval 11"/>
          <p:cNvSpPr>
            <a:spLocks noChangeArrowheads="1"/>
          </p:cNvSpPr>
          <p:nvPr/>
        </p:nvSpPr>
        <p:spPr bwMode="auto">
          <a:xfrm>
            <a:off x="5454650" y="4870450"/>
            <a:ext cx="590550" cy="3048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0" name="Oval 12"/>
          <p:cNvSpPr>
            <a:spLocks noChangeArrowheads="1"/>
          </p:cNvSpPr>
          <p:nvPr/>
        </p:nvSpPr>
        <p:spPr bwMode="auto">
          <a:xfrm>
            <a:off x="5818188" y="4756150"/>
            <a:ext cx="728662" cy="3429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1" name="Oval 13"/>
          <p:cNvSpPr>
            <a:spLocks noChangeArrowheads="1"/>
          </p:cNvSpPr>
          <p:nvPr/>
        </p:nvSpPr>
        <p:spPr bwMode="auto">
          <a:xfrm>
            <a:off x="6318251" y="4832350"/>
            <a:ext cx="455613" cy="4572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2" name="Oval 14"/>
          <p:cNvSpPr>
            <a:spLocks noChangeArrowheads="1"/>
          </p:cNvSpPr>
          <p:nvPr/>
        </p:nvSpPr>
        <p:spPr bwMode="auto">
          <a:xfrm>
            <a:off x="5362575" y="5099050"/>
            <a:ext cx="865188" cy="4953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3" name="Oval 15"/>
          <p:cNvSpPr>
            <a:spLocks noChangeArrowheads="1"/>
          </p:cNvSpPr>
          <p:nvPr/>
        </p:nvSpPr>
        <p:spPr bwMode="auto">
          <a:xfrm>
            <a:off x="5910263" y="5403850"/>
            <a:ext cx="819150" cy="2667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4" name="Oval 16"/>
          <p:cNvSpPr>
            <a:spLocks noChangeArrowheads="1"/>
          </p:cNvSpPr>
          <p:nvPr/>
        </p:nvSpPr>
        <p:spPr bwMode="auto">
          <a:xfrm>
            <a:off x="6500814" y="5060950"/>
            <a:ext cx="409575" cy="495300"/>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2545" name="Oval 17"/>
          <p:cNvSpPr>
            <a:spLocks noChangeArrowheads="1"/>
          </p:cNvSpPr>
          <p:nvPr/>
        </p:nvSpPr>
        <p:spPr bwMode="auto">
          <a:xfrm>
            <a:off x="5635625" y="4832350"/>
            <a:ext cx="1138238" cy="762000"/>
          </a:xfrm>
          <a:prstGeom prst="ellipse">
            <a:avLst/>
          </a:prstGeom>
          <a:solidFill>
            <a:schemeClr val="bg1"/>
          </a:solidFill>
          <a:ln w="12700">
            <a:solidFill>
              <a:schemeClr val="bg1"/>
            </a:solidFill>
            <a:round/>
            <a:headEnd type="none" w="sm" len="sm"/>
            <a:tailEnd type="none" w="sm" len="sm"/>
          </a:ln>
        </p:spPr>
        <p:txBody>
          <a:bodyPr wrap="none" anchor="ctr"/>
          <a:lstStyle/>
          <a:p>
            <a:pPr eaLnBrk="0" hangingPunct="0"/>
            <a:r>
              <a:rPr lang="de-DE" sz="2000" b="1">
                <a:latin typeface="Arial" pitchFamily="34" charset="0"/>
              </a:rPr>
              <a:t>Internet</a:t>
            </a:r>
          </a:p>
        </p:txBody>
      </p:sp>
      <p:sp>
        <p:nvSpPr>
          <p:cNvPr id="22546" name="Text Box 20"/>
          <p:cNvSpPr txBox="1">
            <a:spLocks noChangeArrowheads="1"/>
          </p:cNvSpPr>
          <p:nvPr/>
        </p:nvSpPr>
        <p:spPr bwMode="auto">
          <a:xfrm>
            <a:off x="1847850" y="4919663"/>
            <a:ext cx="793750" cy="336550"/>
          </a:xfrm>
          <a:prstGeom prst="rect">
            <a:avLst/>
          </a:prstGeom>
          <a:noFill/>
          <a:ln w="12700">
            <a:noFill/>
            <a:miter lim="800000"/>
            <a:headEnd type="none" w="sm" len="sm"/>
            <a:tailEnd type="none" w="sm" len="sm"/>
          </a:ln>
        </p:spPr>
        <p:txBody>
          <a:bodyPr wrap="none">
            <a:spAutoFit/>
          </a:bodyPr>
          <a:lstStyle/>
          <a:p>
            <a:pPr algn="r" eaLnBrk="0" hangingPunct="0"/>
            <a:r>
              <a:rPr lang="de-DE" sz="1600">
                <a:latin typeface="Arial" pitchFamily="34" charset="0"/>
              </a:rPr>
              <a:t>Host A</a:t>
            </a:r>
          </a:p>
        </p:txBody>
      </p:sp>
      <p:sp>
        <p:nvSpPr>
          <p:cNvPr id="22547" name="Text Box 21"/>
          <p:cNvSpPr txBox="1">
            <a:spLocks noChangeArrowheads="1"/>
          </p:cNvSpPr>
          <p:nvPr/>
        </p:nvSpPr>
        <p:spPr bwMode="auto">
          <a:xfrm>
            <a:off x="9525000" y="5302250"/>
            <a:ext cx="793750"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Host B</a:t>
            </a:r>
          </a:p>
        </p:txBody>
      </p:sp>
      <p:sp>
        <p:nvSpPr>
          <p:cNvPr id="1429526" name="Rectangle 22"/>
          <p:cNvSpPr>
            <a:spLocks noChangeArrowheads="1"/>
          </p:cNvSpPr>
          <p:nvPr/>
        </p:nvSpPr>
        <p:spPr bwMode="auto">
          <a:xfrm>
            <a:off x="2789239" y="5073650"/>
            <a:ext cx="1266825" cy="304800"/>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IP</a:t>
            </a:r>
          </a:p>
        </p:txBody>
      </p:sp>
      <p:sp>
        <p:nvSpPr>
          <p:cNvPr id="1429527" name="Rectangle 23"/>
          <p:cNvSpPr>
            <a:spLocks noChangeArrowheads="1"/>
          </p:cNvSpPr>
          <p:nvPr/>
        </p:nvSpPr>
        <p:spPr bwMode="auto">
          <a:xfrm>
            <a:off x="2789239" y="5378450"/>
            <a:ext cx="1266825" cy="457200"/>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Host-to-</a:t>
            </a:r>
            <a:br>
              <a:rPr lang="de-DE" sz="1600">
                <a:latin typeface="Arial" charset="0"/>
              </a:rPr>
            </a:br>
            <a:r>
              <a:rPr lang="de-DE" sz="1600">
                <a:latin typeface="Arial" charset="0"/>
              </a:rPr>
              <a:t>network</a:t>
            </a:r>
          </a:p>
        </p:txBody>
      </p:sp>
      <p:sp>
        <p:nvSpPr>
          <p:cNvPr id="1429528" name="Rectangle 24"/>
          <p:cNvSpPr>
            <a:spLocks noChangeArrowheads="1"/>
          </p:cNvSpPr>
          <p:nvPr/>
        </p:nvSpPr>
        <p:spPr bwMode="auto">
          <a:xfrm>
            <a:off x="7824789" y="5114925"/>
            <a:ext cx="1265237" cy="304800"/>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de-DE" sz="1600">
                <a:latin typeface="Arial" charset="0"/>
              </a:rPr>
              <a:t>IP</a:t>
            </a:r>
          </a:p>
        </p:txBody>
      </p:sp>
      <p:sp>
        <p:nvSpPr>
          <p:cNvPr id="1429529" name="Rectangle 25"/>
          <p:cNvSpPr>
            <a:spLocks noChangeArrowheads="1"/>
          </p:cNvSpPr>
          <p:nvPr/>
        </p:nvSpPr>
        <p:spPr bwMode="auto">
          <a:xfrm>
            <a:off x="7824789" y="5419725"/>
            <a:ext cx="1265237" cy="457200"/>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a:defRPr/>
            </a:pPr>
            <a:r>
              <a:rPr lang="de-DE" sz="1600">
                <a:latin typeface="Arial" charset="0"/>
              </a:rPr>
              <a:t>Host-to-</a:t>
            </a:r>
            <a:br>
              <a:rPr lang="de-DE" sz="1600">
                <a:latin typeface="Arial" charset="0"/>
              </a:rPr>
            </a:br>
            <a:r>
              <a:rPr lang="de-DE" sz="1600">
                <a:latin typeface="Arial" charset="0"/>
              </a:rPr>
              <a:t>network</a:t>
            </a:r>
          </a:p>
        </p:txBody>
      </p:sp>
      <p:cxnSp>
        <p:nvCxnSpPr>
          <p:cNvPr id="22552" name="AutoShape 26"/>
          <p:cNvCxnSpPr>
            <a:cxnSpLocks noChangeShapeType="1"/>
            <a:stCxn id="1429527" idx="2"/>
            <a:endCxn id="22542" idx="3"/>
          </p:cNvCxnSpPr>
          <p:nvPr/>
        </p:nvCxnSpPr>
        <p:spPr bwMode="auto">
          <a:xfrm rot="5400000" flipH="1" flipV="1">
            <a:off x="4298951" y="4645026"/>
            <a:ext cx="314325" cy="2066925"/>
          </a:xfrm>
          <a:prstGeom prst="bentConnector3">
            <a:avLst>
              <a:gd name="adj1" fmla="val -72727"/>
            </a:avLst>
          </a:prstGeom>
          <a:noFill/>
          <a:ln w="25400">
            <a:solidFill>
              <a:schemeClr val="hlink"/>
            </a:solidFill>
            <a:miter lim="800000"/>
            <a:headEnd/>
            <a:tailEnd/>
          </a:ln>
        </p:spPr>
      </p:cxnSp>
      <p:cxnSp>
        <p:nvCxnSpPr>
          <p:cNvPr id="22553" name="AutoShape 27"/>
          <p:cNvCxnSpPr>
            <a:cxnSpLocks noChangeShapeType="1"/>
            <a:stCxn id="22544" idx="5"/>
            <a:endCxn id="1429529" idx="2"/>
          </p:cNvCxnSpPr>
          <p:nvPr/>
        </p:nvCxnSpPr>
        <p:spPr bwMode="auto">
          <a:xfrm rot="16200000" flipH="1">
            <a:off x="7457282" y="4876007"/>
            <a:ext cx="393700" cy="1608137"/>
          </a:xfrm>
          <a:prstGeom prst="bentConnector3">
            <a:avLst>
              <a:gd name="adj1" fmla="val 158065"/>
            </a:avLst>
          </a:prstGeom>
          <a:noFill/>
          <a:ln w="25400">
            <a:solidFill>
              <a:schemeClr val="hlink"/>
            </a:solidFill>
            <a:miter lim="800000"/>
            <a:headEnd/>
            <a:tailEnd/>
          </a:ln>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pPr eaLnBrk="1" hangingPunct="1"/>
            <a:r>
              <a:rPr lang="en-US" smtClean="0"/>
              <a:t>Protocols</a:t>
            </a:r>
          </a:p>
        </p:txBody>
      </p:sp>
      <p:sp>
        <p:nvSpPr>
          <p:cNvPr id="23556" name="Rectangle 4"/>
          <p:cNvSpPr>
            <a:spLocks noGrp="1" noChangeArrowheads="1"/>
          </p:cNvSpPr>
          <p:nvPr>
            <p:ph idx="1"/>
          </p:nvPr>
        </p:nvSpPr>
        <p:spPr/>
        <p:txBody>
          <a:bodyPr/>
          <a:lstStyle/>
          <a:p>
            <a:pPr eaLnBrk="1" hangingPunct="1">
              <a:lnSpc>
                <a:spcPct val="90000"/>
              </a:lnSpc>
            </a:pPr>
            <a:r>
              <a:rPr lang="en-US" smtClean="0"/>
              <a:t>Protocols are a set of rules</a:t>
            </a:r>
          </a:p>
          <a:p>
            <a:pPr lvl="1" eaLnBrk="1" hangingPunct="1">
              <a:lnSpc>
                <a:spcPct val="90000"/>
              </a:lnSpc>
            </a:pPr>
            <a:r>
              <a:rPr lang="en-US" smtClean="0"/>
              <a:t>Describe how two (or more) remote parts of a layer cooperate to </a:t>
            </a:r>
            <a:r>
              <a:rPr lang="en-US" i="1" smtClean="0"/>
              <a:t>implement the service </a:t>
            </a:r>
            <a:r>
              <a:rPr lang="en-US" smtClean="0"/>
              <a:t>of the given layer</a:t>
            </a:r>
          </a:p>
          <a:p>
            <a:pPr lvl="2" eaLnBrk="1" hangingPunct="1">
              <a:lnSpc>
                <a:spcPct val="90000"/>
              </a:lnSpc>
            </a:pPr>
            <a:r>
              <a:rPr lang="en-US" smtClean="0"/>
              <a:t>Behavior, packet formats</a:t>
            </a:r>
          </a:p>
          <a:p>
            <a:pPr lvl="1" eaLnBrk="1" hangingPunct="1">
              <a:lnSpc>
                <a:spcPct val="90000"/>
              </a:lnSpc>
            </a:pPr>
            <a:r>
              <a:rPr lang="en-US" smtClean="0"/>
              <a:t>These remote parts are called </a:t>
            </a:r>
            <a:r>
              <a:rPr lang="en-US" i="1" smtClean="0"/>
              <a:t>peer protocol entities</a:t>
            </a:r>
            <a:r>
              <a:rPr lang="en-US" b="1" i="1" smtClean="0"/>
              <a:t> </a:t>
            </a:r>
            <a:r>
              <a:rPr lang="en-US" smtClean="0"/>
              <a:t>or simply </a:t>
            </a:r>
            <a:r>
              <a:rPr lang="en-US" i="1" smtClean="0"/>
              <a:t>peers</a:t>
            </a:r>
            <a:endParaRPr lang="en-US" smtClean="0"/>
          </a:p>
          <a:p>
            <a:pPr lvl="1" eaLnBrk="1" hangingPunct="1">
              <a:lnSpc>
                <a:spcPct val="90000"/>
              </a:lnSpc>
            </a:pPr>
            <a:r>
              <a:rPr lang="en-US" smtClean="0"/>
              <a:t>Use the service of underlying layer to exchange data with peer</a:t>
            </a:r>
          </a:p>
          <a:p>
            <a:pPr lvl="1" eaLnBrk="1" hangingPunct="1">
              <a:lnSpc>
                <a:spcPct val="90000"/>
              </a:lnSpc>
            </a:pPr>
            <a:endParaRPr lang="en-US" smtClean="0"/>
          </a:p>
        </p:txBody>
      </p:sp>
      <p:sp>
        <p:nvSpPr>
          <p:cNvPr id="23554" name="Fußzeilenplatzhalter 3"/>
          <p:cNvSpPr>
            <a:spLocks noGrp="1"/>
          </p:cNvSpPr>
          <p:nvPr>
            <p:ph type="ftr" sz="quarter" idx="10"/>
          </p:nvPr>
        </p:nvSpPr>
        <p:spPr>
          <a:noFill/>
        </p:spPr>
        <p:txBody>
          <a:bodyPr/>
          <a:lstStyle/>
          <a:p>
            <a:r>
              <a:rPr lang="en-US" smtClean="0"/>
              <a:t>TI 3: Operating Systems and Computer Networks</a:t>
            </a:r>
            <a:endParaRPr lang="en-US"/>
          </a:p>
        </p:txBody>
      </p:sp>
      <p:grpSp>
        <p:nvGrpSpPr>
          <p:cNvPr id="23557" name="Group 29"/>
          <p:cNvGrpSpPr>
            <a:grpSpLocks/>
          </p:cNvGrpSpPr>
          <p:nvPr/>
        </p:nvGrpSpPr>
        <p:grpSpPr bwMode="auto">
          <a:xfrm>
            <a:off x="3231358" y="3297238"/>
            <a:ext cx="5729287" cy="2900362"/>
            <a:chOff x="1939" y="2077"/>
            <a:chExt cx="3609" cy="1827"/>
          </a:xfrm>
        </p:grpSpPr>
        <p:sp>
          <p:nvSpPr>
            <p:cNvPr id="23558" name="Rectangle 2"/>
            <p:cNvSpPr>
              <a:spLocks noChangeArrowheads="1"/>
            </p:cNvSpPr>
            <p:nvPr/>
          </p:nvSpPr>
          <p:spPr bwMode="auto">
            <a:xfrm>
              <a:off x="1939" y="3231"/>
              <a:ext cx="3609" cy="673"/>
            </a:xfrm>
            <a:prstGeom prst="rect">
              <a:avLst/>
            </a:prstGeom>
            <a:solidFill>
              <a:srgbClr val="F8F8FF"/>
            </a:solidFill>
            <a:ln w="19050" algn="ctr">
              <a:solidFill>
                <a:schemeClr val="tx1"/>
              </a:solidFill>
              <a:miter lim="800000"/>
              <a:headEnd/>
              <a:tailEnd/>
            </a:ln>
          </p:spPr>
          <p:txBody>
            <a:bodyPr wrap="none" anchor="ctr"/>
            <a:lstStyle/>
            <a:p>
              <a:endParaRPr lang="de-DE"/>
            </a:p>
          </p:txBody>
        </p:sp>
        <p:grpSp>
          <p:nvGrpSpPr>
            <p:cNvPr id="23559" name="Group 5"/>
            <p:cNvGrpSpPr>
              <a:grpSpLocks/>
            </p:cNvGrpSpPr>
            <p:nvPr/>
          </p:nvGrpSpPr>
          <p:grpSpPr bwMode="auto">
            <a:xfrm>
              <a:off x="1987" y="3310"/>
              <a:ext cx="848" cy="553"/>
              <a:chOff x="928" y="3078"/>
              <a:chExt cx="848" cy="553"/>
            </a:xfrm>
          </p:grpSpPr>
          <p:sp>
            <p:nvSpPr>
              <p:cNvPr id="23580" name="Rectangle 6"/>
              <p:cNvSpPr>
                <a:spLocks noChangeArrowheads="1"/>
              </p:cNvSpPr>
              <p:nvPr/>
            </p:nvSpPr>
            <p:spPr bwMode="auto">
              <a:xfrm>
                <a:off x="938" y="3317"/>
                <a:ext cx="838" cy="314"/>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a:t>
                </a:r>
              </a:p>
            </p:txBody>
          </p:sp>
          <p:sp>
            <p:nvSpPr>
              <p:cNvPr id="23581" name="AutoShape 7"/>
              <p:cNvSpPr>
                <a:spLocks noChangeArrowheads="1"/>
              </p:cNvSpPr>
              <p:nvPr/>
            </p:nvSpPr>
            <p:spPr bwMode="auto">
              <a:xfrm>
                <a:off x="928" y="3078"/>
                <a:ext cx="845" cy="218"/>
              </a:xfrm>
              <a:prstGeom prst="roundRect">
                <a:avLst>
                  <a:gd name="adj" fmla="val 16667"/>
                </a:avLst>
              </a:prstGeom>
              <a:solidFill>
                <a:srgbClr val="FFFFFF"/>
              </a:solidFill>
              <a:ln w="19050" algn="ctr">
                <a:solidFill>
                  <a:schemeClr val="tx1"/>
                </a:solidFill>
                <a:round/>
                <a:headEnd/>
                <a:tailEnd/>
              </a:ln>
            </p:spPr>
            <p:txBody>
              <a:bodyPr wrap="none" anchor="ctr"/>
              <a:lstStyle/>
              <a:p>
                <a:r>
                  <a:rPr lang="en-US" sz="2000">
                    <a:latin typeface="Tahoma" pitchFamily="34" charset="0"/>
                  </a:rPr>
                  <a:t>SAP n</a:t>
                </a:r>
              </a:p>
            </p:txBody>
          </p:sp>
        </p:grpSp>
        <p:grpSp>
          <p:nvGrpSpPr>
            <p:cNvPr id="23560" name="Group 8"/>
            <p:cNvGrpSpPr>
              <a:grpSpLocks/>
            </p:cNvGrpSpPr>
            <p:nvPr/>
          </p:nvGrpSpPr>
          <p:grpSpPr bwMode="auto">
            <a:xfrm>
              <a:off x="4613" y="3310"/>
              <a:ext cx="848" cy="553"/>
              <a:chOff x="928" y="3078"/>
              <a:chExt cx="848" cy="553"/>
            </a:xfrm>
          </p:grpSpPr>
          <p:sp>
            <p:nvSpPr>
              <p:cNvPr id="23578" name="Rectangle 9"/>
              <p:cNvSpPr>
                <a:spLocks noChangeArrowheads="1"/>
              </p:cNvSpPr>
              <p:nvPr/>
            </p:nvSpPr>
            <p:spPr bwMode="auto">
              <a:xfrm>
                <a:off x="938" y="3317"/>
                <a:ext cx="838" cy="314"/>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a:t>
                </a:r>
              </a:p>
            </p:txBody>
          </p:sp>
          <p:sp>
            <p:nvSpPr>
              <p:cNvPr id="23579" name="AutoShape 10"/>
              <p:cNvSpPr>
                <a:spLocks noChangeArrowheads="1"/>
              </p:cNvSpPr>
              <p:nvPr/>
            </p:nvSpPr>
            <p:spPr bwMode="auto">
              <a:xfrm>
                <a:off x="928" y="3078"/>
                <a:ext cx="845" cy="218"/>
              </a:xfrm>
              <a:prstGeom prst="roundRect">
                <a:avLst>
                  <a:gd name="adj" fmla="val 16667"/>
                </a:avLst>
              </a:prstGeom>
              <a:solidFill>
                <a:srgbClr val="FFFFFF"/>
              </a:solidFill>
              <a:ln w="19050" algn="ctr">
                <a:solidFill>
                  <a:schemeClr val="tx1"/>
                </a:solidFill>
                <a:round/>
                <a:headEnd/>
                <a:tailEnd/>
              </a:ln>
            </p:spPr>
            <p:txBody>
              <a:bodyPr wrap="none" anchor="ctr"/>
              <a:lstStyle/>
              <a:p>
                <a:r>
                  <a:rPr lang="en-US" sz="2000">
                    <a:latin typeface="Tahoma" pitchFamily="34" charset="0"/>
                  </a:rPr>
                  <a:t>SAP n</a:t>
                </a:r>
              </a:p>
            </p:txBody>
          </p:sp>
        </p:grpSp>
        <p:grpSp>
          <p:nvGrpSpPr>
            <p:cNvPr id="23561" name="Group 11"/>
            <p:cNvGrpSpPr>
              <a:grpSpLocks/>
            </p:cNvGrpSpPr>
            <p:nvPr/>
          </p:nvGrpSpPr>
          <p:grpSpPr bwMode="auto">
            <a:xfrm>
              <a:off x="1987" y="2415"/>
              <a:ext cx="848" cy="553"/>
              <a:chOff x="928" y="3078"/>
              <a:chExt cx="848" cy="553"/>
            </a:xfrm>
          </p:grpSpPr>
          <p:sp>
            <p:nvSpPr>
              <p:cNvPr id="23576" name="Rectangle 12"/>
              <p:cNvSpPr>
                <a:spLocks noChangeArrowheads="1"/>
              </p:cNvSpPr>
              <p:nvPr/>
            </p:nvSpPr>
            <p:spPr bwMode="auto">
              <a:xfrm>
                <a:off x="938" y="3317"/>
                <a:ext cx="838" cy="314"/>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sp>
            <p:nvSpPr>
              <p:cNvPr id="23577" name="AutoShape 13"/>
              <p:cNvSpPr>
                <a:spLocks noChangeArrowheads="1"/>
              </p:cNvSpPr>
              <p:nvPr/>
            </p:nvSpPr>
            <p:spPr bwMode="auto">
              <a:xfrm>
                <a:off x="928" y="3078"/>
                <a:ext cx="845" cy="218"/>
              </a:xfrm>
              <a:prstGeom prst="roundRect">
                <a:avLst>
                  <a:gd name="adj" fmla="val 16667"/>
                </a:avLst>
              </a:prstGeom>
              <a:solidFill>
                <a:srgbClr val="FFFFFF"/>
              </a:solidFill>
              <a:ln w="19050" algn="ctr">
                <a:solidFill>
                  <a:schemeClr val="tx1"/>
                </a:solidFill>
                <a:round/>
                <a:headEnd/>
                <a:tailEnd/>
              </a:ln>
            </p:spPr>
            <p:txBody>
              <a:bodyPr wrap="none" anchor="ctr"/>
              <a:lstStyle/>
              <a:p>
                <a:r>
                  <a:rPr lang="en-US" sz="2000">
                    <a:latin typeface="Tahoma" pitchFamily="34" charset="0"/>
                  </a:rPr>
                  <a:t>SAP n+1</a:t>
                </a:r>
              </a:p>
            </p:txBody>
          </p:sp>
        </p:grpSp>
        <p:grpSp>
          <p:nvGrpSpPr>
            <p:cNvPr id="23562" name="Group 14"/>
            <p:cNvGrpSpPr>
              <a:grpSpLocks/>
            </p:cNvGrpSpPr>
            <p:nvPr/>
          </p:nvGrpSpPr>
          <p:grpSpPr bwMode="auto">
            <a:xfrm>
              <a:off x="4613" y="2415"/>
              <a:ext cx="848" cy="553"/>
              <a:chOff x="928" y="3078"/>
              <a:chExt cx="848" cy="553"/>
            </a:xfrm>
          </p:grpSpPr>
          <p:sp>
            <p:nvSpPr>
              <p:cNvPr id="23574" name="Rectangle 15"/>
              <p:cNvSpPr>
                <a:spLocks noChangeArrowheads="1"/>
              </p:cNvSpPr>
              <p:nvPr/>
            </p:nvSpPr>
            <p:spPr bwMode="auto">
              <a:xfrm>
                <a:off x="938" y="3317"/>
                <a:ext cx="838" cy="314"/>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sp>
            <p:nvSpPr>
              <p:cNvPr id="23575" name="AutoShape 16"/>
              <p:cNvSpPr>
                <a:spLocks noChangeArrowheads="1"/>
              </p:cNvSpPr>
              <p:nvPr/>
            </p:nvSpPr>
            <p:spPr bwMode="auto">
              <a:xfrm>
                <a:off x="928" y="3078"/>
                <a:ext cx="845" cy="218"/>
              </a:xfrm>
              <a:prstGeom prst="roundRect">
                <a:avLst>
                  <a:gd name="adj" fmla="val 16667"/>
                </a:avLst>
              </a:prstGeom>
              <a:solidFill>
                <a:srgbClr val="FFFFFF"/>
              </a:solidFill>
              <a:ln w="19050" algn="ctr">
                <a:solidFill>
                  <a:schemeClr val="tx1"/>
                </a:solidFill>
                <a:round/>
                <a:headEnd/>
                <a:tailEnd/>
              </a:ln>
            </p:spPr>
            <p:txBody>
              <a:bodyPr wrap="none" anchor="ctr"/>
              <a:lstStyle/>
              <a:p>
                <a:r>
                  <a:rPr lang="en-US" sz="2000">
                    <a:latin typeface="Tahoma" pitchFamily="34" charset="0"/>
                  </a:rPr>
                  <a:t>SAP n+1</a:t>
                </a:r>
              </a:p>
            </p:txBody>
          </p:sp>
        </p:grpSp>
        <p:sp>
          <p:nvSpPr>
            <p:cNvPr id="23563" name="Line 17"/>
            <p:cNvSpPr>
              <a:spLocks noChangeShapeType="1"/>
            </p:cNvSpPr>
            <p:nvPr/>
          </p:nvSpPr>
          <p:spPr bwMode="auto">
            <a:xfrm>
              <a:off x="2393" y="2969"/>
              <a:ext cx="0" cy="346"/>
            </a:xfrm>
            <a:prstGeom prst="line">
              <a:avLst/>
            </a:prstGeom>
            <a:noFill/>
            <a:ln w="19050">
              <a:solidFill>
                <a:schemeClr val="tx1"/>
              </a:solidFill>
              <a:round/>
              <a:headEnd/>
              <a:tailEnd type="triangle" w="med" len="med"/>
            </a:ln>
          </p:spPr>
          <p:txBody>
            <a:bodyPr anchor="ctr" anchorCtr="1"/>
            <a:lstStyle/>
            <a:p>
              <a:endParaRPr lang="en-US"/>
            </a:p>
          </p:txBody>
        </p:sp>
        <p:sp>
          <p:nvSpPr>
            <p:cNvPr id="23564" name="Text Box 18"/>
            <p:cNvSpPr txBox="1">
              <a:spLocks noChangeArrowheads="1"/>
            </p:cNvSpPr>
            <p:nvPr/>
          </p:nvSpPr>
          <p:spPr bwMode="auto">
            <a:xfrm>
              <a:off x="2423" y="2998"/>
              <a:ext cx="376" cy="250"/>
            </a:xfrm>
            <a:prstGeom prst="rect">
              <a:avLst/>
            </a:prstGeom>
            <a:noFill/>
            <a:ln w="19050" algn="ctr">
              <a:noFill/>
              <a:miter lim="800000"/>
              <a:headEnd/>
              <a:tailEnd/>
            </a:ln>
          </p:spPr>
          <p:txBody>
            <a:bodyPr wrap="none" anchorCtr="1">
              <a:spAutoFit/>
            </a:bodyPr>
            <a:lstStyle/>
            <a:p>
              <a:r>
                <a:rPr lang="en-US" sz="2000">
                  <a:latin typeface="Tahoma" pitchFamily="34" charset="0"/>
                </a:rPr>
                <a:t>Use</a:t>
              </a:r>
            </a:p>
          </p:txBody>
        </p:sp>
        <p:cxnSp>
          <p:nvCxnSpPr>
            <p:cNvPr id="23565" name="AutoShape 19"/>
            <p:cNvCxnSpPr>
              <a:cxnSpLocks noChangeShapeType="1"/>
              <a:stCxn id="23580" idx="3"/>
              <a:endCxn id="23578" idx="1"/>
            </p:cNvCxnSpPr>
            <p:nvPr/>
          </p:nvCxnSpPr>
          <p:spPr bwMode="auto">
            <a:xfrm>
              <a:off x="2841" y="3706"/>
              <a:ext cx="1776" cy="0"/>
            </a:xfrm>
            <a:prstGeom prst="straightConnector1">
              <a:avLst/>
            </a:prstGeom>
            <a:noFill/>
            <a:ln w="19050">
              <a:solidFill>
                <a:schemeClr val="tx1"/>
              </a:solidFill>
              <a:round/>
              <a:headEnd/>
              <a:tailEnd/>
            </a:ln>
          </p:spPr>
        </p:cxnSp>
        <p:sp>
          <p:nvSpPr>
            <p:cNvPr id="23566" name="Line 20"/>
            <p:cNvSpPr>
              <a:spLocks noChangeShapeType="1"/>
            </p:cNvSpPr>
            <p:nvPr/>
          </p:nvSpPr>
          <p:spPr bwMode="auto">
            <a:xfrm>
              <a:off x="5031" y="2964"/>
              <a:ext cx="0" cy="346"/>
            </a:xfrm>
            <a:prstGeom prst="line">
              <a:avLst/>
            </a:prstGeom>
            <a:noFill/>
            <a:ln w="19050">
              <a:solidFill>
                <a:schemeClr val="tx1"/>
              </a:solidFill>
              <a:round/>
              <a:headEnd/>
              <a:tailEnd type="triangle" w="med" len="med"/>
            </a:ln>
          </p:spPr>
          <p:txBody>
            <a:bodyPr anchor="ctr" anchorCtr="1"/>
            <a:lstStyle/>
            <a:p>
              <a:endParaRPr lang="en-US"/>
            </a:p>
          </p:txBody>
        </p:sp>
        <p:sp>
          <p:nvSpPr>
            <p:cNvPr id="23567" name="Text Box 21"/>
            <p:cNvSpPr txBox="1">
              <a:spLocks noChangeArrowheads="1"/>
            </p:cNvSpPr>
            <p:nvPr/>
          </p:nvSpPr>
          <p:spPr bwMode="auto">
            <a:xfrm>
              <a:off x="5061" y="2993"/>
              <a:ext cx="376" cy="250"/>
            </a:xfrm>
            <a:prstGeom prst="rect">
              <a:avLst/>
            </a:prstGeom>
            <a:noFill/>
            <a:ln w="19050" algn="ctr">
              <a:noFill/>
              <a:miter lim="800000"/>
              <a:headEnd/>
              <a:tailEnd/>
            </a:ln>
          </p:spPr>
          <p:txBody>
            <a:bodyPr wrap="none" anchorCtr="1">
              <a:spAutoFit/>
            </a:bodyPr>
            <a:lstStyle/>
            <a:p>
              <a:r>
                <a:rPr lang="en-US" sz="2000">
                  <a:latin typeface="Tahoma" pitchFamily="34" charset="0"/>
                </a:rPr>
                <a:t>Use</a:t>
              </a:r>
            </a:p>
          </p:txBody>
        </p:sp>
        <p:cxnSp>
          <p:nvCxnSpPr>
            <p:cNvPr id="23568" name="AutoShape 22"/>
            <p:cNvCxnSpPr>
              <a:cxnSpLocks noChangeShapeType="1"/>
              <a:stCxn id="23576" idx="3"/>
              <a:endCxn id="23574" idx="1"/>
            </p:cNvCxnSpPr>
            <p:nvPr/>
          </p:nvCxnSpPr>
          <p:spPr bwMode="auto">
            <a:xfrm>
              <a:off x="2841" y="2811"/>
              <a:ext cx="1776" cy="0"/>
            </a:xfrm>
            <a:prstGeom prst="straightConnector1">
              <a:avLst/>
            </a:prstGeom>
            <a:noFill/>
            <a:ln w="19050">
              <a:solidFill>
                <a:schemeClr val="tx1"/>
              </a:solidFill>
              <a:prstDash val="dash"/>
              <a:round/>
              <a:headEnd/>
              <a:tailEnd/>
            </a:ln>
          </p:spPr>
        </p:cxnSp>
        <p:sp>
          <p:nvSpPr>
            <p:cNvPr id="23569" name="Text Box 23"/>
            <p:cNvSpPr txBox="1">
              <a:spLocks noChangeArrowheads="1"/>
            </p:cNvSpPr>
            <p:nvPr/>
          </p:nvSpPr>
          <p:spPr bwMode="auto">
            <a:xfrm>
              <a:off x="3425" y="2525"/>
              <a:ext cx="688" cy="250"/>
            </a:xfrm>
            <a:prstGeom prst="rect">
              <a:avLst/>
            </a:prstGeom>
            <a:noFill/>
            <a:ln w="19050" algn="ctr">
              <a:noFill/>
              <a:miter lim="800000"/>
              <a:headEnd/>
              <a:tailEnd/>
            </a:ln>
          </p:spPr>
          <p:txBody>
            <a:bodyPr wrap="none" anchorCtr="1">
              <a:spAutoFit/>
            </a:bodyPr>
            <a:lstStyle/>
            <a:p>
              <a:r>
                <a:rPr lang="en-US" sz="2000">
                  <a:latin typeface="Tahoma" pitchFamily="34" charset="0"/>
                </a:rPr>
                <a:t>Protocol</a:t>
              </a:r>
            </a:p>
          </p:txBody>
        </p:sp>
        <p:sp>
          <p:nvSpPr>
            <p:cNvPr id="23570" name="Line 24"/>
            <p:cNvSpPr>
              <a:spLocks noChangeShapeType="1"/>
            </p:cNvSpPr>
            <p:nvPr/>
          </p:nvSpPr>
          <p:spPr bwMode="auto">
            <a:xfrm>
              <a:off x="2369" y="2088"/>
              <a:ext cx="0" cy="346"/>
            </a:xfrm>
            <a:prstGeom prst="line">
              <a:avLst/>
            </a:prstGeom>
            <a:noFill/>
            <a:ln w="19050">
              <a:solidFill>
                <a:schemeClr val="tx1"/>
              </a:solidFill>
              <a:round/>
              <a:headEnd/>
              <a:tailEnd type="triangle" w="med" len="med"/>
            </a:ln>
          </p:spPr>
          <p:txBody>
            <a:bodyPr anchor="ctr" anchorCtr="1"/>
            <a:lstStyle/>
            <a:p>
              <a:endParaRPr lang="en-US"/>
            </a:p>
          </p:txBody>
        </p:sp>
        <p:sp>
          <p:nvSpPr>
            <p:cNvPr id="23571" name="Text Box 25"/>
            <p:cNvSpPr txBox="1">
              <a:spLocks noChangeArrowheads="1"/>
            </p:cNvSpPr>
            <p:nvPr/>
          </p:nvSpPr>
          <p:spPr bwMode="auto">
            <a:xfrm>
              <a:off x="2399" y="2117"/>
              <a:ext cx="376" cy="250"/>
            </a:xfrm>
            <a:prstGeom prst="rect">
              <a:avLst/>
            </a:prstGeom>
            <a:noFill/>
            <a:ln w="19050" algn="ctr">
              <a:noFill/>
              <a:miter lim="800000"/>
              <a:headEnd/>
              <a:tailEnd/>
            </a:ln>
          </p:spPr>
          <p:txBody>
            <a:bodyPr wrap="none" anchorCtr="1">
              <a:spAutoFit/>
            </a:bodyPr>
            <a:lstStyle/>
            <a:p>
              <a:r>
                <a:rPr lang="en-US" sz="2000">
                  <a:latin typeface="Tahoma" pitchFamily="34" charset="0"/>
                </a:rPr>
                <a:t>Use</a:t>
              </a:r>
            </a:p>
          </p:txBody>
        </p:sp>
        <p:sp>
          <p:nvSpPr>
            <p:cNvPr id="23572" name="Line 26"/>
            <p:cNvSpPr>
              <a:spLocks noChangeShapeType="1"/>
            </p:cNvSpPr>
            <p:nvPr/>
          </p:nvSpPr>
          <p:spPr bwMode="auto">
            <a:xfrm>
              <a:off x="5020" y="2077"/>
              <a:ext cx="0" cy="346"/>
            </a:xfrm>
            <a:prstGeom prst="line">
              <a:avLst/>
            </a:prstGeom>
            <a:noFill/>
            <a:ln w="19050">
              <a:solidFill>
                <a:schemeClr val="tx1"/>
              </a:solidFill>
              <a:round/>
              <a:headEnd/>
              <a:tailEnd type="triangle" w="med" len="med"/>
            </a:ln>
          </p:spPr>
          <p:txBody>
            <a:bodyPr anchor="ctr" anchorCtr="1"/>
            <a:lstStyle/>
            <a:p>
              <a:endParaRPr lang="en-US"/>
            </a:p>
          </p:txBody>
        </p:sp>
        <p:sp>
          <p:nvSpPr>
            <p:cNvPr id="23573" name="Text Box 27"/>
            <p:cNvSpPr txBox="1">
              <a:spLocks noChangeArrowheads="1"/>
            </p:cNvSpPr>
            <p:nvPr/>
          </p:nvSpPr>
          <p:spPr bwMode="auto">
            <a:xfrm>
              <a:off x="5050" y="2106"/>
              <a:ext cx="376" cy="250"/>
            </a:xfrm>
            <a:prstGeom prst="rect">
              <a:avLst/>
            </a:prstGeom>
            <a:noFill/>
            <a:ln w="19050" algn="ctr">
              <a:noFill/>
              <a:miter lim="800000"/>
              <a:headEnd/>
              <a:tailEnd/>
            </a:ln>
          </p:spPr>
          <p:txBody>
            <a:bodyPr wrap="none" anchorCtr="1">
              <a:spAutoFit/>
            </a:bodyPr>
            <a:lstStyle/>
            <a:p>
              <a:r>
                <a:rPr lang="en-US" sz="2000">
                  <a:latin typeface="Tahoma" pitchFamily="34" charset="0"/>
                </a:rPr>
                <a:t>Use</a:t>
              </a:r>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Protocol Stacks</a:t>
            </a:r>
          </a:p>
        </p:txBody>
      </p:sp>
      <p:sp>
        <p:nvSpPr>
          <p:cNvPr id="24580" name="Rectangle 3"/>
          <p:cNvSpPr>
            <a:spLocks noGrp="1" noChangeArrowheads="1"/>
          </p:cNvSpPr>
          <p:nvPr>
            <p:ph idx="1"/>
          </p:nvPr>
        </p:nvSpPr>
        <p:spPr/>
        <p:txBody>
          <a:bodyPr/>
          <a:lstStyle/>
          <a:p>
            <a:pPr eaLnBrk="1" hangingPunct="1"/>
            <a:r>
              <a:rPr lang="en-US" smtClean="0"/>
              <a:t>Typically, several layers and thus several protocols in real system</a:t>
            </a:r>
          </a:p>
          <a:p>
            <a:pPr eaLnBrk="1" hangingPunct="1"/>
            <a:r>
              <a:rPr lang="en-US" smtClean="0"/>
              <a:t>Layers/protocols are arranged as </a:t>
            </a:r>
            <a:r>
              <a:rPr lang="en-US" i="1" smtClean="0"/>
              <a:t>(protocol) stack</a:t>
            </a:r>
            <a:endParaRPr lang="en-US" smtClean="0"/>
          </a:p>
          <a:p>
            <a:pPr lvl="1" eaLnBrk="1" hangingPunct="1"/>
            <a:r>
              <a:rPr lang="en-US" smtClean="0"/>
              <a:t>One atop the other, </a:t>
            </a:r>
            <a:r>
              <a:rPr lang="en-US" i="1" smtClean="0"/>
              <a:t>only </a:t>
            </a:r>
            <a:r>
              <a:rPr lang="en-US" smtClean="0"/>
              <a:t>using services from directly beneath (so-called </a:t>
            </a:r>
            <a:r>
              <a:rPr lang="en-US" i="1" smtClean="0"/>
              <a:t>strict layering</a:t>
            </a:r>
            <a:r>
              <a:rPr lang="en-US" smtClean="0"/>
              <a:t>)</a:t>
            </a:r>
          </a:p>
        </p:txBody>
      </p:sp>
      <p:sp>
        <p:nvSpPr>
          <p:cNvPr id="24578" name="Fußzeilenplatzhalter 3"/>
          <p:cNvSpPr>
            <a:spLocks noGrp="1"/>
          </p:cNvSpPr>
          <p:nvPr>
            <p:ph type="ftr" sz="quarter" idx="10"/>
          </p:nvPr>
        </p:nvSpPr>
        <p:spPr>
          <a:noFill/>
        </p:spPr>
        <p:txBody>
          <a:bodyPr/>
          <a:lstStyle/>
          <a:p>
            <a:r>
              <a:rPr lang="en-US" smtClean="0"/>
              <a:t>TI 3: Operating Systems and Computer Networks</a:t>
            </a:r>
            <a:endParaRPr lang="en-US"/>
          </a:p>
        </p:txBody>
      </p:sp>
      <p:grpSp>
        <p:nvGrpSpPr>
          <p:cNvPr id="2" name="Gruppierung 1"/>
          <p:cNvGrpSpPr/>
          <p:nvPr/>
        </p:nvGrpSpPr>
        <p:grpSpPr>
          <a:xfrm>
            <a:off x="4248150" y="2996953"/>
            <a:ext cx="3695700" cy="3201987"/>
            <a:chOff x="2916238" y="2852738"/>
            <a:chExt cx="3695700" cy="3201987"/>
          </a:xfrm>
        </p:grpSpPr>
        <p:sp>
          <p:nvSpPr>
            <p:cNvPr id="24581" name="Rectangle 4"/>
            <p:cNvSpPr>
              <a:spLocks noChangeArrowheads="1"/>
            </p:cNvSpPr>
            <p:nvPr/>
          </p:nvSpPr>
          <p:spPr bwMode="auto">
            <a:xfrm>
              <a:off x="2941638" y="5211763"/>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1</a:t>
              </a:r>
            </a:p>
          </p:txBody>
        </p:sp>
        <p:sp>
          <p:nvSpPr>
            <p:cNvPr id="24582" name="Rectangle 5"/>
            <p:cNvSpPr>
              <a:spLocks noChangeArrowheads="1"/>
            </p:cNvSpPr>
            <p:nvPr/>
          </p:nvSpPr>
          <p:spPr bwMode="auto">
            <a:xfrm>
              <a:off x="2943225" y="5699125"/>
              <a:ext cx="3667125" cy="355600"/>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Physical medium (layer 0)</a:t>
              </a:r>
            </a:p>
          </p:txBody>
        </p:sp>
        <p:sp>
          <p:nvSpPr>
            <p:cNvPr id="24583" name="Rectangle 6"/>
            <p:cNvSpPr>
              <a:spLocks noChangeArrowheads="1"/>
            </p:cNvSpPr>
            <p:nvPr/>
          </p:nvSpPr>
          <p:spPr bwMode="auto">
            <a:xfrm>
              <a:off x="5697538" y="5211763"/>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1</a:t>
              </a:r>
            </a:p>
          </p:txBody>
        </p:sp>
        <p:sp>
          <p:nvSpPr>
            <p:cNvPr id="24584" name="Text Box 7"/>
            <p:cNvSpPr txBox="1">
              <a:spLocks noChangeArrowheads="1"/>
            </p:cNvSpPr>
            <p:nvPr/>
          </p:nvSpPr>
          <p:spPr bwMode="auto">
            <a:xfrm>
              <a:off x="4057650" y="4965700"/>
              <a:ext cx="1436688" cy="396875"/>
            </a:xfrm>
            <a:prstGeom prst="rect">
              <a:avLst/>
            </a:prstGeom>
            <a:noFill/>
            <a:ln w="19050" algn="ctr">
              <a:noFill/>
              <a:miter lim="800000"/>
              <a:headEnd/>
              <a:tailEnd/>
            </a:ln>
          </p:spPr>
          <p:txBody>
            <a:bodyPr wrap="none" anchorCtr="1">
              <a:spAutoFit/>
            </a:bodyPr>
            <a:lstStyle/>
            <a:p>
              <a:r>
                <a:rPr lang="en-US" sz="2000">
                  <a:latin typeface="Tahoma" pitchFamily="34" charset="0"/>
                </a:rPr>
                <a:t>L1 protocol</a:t>
              </a:r>
            </a:p>
          </p:txBody>
        </p:sp>
        <p:cxnSp>
          <p:nvCxnSpPr>
            <p:cNvPr id="24585" name="AutoShape 8"/>
            <p:cNvCxnSpPr>
              <a:cxnSpLocks noChangeShapeType="1"/>
              <a:stCxn id="24581" idx="3"/>
              <a:endCxn id="24583" idx="1"/>
            </p:cNvCxnSpPr>
            <p:nvPr/>
          </p:nvCxnSpPr>
          <p:spPr bwMode="auto">
            <a:xfrm>
              <a:off x="3865563" y="5384800"/>
              <a:ext cx="1822450" cy="0"/>
            </a:xfrm>
            <a:prstGeom prst="straightConnector1">
              <a:avLst/>
            </a:prstGeom>
            <a:noFill/>
            <a:ln w="19050">
              <a:solidFill>
                <a:schemeClr val="tx1"/>
              </a:solidFill>
              <a:round/>
              <a:headEnd/>
              <a:tailEnd/>
            </a:ln>
          </p:spPr>
        </p:cxnSp>
        <p:sp>
          <p:nvSpPr>
            <p:cNvPr id="24586" name="Rectangle 9"/>
            <p:cNvSpPr>
              <a:spLocks noChangeArrowheads="1"/>
            </p:cNvSpPr>
            <p:nvPr/>
          </p:nvSpPr>
          <p:spPr bwMode="auto">
            <a:xfrm>
              <a:off x="2941638" y="4503738"/>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2</a:t>
              </a:r>
            </a:p>
          </p:txBody>
        </p:sp>
        <p:sp>
          <p:nvSpPr>
            <p:cNvPr id="24587" name="Rectangle 10"/>
            <p:cNvSpPr>
              <a:spLocks noChangeArrowheads="1"/>
            </p:cNvSpPr>
            <p:nvPr/>
          </p:nvSpPr>
          <p:spPr bwMode="auto">
            <a:xfrm>
              <a:off x="5697538" y="4503738"/>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2</a:t>
              </a:r>
            </a:p>
          </p:txBody>
        </p:sp>
        <p:sp>
          <p:nvSpPr>
            <p:cNvPr id="24588" name="Text Box 11"/>
            <p:cNvSpPr txBox="1">
              <a:spLocks noChangeArrowheads="1"/>
            </p:cNvSpPr>
            <p:nvPr/>
          </p:nvSpPr>
          <p:spPr bwMode="auto">
            <a:xfrm>
              <a:off x="4057650" y="4257675"/>
              <a:ext cx="1436688" cy="396875"/>
            </a:xfrm>
            <a:prstGeom prst="rect">
              <a:avLst/>
            </a:prstGeom>
            <a:noFill/>
            <a:ln w="19050" algn="ctr">
              <a:noFill/>
              <a:miter lim="800000"/>
              <a:headEnd/>
              <a:tailEnd/>
            </a:ln>
          </p:spPr>
          <p:txBody>
            <a:bodyPr wrap="none" anchorCtr="1">
              <a:spAutoFit/>
            </a:bodyPr>
            <a:lstStyle/>
            <a:p>
              <a:r>
                <a:rPr lang="en-US" sz="2000">
                  <a:latin typeface="Tahoma" pitchFamily="34" charset="0"/>
                </a:rPr>
                <a:t>L2 protocol</a:t>
              </a:r>
            </a:p>
          </p:txBody>
        </p:sp>
        <p:cxnSp>
          <p:nvCxnSpPr>
            <p:cNvPr id="24589" name="AutoShape 12"/>
            <p:cNvCxnSpPr>
              <a:cxnSpLocks noChangeShapeType="1"/>
              <a:stCxn id="24586" idx="2"/>
              <a:endCxn id="24581" idx="0"/>
            </p:cNvCxnSpPr>
            <p:nvPr/>
          </p:nvCxnSpPr>
          <p:spPr bwMode="auto">
            <a:xfrm>
              <a:off x="3398838" y="4859338"/>
              <a:ext cx="0" cy="342900"/>
            </a:xfrm>
            <a:prstGeom prst="straightConnector1">
              <a:avLst/>
            </a:prstGeom>
            <a:noFill/>
            <a:ln w="19050">
              <a:solidFill>
                <a:schemeClr val="tx1"/>
              </a:solidFill>
              <a:round/>
              <a:headEnd/>
              <a:tailEnd type="triangle" w="med" len="med"/>
            </a:ln>
          </p:spPr>
        </p:cxnSp>
        <p:cxnSp>
          <p:nvCxnSpPr>
            <p:cNvPr id="24590" name="AutoShape 13"/>
            <p:cNvCxnSpPr>
              <a:cxnSpLocks noChangeShapeType="1"/>
              <a:stCxn id="24586" idx="3"/>
              <a:endCxn id="24587" idx="1"/>
            </p:cNvCxnSpPr>
            <p:nvPr/>
          </p:nvCxnSpPr>
          <p:spPr bwMode="auto">
            <a:xfrm>
              <a:off x="3865563" y="4676775"/>
              <a:ext cx="1822450" cy="0"/>
            </a:xfrm>
            <a:prstGeom prst="straightConnector1">
              <a:avLst/>
            </a:prstGeom>
            <a:noFill/>
            <a:ln w="19050">
              <a:solidFill>
                <a:schemeClr val="tx1"/>
              </a:solidFill>
              <a:round/>
              <a:headEnd/>
              <a:tailEnd/>
            </a:ln>
          </p:spPr>
        </p:cxnSp>
        <p:cxnSp>
          <p:nvCxnSpPr>
            <p:cNvPr id="24591" name="AutoShape 14"/>
            <p:cNvCxnSpPr>
              <a:cxnSpLocks noChangeShapeType="1"/>
              <a:stCxn id="24587" idx="2"/>
              <a:endCxn id="24583" idx="0"/>
            </p:cNvCxnSpPr>
            <p:nvPr/>
          </p:nvCxnSpPr>
          <p:spPr bwMode="auto">
            <a:xfrm>
              <a:off x="6154738" y="4859338"/>
              <a:ext cx="0" cy="342900"/>
            </a:xfrm>
            <a:prstGeom prst="straightConnector1">
              <a:avLst/>
            </a:prstGeom>
            <a:noFill/>
            <a:ln w="19050">
              <a:solidFill>
                <a:schemeClr val="tx1"/>
              </a:solidFill>
              <a:round/>
              <a:headEnd/>
              <a:tailEnd type="triangle" w="med" len="med"/>
            </a:ln>
          </p:spPr>
        </p:cxnSp>
        <p:sp>
          <p:nvSpPr>
            <p:cNvPr id="24592" name="Line 15"/>
            <p:cNvSpPr>
              <a:spLocks noChangeShapeType="1"/>
            </p:cNvSpPr>
            <p:nvPr/>
          </p:nvSpPr>
          <p:spPr bwMode="auto">
            <a:xfrm>
              <a:off x="3379788" y="5548313"/>
              <a:ext cx="0" cy="152400"/>
            </a:xfrm>
            <a:prstGeom prst="line">
              <a:avLst/>
            </a:prstGeom>
            <a:noFill/>
            <a:ln w="19050">
              <a:solidFill>
                <a:schemeClr val="tx1"/>
              </a:solidFill>
              <a:round/>
              <a:headEnd/>
              <a:tailEnd type="triangle" w="med" len="med"/>
            </a:ln>
          </p:spPr>
          <p:txBody>
            <a:bodyPr anchor="ctr" anchorCtr="1"/>
            <a:lstStyle/>
            <a:p>
              <a:endParaRPr lang="en-US"/>
            </a:p>
          </p:txBody>
        </p:sp>
        <p:sp>
          <p:nvSpPr>
            <p:cNvPr id="24593" name="Line 16"/>
            <p:cNvSpPr>
              <a:spLocks noChangeShapeType="1"/>
            </p:cNvSpPr>
            <p:nvPr/>
          </p:nvSpPr>
          <p:spPr bwMode="auto">
            <a:xfrm>
              <a:off x="6156325" y="5540375"/>
              <a:ext cx="0" cy="152400"/>
            </a:xfrm>
            <a:prstGeom prst="line">
              <a:avLst/>
            </a:prstGeom>
            <a:noFill/>
            <a:ln w="19050">
              <a:solidFill>
                <a:schemeClr val="tx1"/>
              </a:solidFill>
              <a:round/>
              <a:headEnd/>
              <a:tailEnd type="triangle" w="med" len="med"/>
            </a:ln>
          </p:spPr>
          <p:txBody>
            <a:bodyPr anchor="ctr" anchorCtr="1"/>
            <a:lstStyle/>
            <a:p>
              <a:endParaRPr lang="en-US"/>
            </a:p>
          </p:txBody>
        </p:sp>
        <p:sp>
          <p:nvSpPr>
            <p:cNvPr id="24594" name="Rectangle 17"/>
            <p:cNvSpPr>
              <a:spLocks noChangeArrowheads="1"/>
            </p:cNvSpPr>
            <p:nvPr/>
          </p:nvSpPr>
          <p:spPr bwMode="auto">
            <a:xfrm>
              <a:off x="2936875" y="3805238"/>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3</a:t>
              </a:r>
            </a:p>
          </p:txBody>
        </p:sp>
        <p:sp>
          <p:nvSpPr>
            <p:cNvPr id="24595" name="Rectangle 18"/>
            <p:cNvSpPr>
              <a:spLocks noChangeArrowheads="1"/>
            </p:cNvSpPr>
            <p:nvPr/>
          </p:nvSpPr>
          <p:spPr bwMode="auto">
            <a:xfrm>
              <a:off x="5692775" y="3805238"/>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3</a:t>
              </a:r>
            </a:p>
          </p:txBody>
        </p:sp>
        <p:sp>
          <p:nvSpPr>
            <p:cNvPr id="24596" name="Text Box 19"/>
            <p:cNvSpPr txBox="1">
              <a:spLocks noChangeArrowheads="1"/>
            </p:cNvSpPr>
            <p:nvPr/>
          </p:nvSpPr>
          <p:spPr bwMode="auto">
            <a:xfrm>
              <a:off x="4052888" y="3559175"/>
              <a:ext cx="1436687" cy="396875"/>
            </a:xfrm>
            <a:prstGeom prst="rect">
              <a:avLst/>
            </a:prstGeom>
            <a:noFill/>
            <a:ln w="19050" algn="ctr">
              <a:noFill/>
              <a:miter lim="800000"/>
              <a:headEnd/>
              <a:tailEnd/>
            </a:ln>
          </p:spPr>
          <p:txBody>
            <a:bodyPr wrap="none" anchorCtr="1">
              <a:spAutoFit/>
            </a:bodyPr>
            <a:lstStyle/>
            <a:p>
              <a:r>
                <a:rPr lang="en-US" sz="2000">
                  <a:latin typeface="Tahoma" pitchFamily="34" charset="0"/>
                </a:rPr>
                <a:t>L3 protocol</a:t>
              </a:r>
            </a:p>
          </p:txBody>
        </p:sp>
        <p:cxnSp>
          <p:nvCxnSpPr>
            <p:cNvPr id="24597" name="AutoShape 20"/>
            <p:cNvCxnSpPr>
              <a:cxnSpLocks noChangeShapeType="1"/>
              <a:stCxn id="24594" idx="2"/>
              <a:endCxn id="24586" idx="0"/>
            </p:cNvCxnSpPr>
            <p:nvPr/>
          </p:nvCxnSpPr>
          <p:spPr bwMode="auto">
            <a:xfrm>
              <a:off x="3394075" y="4160838"/>
              <a:ext cx="4763" cy="333375"/>
            </a:xfrm>
            <a:prstGeom prst="straightConnector1">
              <a:avLst/>
            </a:prstGeom>
            <a:noFill/>
            <a:ln w="19050">
              <a:solidFill>
                <a:schemeClr val="tx1"/>
              </a:solidFill>
              <a:round/>
              <a:headEnd/>
              <a:tailEnd type="triangle" w="med" len="med"/>
            </a:ln>
          </p:spPr>
        </p:cxnSp>
        <p:cxnSp>
          <p:nvCxnSpPr>
            <p:cNvPr id="24598" name="AutoShape 21"/>
            <p:cNvCxnSpPr>
              <a:cxnSpLocks noChangeShapeType="1"/>
              <a:stCxn id="24594" idx="3"/>
              <a:endCxn id="24595" idx="1"/>
            </p:cNvCxnSpPr>
            <p:nvPr/>
          </p:nvCxnSpPr>
          <p:spPr bwMode="auto">
            <a:xfrm>
              <a:off x="3860800" y="3978275"/>
              <a:ext cx="1822450" cy="0"/>
            </a:xfrm>
            <a:prstGeom prst="straightConnector1">
              <a:avLst/>
            </a:prstGeom>
            <a:noFill/>
            <a:ln w="19050">
              <a:solidFill>
                <a:schemeClr val="tx1"/>
              </a:solidFill>
              <a:round/>
              <a:headEnd/>
              <a:tailEnd/>
            </a:ln>
          </p:spPr>
        </p:cxnSp>
        <p:cxnSp>
          <p:nvCxnSpPr>
            <p:cNvPr id="24599" name="AutoShape 22"/>
            <p:cNvCxnSpPr>
              <a:cxnSpLocks noChangeShapeType="1"/>
              <a:stCxn id="24595" idx="2"/>
              <a:endCxn id="24587" idx="0"/>
            </p:cNvCxnSpPr>
            <p:nvPr/>
          </p:nvCxnSpPr>
          <p:spPr bwMode="auto">
            <a:xfrm>
              <a:off x="6149975" y="4160838"/>
              <a:ext cx="4763" cy="333375"/>
            </a:xfrm>
            <a:prstGeom prst="straightConnector1">
              <a:avLst/>
            </a:prstGeom>
            <a:noFill/>
            <a:ln w="19050">
              <a:solidFill>
                <a:schemeClr val="tx1"/>
              </a:solidFill>
              <a:round/>
              <a:headEnd/>
              <a:tailEnd type="triangle" w="med" len="med"/>
            </a:ln>
          </p:spPr>
        </p:cxnSp>
        <p:sp>
          <p:nvSpPr>
            <p:cNvPr id="24600" name="Rectangle 23"/>
            <p:cNvSpPr>
              <a:spLocks noChangeArrowheads="1"/>
            </p:cNvSpPr>
            <p:nvPr/>
          </p:nvSpPr>
          <p:spPr bwMode="auto">
            <a:xfrm>
              <a:off x="2916238" y="3098800"/>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dirty="0">
                  <a:latin typeface="Tahoma" pitchFamily="34" charset="0"/>
                </a:rPr>
                <a:t>Layer 4</a:t>
              </a:r>
            </a:p>
          </p:txBody>
        </p:sp>
        <p:sp>
          <p:nvSpPr>
            <p:cNvPr id="24601" name="Rectangle 24"/>
            <p:cNvSpPr>
              <a:spLocks noChangeArrowheads="1"/>
            </p:cNvSpPr>
            <p:nvPr/>
          </p:nvSpPr>
          <p:spPr bwMode="auto">
            <a:xfrm>
              <a:off x="5672138" y="3098800"/>
              <a:ext cx="914400" cy="346075"/>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4</a:t>
              </a:r>
            </a:p>
          </p:txBody>
        </p:sp>
        <p:sp>
          <p:nvSpPr>
            <p:cNvPr id="24602" name="Text Box 25"/>
            <p:cNvSpPr txBox="1">
              <a:spLocks noChangeArrowheads="1"/>
            </p:cNvSpPr>
            <p:nvPr/>
          </p:nvSpPr>
          <p:spPr bwMode="auto">
            <a:xfrm>
              <a:off x="4032250" y="2852738"/>
              <a:ext cx="1436688" cy="396875"/>
            </a:xfrm>
            <a:prstGeom prst="rect">
              <a:avLst/>
            </a:prstGeom>
            <a:noFill/>
            <a:ln w="19050" algn="ctr">
              <a:noFill/>
              <a:miter lim="800000"/>
              <a:headEnd/>
              <a:tailEnd/>
            </a:ln>
          </p:spPr>
          <p:txBody>
            <a:bodyPr wrap="none" anchorCtr="1">
              <a:spAutoFit/>
            </a:bodyPr>
            <a:lstStyle/>
            <a:p>
              <a:r>
                <a:rPr lang="en-US" sz="2000" dirty="0">
                  <a:latin typeface="Tahoma" pitchFamily="34" charset="0"/>
                </a:rPr>
                <a:t>L4 protocol</a:t>
              </a:r>
            </a:p>
          </p:txBody>
        </p:sp>
        <p:cxnSp>
          <p:nvCxnSpPr>
            <p:cNvPr id="24603" name="AutoShape 26"/>
            <p:cNvCxnSpPr>
              <a:cxnSpLocks noChangeShapeType="1"/>
              <a:stCxn id="24600" idx="2"/>
            </p:cNvCxnSpPr>
            <p:nvPr/>
          </p:nvCxnSpPr>
          <p:spPr bwMode="auto">
            <a:xfrm>
              <a:off x="3373438" y="3454400"/>
              <a:ext cx="4762" cy="333375"/>
            </a:xfrm>
            <a:prstGeom prst="straightConnector1">
              <a:avLst/>
            </a:prstGeom>
            <a:noFill/>
            <a:ln w="19050">
              <a:solidFill>
                <a:schemeClr val="tx1"/>
              </a:solidFill>
              <a:round/>
              <a:headEnd/>
              <a:tailEnd type="triangle" w="med" len="med"/>
            </a:ln>
          </p:spPr>
        </p:cxnSp>
        <p:cxnSp>
          <p:nvCxnSpPr>
            <p:cNvPr id="24604" name="AutoShape 27"/>
            <p:cNvCxnSpPr>
              <a:cxnSpLocks noChangeShapeType="1"/>
              <a:stCxn id="24600" idx="3"/>
              <a:endCxn id="24601" idx="1"/>
            </p:cNvCxnSpPr>
            <p:nvPr/>
          </p:nvCxnSpPr>
          <p:spPr bwMode="auto">
            <a:xfrm>
              <a:off x="3840163" y="3271838"/>
              <a:ext cx="1822450" cy="0"/>
            </a:xfrm>
            <a:prstGeom prst="straightConnector1">
              <a:avLst/>
            </a:prstGeom>
            <a:noFill/>
            <a:ln w="19050">
              <a:solidFill>
                <a:schemeClr val="tx1"/>
              </a:solidFill>
              <a:round/>
              <a:headEnd/>
              <a:tailEnd/>
            </a:ln>
          </p:spPr>
        </p:cxnSp>
        <p:cxnSp>
          <p:nvCxnSpPr>
            <p:cNvPr id="24605" name="AutoShape 28"/>
            <p:cNvCxnSpPr>
              <a:cxnSpLocks noChangeShapeType="1"/>
              <a:stCxn id="24601" idx="2"/>
            </p:cNvCxnSpPr>
            <p:nvPr/>
          </p:nvCxnSpPr>
          <p:spPr bwMode="auto">
            <a:xfrm>
              <a:off x="6129338" y="3454400"/>
              <a:ext cx="4762" cy="333375"/>
            </a:xfrm>
            <a:prstGeom prst="straightConnector1">
              <a:avLst/>
            </a:prstGeom>
            <a:noFill/>
            <a:ln w="19050">
              <a:solidFill>
                <a:schemeClr val="tx1"/>
              </a:solidFill>
              <a:round/>
              <a:headEnd/>
              <a:tailEnd type="triangle" w="med" len="med"/>
            </a:ln>
          </p:spPr>
        </p:cxnSp>
      </p:gr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Layers Do Not Care About Distributed Lower Layers</a:t>
            </a:r>
          </a:p>
        </p:txBody>
      </p:sp>
      <p:sp>
        <p:nvSpPr>
          <p:cNvPr id="25604" name="Rectangle 3"/>
          <p:cNvSpPr>
            <a:spLocks noGrp="1" noChangeArrowheads="1"/>
          </p:cNvSpPr>
          <p:nvPr>
            <p:ph idx="1"/>
          </p:nvPr>
        </p:nvSpPr>
        <p:spPr/>
        <p:txBody>
          <a:bodyPr>
            <a:normAutofit/>
          </a:bodyPr>
          <a:lstStyle/>
          <a:p>
            <a:r>
              <a:rPr lang="en-US" dirty="0" smtClean="0"/>
              <a:t>A given layer n+1 does not care about the fact that its lower layer is actually distributed … </a:t>
            </a:r>
          </a:p>
          <a:p>
            <a:pPr lvl="1"/>
            <a:r>
              <a:rPr lang="en-US" dirty="0" smtClean="0"/>
              <a:t>Layer n+1 imagines layer n as something that “just works”, has service access points where they are necessary</a:t>
            </a:r>
          </a:p>
          <a:p>
            <a:pPr lvl="1"/>
            <a:r>
              <a:rPr lang="en-US" dirty="0" smtClean="0"/>
              <a:t>In reality, layer n of course is distributed in turn, relying on yet lower layers</a:t>
            </a:r>
          </a:p>
          <a:p>
            <a:pPr lvl="1"/>
            <a:r>
              <a:rPr lang="en-US" dirty="0" smtClean="0"/>
              <a:t>At the end, the physical medium (layer 0) is transporting signals (as physical representation of data)</a:t>
            </a:r>
          </a:p>
        </p:txBody>
      </p:sp>
      <p:sp>
        <p:nvSpPr>
          <p:cNvPr id="25602" name="Fußzeilenplatzhalter 3"/>
          <p:cNvSpPr>
            <a:spLocks noGrp="1"/>
          </p:cNvSpPr>
          <p:nvPr>
            <p:ph type="ftr" sz="quarter" idx="10"/>
          </p:nvPr>
        </p:nvSpPr>
        <p:spPr/>
        <p:txBody>
          <a:bodyPr/>
          <a:lstStyle/>
          <a:p>
            <a:r>
              <a:rPr lang="en-US" smtClean="0"/>
              <a:t>TI 3: Operating Systems and Computer Networks</a:t>
            </a:r>
            <a:endParaRPr lang="en-US"/>
          </a:p>
        </p:txBody>
      </p:sp>
      <p:grpSp>
        <p:nvGrpSpPr>
          <p:cNvPr id="25605" name="Group 4"/>
          <p:cNvGrpSpPr>
            <a:grpSpLocks/>
          </p:cNvGrpSpPr>
          <p:nvPr/>
        </p:nvGrpSpPr>
        <p:grpSpPr bwMode="auto">
          <a:xfrm>
            <a:off x="3684589" y="3588792"/>
            <a:ext cx="5076825" cy="2576512"/>
            <a:chOff x="812" y="2235"/>
            <a:chExt cx="3198" cy="1623"/>
          </a:xfrm>
        </p:grpSpPr>
        <p:sp>
          <p:nvSpPr>
            <p:cNvPr id="25606" name="Rectangle 5"/>
            <p:cNvSpPr>
              <a:spLocks noChangeArrowheads="1"/>
            </p:cNvSpPr>
            <p:nvPr/>
          </p:nvSpPr>
          <p:spPr bwMode="auto">
            <a:xfrm>
              <a:off x="812" y="2854"/>
              <a:ext cx="3198" cy="1004"/>
            </a:xfrm>
            <a:prstGeom prst="rect">
              <a:avLst/>
            </a:prstGeom>
            <a:solidFill>
              <a:schemeClr val="bg2"/>
            </a:solidFill>
            <a:ln w="19050" algn="ctr">
              <a:solidFill>
                <a:schemeClr val="tx1"/>
              </a:solidFill>
              <a:miter lim="800000"/>
              <a:headEnd/>
              <a:tailEnd/>
            </a:ln>
          </p:spPr>
          <p:txBody>
            <a:bodyPr wrap="none" anchor="ctr"/>
            <a:lstStyle/>
            <a:p>
              <a:endParaRPr lang="de-DE"/>
            </a:p>
          </p:txBody>
        </p:sp>
        <p:sp>
          <p:nvSpPr>
            <p:cNvPr id="25607" name="Rectangle 6"/>
            <p:cNvSpPr>
              <a:spLocks noChangeArrowheads="1"/>
            </p:cNvSpPr>
            <p:nvPr/>
          </p:nvSpPr>
          <p:spPr bwMode="auto">
            <a:xfrm>
              <a:off x="853" y="3483"/>
              <a:ext cx="3118" cy="342"/>
            </a:xfrm>
            <a:prstGeom prst="rect">
              <a:avLst/>
            </a:prstGeom>
            <a:solidFill>
              <a:srgbClr val="F6ECC2"/>
            </a:solidFill>
            <a:ln w="19050" algn="ctr">
              <a:solidFill>
                <a:schemeClr val="tx1"/>
              </a:solidFill>
              <a:miter lim="800000"/>
              <a:headEnd/>
              <a:tailEnd/>
            </a:ln>
          </p:spPr>
          <p:txBody>
            <a:bodyPr wrap="none" anchor="ctr"/>
            <a:lstStyle/>
            <a:p>
              <a:endParaRPr lang="de-DE"/>
            </a:p>
          </p:txBody>
        </p:sp>
        <p:sp>
          <p:nvSpPr>
            <p:cNvPr id="25608" name="Rectangle 7"/>
            <p:cNvSpPr>
              <a:spLocks noChangeArrowheads="1"/>
            </p:cNvSpPr>
            <p:nvPr/>
          </p:nvSpPr>
          <p:spPr bwMode="auto">
            <a:xfrm>
              <a:off x="896" y="3547"/>
              <a:ext cx="760" cy="218"/>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sp>
          <p:nvSpPr>
            <p:cNvPr id="25609" name="Text Box 8"/>
            <p:cNvSpPr txBox="1">
              <a:spLocks noChangeArrowheads="1"/>
            </p:cNvSpPr>
            <p:nvPr/>
          </p:nvSpPr>
          <p:spPr bwMode="auto">
            <a:xfrm>
              <a:off x="1867" y="3261"/>
              <a:ext cx="1052" cy="250"/>
            </a:xfrm>
            <a:prstGeom prst="rect">
              <a:avLst/>
            </a:prstGeom>
            <a:noFill/>
            <a:ln w="19050" algn="ctr">
              <a:noFill/>
              <a:miter lim="800000"/>
              <a:headEnd/>
              <a:tailEnd/>
            </a:ln>
          </p:spPr>
          <p:txBody>
            <a:bodyPr wrap="none" anchorCtr="1">
              <a:spAutoFit/>
            </a:bodyPr>
            <a:lstStyle/>
            <a:p>
              <a:r>
                <a:rPr lang="en-US" sz="2000">
                  <a:latin typeface="Tahoma" pitchFamily="34" charset="0"/>
                </a:rPr>
                <a:t>Ln-1 protocol</a:t>
              </a:r>
            </a:p>
          </p:txBody>
        </p:sp>
        <p:cxnSp>
          <p:nvCxnSpPr>
            <p:cNvPr id="25610" name="AutoShape 9"/>
            <p:cNvCxnSpPr>
              <a:cxnSpLocks noChangeShapeType="1"/>
              <a:stCxn id="25608" idx="3"/>
              <a:endCxn id="25621" idx="1"/>
            </p:cNvCxnSpPr>
            <p:nvPr/>
          </p:nvCxnSpPr>
          <p:spPr bwMode="auto">
            <a:xfrm flipV="1">
              <a:off x="1662" y="3654"/>
              <a:ext cx="1495" cy="2"/>
            </a:xfrm>
            <a:prstGeom prst="straightConnector1">
              <a:avLst/>
            </a:prstGeom>
            <a:noFill/>
            <a:ln w="19050">
              <a:solidFill>
                <a:schemeClr val="tx1"/>
              </a:solidFill>
              <a:round/>
              <a:headEnd/>
              <a:tailEnd/>
            </a:ln>
          </p:spPr>
        </p:cxnSp>
        <p:sp>
          <p:nvSpPr>
            <p:cNvPr id="25611" name="Rectangle 10"/>
            <p:cNvSpPr>
              <a:spLocks noChangeArrowheads="1"/>
            </p:cNvSpPr>
            <p:nvPr/>
          </p:nvSpPr>
          <p:spPr bwMode="auto">
            <a:xfrm>
              <a:off x="984" y="2941"/>
              <a:ext cx="576" cy="218"/>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a:t>
              </a:r>
            </a:p>
          </p:txBody>
        </p:sp>
        <p:sp>
          <p:nvSpPr>
            <p:cNvPr id="25612" name="Text Box 11"/>
            <p:cNvSpPr txBox="1">
              <a:spLocks noChangeArrowheads="1"/>
            </p:cNvSpPr>
            <p:nvPr/>
          </p:nvSpPr>
          <p:spPr bwMode="auto">
            <a:xfrm>
              <a:off x="1939" y="2845"/>
              <a:ext cx="907" cy="250"/>
            </a:xfrm>
            <a:prstGeom prst="rect">
              <a:avLst/>
            </a:prstGeom>
            <a:noFill/>
            <a:ln w="19050" algn="ctr">
              <a:noFill/>
              <a:miter lim="800000"/>
              <a:headEnd/>
              <a:tailEnd/>
            </a:ln>
          </p:spPr>
          <p:txBody>
            <a:bodyPr wrap="none" anchorCtr="1">
              <a:spAutoFit/>
            </a:bodyPr>
            <a:lstStyle/>
            <a:p>
              <a:r>
                <a:rPr lang="en-US" sz="2000">
                  <a:latin typeface="Tahoma" pitchFamily="34" charset="0"/>
                </a:rPr>
                <a:t>Ln protocol</a:t>
              </a:r>
            </a:p>
          </p:txBody>
        </p:sp>
        <p:cxnSp>
          <p:nvCxnSpPr>
            <p:cNvPr id="25613" name="AutoShape 12"/>
            <p:cNvCxnSpPr>
              <a:cxnSpLocks noChangeShapeType="1"/>
              <a:stCxn id="25611" idx="2"/>
              <a:endCxn id="25620" idx="0"/>
            </p:cNvCxnSpPr>
            <p:nvPr/>
          </p:nvCxnSpPr>
          <p:spPr bwMode="auto">
            <a:xfrm>
              <a:off x="1272" y="3165"/>
              <a:ext cx="3" cy="112"/>
            </a:xfrm>
            <a:prstGeom prst="straightConnector1">
              <a:avLst/>
            </a:prstGeom>
            <a:noFill/>
            <a:ln w="19050">
              <a:solidFill>
                <a:schemeClr val="tx1"/>
              </a:solidFill>
              <a:round/>
              <a:headEnd/>
              <a:tailEnd type="triangle" w="med" len="med"/>
            </a:ln>
          </p:spPr>
        </p:cxnSp>
        <p:cxnSp>
          <p:nvCxnSpPr>
            <p:cNvPr id="25614" name="AutoShape 13"/>
            <p:cNvCxnSpPr>
              <a:cxnSpLocks noChangeShapeType="1"/>
              <a:stCxn id="25611" idx="3"/>
              <a:endCxn id="25622" idx="1"/>
            </p:cNvCxnSpPr>
            <p:nvPr/>
          </p:nvCxnSpPr>
          <p:spPr bwMode="auto">
            <a:xfrm flipV="1">
              <a:off x="1566" y="3048"/>
              <a:ext cx="1679" cy="2"/>
            </a:xfrm>
            <a:prstGeom prst="straightConnector1">
              <a:avLst/>
            </a:prstGeom>
            <a:noFill/>
            <a:ln w="19050">
              <a:solidFill>
                <a:schemeClr val="tx1"/>
              </a:solidFill>
              <a:round/>
              <a:headEnd/>
              <a:tailEnd/>
            </a:ln>
          </p:spPr>
        </p:cxnSp>
        <p:sp>
          <p:nvSpPr>
            <p:cNvPr id="25615" name="Rectangle 14"/>
            <p:cNvSpPr>
              <a:spLocks noChangeArrowheads="1"/>
            </p:cNvSpPr>
            <p:nvPr/>
          </p:nvSpPr>
          <p:spPr bwMode="auto">
            <a:xfrm>
              <a:off x="898" y="2331"/>
              <a:ext cx="754" cy="242"/>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sp>
          <p:nvSpPr>
            <p:cNvPr id="25616" name="Text Box 15"/>
            <p:cNvSpPr txBox="1">
              <a:spLocks noChangeArrowheads="1"/>
            </p:cNvSpPr>
            <p:nvPr/>
          </p:nvSpPr>
          <p:spPr bwMode="auto">
            <a:xfrm>
              <a:off x="1838" y="2235"/>
              <a:ext cx="1110" cy="250"/>
            </a:xfrm>
            <a:prstGeom prst="rect">
              <a:avLst/>
            </a:prstGeom>
            <a:noFill/>
            <a:ln w="19050" algn="ctr">
              <a:noFill/>
              <a:miter lim="800000"/>
              <a:headEnd/>
              <a:tailEnd/>
            </a:ln>
          </p:spPr>
          <p:txBody>
            <a:bodyPr wrap="none" anchorCtr="1">
              <a:spAutoFit/>
            </a:bodyPr>
            <a:lstStyle/>
            <a:p>
              <a:r>
                <a:rPr lang="en-US" sz="2000">
                  <a:latin typeface="Tahoma" pitchFamily="34" charset="0"/>
                </a:rPr>
                <a:t>Ln+1 protocol</a:t>
              </a:r>
            </a:p>
          </p:txBody>
        </p:sp>
        <p:cxnSp>
          <p:nvCxnSpPr>
            <p:cNvPr id="25617" name="AutoShape 16"/>
            <p:cNvCxnSpPr>
              <a:cxnSpLocks noChangeShapeType="1"/>
              <a:stCxn id="25615" idx="2"/>
              <a:endCxn id="25619" idx="0"/>
            </p:cNvCxnSpPr>
            <p:nvPr/>
          </p:nvCxnSpPr>
          <p:spPr bwMode="auto">
            <a:xfrm>
              <a:off x="1275" y="2579"/>
              <a:ext cx="0" cy="67"/>
            </a:xfrm>
            <a:prstGeom prst="straightConnector1">
              <a:avLst/>
            </a:prstGeom>
            <a:noFill/>
            <a:ln w="19050">
              <a:solidFill>
                <a:schemeClr val="tx1"/>
              </a:solidFill>
              <a:round/>
              <a:headEnd/>
              <a:tailEnd type="triangle" w="med" len="med"/>
            </a:ln>
          </p:spPr>
        </p:cxnSp>
        <p:cxnSp>
          <p:nvCxnSpPr>
            <p:cNvPr id="25618" name="AutoShape 17"/>
            <p:cNvCxnSpPr>
              <a:cxnSpLocks noChangeShapeType="1"/>
              <a:stCxn id="25615" idx="3"/>
              <a:endCxn id="25624" idx="1"/>
            </p:cNvCxnSpPr>
            <p:nvPr/>
          </p:nvCxnSpPr>
          <p:spPr bwMode="auto">
            <a:xfrm flipV="1">
              <a:off x="1658" y="2450"/>
              <a:ext cx="1501" cy="2"/>
            </a:xfrm>
            <a:prstGeom prst="straightConnector1">
              <a:avLst/>
            </a:prstGeom>
            <a:noFill/>
            <a:ln w="19050">
              <a:solidFill>
                <a:schemeClr val="tx1"/>
              </a:solidFill>
              <a:round/>
              <a:headEnd/>
              <a:tailEnd/>
            </a:ln>
          </p:spPr>
        </p:cxnSp>
        <p:sp>
          <p:nvSpPr>
            <p:cNvPr id="25619" name="AutoShape 18"/>
            <p:cNvSpPr>
              <a:spLocks noChangeArrowheads="1"/>
            </p:cNvSpPr>
            <p:nvPr/>
          </p:nvSpPr>
          <p:spPr bwMode="auto">
            <a:xfrm>
              <a:off x="966" y="2652"/>
              <a:ext cx="618" cy="201"/>
            </a:xfrm>
            <a:prstGeom prst="roundRect">
              <a:avLst>
                <a:gd name="adj" fmla="val 16667"/>
              </a:avLst>
            </a:prstGeom>
            <a:solidFill>
              <a:schemeClr val="bg2"/>
            </a:solidFill>
            <a:ln w="19050" algn="ctr">
              <a:solidFill>
                <a:schemeClr val="tx1"/>
              </a:solidFill>
              <a:round/>
              <a:headEnd/>
              <a:tailEnd/>
            </a:ln>
          </p:spPr>
          <p:txBody>
            <a:bodyPr wrap="none" anchor="ctr"/>
            <a:lstStyle/>
            <a:p>
              <a:r>
                <a:rPr lang="en-US" sz="2000">
                  <a:latin typeface="Tahoma" pitchFamily="34" charset="0"/>
                </a:rPr>
                <a:t>SAP n</a:t>
              </a:r>
            </a:p>
          </p:txBody>
        </p:sp>
        <p:sp>
          <p:nvSpPr>
            <p:cNvPr id="25620" name="AutoShape 19"/>
            <p:cNvSpPr>
              <a:spLocks noChangeArrowheads="1"/>
            </p:cNvSpPr>
            <p:nvPr/>
          </p:nvSpPr>
          <p:spPr bwMode="auto">
            <a:xfrm>
              <a:off x="965" y="3283"/>
              <a:ext cx="620" cy="201"/>
            </a:xfrm>
            <a:prstGeom prst="roundRect">
              <a:avLst>
                <a:gd name="adj" fmla="val 16667"/>
              </a:avLst>
            </a:prstGeom>
            <a:solidFill>
              <a:srgbClr val="F6ECC2"/>
            </a:solidFill>
            <a:ln w="19050" algn="ctr">
              <a:solidFill>
                <a:schemeClr val="tx1"/>
              </a:solidFill>
              <a:round/>
              <a:headEnd/>
              <a:tailEnd/>
            </a:ln>
          </p:spPr>
          <p:txBody>
            <a:bodyPr wrap="none" anchor="ctr"/>
            <a:lstStyle/>
            <a:p>
              <a:r>
                <a:rPr lang="en-US" sz="2000">
                  <a:latin typeface="Tahoma" pitchFamily="34" charset="0"/>
                </a:rPr>
                <a:t>SAP n-1</a:t>
              </a:r>
            </a:p>
          </p:txBody>
        </p:sp>
        <p:sp>
          <p:nvSpPr>
            <p:cNvPr id="25621" name="Rectangle 20"/>
            <p:cNvSpPr>
              <a:spLocks noChangeArrowheads="1"/>
            </p:cNvSpPr>
            <p:nvPr/>
          </p:nvSpPr>
          <p:spPr bwMode="auto">
            <a:xfrm>
              <a:off x="3163" y="3545"/>
              <a:ext cx="760" cy="218"/>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sp>
          <p:nvSpPr>
            <p:cNvPr id="25622" name="Rectangle 21"/>
            <p:cNvSpPr>
              <a:spLocks noChangeArrowheads="1"/>
            </p:cNvSpPr>
            <p:nvPr/>
          </p:nvSpPr>
          <p:spPr bwMode="auto">
            <a:xfrm>
              <a:off x="3251" y="2939"/>
              <a:ext cx="576" cy="218"/>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a:t>
              </a:r>
            </a:p>
          </p:txBody>
        </p:sp>
        <p:cxnSp>
          <p:nvCxnSpPr>
            <p:cNvPr id="25623" name="AutoShape 22"/>
            <p:cNvCxnSpPr>
              <a:cxnSpLocks noChangeShapeType="1"/>
              <a:stCxn id="25622" idx="2"/>
              <a:endCxn id="25627" idx="0"/>
            </p:cNvCxnSpPr>
            <p:nvPr/>
          </p:nvCxnSpPr>
          <p:spPr bwMode="auto">
            <a:xfrm>
              <a:off x="3539" y="3163"/>
              <a:ext cx="3" cy="112"/>
            </a:xfrm>
            <a:prstGeom prst="straightConnector1">
              <a:avLst/>
            </a:prstGeom>
            <a:noFill/>
            <a:ln w="19050">
              <a:solidFill>
                <a:schemeClr val="tx1"/>
              </a:solidFill>
              <a:round/>
              <a:headEnd/>
              <a:tailEnd type="triangle" w="med" len="med"/>
            </a:ln>
          </p:spPr>
        </p:cxnSp>
        <p:sp>
          <p:nvSpPr>
            <p:cNvPr id="25624" name="Rectangle 23"/>
            <p:cNvSpPr>
              <a:spLocks noChangeArrowheads="1"/>
            </p:cNvSpPr>
            <p:nvPr/>
          </p:nvSpPr>
          <p:spPr bwMode="auto">
            <a:xfrm>
              <a:off x="3165" y="2329"/>
              <a:ext cx="754" cy="242"/>
            </a:xfrm>
            <a:prstGeom prst="rect">
              <a:avLst/>
            </a:prstGeom>
            <a:solidFill>
              <a:srgbClr val="FFFFFF"/>
            </a:solidFill>
            <a:ln w="19050" algn="ctr">
              <a:solidFill>
                <a:schemeClr val="tx1"/>
              </a:solidFill>
              <a:miter lim="800000"/>
              <a:headEnd/>
              <a:tailEnd/>
            </a:ln>
          </p:spPr>
          <p:txBody>
            <a:bodyPr wrap="none" anchor="ctr"/>
            <a:lstStyle/>
            <a:p>
              <a:r>
                <a:rPr lang="en-US" sz="2000">
                  <a:latin typeface="Tahoma" pitchFamily="34" charset="0"/>
                </a:rPr>
                <a:t>Layer n+1</a:t>
              </a:r>
            </a:p>
          </p:txBody>
        </p:sp>
        <p:cxnSp>
          <p:nvCxnSpPr>
            <p:cNvPr id="25625" name="AutoShape 24"/>
            <p:cNvCxnSpPr>
              <a:cxnSpLocks noChangeShapeType="1"/>
              <a:stCxn id="25624" idx="2"/>
              <a:endCxn id="25626" idx="0"/>
            </p:cNvCxnSpPr>
            <p:nvPr/>
          </p:nvCxnSpPr>
          <p:spPr bwMode="auto">
            <a:xfrm>
              <a:off x="3542" y="2577"/>
              <a:ext cx="0" cy="67"/>
            </a:xfrm>
            <a:prstGeom prst="straightConnector1">
              <a:avLst/>
            </a:prstGeom>
            <a:noFill/>
            <a:ln w="19050">
              <a:solidFill>
                <a:schemeClr val="tx1"/>
              </a:solidFill>
              <a:round/>
              <a:headEnd/>
              <a:tailEnd type="triangle" w="med" len="med"/>
            </a:ln>
          </p:spPr>
        </p:cxnSp>
        <p:sp>
          <p:nvSpPr>
            <p:cNvPr id="25626" name="AutoShape 25"/>
            <p:cNvSpPr>
              <a:spLocks noChangeArrowheads="1"/>
            </p:cNvSpPr>
            <p:nvPr/>
          </p:nvSpPr>
          <p:spPr bwMode="auto">
            <a:xfrm>
              <a:off x="3233" y="2650"/>
              <a:ext cx="618" cy="201"/>
            </a:xfrm>
            <a:prstGeom prst="roundRect">
              <a:avLst>
                <a:gd name="adj" fmla="val 16667"/>
              </a:avLst>
            </a:prstGeom>
            <a:solidFill>
              <a:schemeClr val="bg2"/>
            </a:solidFill>
            <a:ln w="19050" algn="ctr">
              <a:solidFill>
                <a:schemeClr val="tx1"/>
              </a:solidFill>
              <a:round/>
              <a:headEnd/>
              <a:tailEnd/>
            </a:ln>
          </p:spPr>
          <p:txBody>
            <a:bodyPr wrap="none" anchor="ctr"/>
            <a:lstStyle/>
            <a:p>
              <a:r>
                <a:rPr lang="en-US" sz="2000">
                  <a:latin typeface="Tahoma" pitchFamily="34" charset="0"/>
                </a:rPr>
                <a:t>SAP n</a:t>
              </a:r>
            </a:p>
          </p:txBody>
        </p:sp>
        <p:sp>
          <p:nvSpPr>
            <p:cNvPr id="25627" name="AutoShape 26"/>
            <p:cNvSpPr>
              <a:spLocks noChangeArrowheads="1"/>
            </p:cNvSpPr>
            <p:nvPr/>
          </p:nvSpPr>
          <p:spPr bwMode="auto">
            <a:xfrm>
              <a:off x="3232" y="3281"/>
              <a:ext cx="620" cy="201"/>
            </a:xfrm>
            <a:prstGeom prst="roundRect">
              <a:avLst>
                <a:gd name="adj" fmla="val 16667"/>
              </a:avLst>
            </a:prstGeom>
            <a:solidFill>
              <a:srgbClr val="F6ECC2"/>
            </a:solidFill>
            <a:ln w="19050" algn="ctr">
              <a:solidFill>
                <a:schemeClr val="tx1"/>
              </a:solidFill>
              <a:round/>
              <a:headEnd/>
              <a:tailEnd/>
            </a:ln>
          </p:spPr>
          <p:txBody>
            <a:bodyPr wrap="none" anchor="ctr"/>
            <a:lstStyle/>
            <a:p>
              <a:r>
                <a:rPr lang="en-US" sz="2000">
                  <a:latin typeface="Tahoma" pitchFamily="34" charset="0"/>
                </a:rPr>
                <a:t>SAP n-1</a:t>
              </a: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r>
              <a:rPr lang="en-US" smtClean="0"/>
              <a:t>Motivation – Networked Computers</a:t>
            </a:r>
            <a:endParaRPr lang="en-US" dirty="0" smtClean="0"/>
          </a:p>
        </p:txBody>
      </p:sp>
      <p:sp>
        <p:nvSpPr>
          <p:cNvPr id="7172" name="Rectangle 7"/>
          <p:cNvSpPr>
            <a:spLocks noGrp="1" noChangeArrowheads="1"/>
          </p:cNvSpPr>
          <p:nvPr>
            <p:ph sz="half" idx="1"/>
          </p:nvPr>
        </p:nvSpPr>
        <p:spPr/>
        <p:txBody>
          <a:bodyPr/>
          <a:lstStyle/>
          <a:p>
            <a:endParaRPr lang="en-US" dirty="0" smtClean="0"/>
          </a:p>
          <a:p>
            <a:r>
              <a:rPr lang="en-US" dirty="0" smtClean="0"/>
              <a:t>Questions:</a:t>
            </a:r>
          </a:p>
          <a:p>
            <a:endParaRPr lang="en-US" dirty="0" smtClean="0"/>
          </a:p>
          <a:p>
            <a:r>
              <a:rPr lang="en-US" dirty="0" smtClean="0"/>
              <a:t>How can a user/process communicate over the network?</a:t>
            </a:r>
          </a:p>
          <a:p>
            <a:endParaRPr lang="en-US" dirty="0" smtClean="0"/>
          </a:p>
          <a:p>
            <a:r>
              <a:rPr lang="en-US" dirty="0" smtClean="0"/>
              <a:t>How can (possibly distant) computers exchange data?</a:t>
            </a:r>
          </a:p>
          <a:p>
            <a:endParaRPr lang="en-US" dirty="0" smtClean="0"/>
          </a:p>
          <a:p>
            <a:r>
              <a:rPr lang="en-US" dirty="0" smtClean="0"/>
              <a:t>How does a computer know which other computer it should be talking to?</a:t>
            </a:r>
            <a:endParaRPr lang="en-US" dirty="0"/>
          </a:p>
        </p:txBody>
      </p:sp>
      <p:sp>
        <p:nvSpPr>
          <p:cNvPr id="7170" name="Fußzeilenplatzhalter 4"/>
          <p:cNvSpPr>
            <a:spLocks noGrp="1"/>
          </p:cNvSpPr>
          <p:nvPr>
            <p:ph type="ftr" sz="quarter" idx="10"/>
          </p:nvPr>
        </p:nvSpPr>
        <p:spPr/>
        <p:txBody>
          <a:bodyPr/>
          <a:lstStyle/>
          <a:p>
            <a:r>
              <a:rPr lang="en-US" smtClean="0"/>
              <a:t>TI 3: Operating Systems and Computer Networks</a:t>
            </a:r>
            <a:endParaRPr lang="en-US"/>
          </a:p>
        </p:txBody>
      </p:sp>
      <p:pic>
        <p:nvPicPr>
          <p:cNvPr id="7173" name="Picture 5"/>
          <p:cNvPicPr>
            <a:picLocks noChangeAspect="1" noChangeArrowheads="1"/>
          </p:cNvPicPr>
          <p:nvPr/>
        </p:nvPicPr>
        <p:blipFill>
          <a:blip r:embed="rId3" cstate="print"/>
          <a:srcRect b="10075"/>
          <a:stretch>
            <a:fillRect/>
          </a:stretch>
        </p:blipFill>
        <p:spPr bwMode="auto">
          <a:xfrm>
            <a:off x="6888088" y="2170672"/>
            <a:ext cx="4608513" cy="3432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ISO/OSI 7-layer Reference Model</a:t>
            </a:r>
          </a:p>
        </p:txBody>
      </p:sp>
      <p:sp>
        <p:nvSpPr>
          <p:cNvPr id="26626" name="Fußzeilenplatzhalter 2"/>
          <p:cNvSpPr>
            <a:spLocks noGrp="1"/>
          </p:cNvSpPr>
          <p:nvPr>
            <p:ph type="ftr" sz="quarter" idx="10"/>
          </p:nvPr>
        </p:nvSpPr>
        <p:spPr>
          <a:noFill/>
        </p:spPr>
        <p:txBody>
          <a:bodyPr/>
          <a:lstStyle/>
          <a:p>
            <a:r>
              <a:rPr lang="en-US" smtClean="0"/>
              <a:t>TI 3: Operating Systems and Computer Networks</a:t>
            </a:r>
            <a:endParaRPr lang="en-US"/>
          </a:p>
        </p:txBody>
      </p:sp>
      <p:grpSp>
        <p:nvGrpSpPr>
          <p:cNvPr id="26628" name="Group 13"/>
          <p:cNvGrpSpPr>
            <a:grpSpLocks/>
          </p:cNvGrpSpPr>
          <p:nvPr/>
        </p:nvGrpSpPr>
        <p:grpSpPr bwMode="auto">
          <a:xfrm>
            <a:off x="1703512" y="1203090"/>
            <a:ext cx="7459662" cy="5367338"/>
            <a:chOff x="177" y="604"/>
            <a:chExt cx="4699" cy="3381"/>
          </a:xfrm>
        </p:grpSpPr>
        <p:pic>
          <p:nvPicPr>
            <p:cNvPr id="26630" name="Picture 4" descr="1-20"/>
            <p:cNvPicPr>
              <a:picLocks noChangeAspect="1" noChangeArrowheads="1"/>
            </p:cNvPicPr>
            <p:nvPr/>
          </p:nvPicPr>
          <p:blipFill>
            <a:blip r:embed="rId3" cstate="print"/>
            <a:srcRect b="12286"/>
            <a:stretch>
              <a:fillRect/>
            </a:stretch>
          </p:blipFill>
          <p:spPr bwMode="auto">
            <a:xfrm>
              <a:off x="177" y="604"/>
              <a:ext cx="4699" cy="3381"/>
            </a:xfrm>
            <a:prstGeom prst="rect">
              <a:avLst/>
            </a:prstGeom>
            <a:noFill/>
            <a:ln w="9525">
              <a:noFill/>
              <a:miter lim="800000"/>
              <a:headEnd/>
              <a:tailEnd/>
            </a:ln>
          </p:spPr>
        </p:pic>
        <p:sp>
          <p:nvSpPr>
            <p:cNvPr id="26631" name="Rectangle 5"/>
            <p:cNvSpPr>
              <a:spLocks noChangeArrowheads="1"/>
            </p:cNvSpPr>
            <p:nvPr/>
          </p:nvSpPr>
          <p:spPr bwMode="auto">
            <a:xfrm>
              <a:off x="1156" y="2415"/>
              <a:ext cx="2495" cy="1559"/>
            </a:xfrm>
            <a:prstGeom prst="rect">
              <a:avLst/>
            </a:prstGeom>
            <a:solidFill>
              <a:srgbClr val="FFFFFF"/>
            </a:solidFill>
            <a:ln w="19050" algn="ctr">
              <a:solidFill>
                <a:schemeClr val="bg1"/>
              </a:solidFill>
              <a:miter lim="800000"/>
              <a:headEnd/>
              <a:tailEnd/>
            </a:ln>
          </p:spPr>
          <p:txBody>
            <a:bodyPr wrap="none" anchor="ctr"/>
            <a:lstStyle/>
            <a:p>
              <a:endParaRPr lang="de-DE"/>
            </a:p>
          </p:txBody>
        </p:sp>
        <p:sp>
          <p:nvSpPr>
            <p:cNvPr id="26632" name="Line 6"/>
            <p:cNvSpPr>
              <a:spLocks noChangeShapeType="1"/>
            </p:cNvSpPr>
            <p:nvPr/>
          </p:nvSpPr>
          <p:spPr bwMode="auto">
            <a:xfrm>
              <a:off x="1156" y="2840"/>
              <a:ext cx="2495" cy="0"/>
            </a:xfrm>
            <a:prstGeom prst="line">
              <a:avLst/>
            </a:prstGeom>
            <a:noFill/>
            <a:ln w="19050">
              <a:solidFill>
                <a:srgbClr val="000000"/>
              </a:solidFill>
              <a:prstDash val="dash"/>
              <a:round/>
              <a:headEnd type="triangle" w="med" len="med"/>
              <a:tailEnd type="triangle" w="med" len="med"/>
            </a:ln>
          </p:spPr>
          <p:txBody>
            <a:bodyPr anchor="ctr" anchorCtr="1"/>
            <a:lstStyle/>
            <a:p>
              <a:endParaRPr lang="en-US"/>
            </a:p>
          </p:txBody>
        </p:sp>
        <p:sp>
          <p:nvSpPr>
            <p:cNvPr id="26633" name="Text Box 7"/>
            <p:cNvSpPr txBox="1">
              <a:spLocks noChangeArrowheads="1"/>
            </p:cNvSpPr>
            <p:nvPr/>
          </p:nvSpPr>
          <p:spPr bwMode="auto">
            <a:xfrm>
              <a:off x="1924" y="2662"/>
              <a:ext cx="954" cy="192"/>
            </a:xfrm>
            <a:prstGeom prst="rect">
              <a:avLst/>
            </a:prstGeom>
            <a:noFill/>
            <a:ln w="19050" algn="ctr">
              <a:noFill/>
              <a:miter lim="800000"/>
              <a:headEnd/>
              <a:tailEnd/>
            </a:ln>
          </p:spPr>
          <p:txBody>
            <a:bodyPr wrap="none" anchorCtr="1">
              <a:spAutoFit/>
            </a:bodyPr>
            <a:lstStyle/>
            <a:p>
              <a:r>
                <a:rPr lang="en-US" sz="1400">
                  <a:solidFill>
                    <a:srgbClr val="000000"/>
                  </a:solidFill>
                  <a:latin typeface="Arial" pitchFamily="34" charset="0"/>
                </a:rPr>
                <a:t>Network protocol</a:t>
              </a:r>
            </a:p>
          </p:txBody>
        </p:sp>
        <p:sp>
          <p:nvSpPr>
            <p:cNvPr id="26634" name="Line 8"/>
            <p:cNvSpPr>
              <a:spLocks noChangeShapeType="1"/>
            </p:cNvSpPr>
            <p:nvPr/>
          </p:nvSpPr>
          <p:spPr bwMode="auto">
            <a:xfrm flipV="1">
              <a:off x="1156" y="3249"/>
              <a:ext cx="2495" cy="0"/>
            </a:xfrm>
            <a:prstGeom prst="line">
              <a:avLst/>
            </a:prstGeom>
            <a:noFill/>
            <a:ln w="19050">
              <a:solidFill>
                <a:srgbClr val="000000"/>
              </a:solidFill>
              <a:prstDash val="dash"/>
              <a:round/>
              <a:headEnd type="triangle" w="med" len="med"/>
              <a:tailEnd type="triangle" w="med" len="med"/>
            </a:ln>
          </p:spPr>
          <p:txBody>
            <a:bodyPr anchor="ctr" anchorCtr="1"/>
            <a:lstStyle/>
            <a:p>
              <a:endParaRPr lang="en-US"/>
            </a:p>
          </p:txBody>
        </p:sp>
        <p:sp>
          <p:nvSpPr>
            <p:cNvPr id="26635" name="Text Box 9"/>
            <p:cNvSpPr txBox="1">
              <a:spLocks noChangeArrowheads="1"/>
            </p:cNvSpPr>
            <p:nvPr/>
          </p:nvSpPr>
          <p:spPr bwMode="auto">
            <a:xfrm>
              <a:off x="1927" y="3086"/>
              <a:ext cx="979" cy="192"/>
            </a:xfrm>
            <a:prstGeom prst="rect">
              <a:avLst/>
            </a:prstGeom>
            <a:noFill/>
            <a:ln w="19050" algn="ctr">
              <a:noFill/>
              <a:miter lim="800000"/>
              <a:headEnd/>
              <a:tailEnd/>
            </a:ln>
          </p:spPr>
          <p:txBody>
            <a:bodyPr wrap="none" anchorCtr="1">
              <a:spAutoFit/>
            </a:bodyPr>
            <a:lstStyle/>
            <a:p>
              <a:r>
                <a:rPr lang="en-US" sz="1400">
                  <a:solidFill>
                    <a:srgbClr val="000000"/>
                  </a:solidFill>
                  <a:latin typeface="Arial" pitchFamily="34" charset="0"/>
                </a:rPr>
                <a:t>Data link protocol</a:t>
              </a:r>
            </a:p>
          </p:txBody>
        </p:sp>
        <p:sp>
          <p:nvSpPr>
            <p:cNvPr id="26636" name="Line 10"/>
            <p:cNvSpPr>
              <a:spLocks noChangeShapeType="1"/>
            </p:cNvSpPr>
            <p:nvPr/>
          </p:nvSpPr>
          <p:spPr bwMode="auto">
            <a:xfrm flipV="1">
              <a:off x="1156" y="3702"/>
              <a:ext cx="2495" cy="0"/>
            </a:xfrm>
            <a:prstGeom prst="line">
              <a:avLst/>
            </a:prstGeom>
            <a:noFill/>
            <a:ln w="19050">
              <a:solidFill>
                <a:srgbClr val="000000"/>
              </a:solidFill>
              <a:prstDash val="dash"/>
              <a:round/>
              <a:headEnd type="triangle" w="med" len="med"/>
              <a:tailEnd type="triangle" w="med" len="med"/>
            </a:ln>
          </p:spPr>
          <p:txBody>
            <a:bodyPr anchor="ctr" anchorCtr="1"/>
            <a:lstStyle/>
            <a:p>
              <a:endParaRPr lang="en-US"/>
            </a:p>
          </p:txBody>
        </p:sp>
        <p:sp>
          <p:nvSpPr>
            <p:cNvPr id="26637" name="Text Box 11"/>
            <p:cNvSpPr txBox="1">
              <a:spLocks noChangeArrowheads="1"/>
            </p:cNvSpPr>
            <p:nvPr/>
          </p:nvSpPr>
          <p:spPr bwMode="auto">
            <a:xfrm>
              <a:off x="1788" y="3510"/>
              <a:ext cx="1234" cy="192"/>
            </a:xfrm>
            <a:prstGeom prst="rect">
              <a:avLst/>
            </a:prstGeom>
            <a:noFill/>
            <a:ln w="19050" algn="ctr">
              <a:noFill/>
              <a:miter lim="800000"/>
              <a:headEnd/>
              <a:tailEnd/>
            </a:ln>
          </p:spPr>
          <p:txBody>
            <a:bodyPr wrap="none" anchorCtr="1">
              <a:spAutoFit/>
            </a:bodyPr>
            <a:lstStyle/>
            <a:p>
              <a:r>
                <a:rPr lang="en-US" sz="1400">
                  <a:solidFill>
                    <a:srgbClr val="000000"/>
                  </a:solidFill>
                  <a:latin typeface="Arial" pitchFamily="34" charset="0"/>
                </a:rPr>
                <a:t>Physical layer protocol</a:t>
              </a:r>
            </a:p>
          </p:txBody>
        </p:sp>
      </p:grpSp>
      <p:sp>
        <p:nvSpPr>
          <p:cNvPr id="26629" name="Text Box 12"/>
          <p:cNvSpPr txBox="1">
            <a:spLocks noChangeArrowheads="1"/>
          </p:cNvSpPr>
          <p:nvPr/>
        </p:nvSpPr>
        <p:spPr bwMode="auto">
          <a:xfrm>
            <a:off x="9258300" y="1365250"/>
            <a:ext cx="1373188" cy="457200"/>
          </a:xfrm>
          <a:prstGeom prst="rect">
            <a:avLst/>
          </a:prstGeom>
          <a:noFill/>
          <a:ln w="19050" algn="ctr">
            <a:noFill/>
            <a:miter lim="800000"/>
            <a:headEnd/>
            <a:tailEnd/>
          </a:ln>
        </p:spPr>
        <p:txBody>
          <a:bodyPr wrap="none" anchorCtr="1">
            <a:spAutoFit/>
          </a:bodyPr>
          <a:lstStyle/>
          <a:p>
            <a:pPr algn="l"/>
            <a:r>
              <a:rPr lang="en-US" sz="1200" b="1"/>
              <a:t>PDU: Protocol</a:t>
            </a:r>
          </a:p>
          <a:p>
            <a:pPr algn="l"/>
            <a:r>
              <a:rPr lang="en-US" sz="1200" b="1"/>
              <a:t>Data Unit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mtClean="0"/>
              <a:t>Seven Layers (in brief)</a:t>
            </a:r>
          </a:p>
        </p:txBody>
      </p:sp>
      <p:sp>
        <p:nvSpPr>
          <p:cNvPr id="27652" name="Rectangle 3"/>
          <p:cNvSpPr>
            <a:spLocks noGrp="1" noChangeArrowheads="1"/>
          </p:cNvSpPr>
          <p:nvPr>
            <p:ph idx="1"/>
          </p:nvPr>
        </p:nvSpPr>
        <p:spPr/>
        <p:txBody>
          <a:bodyPr/>
          <a:lstStyle/>
          <a:p>
            <a:pPr marL="419100" indent="-419100">
              <a:lnSpc>
                <a:spcPct val="90000"/>
              </a:lnSpc>
              <a:buFontTx/>
              <a:buAutoNum type="arabicPeriod"/>
            </a:pPr>
            <a:r>
              <a:rPr lang="en-US" b="1" dirty="0" smtClean="0"/>
              <a:t>Physical layer</a:t>
            </a:r>
            <a:r>
              <a:rPr lang="en-US" dirty="0" smtClean="0"/>
              <a:t>: Transmit raw bits over a physical medium</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Data Link layer</a:t>
            </a:r>
            <a:r>
              <a:rPr lang="en-US" dirty="0" smtClean="0"/>
              <a:t>: Provide a (more or less) error-free transmission service for data frames over a shared medium</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Network layer</a:t>
            </a:r>
            <a:r>
              <a:rPr lang="en-US" dirty="0" smtClean="0"/>
              <a:t>: Solve the forwarding and routing problem for a network</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Transport layer</a:t>
            </a:r>
            <a:r>
              <a:rPr lang="en-US" dirty="0" smtClean="0"/>
              <a:t>: Provide (possibly reliable, in order) end-to-end communication, overload protection, fragmentation</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Session layer</a:t>
            </a:r>
            <a:r>
              <a:rPr lang="en-US" dirty="0" smtClean="0"/>
              <a:t>: Group communication into </a:t>
            </a:r>
            <a:r>
              <a:rPr lang="en-US" i="1" dirty="0" smtClean="0"/>
              <a:t>sessions</a:t>
            </a:r>
            <a:r>
              <a:rPr lang="en-US" dirty="0" smtClean="0"/>
              <a:t> which can be synchronized, </a:t>
            </a:r>
            <a:r>
              <a:rPr lang="en-US" dirty="0" err="1" smtClean="0"/>
              <a:t>checkpointed</a:t>
            </a:r>
            <a:r>
              <a:rPr lang="en-US" dirty="0" smtClean="0"/>
              <a:t>, …</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Presentation layer</a:t>
            </a:r>
            <a:r>
              <a:rPr lang="en-US" dirty="0" smtClean="0"/>
              <a:t>: Ensure that syntax and semantic of data is uniform between all types of terminals</a:t>
            </a:r>
          </a:p>
          <a:p>
            <a:pPr marL="419100" indent="-419100">
              <a:lnSpc>
                <a:spcPct val="90000"/>
              </a:lnSpc>
              <a:buFontTx/>
              <a:buAutoNum type="arabicPeriod"/>
            </a:pPr>
            <a:endParaRPr lang="en-US" dirty="0" smtClean="0"/>
          </a:p>
          <a:p>
            <a:pPr marL="419100" indent="-419100">
              <a:lnSpc>
                <a:spcPct val="90000"/>
              </a:lnSpc>
              <a:buFontTx/>
              <a:buAutoNum type="arabicPeriod"/>
            </a:pPr>
            <a:r>
              <a:rPr lang="en-US" b="1" dirty="0" smtClean="0"/>
              <a:t>Application layer</a:t>
            </a:r>
            <a:r>
              <a:rPr lang="en-US" dirty="0" smtClean="0"/>
              <a:t>: Actual application, e.g., protocols to transport web pages</a:t>
            </a:r>
          </a:p>
        </p:txBody>
      </p:sp>
      <p:sp>
        <p:nvSpPr>
          <p:cNvPr id="27650"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latin typeface="+mn-lt"/>
              </a:rPr>
              <a:t>TCP/IP Protocol Stack</a:t>
            </a:r>
          </a:p>
        </p:txBody>
      </p:sp>
      <p:sp>
        <p:nvSpPr>
          <p:cNvPr id="28674" name="Fußzeilenplatzhalter 2"/>
          <p:cNvSpPr>
            <a:spLocks noGrp="1"/>
          </p:cNvSpPr>
          <p:nvPr>
            <p:ph type="ftr" sz="quarter" idx="10"/>
          </p:nvPr>
        </p:nvSpPr>
        <p:spPr>
          <a:noFill/>
        </p:spPr>
        <p:txBody>
          <a:bodyPr/>
          <a:lstStyle/>
          <a:p>
            <a:r>
              <a:rPr lang="en-US" smtClean="0">
                <a:latin typeface="+mn-lt"/>
              </a:rPr>
              <a:t>TI 3: Operating Systems and Computer Networks</a:t>
            </a:r>
            <a:endParaRPr lang="en-US">
              <a:latin typeface="+mn-lt"/>
            </a:endParaRPr>
          </a:p>
        </p:txBody>
      </p:sp>
      <p:pic>
        <p:nvPicPr>
          <p:cNvPr id="28676" name="Picture 4" descr="1-21"/>
          <p:cNvPicPr>
            <a:picLocks noChangeAspect="1" noChangeArrowheads="1"/>
          </p:cNvPicPr>
          <p:nvPr/>
        </p:nvPicPr>
        <p:blipFill>
          <a:blip r:embed="rId3" cstate="print"/>
          <a:srcRect/>
          <a:stretch>
            <a:fillRect/>
          </a:stretch>
        </p:blipFill>
        <p:spPr bwMode="auto">
          <a:xfrm>
            <a:off x="2049463" y="1087438"/>
            <a:ext cx="8299450" cy="4933950"/>
          </a:xfrm>
          <a:prstGeom prst="rect">
            <a:avLst/>
          </a:prstGeom>
          <a:noFill/>
          <a:ln w="9525">
            <a:noFill/>
            <a:miter lim="800000"/>
            <a:headEnd/>
            <a:tailEnd/>
          </a:ln>
        </p:spPr>
      </p:pic>
      <p:sp>
        <p:nvSpPr>
          <p:cNvPr id="28677" name="AutoShape 5"/>
          <p:cNvSpPr>
            <a:spLocks/>
          </p:cNvSpPr>
          <p:nvPr/>
        </p:nvSpPr>
        <p:spPr bwMode="auto">
          <a:xfrm>
            <a:off x="8164514" y="4729163"/>
            <a:ext cx="217487" cy="1236662"/>
          </a:xfrm>
          <a:prstGeom prst="rightBrace">
            <a:avLst>
              <a:gd name="adj1" fmla="val 47385"/>
              <a:gd name="adj2" fmla="val 50000"/>
            </a:avLst>
          </a:prstGeom>
          <a:noFill/>
          <a:ln w="19050">
            <a:solidFill>
              <a:schemeClr val="tx1"/>
            </a:solidFill>
            <a:round/>
            <a:headEnd/>
            <a:tailEnd/>
          </a:ln>
        </p:spPr>
        <p:txBody>
          <a:bodyPr wrap="none" anchor="ctr"/>
          <a:lstStyle/>
          <a:p>
            <a:endParaRPr lang="de-DE">
              <a:latin typeface="+mn-lt"/>
            </a:endParaRPr>
          </a:p>
        </p:txBody>
      </p:sp>
      <p:sp>
        <p:nvSpPr>
          <p:cNvPr id="28678" name="Text Box 6"/>
          <p:cNvSpPr txBox="1">
            <a:spLocks noChangeArrowheads="1"/>
          </p:cNvSpPr>
          <p:nvPr/>
        </p:nvSpPr>
        <p:spPr bwMode="auto">
          <a:xfrm>
            <a:off x="8366668" y="4992689"/>
            <a:ext cx="2113464" cy="707886"/>
          </a:xfrm>
          <a:prstGeom prst="rect">
            <a:avLst/>
          </a:prstGeom>
          <a:noFill/>
          <a:ln w="19050" algn="ctr">
            <a:noFill/>
            <a:miter lim="800000"/>
            <a:headEnd/>
            <a:tailEnd/>
          </a:ln>
        </p:spPr>
        <p:txBody>
          <a:bodyPr wrap="none" anchorCtr="1">
            <a:spAutoFit/>
          </a:bodyPr>
          <a:lstStyle/>
          <a:p>
            <a:r>
              <a:rPr lang="en-US" sz="2000" dirty="0">
                <a:latin typeface="+mn-lt"/>
              </a:rPr>
              <a:t>Nothing stated</a:t>
            </a:r>
            <a:br>
              <a:rPr lang="en-US" sz="2000" dirty="0">
                <a:latin typeface="+mn-lt"/>
              </a:rPr>
            </a:br>
            <a:r>
              <a:rPr lang="en-US" sz="2000" dirty="0">
                <a:latin typeface="+mn-lt"/>
              </a:rPr>
              <a:t>by TCP/IP model</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ISO/OSI versus TCP/IP</a:t>
            </a:r>
          </a:p>
        </p:txBody>
      </p:sp>
      <p:sp>
        <p:nvSpPr>
          <p:cNvPr id="29700" name="Rectangle 3"/>
          <p:cNvSpPr>
            <a:spLocks noGrp="1" noChangeArrowheads="1"/>
          </p:cNvSpPr>
          <p:nvPr>
            <p:ph idx="1"/>
          </p:nvPr>
        </p:nvSpPr>
        <p:spPr/>
        <p:txBody>
          <a:bodyPr/>
          <a:lstStyle/>
          <a:p>
            <a:pPr eaLnBrk="1" hangingPunct="1"/>
            <a:r>
              <a:rPr lang="en-US" dirty="0" smtClean="0"/>
              <a:t>ISO/OSI: Very useful model, almost non-existing protocols</a:t>
            </a:r>
          </a:p>
          <a:p>
            <a:pPr eaLnBrk="1" hangingPunct="1"/>
            <a:r>
              <a:rPr lang="en-US" dirty="0" smtClean="0"/>
              <a:t>TCP/IP: Non-existing model, very useful protocols</a:t>
            </a:r>
          </a:p>
          <a:p>
            <a:pPr eaLnBrk="1" hangingPunct="1"/>
            <a:endParaRPr lang="en-US" dirty="0" smtClean="0"/>
          </a:p>
          <a:p>
            <a:pPr eaLnBrk="1" hangingPunct="1">
              <a:buSzTx/>
              <a:buFont typeface="Wingdings" pitchFamily="2" charset="2"/>
              <a:buChar char="Ø"/>
            </a:pPr>
            <a:r>
              <a:rPr lang="en-US" dirty="0" smtClean="0"/>
              <a:t>Use simplified ISO/OSI model, but treat TCP/IP protocol stack in context of this model</a:t>
            </a:r>
          </a:p>
          <a:p>
            <a:pPr lvl="1" eaLnBrk="1" hangingPunct="1"/>
            <a:r>
              <a:rPr lang="en-US" dirty="0" smtClean="0"/>
              <a:t>With suitable add-ons especially for the lower layers</a:t>
            </a:r>
          </a:p>
        </p:txBody>
      </p:sp>
      <p:sp>
        <p:nvSpPr>
          <p:cNvPr id="29698" name="Fußzeilenplatzhalter 3"/>
          <p:cNvSpPr>
            <a:spLocks noGrp="1"/>
          </p:cNvSpPr>
          <p:nvPr>
            <p:ph type="ftr" sz="quarter" idx="10"/>
          </p:nvPr>
        </p:nvSpPr>
        <p:spPr>
          <a:noFill/>
        </p:spPr>
        <p:txBody>
          <a:bodyPr/>
          <a:lstStyle/>
          <a:p>
            <a:r>
              <a:rPr lang="en-US" smtClean="0"/>
              <a:t>TI 3: Operating Systems and Computer Networks</a:t>
            </a:r>
            <a:endParaRPr lang="en-US"/>
          </a:p>
        </p:txBody>
      </p:sp>
      <p:pic>
        <p:nvPicPr>
          <p:cNvPr id="29701" name="Picture 4" descr="1-24"/>
          <p:cNvPicPr>
            <a:picLocks noChangeAspect="1" noChangeArrowheads="1"/>
          </p:cNvPicPr>
          <p:nvPr/>
        </p:nvPicPr>
        <p:blipFill>
          <a:blip r:embed="rId3" cstate="print"/>
          <a:srcRect/>
          <a:stretch>
            <a:fillRect/>
          </a:stretch>
        </p:blipFill>
        <p:spPr bwMode="auto">
          <a:xfrm>
            <a:off x="4440238" y="3735389"/>
            <a:ext cx="2895600" cy="22177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smtClean="0"/>
              <a:t>7 Layers with Intermediate System</a:t>
            </a:r>
          </a:p>
        </p:txBody>
      </p:sp>
      <p:sp>
        <p:nvSpPr>
          <p:cNvPr id="30722"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483780" name="Rectangle 4"/>
          <p:cNvSpPr>
            <a:spLocks noChangeArrowheads="1"/>
          </p:cNvSpPr>
          <p:nvPr/>
        </p:nvSpPr>
        <p:spPr bwMode="auto">
          <a:xfrm>
            <a:off x="2809553" y="2692676"/>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7</a:t>
            </a:r>
          </a:p>
        </p:txBody>
      </p:sp>
      <p:sp>
        <p:nvSpPr>
          <p:cNvPr id="1483781" name="Rectangle 5"/>
          <p:cNvSpPr>
            <a:spLocks noChangeArrowheads="1"/>
          </p:cNvSpPr>
          <p:nvPr/>
        </p:nvSpPr>
        <p:spPr bwMode="auto">
          <a:xfrm>
            <a:off x="2809553" y="3194326"/>
            <a:ext cx="1063625" cy="48736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6</a:t>
            </a:r>
          </a:p>
        </p:txBody>
      </p:sp>
      <p:sp>
        <p:nvSpPr>
          <p:cNvPr id="1483782" name="Rectangle 6"/>
          <p:cNvSpPr>
            <a:spLocks noChangeArrowheads="1"/>
          </p:cNvSpPr>
          <p:nvPr/>
        </p:nvSpPr>
        <p:spPr bwMode="auto">
          <a:xfrm>
            <a:off x="2809553" y="3692801"/>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5</a:t>
            </a:r>
          </a:p>
        </p:txBody>
      </p:sp>
      <p:sp>
        <p:nvSpPr>
          <p:cNvPr id="1483783" name="Rectangle 7"/>
          <p:cNvSpPr>
            <a:spLocks noChangeArrowheads="1"/>
          </p:cNvSpPr>
          <p:nvPr/>
        </p:nvSpPr>
        <p:spPr bwMode="auto">
          <a:xfrm>
            <a:off x="2809553" y="4194451"/>
            <a:ext cx="1063625" cy="48736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4</a:t>
            </a:r>
          </a:p>
        </p:txBody>
      </p:sp>
      <p:sp>
        <p:nvSpPr>
          <p:cNvPr id="1483784" name="Rectangle 8"/>
          <p:cNvSpPr>
            <a:spLocks noChangeArrowheads="1"/>
          </p:cNvSpPr>
          <p:nvPr/>
        </p:nvSpPr>
        <p:spPr bwMode="auto">
          <a:xfrm>
            <a:off x="2809553" y="4694514"/>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3</a:t>
            </a:r>
          </a:p>
        </p:txBody>
      </p:sp>
      <p:sp>
        <p:nvSpPr>
          <p:cNvPr id="1483785" name="Rectangle 9"/>
          <p:cNvSpPr>
            <a:spLocks noChangeArrowheads="1"/>
          </p:cNvSpPr>
          <p:nvPr/>
        </p:nvSpPr>
        <p:spPr bwMode="auto">
          <a:xfrm>
            <a:off x="2809553" y="5192988"/>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2</a:t>
            </a:r>
          </a:p>
        </p:txBody>
      </p:sp>
      <p:sp>
        <p:nvSpPr>
          <p:cNvPr id="1483786" name="Rectangle 10"/>
          <p:cNvSpPr>
            <a:spLocks noChangeArrowheads="1"/>
          </p:cNvSpPr>
          <p:nvPr/>
        </p:nvSpPr>
        <p:spPr bwMode="auto">
          <a:xfrm>
            <a:off x="2809553" y="5694639"/>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1</a:t>
            </a:r>
          </a:p>
        </p:txBody>
      </p:sp>
      <p:sp>
        <p:nvSpPr>
          <p:cNvPr id="1483787" name="Rectangle 11"/>
          <p:cNvSpPr>
            <a:spLocks noChangeArrowheads="1"/>
          </p:cNvSpPr>
          <p:nvPr/>
        </p:nvSpPr>
        <p:spPr bwMode="auto">
          <a:xfrm>
            <a:off x="8549953" y="2692676"/>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7</a:t>
            </a:r>
          </a:p>
        </p:txBody>
      </p:sp>
      <p:sp>
        <p:nvSpPr>
          <p:cNvPr id="1483788" name="Rectangle 12"/>
          <p:cNvSpPr>
            <a:spLocks noChangeArrowheads="1"/>
          </p:cNvSpPr>
          <p:nvPr/>
        </p:nvSpPr>
        <p:spPr bwMode="auto">
          <a:xfrm>
            <a:off x="8549953" y="3194326"/>
            <a:ext cx="1063625" cy="48736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6</a:t>
            </a:r>
          </a:p>
        </p:txBody>
      </p:sp>
      <p:sp>
        <p:nvSpPr>
          <p:cNvPr id="1483789" name="Rectangle 13"/>
          <p:cNvSpPr>
            <a:spLocks noChangeArrowheads="1"/>
          </p:cNvSpPr>
          <p:nvPr/>
        </p:nvSpPr>
        <p:spPr bwMode="auto">
          <a:xfrm>
            <a:off x="8549953" y="3692801"/>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5</a:t>
            </a:r>
          </a:p>
        </p:txBody>
      </p:sp>
      <p:sp>
        <p:nvSpPr>
          <p:cNvPr id="1483790" name="Rectangle 14"/>
          <p:cNvSpPr>
            <a:spLocks noChangeArrowheads="1"/>
          </p:cNvSpPr>
          <p:nvPr/>
        </p:nvSpPr>
        <p:spPr bwMode="auto">
          <a:xfrm>
            <a:off x="8549953" y="4194451"/>
            <a:ext cx="1063625" cy="48736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4</a:t>
            </a:r>
          </a:p>
        </p:txBody>
      </p:sp>
      <p:sp>
        <p:nvSpPr>
          <p:cNvPr id="1483791" name="Rectangle 15"/>
          <p:cNvSpPr>
            <a:spLocks noChangeArrowheads="1"/>
          </p:cNvSpPr>
          <p:nvPr/>
        </p:nvSpPr>
        <p:spPr bwMode="auto">
          <a:xfrm>
            <a:off x="8549953" y="4694514"/>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3</a:t>
            </a:r>
          </a:p>
        </p:txBody>
      </p:sp>
      <p:sp>
        <p:nvSpPr>
          <p:cNvPr id="1483792" name="Rectangle 16"/>
          <p:cNvSpPr>
            <a:spLocks noChangeArrowheads="1"/>
          </p:cNvSpPr>
          <p:nvPr/>
        </p:nvSpPr>
        <p:spPr bwMode="auto">
          <a:xfrm>
            <a:off x="8549953" y="5192988"/>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2</a:t>
            </a:r>
          </a:p>
        </p:txBody>
      </p:sp>
      <p:sp>
        <p:nvSpPr>
          <p:cNvPr id="1483793" name="Rectangle 17"/>
          <p:cNvSpPr>
            <a:spLocks noChangeArrowheads="1"/>
          </p:cNvSpPr>
          <p:nvPr/>
        </p:nvSpPr>
        <p:spPr bwMode="auto">
          <a:xfrm>
            <a:off x="8549953" y="5694639"/>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1</a:t>
            </a:r>
          </a:p>
        </p:txBody>
      </p:sp>
      <p:sp>
        <p:nvSpPr>
          <p:cNvPr id="1483794" name="Rectangle 18"/>
          <p:cNvSpPr>
            <a:spLocks noChangeArrowheads="1"/>
          </p:cNvSpPr>
          <p:nvPr/>
        </p:nvSpPr>
        <p:spPr bwMode="auto">
          <a:xfrm>
            <a:off x="5140002" y="4694514"/>
            <a:ext cx="1066800"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3</a:t>
            </a:r>
          </a:p>
        </p:txBody>
      </p:sp>
      <p:sp>
        <p:nvSpPr>
          <p:cNvPr id="1483795" name="Rectangle 19"/>
          <p:cNvSpPr>
            <a:spLocks noChangeArrowheads="1"/>
          </p:cNvSpPr>
          <p:nvPr/>
        </p:nvSpPr>
        <p:spPr bwMode="auto">
          <a:xfrm>
            <a:off x="5140002" y="5192988"/>
            <a:ext cx="1066800"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2</a:t>
            </a:r>
          </a:p>
        </p:txBody>
      </p:sp>
      <p:sp>
        <p:nvSpPr>
          <p:cNvPr id="1483796" name="Rectangle 20"/>
          <p:cNvSpPr>
            <a:spLocks noChangeArrowheads="1"/>
          </p:cNvSpPr>
          <p:nvPr/>
        </p:nvSpPr>
        <p:spPr bwMode="auto">
          <a:xfrm>
            <a:off x="5140002" y="5694639"/>
            <a:ext cx="1066800"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1</a:t>
            </a:r>
          </a:p>
        </p:txBody>
      </p:sp>
      <p:sp>
        <p:nvSpPr>
          <p:cNvPr id="1483797" name="Rectangle 21"/>
          <p:cNvSpPr>
            <a:spLocks noChangeArrowheads="1"/>
          </p:cNvSpPr>
          <p:nvPr/>
        </p:nvSpPr>
        <p:spPr bwMode="auto">
          <a:xfrm>
            <a:off x="6217916" y="4694514"/>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3</a:t>
            </a:r>
          </a:p>
        </p:txBody>
      </p:sp>
      <p:sp>
        <p:nvSpPr>
          <p:cNvPr id="1483798" name="Rectangle 22"/>
          <p:cNvSpPr>
            <a:spLocks noChangeArrowheads="1"/>
          </p:cNvSpPr>
          <p:nvPr/>
        </p:nvSpPr>
        <p:spPr bwMode="auto">
          <a:xfrm>
            <a:off x="6217916" y="5192988"/>
            <a:ext cx="1063625" cy="4889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2</a:t>
            </a:r>
          </a:p>
        </p:txBody>
      </p:sp>
      <p:sp>
        <p:nvSpPr>
          <p:cNvPr id="1483799" name="Rectangle 23"/>
          <p:cNvSpPr>
            <a:spLocks noChangeArrowheads="1"/>
          </p:cNvSpPr>
          <p:nvPr/>
        </p:nvSpPr>
        <p:spPr bwMode="auto">
          <a:xfrm>
            <a:off x="6217916" y="5694639"/>
            <a:ext cx="1063625" cy="4857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77788" tIns="39688" rIns="77788" bIns="39688" anchor="ctr"/>
          <a:lstStyle/>
          <a:p>
            <a:pPr defTabSz="661988" eaLnBrk="0" hangingPunct="0">
              <a:defRPr/>
            </a:pPr>
            <a:r>
              <a:rPr lang="en-US" sz="1500">
                <a:latin typeface="Arial" charset="0"/>
              </a:rPr>
              <a:t>Layer 1</a:t>
            </a:r>
          </a:p>
        </p:txBody>
      </p:sp>
      <p:sp>
        <p:nvSpPr>
          <p:cNvPr id="30744" name="Rectangle 24"/>
          <p:cNvSpPr>
            <a:spLocks noChangeArrowheads="1"/>
          </p:cNvSpPr>
          <p:nvPr/>
        </p:nvSpPr>
        <p:spPr bwMode="auto">
          <a:xfrm>
            <a:off x="2809553" y="1319488"/>
            <a:ext cx="1063625" cy="1111250"/>
          </a:xfrm>
          <a:prstGeom prst="rect">
            <a:avLst/>
          </a:prstGeom>
          <a:solidFill>
            <a:srgbClr val="EAEAEA"/>
          </a:solidFill>
          <a:ln w="12700">
            <a:solidFill>
              <a:schemeClr val="tx1"/>
            </a:solidFill>
            <a:miter lim="800000"/>
            <a:headEnd/>
            <a:tailEnd/>
          </a:ln>
        </p:spPr>
        <p:txBody>
          <a:bodyPr wrap="none" lIns="77788" tIns="39688" rIns="77788" bIns="39688" anchor="ctr"/>
          <a:lstStyle/>
          <a:p>
            <a:pPr defTabSz="661988" eaLnBrk="0" hangingPunct="0"/>
            <a:r>
              <a:rPr lang="en-US" sz="1500">
                <a:latin typeface="Arial" pitchFamily="34" charset="0"/>
              </a:rPr>
              <a:t>End </a:t>
            </a:r>
          </a:p>
          <a:p>
            <a:pPr defTabSz="661988" eaLnBrk="0" hangingPunct="0"/>
            <a:r>
              <a:rPr lang="en-US" sz="1500">
                <a:latin typeface="Arial" pitchFamily="34" charset="0"/>
              </a:rPr>
              <a:t>system</a:t>
            </a:r>
          </a:p>
        </p:txBody>
      </p:sp>
      <p:sp>
        <p:nvSpPr>
          <p:cNvPr id="30745" name="Rectangle 25"/>
          <p:cNvSpPr>
            <a:spLocks noChangeArrowheads="1"/>
          </p:cNvSpPr>
          <p:nvPr/>
        </p:nvSpPr>
        <p:spPr bwMode="auto">
          <a:xfrm>
            <a:off x="8549953" y="1319488"/>
            <a:ext cx="1063625" cy="1111250"/>
          </a:xfrm>
          <a:prstGeom prst="rect">
            <a:avLst/>
          </a:prstGeom>
          <a:solidFill>
            <a:srgbClr val="EAEAEA"/>
          </a:solidFill>
          <a:ln w="12700">
            <a:solidFill>
              <a:schemeClr val="tx1"/>
            </a:solidFill>
            <a:miter lim="800000"/>
            <a:headEnd/>
            <a:tailEnd/>
          </a:ln>
        </p:spPr>
        <p:txBody>
          <a:bodyPr wrap="none" lIns="77788" tIns="39688" rIns="77788" bIns="39688" anchor="ctr"/>
          <a:lstStyle/>
          <a:p>
            <a:pPr defTabSz="661988" eaLnBrk="0" hangingPunct="0"/>
            <a:r>
              <a:rPr lang="en-US" sz="1500">
                <a:latin typeface="Arial" pitchFamily="34" charset="0"/>
              </a:rPr>
              <a:t>End </a:t>
            </a:r>
          </a:p>
          <a:p>
            <a:pPr defTabSz="661988" eaLnBrk="0" hangingPunct="0"/>
            <a:r>
              <a:rPr lang="en-US" sz="1500">
                <a:latin typeface="Arial" pitchFamily="34" charset="0"/>
              </a:rPr>
              <a:t>system</a:t>
            </a:r>
          </a:p>
        </p:txBody>
      </p:sp>
      <p:sp>
        <p:nvSpPr>
          <p:cNvPr id="30746" name="Oval 26"/>
          <p:cNvSpPr>
            <a:spLocks noChangeArrowheads="1"/>
          </p:cNvSpPr>
          <p:nvPr/>
        </p:nvSpPr>
        <p:spPr bwMode="auto">
          <a:xfrm>
            <a:off x="4363715" y="1319488"/>
            <a:ext cx="3694112" cy="1174750"/>
          </a:xfrm>
          <a:prstGeom prst="ellipse">
            <a:avLst/>
          </a:prstGeom>
          <a:solidFill>
            <a:schemeClr val="bg1"/>
          </a:solidFill>
          <a:ln w="12700">
            <a:solidFill>
              <a:schemeClr val="tx1"/>
            </a:solidFill>
            <a:round/>
            <a:headEnd/>
            <a:tailEnd/>
          </a:ln>
        </p:spPr>
        <p:txBody>
          <a:bodyPr wrap="none" anchor="ctr"/>
          <a:lstStyle/>
          <a:p>
            <a:endParaRPr lang="de-DE"/>
          </a:p>
        </p:txBody>
      </p:sp>
      <p:sp>
        <p:nvSpPr>
          <p:cNvPr id="30747" name="Freeform 27"/>
          <p:cNvSpPr>
            <a:spLocks/>
          </p:cNvSpPr>
          <p:nvPr/>
        </p:nvSpPr>
        <p:spPr bwMode="auto">
          <a:xfrm>
            <a:off x="3879528" y="1625877"/>
            <a:ext cx="4665663" cy="752475"/>
          </a:xfrm>
          <a:custGeom>
            <a:avLst/>
            <a:gdLst>
              <a:gd name="T0" fmla="*/ 0 w 3184"/>
              <a:gd name="T1" fmla="*/ 163 h 491"/>
              <a:gd name="T2" fmla="*/ 775 w 3184"/>
              <a:gd name="T3" fmla="*/ 163 h 491"/>
              <a:gd name="T4" fmla="*/ 1387 w 3184"/>
              <a:gd name="T5" fmla="*/ 286 h 491"/>
              <a:gd name="T6" fmla="*/ 1224 w 3184"/>
              <a:gd name="T7" fmla="*/ 0 h 491"/>
              <a:gd name="T8" fmla="*/ 1796 w 3184"/>
              <a:gd name="T9" fmla="*/ 0 h 491"/>
              <a:gd name="T10" fmla="*/ 1836 w 3184"/>
              <a:gd name="T11" fmla="*/ 490 h 491"/>
              <a:gd name="T12" fmla="*/ 2244 w 3184"/>
              <a:gd name="T13" fmla="*/ 245 h 491"/>
              <a:gd name="T14" fmla="*/ 2571 w 3184"/>
              <a:gd name="T15" fmla="*/ 163 h 491"/>
              <a:gd name="T16" fmla="*/ 3183 w 3184"/>
              <a:gd name="T17" fmla="*/ 163 h 491"/>
              <a:gd name="T18" fmla="*/ 3183 w 3184"/>
              <a:gd name="T19" fmla="*/ 163 h 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84"/>
              <a:gd name="T31" fmla="*/ 0 h 491"/>
              <a:gd name="T32" fmla="*/ 3184 w 3184"/>
              <a:gd name="T33" fmla="*/ 491 h 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84" h="491">
                <a:moveTo>
                  <a:pt x="0" y="163"/>
                </a:moveTo>
                <a:lnTo>
                  <a:pt x="775" y="163"/>
                </a:lnTo>
                <a:lnTo>
                  <a:pt x="1387" y="286"/>
                </a:lnTo>
                <a:lnTo>
                  <a:pt x="1224" y="0"/>
                </a:lnTo>
                <a:lnTo>
                  <a:pt x="1796" y="0"/>
                </a:lnTo>
                <a:lnTo>
                  <a:pt x="1836" y="490"/>
                </a:lnTo>
                <a:lnTo>
                  <a:pt x="2244" y="245"/>
                </a:lnTo>
                <a:lnTo>
                  <a:pt x="2571" y="163"/>
                </a:lnTo>
                <a:lnTo>
                  <a:pt x="3183" y="163"/>
                </a:lnTo>
              </a:path>
            </a:pathLst>
          </a:custGeom>
          <a:noFill/>
          <a:ln w="12700" cap="rnd">
            <a:solidFill>
              <a:schemeClr val="tx1"/>
            </a:solidFill>
            <a:round/>
            <a:headEnd type="none" w="sm" len="sm"/>
            <a:tailEnd type="none" w="sm" len="sm"/>
          </a:ln>
        </p:spPr>
        <p:txBody>
          <a:bodyPr/>
          <a:lstStyle/>
          <a:p>
            <a:endParaRPr lang="de-DE"/>
          </a:p>
        </p:txBody>
      </p:sp>
      <p:sp>
        <p:nvSpPr>
          <p:cNvPr id="30748" name="Freeform 28"/>
          <p:cNvSpPr>
            <a:spLocks/>
          </p:cNvSpPr>
          <p:nvPr/>
        </p:nvSpPr>
        <p:spPr bwMode="auto">
          <a:xfrm>
            <a:off x="5016178" y="1625877"/>
            <a:ext cx="2092325" cy="688975"/>
          </a:xfrm>
          <a:custGeom>
            <a:avLst/>
            <a:gdLst>
              <a:gd name="T0" fmla="*/ 0 w 1428"/>
              <a:gd name="T1" fmla="*/ 163 h 450"/>
              <a:gd name="T2" fmla="*/ 448 w 1428"/>
              <a:gd name="T3" fmla="*/ 0 h 450"/>
              <a:gd name="T4" fmla="*/ 1427 w 1428"/>
              <a:gd name="T5" fmla="*/ 245 h 450"/>
              <a:gd name="T6" fmla="*/ 612 w 1428"/>
              <a:gd name="T7" fmla="*/ 286 h 450"/>
              <a:gd name="T8" fmla="*/ 1060 w 1428"/>
              <a:gd name="T9" fmla="*/ 449 h 450"/>
              <a:gd name="T10" fmla="*/ 0 60000 65536"/>
              <a:gd name="T11" fmla="*/ 0 60000 65536"/>
              <a:gd name="T12" fmla="*/ 0 60000 65536"/>
              <a:gd name="T13" fmla="*/ 0 60000 65536"/>
              <a:gd name="T14" fmla="*/ 0 60000 65536"/>
              <a:gd name="T15" fmla="*/ 0 w 1428"/>
              <a:gd name="T16" fmla="*/ 0 h 450"/>
              <a:gd name="T17" fmla="*/ 1428 w 1428"/>
              <a:gd name="T18" fmla="*/ 450 h 450"/>
            </a:gdLst>
            <a:ahLst/>
            <a:cxnLst>
              <a:cxn ang="T10">
                <a:pos x="T0" y="T1"/>
              </a:cxn>
              <a:cxn ang="T11">
                <a:pos x="T2" y="T3"/>
              </a:cxn>
              <a:cxn ang="T12">
                <a:pos x="T4" y="T5"/>
              </a:cxn>
              <a:cxn ang="T13">
                <a:pos x="T6" y="T7"/>
              </a:cxn>
              <a:cxn ang="T14">
                <a:pos x="T8" y="T9"/>
              </a:cxn>
            </a:cxnLst>
            <a:rect l="T15" t="T16" r="T17" b="T18"/>
            <a:pathLst>
              <a:path w="1428" h="450">
                <a:moveTo>
                  <a:pt x="0" y="163"/>
                </a:moveTo>
                <a:lnTo>
                  <a:pt x="448" y="0"/>
                </a:lnTo>
                <a:lnTo>
                  <a:pt x="1427" y="245"/>
                </a:lnTo>
                <a:lnTo>
                  <a:pt x="612" y="286"/>
                </a:lnTo>
                <a:lnTo>
                  <a:pt x="1060" y="449"/>
                </a:lnTo>
              </a:path>
            </a:pathLst>
          </a:custGeom>
          <a:noFill/>
          <a:ln w="12700" cap="rnd">
            <a:solidFill>
              <a:schemeClr val="tx1"/>
            </a:solidFill>
            <a:round/>
            <a:headEnd type="none" w="sm" len="sm"/>
            <a:tailEnd type="none" w="sm" len="sm"/>
          </a:ln>
        </p:spPr>
        <p:txBody>
          <a:bodyPr/>
          <a:lstStyle/>
          <a:p>
            <a:endParaRPr lang="de-DE"/>
          </a:p>
        </p:txBody>
      </p:sp>
      <p:sp>
        <p:nvSpPr>
          <p:cNvPr id="30749" name="Oval 29"/>
          <p:cNvSpPr>
            <a:spLocks noChangeArrowheads="1"/>
          </p:cNvSpPr>
          <p:nvPr/>
        </p:nvSpPr>
        <p:spPr bwMode="auto">
          <a:xfrm>
            <a:off x="4901878" y="1757638"/>
            <a:ext cx="227013" cy="236538"/>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0" name="Oval 30"/>
          <p:cNvSpPr>
            <a:spLocks noChangeArrowheads="1"/>
          </p:cNvSpPr>
          <p:nvPr/>
        </p:nvSpPr>
        <p:spPr bwMode="auto">
          <a:xfrm>
            <a:off x="5798815" y="1944963"/>
            <a:ext cx="227012" cy="236538"/>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1" name="Oval 31"/>
          <p:cNvSpPr>
            <a:spLocks noChangeArrowheads="1"/>
          </p:cNvSpPr>
          <p:nvPr/>
        </p:nvSpPr>
        <p:spPr bwMode="auto">
          <a:xfrm>
            <a:off x="6397303" y="1506814"/>
            <a:ext cx="227013" cy="238125"/>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2" name="Oval 32"/>
          <p:cNvSpPr>
            <a:spLocks noChangeArrowheads="1"/>
          </p:cNvSpPr>
          <p:nvPr/>
        </p:nvSpPr>
        <p:spPr bwMode="auto">
          <a:xfrm>
            <a:off x="6994203" y="1881464"/>
            <a:ext cx="227013" cy="238125"/>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3" name="Oval 33"/>
          <p:cNvSpPr>
            <a:spLocks noChangeArrowheads="1"/>
          </p:cNvSpPr>
          <p:nvPr/>
        </p:nvSpPr>
        <p:spPr bwMode="auto">
          <a:xfrm>
            <a:off x="6456040" y="2194202"/>
            <a:ext cx="227012" cy="236537"/>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4" name="Oval 34"/>
          <p:cNvSpPr>
            <a:spLocks noChangeArrowheads="1"/>
          </p:cNvSpPr>
          <p:nvPr/>
        </p:nvSpPr>
        <p:spPr bwMode="auto">
          <a:xfrm>
            <a:off x="5559102" y="1506814"/>
            <a:ext cx="228600" cy="238125"/>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5" name="Oval 35"/>
          <p:cNvSpPr>
            <a:spLocks noChangeArrowheads="1"/>
          </p:cNvSpPr>
          <p:nvPr/>
        </p:nvSpPr>
        <p:spPr bwMode="auto">
          <a:xfrm>
            <a:off x="7532365" y="1757638"/>
            <a:ext cx="227012" cy="236538"/>
          </a:xfrm>
          <a:prstGeom prst="ellipse">
            <a:avLst/>
          </a:prstGeom>
          <a:solidFill>
            <a:schemeClr val="bg2"/>
          </a:solidFill>
          <a:ln w="12700">
            <a:solidFill>
              <a:schemeClr val="tx1"/>
            </a:solidFill>
            <a:round/>
            <a:headEnd/>
            <a:tailEnd/>
          </a:ln>
        </p:spPr>
        <p:txBody>
          <a:bodyPr wrap="none" anchor="ctr"/>
          <a:lstStyle/>
          <a:p>
            <a:endParaRPr lang="de-DE"/>
          </a:p>
        </p:txBody>
      </p:sp>
      <p:sp>
        <p:nvSpPr>
          <p:cNvPr id="30756" name="Line 36"/>
          <p:cNvSpPr>
            <a:spLocks noChangeShapeType="1"/>
          </p:cNvSpPr>
          <p:nvPr/>
        </p:nvSpPr>
        <p:spPr bwMode="auto">
          <a:xfrm>
            <a:off x="6629077" y="1625877"/>
            <a:ext cx="896938" cy="2492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57" name="Rectangle 37"/>
          <p:cNvSpPr>
            <a:spLocks noChangeArrowheads="1"/>
          </p:cNvSpPr>
          <p:nvPr/>
        </p:nvSpPr>
        <p:spPr bwMode="auto">
          <a:xfrm>
            <a:off x="4869707" y="1986238"/>
            <a:ext cx="864020" cy="310984"/>
          </a:xfrm>
          <a:prstGeom prst="rect">
            <a:avLst/>
          </a:prstGeom>
          <a:noFill/>
          <a:ln w="9525">
            <a:noFill/>
            <a:miter lim="800000"/>
            <a:headEnd/>
            <a:tailEnd/>
          </a:ln>
        </p:spPr>
        <p:txBody>
          <a:bodyPr wrap="none" lIns="77788" tIns="39688" rIns="77788" bIns="39688">
            <a:spAutoFit/>
          </a:bodyPr>
          <a:lstStyle/>
          <a:p>
            <a:pPr algn="r" defTabSz="661988" eaLnBrk="0" hangingPunct="0"/>
            <a:r>
              <a:rPr lang="en-US" sz="1500">
                <a:latin typeface="Arial" pitchFamily="34" charset="0"/>
              </a:rPr>
              <a:t>Network</a:t>
            </a:r>
          </a:p>
        </p:txBody>
      </p:sp>
      <p:grpSp>
        <p:nvGrpSpPr>
          <p:cNvPr id="30758" name="Group 38"/>
          <p:cNvGrpSpPr>
            <a:grpSpLocks/>
          </p:cNvGrpSpPr>
          <p:nvPr/>
        </p:nvGrpSpPr>
        <p:grpSpPr bwMode="auto">
          <a:xfrm>
            <a:off x="3879528" y="2749827"/>
            <a:ext cx="4664075" cy="376237"/>
            <a:chOff x="1720" y="1621"/>
            <a:chExt cx="3183" cy="245"/>
          </a:xfrm>
        </p:grpSpPr>
        <p:sp>
          <p:nvSpPr>
            <p:cNvPr id="30802" name="AutoShape 39"/>
            <p:cNvSpPr>
              <a:spLocks noChangeArrowheads="1"/>
            </p:cNvSpPr>
            <p:nvPr/>
          </p:nvSpPr>
          <p:spPr bwMode="auto">
            <a:xfrm>
              <a:off x="1720" y="1621"/>
              <a:ext cx="1592" cy="245"/>
            </a:xfrm>
            <a:prstGeom prst="leftArrow">
              <a:avLst>
                <a:gd name="adj1" fmla="val 75009"/>
                <a:gd name="adj2" fmla="val 324868"/>
              </a:avLst>
            </a:prstGeom>
            <a:solidFill>
              <a:srgbClr val="EAEAEA"/>
            </a:solidFill>
            <a:ln w="9525">
              <a:noFill/>
              <a:miter lim="800000"/>
              <a:headEnd/>
              <a:tailEnd/>
            </a:ln>
          </p:spPr>
          <p:txBody>
            <a:bodyPr wrap="none" anchor="ctr"/>
            <a:lstStyle/>
            <a:p>
              <a:endParaRPr lang="de-DE"/>
            </a:p>
          </p:txBody>
        </p:sp>
        <p:sp>
          <p:nvSpPr>
            <p:cNvPr id="30803" name="AutoShape 40"/>
            <p:cNvSpPr>
              <a:spLocks noChangeArrowheads="1"/>
            </p:cNvSpPr>
            <p:nvPr/>
          </p:nvSpPr>
          <p:spPr bwMode="auto">
            <a:xfrm>
              <a:off x="3312" y="1621"/>
              <a:ext cx="1591" cy="245"/>
            </a:xfrm>
            <a:prstGeom prst="rightArrow">
              <a:avLst>
                <a:gd name="adj1" fmla="val 75009"/>
                <a:gd name="adj2" fmla="val 324724"/>
              </a:avLst>
            </a:prstGeom>
            <a:solidFill>
              <a:srgbClr val="EAEAEA"/>
            </a:solidFill>
            <a:ln w="9525">
              <a:noFill/>
              <a:miter lim="800000"/>
              <a:headEnd/>
              <a:tailEnd/>
            </a:ln>
          </p:spPr>
          <p:txBody>
            <a:bodyPr wrap="none" anchor="ctr"/>
            <a:lstStyle/>
            <a:p>
              <a:endParaRPr lang="de-DE"/>
            </a:p>
          </p:txBody>
        </p:sp>
      </p:grpSp>
      <p:sp>
        <p:nvSpPr>
          <p:cNvPr id="30759" name="Rectangle 41"/>
          <p:cNvSpPr>
            <a:spLocks noChangeArrowheads="1"/>
          </p:cNvSpPr>
          <p:nvPr/>
        </p:nvSpPr>
        <p:spPr bwMode="auto">
          <a:xfrm>
            <a:off x="4646291" y="2791101"/>
            <a:ext cx="1572547" cy="310984"/>
          </a:xfrm>
          <a:prstGeom prst="rect">
            <a:avLst/>
          </a:prstGeom>
          <a:noFill/>
          <a:ln w="9525">
            <a:noFill/>
            <a:miter lim="800000"/>
            <a:headEnd/>
            <a:tailEnd/>
          </a:ln>
        </p:spPr>
        <p:txBody>
          <a:bodyPr wrap="none" lIns="77788" tIns="39688" rIns="77788" bIns="39688">
            <a:spAutoFit/>
          </a:bodyPr>
          <a:lstStyle/>
          <a:p>
            <a:pPr algn="l" defTabSz="661988" eaLnBrk="0" hangingPunct="0"/>
            <a:r>
              <a:rPr lang="en-US" sz="1500">
                <a:latin typeface="Arial" pitchFamily="34" charset="0"/>
              </a:rPr>
              <a:t>Application layer</a:t>
            </a:r>
          </a:p>
        </p:txBody>
      </p:sp>
      <p:grpSp>
        <p:nvGrpSpPr>
          <p:cNvPr id="30760" name="Group 42"/>
          <p:cNvGrpSpPr>
            <a:grpSpLocks/>
          </p:cNvGrpSpPr>
          <p:nvPr/>
        </p:nvGrpSpPr>
        <p:grpSpPr bwMode="auto">
          <a:xfrm>
            <a:off x="3879528" y="3251476"/>
            <a:ext cx="4664075" cy="373062"/>
            <a:chOff x="1720" y="1948"/>
            <a:chExt cx="3183" cy="244"/>
          </a:xfrm>
        </p:grpSpPr>
        <p:sp>
          <p:nvSpPr>
            <p:cNvPr id="30800" name="AutoShape 43"/>
            <p:cNvSpPr>
              <a:spLocks noChangeArrowheads="1"/>
            </p:cNvSpPr>
            <p:nvPr/>
          </p:nvSpPr>
          <p:spPr bwMode="auto">
            <a:xfrm>
              <a:off x="1720" y="1948"/>
              <a:ext cx="1592" cy="244"/>
            </a:xfrm>
            <a:prstGeom prst="leftArrow">
              <a:avLst>
                <a:gd name="adj1" fmla="val 75009"/>
                <a:gd name="adj2" fmla="val 326199"/>
              </a:avLst>
            </a:prstGeom>
            <a:solidFill>
              <a:srgbClr val="EAEAEA"/>
            </a:solidFill>
            <a:ln w="9525">
              <a:noFill/>
              <a:miter lim="800000"/>
              <a:headEnd/>
              <a:tailEnd/>
            </a:ln>
          </p:spPr>
          <p:txBody>
            <a:bodyPr wrap="none" anchor="ctr"/>
            <a:lstStyle/>
            <a:p>
              <a:endParaRPr lang="de-DE"/>
            </a:p>
          </p:txBody>
        </p:sp>
        <p:sp>
          <p:nvSpPr>
            <p:cNvPr id="30801" name="AutoShape 44"/>
            <p:cNvSpPr>
              <a:spLocks noChangeArrowheads="1"/>
            </p:cNvSpPr>
            <p:nvPr/>
          </p:nvSpPr>
          <p:spPr bwMode="auto">
            <a:xfrm>
              <a:off x="3312" y="1948"/>
              <a:ext cx="1591" cy="244"/>
            </a:xfrm>
            <a:prstGeom prst="rightArrow">
              <a:avLst>
                <a:gd name="adj1" fmla="val 75009"/>
                <a:gd name="adj2" fmla="val 326055"/>
              </a:avLst>
            </a:prstGeom>
            <a:solidFill>
              <a:srgbClr val="EAEAEA"/>
            </a:solidFill>
            <a:ln w="9525">
              <a:noFill/>
              <a:miter lim="800000"/>
              <a:headEnd/>
              <a:tailEnd/>
            </a:ln>
          </p:spPr>
          <p:txBody>
            <a:bodyPr wrap="none" anchor="ctr"/>
            <a:lstStyle/>
            <a:p>
              <a:endParaRPr lang="de-DE"/>
            </a:p>
          </p:txBody>
        </p:sp>
      </p:grpSp>
      <p:sp>
        <p:nvSpPr>
          <p:cNvPr id="30761" name="Rectangle 45"/>
          <p:cNvSpPr>
            <a:spLocks noChangeArrowheads="1"/>
          </p:cNvSpPr>
          <p:nvPr/>
        </p:nvSpPr>
        <p:spPr bwMode="auto">
          <a:xfrm>
            <a:off x="4646290" y="3291163"/>
            <a:ext cx="1710406" cy="310984"/>
          </a:xfrm>
          <a:prstGeom prst="rect">
            <a:avLst/>
          </a:prstGeom>
          <a:noFill/>
          <a:ln w="9525">
            <a:noFill/>
            <a:miter lim="800000"/>
            <a:headEnd/>
            <a:tailEnd/>
          </a:ln>
        </p:spPr>
        <p:txBody>
          <a:bodyPr wrap="none" lIns="77788" tIns="39688" rIns="77788" bIns="39688">
            <a:spAutoFit/>
          </a:bodyPr>
          <a:lstStyle/>
          <a:p>
            <a:pPr algn="l" defTabSz="661988" eaLnBrk="0" hangingPunct="0"/>
            <a:r>
              <a:rPr lang="en-US" sz="1500">
                <a:latin typeface="Arial" pitchFamily="34" charset="0"/>
              </a:rPr>
              <a:t>Presentation layer</a:t>
            </a:r>
          </a:p>
        </p:txBody>
      </p:sp>
      <p:grpSp>
        <p:nvGrpSpPr>
          <p:cNvPr id="30762" name="Group 46"/>
          <p:cNvGrpSpPr>
            <a:grpSpLocks/>
          </p:cNvGrpSpPr>
          <p:nvPr/>
        </p:nvGrpSpPr>
        <p:grpSpPr bwMode="auto">
          <a:xfrm>
            <a:off x="3879528" y="3749952"/>
            <a:ext cx="4664075" cy="376237"/>
            <a:chOff x="1720" y="2274"/>
            <a:chExt cx="3183" cy="245"/>
          </a:xfrm>
        </p:grpSpPr>
        <p:sp>
          <p:nvSpPr>
            <p:cNvPr id="30798" name="AutoShape 47"/>
            <p:cNvSpPr>
              <a:spLocks noChangeArrowheads="1"/>
            </p:cNvSpPr>
            <p:nvPr/>
          </p:nvSpPr>
          <p:spPr bwMode="auto">
            <a:xfrm>
              <a:off x="1720" y="2274"/>
              <a:ext cx="1592" cy="245"/>
            </a:xfrm>
            <a:prstGeom prst="leftArrow">
              <a:avLst>
                <a:gd name="adj1" fmla="val 75009"/>
                <a:gd name="adj2" fmla="val 324868"/>
              </a:avLst>
            </a:prstGeom>
            <a:solidFill>
              <a:srgbClr val="EAEAEA"/>
            </a:solidFill>
            <a:ln w="9525">
              <a:noFill/>
              <a:miter lim="800000"/>
              <a:headEnd/>
              <a:tailEnd/>
            </a:ln>
          </p:spPr>
          <p:txBody>
            <a:bodyPr wrap="none" anchor="ctr"/>
            <a:lstStyle/>
            <a:p>
              <a:endParaRPr lang="de-DE"/>
            </a:p>
          </p:txBody>
        </p:sp>
        <p:sp>
          <p:nvSpPr>
            <p:cNvPr id="30799" name="AutoShape 48"/>
            <p:cNvSpPr>
              <a:spLocks noChangeArrowheads="1"/>
            </p:cNvSpPr>
            <p:nvPr/>
          </p:nvSpPr>
          <p:spPr bwMode="auto">
            <a:xfrm>
              <a:off x="3312" y="2274"/>
              <a:ext cx="1591" cy="245"/>
            </a:xfrm>
            <a:prstGeom prst="rightArrow">
              <a:avLst>
                <a:gd name="adj1" fmla="val 75009"/>
                <a:gd name="adj2" fmla="val 324724"/>
              </a:avLst>
            </a:prstGeom>
            <a:solidFill>
              <a:srgbClr val="EAEAEA"/>
            </a:solidFill>
            <a:ln w="9525">
              <a:noFill/>
              <a:miter lim="800000"/>
              <a:headEnd/>
              <a:tailEnd/>
            </a:ln>
          </p:spPr>
          <p:txBody>
            <a:bodyPr wrap="none" anchor="ctr"/>
            <a:lstStyle/>
            <a:p>
              <a:endParaRPr lang="de-DE"/>
            </a:p>
          </p:txBody>
        </p:sp>
      </p:grpSp>
      <p:sp>
        <p:nvSpPr>
          <p:cNvPr id="30763" name="Rectangle 49"/>
          <p:cNvSpPr>
            <a:spLocks noChangeArrowheads="1"/>
          </p:cNvSpPr>
          <p:nvPr/>
        </p:nvSpPr>
        <p:spPr bwMode="auto">
          <a:xfrm>
            <a:off x="4646291" y="3791226"/>
            <a:ext cx="1314463" cy="310984"/>
          </a:xfrm>
          <a:prstGeom prst="rect">
            <a:avLst/>
          </a:prstGeom>
          <a:noFill/>
          <a:ln w="9525">
            <a:noFill/>
            <a:miter lim="800000"/>
            <a:headEnd/>
            <a:tailEnd/>
          </a:ln>
        </p:spPr>
        <p:txBody>
          <a:bodyPr wrap="none" lIns="77788" tIns="39688" rIns="77788" bIns="39688">
            <a:spAutoFit/>
          </a:bodyPr>
          <a:lstStyle/>
          <a:p>
            <a:pPr algn="l" defTabSz="661988" eaLnBrk="0" hangingPunct="0"/>
            <a:r>
              <a:rPr lang="en-US" sz="1500">
                <a:latin typeface="Arial" pitchFamily="34" charset="0"/>
              </a:rPr>
              <a:t>Session layer</a:t>
            </a:r>
          </a:p>
        </p:txBody>
      </p:sp>
      <p:grpSp>
        <p:nvGrpSpPr>
          <p:cNvPr id="30764" name="Group 50"/>
          <p:cNvGrpSpPr>
            <a:grpSpLocks/>
          </p:cNvGrpSpPr>
          <p:nvPr/>
        </p:nvGrpSpPr>
        <p:grpSpPr bwMode="auto">
          <a:xfrm>
            <a:off x="3879528" y="4250013"/>
            <a:ext cx="4664075" cy="374650"/>
            <a:chOff x="1720" y="2600"/>
            <a:chExt cx="3183" cy="245"/>
          </a:xfrm>
        </p:grpSpPr>
        <p:sp>
          <p:nvSpPr>
            <p:cNvPr id="30796" name="AutoShape 51"/>
            <p:cNvSpPr>
              <a:spLocks noChangeArrowheads="1"/>
            </p:cNvSpPr>
            <p:nvPr/>
          </p:nvSpPr>
          <p:spPr bwMode="auto">
            <a:xfrm>
              <a:off x="1720" y="2600"/>
              <a:ext cx="1592" cy="245"/>
            </a:xfrm>
            <a:prstGeom prst="leftArrow">
              <a:avLst>
                <a:gd name="adj1" fmla="val 75009"/>
                <a:gd name="adj2" fmla="val 324868"/>
              </a:avLst>
            </a:prstGeom>
            <a:solidFill>
              <a:srgbClr val="EAEAEA"/>
            </a:solidFill>
            <a:ln w="9525">
              <a:noFill/>
              <a:miter lim="800000"/>
              <a:headEnd/>
              <a:tailEnd/>
            </a:ln>
          </p:spPr>
          <p:txBody>
            <a:bodyPr wrap="none" anchor="ctr"/>
            <a:lstStyle/>
            <a:p>
              <a:endParaRPr lang="de-DE"/>
            </a:p>
          </p:txBody>
        </p:sp>
        <p:sp>
          <p:nvSpPr>
            <p:cNvPr id="30797" name="AutoShape 52"/>
            <p:cNvSpPr>
              <a:spLocks noChangeArrowheads="1"/>
            </p:cNvSpPr>
            <p:nvPr/>
          </p:nvSpPr>
          <p:spPr bwMode="auto">
            <a:xfrm>
              <a:off x="3312" y="2600"/>
              <a:ext cx="1591" cy="245"/>
            </a:xfrm>
            <a:prstGeom prst="rightArrow">
              <a:avLst>
                <a:gd name="adj1" fmla="val 75009"/>
                <a:gd name="adj2" fmla="val 324724"/>
              </a:avLst>
            </a:prstGeom>
            <a:solidFill>
              <a:srgbClr val="EAEAEA"/>
            </a:solidFill>
            <a:ln w="9525">
              <a:noFill/>
              <a:miter lim="800000"/>
              <a:headEnd/>
              <a:tailEnd/>
            </a:ln>
          </p:spPr>
          <p:txBody>
            <a:bodyPr wrap="none" anchor="ctr"/>
            <a:lstStyle/>
            <a:p>
              <a:endParaRPr lang="de-DE"/>
            </a:p>
          </p:txBody>
        </p:sp>
      </p:grpSp>
      <p:sp>
        <p:nvSpPr>
          <p:cNvPr id="30765" name="Rectangle 53"/>
          <p:cNvSpPr>
            <a:spLocks noChangeArrowheads="1"/>
          </p:cNvSpPr>
          <p:nvPr/>
        </p:nvSpPr>
        <p:spPr bwMode="auto">
          <a:xfrm>
            <a:off x="4646291" y="4291288"/>
            <a:ext cx="1445205" cy="310984"/>
          </a:xfrm>
          <a:prstGeom prst="rect">
            <a:avLst/>
          </a:prstGeom>
          <a:noFill/>
          <a:ln w="9525">
            <a:noFill/>
            <a:miter lim="800000"/>
            <a:headEnd/>
            <a:tailEnd/>
          </a:ln>
        </p:spPr>
        <p:txBody>
          <a:bodyPr wrap="none" lIns="77788" tIns="39688" rIns="77788" bIns="39688">
            <a:spAutoFit/>
          </a:bodyPr>
          <a:lstStyle/>
          <a:p>
            <a:pPr algn="l" defTabSz="661988" eaLnBrk="0" hangingPunct="0"/>
            <a:r>
              <a:rPr lang="en-US" sz="1500">
                <a:latin typeface="Arial" pitchFamily="34" charset="0"/>
              </a:rPr>
              <a:t>Transport layer</a:t>
            </a:r>
          </a:p>
        </p:txBody>
      </p:sp>
      <p:sp>
        <p:nvSpPr>
          <p:cNvPr id="30766" name="Line 54"/>
          <p:cNvSpPr>
            <a:spLocks noChangeShapeType="1"/>
          </p:cNvSpPr>
          <p:nvPr/>
        </p:nvSpPr>
        <p:spPr bwMode="auto">
          <a:xfrm flipH="1">
            <a:off x="6230616" y="2325964"/>
            <a:ext cx="325437" cy="2232025"/>
          </a:xfrm>
          <a:prstGeom prst="line">
            <a:avLst/>
          </a:prstGeom>
          <a:noFill/>
          <a:ln w="12700">
            <a:solidFill>
              <a:schemeClr val="tx1"/>
            </a:solidFill>
            <a:prstDash val="sysDot"/>
            <a:round/>
            <a:headEnd type="triangle" w="med" len="med"/>
            <a:tailEnd type="none" w="sm" len="sm"/>
          </a:ln>
        </p:spPr>
        <p:txBody>
          <a:bodyPr wrap="none" anchor="ctr"/>
          <a:lstStyle/>
          <a:p>
            <a:endParaRPr lang="en-US"/>
          </a:p>
        </p:txBody>
      </p:sp>
      <p:sp>
        <p:nvSpPr>
          <p:cNvPr id="30767" name="Line 55"/>
          <p:cNvSpPr>
            <a:spLocks noChangeShapeType="1"/>
          </p:cNvSpPr>
          <p:nvPr/>
        </p:nvSpPr>
        <p:spPr bwMode="auto">
          <a:xfrm flipV="1">
            <a:off x="3341365" y="2437089"/>
            <a:ext cx="0" cy="250825"/>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30768" name="Line 56"/>
          <p:cNvSpPr>
            <a:spLocks noChangeShapeType="1"/>
          </p:cNvSpPr>
          <p:nvPr/>
        </p:nvSpPr>
        <p:spPr bwMode="auto">
          <a:xfrm flipV="1">
            <a:off x="9081765" y="2437089"/>
            <a:ext cx="0" cy="250825"/>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grpSp>
        <p:nvGrpSpPr>
          <p:cNvPr id="30769" name="Group 57"/>
          <p:cNvGrpSpPr>
            <a:grpSpLocks/>
          </p:cNvGrpSpPr>
          <p:nvPr/>
        </p:nvGrpSpPr>
        <p:grpSpPr bwMode="auto">
          <a:xfrm>
            <a:off x="3879528" y="4750077"/>
            <a:ext cx="1255713" cy="376237"/>
            <a:chOff x="1720" y="2927"/>
            <a:chExt cx="857" cy="245"/>
          </a:xfrm>
        </p:grpSpPr>
        <p:sp>
          <p:nvSpPr>
            <p:cNvPr id="30794" name="AutoShape 58"/>
            <p:cNvSpPr>
              <a:spLocks noChangeArrowheads="1"/>
            </p:cNvSpPr>
            <p:nvPr/>
          </p:nvSpPr>
          <p:spPr bwMode="auto">
            <a:xfrm>
              <a:off x="1720" y="2927"/>
              <a:ext cx="429" cy="245"/>
            </a:xfrm>
            <a:prstGeom prst="leftArrow">
              <a:avLst>
                <a:gd name="adj1" fmla="val 75009"/>
                <a:gd name="adj2" fmla="val 87543"/>
              </a:avLst>
            </a:prstGeom>
            <a:solidFill>
              <a:srgbClr val="EAEAEA"/>
            </a:solidFill>
            <a:ln w="9525">
              <a:noFill/>
              <a:miter lim="800000"/>
              <a:headEnd/>
              <a:tailEnd/>
            </a:ln>
          </p:spPr>
          <p:txBody>
            <a:bodyPr wrap="none" anchor="ctr"/>
            <a:lstStyle/>
            <a:p>
              <a:endParaRPr lang="de-DE"/>
            </a:p>
          </p:txBody>
        </p:sp>
        <p:sp>
          <p:nvSpPr>
            <p:cNvPr id="30795" name="AutoShape 59"/>
            <p:cNvSpPr>
              <a:spLocks noChangeArrowheads="1"/>
            </p:cNvSpPr>
            <p:nvPr/>
          </p:nvSpPr>
          <p:spPr bwMode="auto">
            <a:xfrm>
              <a:off x="2149" y="2927"/>
              <a:ext cx="428" cy="245"/>
            </a:xfrm>
            <a:prstGeom prst="rightArrow">
              <a:avLst>
                <a:gd name="adj1" fmla="val 75009"/>
                <a:gd name="adj2" fmla="val 87355"/>
              </a:avLst>
            </a:prstGeom>
            <a:solidFill>
              <a:srgbClr val="EAEAEA"/>
            </a:solidFill>
            <a:ln w="9525">
              <a:noFill/>
              <a:miter lim="800000"/>
              <a:headEnd/>
              <a:tailEnd/>
            </a:ln>
          </p:spPr>
          <p:txBody>
            <a:bodyPr wrap="none" anchor="ctr"/>
            <a:lstStyle/>
            <a:p>
              <a:endParaRPr lang="de-DE"/>
            </a:p>
          </p:txBody>
        </p:sp>
      </p:grpSp>
      <p:grpSp>
        <p:nvGrpSpPr>
          <p:cNvPr id="30770" name="Group 60"/>
          <p:cNvGrpSpPr>
            <a:grpSpLocks/>
          </p:cNvGrpSpPr>
          <p:nvPr/>
        </p:nvGrpSpPr>
        <p:grpSpPr bwMode="auto">
          <a:xfrm>
            <a:off x="3879528" y="5250138"/>
            <a:ext cx="1255713" cy="374650"/>
            <a:chOff x="1720" y="3253"/>
            <a:chExt cx="857" cy="245"/>
          </a:xfrm>
        </p:grpSpPr>
        <p:sp>
          <p:nvSpPr>
            <p:cNvPr id="30792" name="AutoShape 61"/>
            <p:cNvSpPr>
              <a:spLocks noChangeArrowheads="1"/>
            </p:cNvSpPr>
            <p:nvPr/>
          </p:nvSpPr>
          <p:spPr bwMode="auto">
            <a:xfrm>
              <a:off x="1720" y="3253"/>
              <a:ext cx="429" cy="245"/>
            </a:xfrm>
            <a:prstGeom prst="leftArrow">
              <a:avLst>
                <a:gd name="adj1" fmla="val 75009"/>
                <a:gd name="adj2" fmla="val 87543"/>
              </a:avLst>
            </a:prstGeom>
            <a:solidFill>
              <a:srgbClr val="EAEAEA"/>
            </a:solidFill>
            <a:ln w="9525">
              <a:noFill/>
              <a:miter lim="800000"/>
              <a:headEnd/>
              <a:tailEnd/>
            </a:ln>
          </p:spPr>
          <p:txBody>
            <a:bodyPr wrap="none" anchor="ctr"/>
            <a:lstStyle/>
            <a:p>
              <a:endParaRPr lang="de-DE"/>
            </a:p>
          </p:txBody>
        </p:sp>
        <p:sp>
          <p:nvSpPr>
            <p:cNvPr id="30793" name="AutoShape 62"/>
            <p:cNvSpPr>
              <a:spLocks noChangeArrowheads="1"/>
            </p:cNvSpPr>
            <p:nvPr/>
          </p:nvSpPr>
          <p:spPr bwMode="auto">
            <a:xfrm>
              <a:off x="2149" y="3253"/>
              <a:ext cx="428" cy="245"/>
            </a:xfrm>
            <a:prstGeom prst="rightArrow">
              <a:avLst>
                <a:gd name="adj1" fmla="val 75009"/>
                <a:gd name="adj2" fmla="val 87355"/>
              </a:avLst>
            </a:prstGeom>
            <a:solidFill>
              <a:srgbClr val="EAEAEA"/>
            </a:solidFill>
            <a:ln w="9525">
              <a:noFill/>
              <a:miter lim="800000"/>
              <a:headEnd/>
              <a:tailEnd/>
            </a:ln>
          </p:spPr>
          <p:txBody>
            <a:bodyPr wrap="none" anchor="ctr"/>
            <a:lstStyle/>
            <a:p>
              <a:endParaRPr lang="de-DE"/>
            </a:p>
          </p:txBody>
        </p:sp>
      </p:grpSp>
      <p:sp>
        <p:nvSpPr>
          <p:cNvPr id="30771" name="Rectangle 63"/>
          <p:cNvSpPr>
            <a:spLocks noChangeArrowheads="1"/>
          </p:cNvSpPr>
          <p:nvPr/>
        </p:nvSpPr>
        <p:spPr bwMode="auto">
          <a:xfrm>
            <a:off x="4131472" y="5231089"/>
            <a:ext cx="753412"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Data link</a:t>
            </a:r>
            <a:br>
              <a:rPr lang="en-US" sz="1200">
                <a:latin typeface="Arial" pitchFamily="34" charset="0"/>
              </a:rPr>
            </a:br>
            <a:r>
              <a:rPr lang="en-US" sz="1200">
                <a:latin typeface="Arial" pitchFamily="34" charset="0"/>
              </a:rPr>
              <a:t>layer</a:t>
            </a:r>
          </a:p>
        </p:txBody>
      </p:sp>
      <p:grpSp>
        <p:nvGrpSpPr>
          <p:cNvPr id="30772" name="Group 64"/>
          <p:cNvGrpSpPr>
            <a:grpSpLocks/>
          </p:cNvGrpSpPr>
          <p:nvPr/>
        </p:nvGrpSpPr>
        <p:grpSpPr bwMode="auto">
          <a:xfrm>
            <a:off x="3879528" y="5748613"/>
            <a:ext cx="1255713" cy="376238"/>
            <a:chOff x="1720" y="3579"/>
            <a:chExt cx="857" cy="245"/>
          </a:xfrm>
        </p:grpSpPr>
        <p:sp>
          <p:nvSpPr>
            <p:cNvPr id="30790" name="AutoShape 65"/>
            <p:cNvSpPr>
              <a:spLocks noChangeArrowheads="1"/>
            </p:cNvSpPr>
            <p:nvPr/>
          </p:nvSpPr>
          <p:spPr bwMode="auto">
            <a:xfrm>
              <a:off x="1720" y="3579"/>
              <a:ext cx="429" cy="245"/>
            </a:xfrm>
            <a:prstGeom prst="leftArrow">
              <a:avLst>
                <a:gd name="adj1" fmla="val 75009"/>
                <a:gd name="adj2" fmla="val 87543"/>
              </a:avLst>
            </a:prstGeom>
            <a:solidFill>
              <a:srgbClr val="EAEAEA"/>
            </a:solidFill>
            <a:ln w="9525">
              <a:noFill/>
              <a:miter lim="800000"/>
              <a:headEnd/>
              <a:tailEnd/>
            </a:ln>
          </p:spPr>
          <p:txBody>
            <a:bodyPr wrap="none" anchor="ctr"/>
            <a:lstStyle/>
            <a:p>
              <a:endParaRPr lang="de-DE"/>
            </a:p>
          </p:txBody>
        </p:sp>
        <p:sp>
          <p:nvSpPr>
            <p:cNvPr id="30791" name="AutoShape 66"/>
            <p:cNvSpPr>
              <a:spLocks noChangeArrowheads="1"/>
            </p:cNvSpPr>
            <p:nvPr/>
          </p:nvSpPr>
          <p:spPr bwMode="auto">
            <a:xfrm>
              <a:off x="2149" y="3579"/>
              <a:ext cx="428" cy="245"/>
            </a:xfrm>
            <a:prstGeom prst="rightArrow">
              <a:avLst>
                <a:gd name="adj1" fmla="val 75009"/>
                <a:gd name="adj2" fmla="val 87355"/>
              </a:avLst>
            </a:prstGeom>
            <a:solidFill>
              <a:srgbClr val="EAEAEA"/>
            </a:solidFill>
            <a:ln w="9525">
              <a:noFill/>
              <a:miter lim="800000"/>
              <a:headEnd/>
              <a:tailEnd/>
            </a:ln>
          </p:spPr>
          <p:txBody>
            <a:bodyPr wrap="none" anchor="ctr"/>
            <a:lstStyle/>
            <a:p>
              <a:endParaRPr lang="de-DE"/>
            </a:p>
          </p:txBody>
        </p:sp>
      </p:grpSp>
      <p:sp>
        <p:nvSpPr>
          <p:cNvPr id="30773" name="Rectangle 67"/>
          <p:cNvSpPr>
            <a:spLocks noChangeArrowheads="1"/>
          </p:cNvSpPr>
          <p:nvPr/>
        </p:nvSpPr>
        <p:spPr bwMode="auto">
          <a:xfrm>
            <a:off x="4147471" y="5739089"/>
            <a:ext cx="727764"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Physical</a:t>
            </a:r>
            <a:br>
              <a:rPr lang="en-US" sz="1200">
                <a:latin typeface="Arial" pitchFamily="34" charset="0"/>
              </a:rPr>
            </a:br>
            <a:r>
              <a:rPr lang="en-US" sz="1200">
                <a:latin typeface="Arial" pitchFamily="34" charset="0"/>
              </a:rPr>
              <a:t>layer</a:t>
            </a:r>
          </a:p>
        </p:txBody>
      </p:sp>
      <p:sp>
        <p:nvSpPr>
          <p:cNvPr id="30774" name="Rectangle 68"/>
          <p:cNvSpPr>
            <a:spLocks noChangeArrowheads="1"/>
          </p:cNvSpPr>
          <p:nvPr/>
        </p:nvSpPr>
        <p:spPr bwMode="auto">
          <a:xfrm>
            <a:off x="4147509" y="4738964"/>
            <a:ext cx="719750"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Network</a:t>
            </a:r>
            <a:br>
              <a:rPr lang="en-US" sz="1200">
                <a:latin typeface="Arial" pitchFamily="34" charset="0"/>
              </a:rPr>
            </a:br>
            <a:r>
              <a:rPr lang="en-US" sz="1200">
                <a:latin typeface="Arial" pitchFamily="34" charset="0"/>
              </a:rPr>
              <a:t>layer</a:t>
            </a:r>
          </a:p>
        </p:txBody>
      </p:sp>
      <p:grpSp>
        <p:nvGrpSpPr>
          <p:cNvPr id="30775" name="Group 69"/>
          <p:cNvGrpSpPr>
            <a:grpSpLocks/>
          </p:cNvGrpSpPr>
          <p:nvPr/>
        </p:nvGrpSpPr>
        <p:grpSpPr bwMode="auto">
          <a:xfrm>
            <a:off x="7287890" y="4750077"/>
            <a:ext cx="1255712" cy="376237"/>
            <a:chOff x="4046" y="2927"/>
            <a:chExt cx="857" cy="245"/>
          </a:xfrm>
        </p:grpSpPr>
        <p:sp>
          <p:nvSpPr>
            <p:cNvPr id="30788" name="AutoShape 70"/>
            <p:cNvSpPr>
              <a:spLocks noChangeArrowheads="1"/>
            </p:cNvSpPr>
            <p:nvPr/>
          </p:nvSpPr>
          <p:spPr bwMode="auto">
            <a:xfrm>
              <a:off x="4046" y="2927"/>
              <a:ext cx="428" cy="245"/>
            </a:xfrm>
            <a:prstGeom prst="leftArrow">
              <a:avLst>
                <a:gd name="adj1" fmla="val 75009"/>
                <a:gd name="adj2" fmla="val 87339"/>
              </a:avLst>
            </a:prstGeom>
            <a:solidFill>
              <a:srgbClr val="EAEAEA"/>
            </a:solidFill>
            <a:ln w="9525">
              <a:noFill/>
              <a:miter lim="800000"/>
              <a:headEnd/>
              <a:tailEnd/>
            </a:ln>
          </p:spPr>
          <p:txBody>
            <a:bodyPr wrap="none" anchor="ctr"/>
            <a:lstStyle/>
            <a:p>
              <a:endParaRPr lang="de-DE"/>
            </a:p>
          </p:txBody>
        </p:sp>
        <p:sp>
          <p:nvSpPr>
            <p:cNvPr id="30789" name="AutoShape 71"/>
            <p:cNvSpPr>
              <a:spLocks noChangeArrowheads="1"/>
            </p:cNvSpPr>
            <p:nvPr/>
          </p:nvSpPr>
          <p:spPr bwMode="auto">
            <a:xfrm>
              <a:off x="4474" y="2927"/>
              <a:ext cx="429" cy="245"/>
            </a:xfrm>
            <a:prstGeom prst="rightArrow">
              <a:avLst>
                <a:gd name="adj1" fmla="val 75009"/>
                <a:gd name="adj2" fmla="val 87559"/>
              </a:avLst>
            </a:prstGeom>
            <a:solidFill>
              <a:srgbClr val="EAEAEA"/>
            </a:solidFill>
            <a:ln w="9525">
              <a:noFill/>
              <a:miter lim="800000"/>
              <a:headEnd/>
              <a:tailEnd/>
            </a:ln>
          </p:spPr>
          <p:txBody>
            <a:bodyPr wrap="none" anchor="ctr"/>
            <a:lstStyle/>
            <a:p>
              <a:endParaRPr lang="de-DE"/>
            </a:p>
          </p:txBody>
        </p:sp>
      </p:grpSp>
      <p:grpSp>
        <p:nvGrpSpPr>
          <p:cNvPr id="30776" name="Group 72"/>
          <p:cNvGrpSpPr>
            <a:grpSpLocks/>
          </p:cNvGrpSpPr>
          <p:nvPr/>
        </p:nvGrpSpPr>
        <p:grpSpPr bwMode="auto">
          <a:xfrm>
            <a:off x="7287890" y="5250138"/>
            <a:ext cx="1255712" cy="374650"/>
            <a:chOff x="4046" y="3253"/>
            <a:chExt cx="857" cy="245"/>
          </a:xfrm>
        </p:grpSpPr>
        <p:sp>
          <p:nvSpPr>
            <p:cNvPr id="30786" name="AutoShape 73"/>
            <p:cNvSpPr>
              <a:spLocks noChangeArrowheads="1"/>
            </p:cNvSpPr>
            <p:nvPr/>
          </p:nvSpPr>
          <p:spPr bwMode="auto">
            <a:xfrm>
              <a:off x="4046" y="3253"/>
              <a:ext cx="428" cy="245"/>
            </a:xfrm>
            <a:prstGeom prst="leftArrow">
              <a:avLst>
                <a:gd name="adj1" fmla="val 75009"/>
                <a:gd name="adj2" fmla="val 87339"/>
              </a:avLst>
            </a:prstGeom>
            <a:solidFill>
              <a:srgbClr val="EAEAEA"/>
            </a:solidFill>
            <a:ln w="9525">
              <a:noFill/>
              <a:miter lim="800000"/>
              <a:headEnd/>
              <a:tailEnd/>
            </a:ln>
          </p:spPr>
          <p:txBody>
            <a:bodyPr wrap="none" anchor="ctr"/>
            <a:lstStyle/>
            <a:p>
              <a:endParaRPr lang="de-DE"/>
            </a:p>
          </p:txBody>
        </p:sp>
        <p:sp>
          <p:nvSpPr>
            <p:cNvPr id="30787" name="AutoShape 74"/>
            <p:cNvSpPr>
              <a:spLocks noChangeArrowheads="1"/>
            </p:cNvSpPr>
            <p:nvPr/>
          </p:nvSpPr>
          <p:spPr bwMode="auto">
            <a:xfrm>
              <a:off x="4474" y="3253"/>
              <a:ext cx="429" cy="245"/>
            </a:xfrm>
            <a:prstGeom prst="rightArrow">
              <a:avLst>
                <a:gd name="adj1" fmla="val 75009"/>
                <a:gd name="adj2" fmla="val 87559"/>
              </a:avLst>
            </a:prstGeom>
            <a:solidFill>
              <a:srgbClr val="EAEAEA"/>
            </a:solidFill>
            <a:ln w="9525">
              <a:noFill/>
              <a:miter lim="800000"/>
              <a:headEnd/>
              <a:tailEnd/>
            </a:ln>
          </p:spPr>
          <p:txBody>
            <a:bodyPr wrap="none" anchor="ctr"/>
            <a:lstStyle/>
            <a:p>
              <a:endParaRPr lang="de-DE"/>
            </a:p>
          </p:txBody>
        </p:sp>
      </p:grpSp>
      <p:sp>
        <p:nvSpPr>
          <p:cNvPr id="30777" name="Rectangle 75"/>
          <p:cNvSpPr>
            <a:spLocks noChangeArrowheads="1"/>
          </p:cNvSpPr>
          <p:nvPr/>
        </p:nvSpPr>
        <p:spPr bwMode="auto">
          <a:xfrm>
            <a:off x="7538247" y="5231089"/>
            <a:ext cx="753412"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Data link</a:t>
            </a:r>
            <a:br>
              <a:rPr lang="en-US" sz="1200">
                <a:latin typeface="Arial" pitchFamily="34" charset="0"/>
              </a:rPr>
            </a:br>
            <a:r>
              <a:rPr lang="en-US" sz="1200">
                <a:latin typeface="Arial" pitchFamily="34" charset="0"/>
              </a:rPr>
              <a:t>layer</a:t>
            </a:r>
          </a:p>
        </p:txBody>
      </p:sp>
      <p:grpSp>
        <p:nvGrpSpPr>
          <p:cNvPr id="30778" name="Group 76"/>
          <p:cNvGrpSpPr>
            <a:grpSpLocks/>
          </p:cNvGrpSpPr>
          <p:nvPr/>
        </p:nvGrpSpPr>
        <p:grpSpPr bwMode="auto">
          <a:xfrm>
            <a:off x="7287890" y="5748613"/>
            <a:ext cx="1255712" cy="376238"/>
            <a:chOff x="4046" y="3579"/>
            <a:chExt cx="857" cy="245"/>
          </a:xfrm>
        </p:grpSpPr>
        <p:sp>
          <p:nvSpPr>
            <p:cNvPr id="30784" name="AutoShape 77"/>
            <p:cNvSpPr>
              <a:spLocks noChangeArrowheads="1"/>
            </p:cNvSpPr>
            <p:nvPr/>
          </p:nvSpPr>
          <p:spPr bwMode="auto">
            <a:xfrm>
              <a:off x="4046" y="3579"/>
              <a:ext cx="428" cy="245"/>
            </a:xfrm>
            <a:prstGeom prst="leftArrow">
              <a:avLst>
                <a:gd name="adj1" fmla="val 75009"/>
                <a:gd name="adj2" fmla="val 87339"/>
              </a:avLst>
            </a:prstGeom>
            <a:solidFill>
              <a:srgbClr val="EAEAEA"/>
            </a:solidFill>
            <a:ln w="9525">
              <a:noFill/>
              <a:miter lim="800000"/>
              <a:headEnd/>
              <a:tailEnd/>
            </a:ln>
          </p:spPr>
          <p:txBody>
            <a:bodyPr wrap="none" anchor="ctr"/>
            <a:lstStyle/>
            <a:p>
              <a:endParaRPr lang="de-DE"/>
            </a:p>
          </p:txBody>
        </p:sp>
        <p:sp>
          <p:nvSpPr>
            <p:cNvPr id="30785" name="AutoShape 78"/>
            <p:cNvSpPr>
              <a:spLocks noChangeArrowheads="1"/>
            </p:cNvSpPr>
            <p:nvPr/>
          </p:nvSpPr>
          <p:spPr bwMode="auto">
            <a:xfrm>
              <a:off x="4474" y="3579"/>
              <a:ext cx="429" cy="245"/>
            </a:xfrm>
            <a:prstGeom prst="rightArrow">
              <a:avLst>
                <a:gd name="adj1" fmla="val 75009"/>
                <a:gd name="adj2" fmla="val 87559"/>
              </a:avLst>
            </a:prstGeom>
            <a:solidFill>
              <a:srgbClr val="EAEAEA"/>
            </a:solidFill>
            <a:ln w="9525">
              <a:noFill/>
              <a:miter lim="800000"/>
              <a:headEnd/>
              <a:tailEnd/>
            </a:ln>
          </p:spPr>
          <p:txBody>
            <a:bodyPr wrap="none" anchor="ctr"/>
            <a:lstStyle/>
            <a:p>
              <a:endParaRPr lang="de-DE"/>
            </a:p>
          </p:txBody>
        </p:sp>
      </p:grpSp>
      <p:sp>
        <p:nvSpPr>
          <p:cNvPr id="30779" name="Rectangle 79"/>
          <p:cNvSpPr>
            <a:spLocks noChangeArrowheads="1"/>
          </p:cNvSpPr>
          <p:nvPr/>
        </p:nvSpPr>
        <p:spPr bwMode="auto">
          <a:xfrm>
            <a:off x="7554246" y="5737502"/>
            <a:ext cx="727764"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Physical</a:t>
            </a:r>
            <a:br>
              <a:rPr lang="en-US" sz="1200">
                <a:latin typeface="Arial" pitchFamily="34" charset="0"/>
              </a:rPr>
            </a:br>
            <a:r>
              <a:rPr lang="en-US" sz="1200">
                <a:latin typeface="Arial" pitchFamily="34" charset="0"/>
              </a:rPr>
              <a:t>layer</a:t>
            </a:r>
          </a:p>
        </p:txBody>
      </p:sp>
      <p:sp>
        <p:nvSpPr>
          <p:cNvPr id="30780" name="Rectangle 80"/>
          <p:cNvSpPr>
            <a:spLocks noChangeArrowheads="1"/>
          </p:cNvSpPr>
          <p:nvPr/>
        </p:nvSpPr>
        <p:spPr bwMode="auto">
          <a:xfrm>
            <a:off x="7552696" y="4737377"/>
            <a:ext cx="719750" cy="449483"/>
          </a:xfrm>
          <a:prstGeom prst="rect">
            <a:avLst/>
          </a:prstGeom>
          <a:noFill/>
          <a:ln w="9525">
            <a:noFill/>
            <a:miter lim="800000"/>
            <a:headEnd/>
            <a:tailEnd/>
          </a:ln>
        </p:spPr>
        <p:txBody>
          <a:bodyPr wrap="none" lIns="77788" tIns="39688" rIns="77788" bIns="39688">
            <a:spAutoFit/>
          </a:bodyPr>
          <a:lstStyle/>
          <a:p>
            <a:pPr defTabSz="661988" eaLnBrk="0" hangingPunct="0"/>
            <a:r>
              <a:rPr lang="en-US" sz="1200">
                <a:latin typeface="Arial" pitchFamily="34" charset="0"/>
              </a:rPr>
              <a:t>Network</a:t>
            </a:r>
            <a:br>
              <a:rPr lang="en-US" sz="1200">
                <a:latin typeface="Arial" pitchFamily="34" charset="0"/>
              </a:rPr>
            </a:br>
            <a:r>
              <a:rPr lang="en-US" sz="1200">
                <a:latin typeface="Arial" pitchFamily="34" charset="0"/>
              </a:rPr>
              <a:t>layer</a:t>
            </a:r>
          </a:p>
        </p:txBody>
      </p:sp>
      <p:sp>
        <p:nvSpPr>
          <p:cNvPr id="30781" name="Freeform 81"/>
          <p:cNvSpPr>
            <a:spLocks/>
          </p:cNvSpPr>
          <p:nvPr/>
        </p:nvSpPr>
        <p:spPr bwMode="auto">
          <a:xfrm>
            <a:off x="3281040" y="6186764"/>
            <a:ext cx="2335212" cy="314325"/>
          </a:xfrm>
          <a:custGeom>
            <a:avLst/>
            <a:gdLst>
              <a:gd name="T0" fmla="*/ 0 w 1593"/>
              <a:gd name="T1" fmla="*/ 0 h 205"/>
              <a:gd name="T2" fmla="*/ 0 w 1593"/>
              <a:gd name="T3" fmla="*/ 204 h 205"/>
              <a:gd name="T4" fmla="*/ 1592 w 1593"/>
              <a:gd name="T5" fmla="*/ 204 h 205"/>
              <a:gd name="T6" fmla="*/ 1592 w 1593"/>
              <a:gd name="T7" fmla="*/ 0 h 205"/>
              <a:gd name="T8" fmla="*/ 0 60000 65536"/>
              <a:gd name="T9" fmla="*/ 0 60000 65536"/>
              <a:gd name="T10" fmla="*/ 0 60000 65536"/>
              <a:gd name="T11" fmla="*/ 0 60000 65536"/>
              <a:gd name="T12" fmla="*/ 0 w 1593"/>
              <a:gd name="T13" fmla="*/ 0 h 205"/>
              <a:gd name="T14" fmla="*/ 1593 w 1593"/>
              <a:gd name="T15" fmla="*/ 205 h 205"/>
            </a:gdLst>
            <a:ahLst/>
            <a:cxnLst>
              <a:cxn ang="T8">
                <a:pos x="T0" y="T1"/>
              </a:cxn>
              <a:cxn ang="T9">
                <a:pos x="T2" y="T3"/>
              </a:cxn>
              <a:cxn ang="T10">
                <a:pos x="T4" y="T5"/>
              </a:cxn>
              <a:cxn ang="T11">
                <a:pos x="T6" y="T7"/>
              </a:cxn>
            </a:cxnLst>
            <a:rect l="T12" t="T13" r="T14" b="T15"/>
            <a:pathLst>
              <a:path w="1593" h="205">
                <a:moveTo>
                  <a:pt x="0" y="0"/>
                </a:moveTo>
                <a:lnTo>
                  <a:pt x="0" y="204"/>
                </a:lnTo>
                <a:lnTo>
                  <a:pt x="1592" y="204"/>
                </a:lnTo>
                <a:lnTo>
                  <a:pt x="1592" y="0"/>
                </a:lnTo>
              </a:path>
            </a:pathLst>
          </a:custGeom>
          <a:noFill/>
          <a:ln w="12700" cap="rnd">
            <a:solidFill>
              <a:schemeClr val="tx1"/>
            </a:solidFill>
            <a:round/>
            <a:headEnd type="none" w="sm" len="sm"/>
            <a:tailEnd type="none" w="sm" len="sm"/>
          </a:ln>
        </p:spPr>
        <p:txBody>
          <a:bodyPr/>
          <a:lstStyle/>
          <a:p>
            <a:endParaRPr lang="de-DE"/>
          </a:p>
        </p:txBody>
      </p:sp>
      <p:sp>
        <p:nvSpPr>
          <p:cNvPr id="30782" name="Freeform 82"/>
          <p:cNvSpPr>
            <a:spLocks/>
          </p:cNvSpPr>
          <p:nvPr/>
        </p:nvSpPr>
        <p:spPr bwMode="auto">
          <a:xfrm>
            <a:off x="6749728" y="6186764"/>
            <a:ext cx="2333625" cy="314325"/>
          </a:xfrm>
          <a:custGeom>
            <a:avLst/>
            <a:gdLst>
              <a:gd name="T0" fmla="*/ 0 w 1592"/>
              <a:gd name="T1" fmla="*/ 0 h 205"/>
              <a:gd name="T2" fmla="*/ 0 w 1592"/>
              <a:gd name="T3" fmla="*/ 204 h 205"/>
              <a:gd name="T4" fmla="*/ 1591 w 1592"/>
              <a:gd name="T5" fmla="*/ 204 h 205"/>
              <a:gd name="T6" fmla="*/ 1591 w 1592"/>
              <a:gd name="T7" fmla="*/ 0 h 205"/>
              <a:gd name="T8" fmla="*/ 0 60000 65536"/>
              <a:gd name="T9" fmla="*/ 0 60000 65536"/>
              <a:gd name="T10" fmla="*/ 0 60000 65536"/>
              <a:gd name="T11" fmla="*/ 0 60000 65536"/>
              <a:gd name="T12" fmla="*/ 0 w 1592"/>
              <a:gd name="T13" fmla="*/ 0 h 205"/>
              <a:gd name="T14" fmla="*/ 1592 w 1592"/>
              <a:gd name="T15" fmla="*/ 205 h 205"/>
            </a:gdLst>
            <a:ahLst/>
            <a:cxnLst>
              <a:cxn ang="T8">
                <a:pos x="T0" y="T1"/>
              </a:cxn>
              <a:cxn ang="T9">
                <a:pos x="T2" y="T3"/>
              </a:cxn>
              <a:cxn ang="T10">
                <a:pos x="T4" y="T5"/>
              </a:cxn>
              <a:cxn ang="T11">
                <a:pos x="T6" y="T7"/>
              </a:cxn>
            </a:cxnLst>
            <a:rect l="T12" t="T13" r="T14" b="T15"/>
            <a:pathLst>
              <a:path w="1592" h="205">
                <a:moveTo>
                  <a:pt x="0" y="0"/>
                </a:moveTo>
                <a:lnTo>
                  <a:pt x="0" y="204"/>
                </a:lnTo>
                <a:lnTo>
                  <a:pt x="1591" y="204"/>
                </a:lnTo>
                <a:lnTo>
                  <a:pt x="1591" y="0"/>
                </a:lnTo>
              </a:path>
            </a:pathLst>
          </a:custGeom>
          <a:noFill/>
          <a:ln w="12700" cap="rnd">
            <a:solidFill>
              <a:schemeClr val="tx1"/>
            </a:solidFill>
            <a:round/>
            <a:headEnd type="none" w="sm" len="sm"/>
            <a:tailEnd type="none" w="sm" len="sm"/>
          </a:ln>
        </p:spPr>
        <p:txBody>
          <a:bodyPr/>
          <a:lstStyle/>
          <a:p>
            <a:endParaRPr lang="de-DE"/>
          </a:p>
        </p:txBody>
      </p:sp>
      <p:sp>
        <p:nvSpPr>
          <p:cNvPr id="30783" name="AutoShape 83"/>
          <p:cNvSpPr>
            <a:spLocks/>
          </p:cNvSpPr>
          <p:nvPr/>
        </p:nvSpPr>
        <p:spPr bwMode="auto">
          <a:xfrm rot="5400000">
            <a:off x="6125131" y="3568099"/>
            <a:ext cx="166520" cy="2146300"/>
          </a:xfrm>
          <a:prstGeom prst="leftBrace">
            <a:avLst>
              <a:gd name="adj1" fmla="val 126019"/>
              <a:gd name="adj2" fmla="val 50000"/>
            </a:avLst>
          </a:prstGeom>
          <a:noFill/>
          <a:ln w="25400">
            <a:solidFill>
              <a:schemeClr val="hlink"/>
            </a:solidFill>
            <a:round/>
            <a:headEnd/>
            <a:tailEnd/>
          </a:ln>
        </p:spPr>
        <p:txBody>
          <a:bodyPr anchor="ctr">
            <a:noAutofit/>
          </a:bodyPr>
          <a:lstStyle/>
          <a:p>
            <a:endParaRPr lang="de-DE"/>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smtClean="0"/>
              <a:t>Protocols and Messages</a:t>
            </a:r>
          </a:p>
        </p:txBody>
      </p:sp>
      <p:sp>
        <p:nvSpPr>
          <p:cNvPr id="31748" name="Rectangle 3"/>
          <p:cNvSpPr>
            <a:spLocks noGrp="1" noChangeArrowheads="1"/>
          </p:cNvSpPr>
          <p:nvPr>
            <p:ph sz="half" idx="1"/>
          </p:nvPr>
        </p:nvSpPr>
        <p:spPr/>
        <p:txBody>
          <a:bodyPr/>
          <a:lstStyle/>
          <a:p>
            <a:r>
              <a:rPr lang="en-US" dirty="0" smtClean="0"/>
              <a:t>When using lower-layer services to communicate with remote peer, administrative data is usually included in those messages</a:t>
            </a:r>
          </a:p>
          <a:p>
            <a:endParaRPr lang="en-US" dirty="0" smtClean="0"/>
          </a:p>
          <a:p>
            <a:r>
              <a:rPr lang="en-US" dirty="0" smtClean="0"/>
              <a:t>Typical example:</a:t>
            </a:r>
          </a:p>
          <a:p>
            <a:pPr lvl="1"/>
            <a:r>
              <a:rPr lang="en-US" dirty="0" smtClean="0"/>
              <a:t>Protocol receivers data from higher layer</a:t>
            </a:r>
          </a:p>
          <a:p>
            <a:pPr lvl="1"/>
            <a:r>
              <a:rPr lang="en-US" dirty="0" smtClean="0"/>
              <a:t>Adds own administrative data (header/trailer)</a:t>
            </a:r>
          </a:p>
          <a:p>
            <a:pPr lvl="1"/>
            <a:r>
              <a:rPr lang="en-US" dirty="0" smtClean="0"/>
              <a:t>Passes the extended message down to the lower layer</a:t>
            </a:r>
          </a:p>
          <a:p>
            <a:pPr lvl="1"/>
            <a:r>
              <a:rPr lang="en-US" dirty="0" smtClean="0"/>
              <a:t>Receiver will receive original message plus administrative data</a:t>
            </a:r>
          </a:p>
          <a:p>
            <a:endParaRPr lang="en-US" dirty="0" smtClean="0"/>
          </a:p>
        </p:txBody>
      </p:sp>
      <p:sp>
        <p:nvSpPr>
          <p:cNvPr id="31746" name="Fußzeilenplatzhalter 3"/>
          <p:cNvSpPr>
            <a:spLocks noGrp="1"/>
          </p:cNvSpPr>
          <p:nvPr>
            <p:ph type="ftr" sz="quarter" idx="10"/>
          </p:nvPr>
        </p:nvSpPr>
        <p:spPr/>
        <p:txBody>
          <a:bodyPr/>
          <a:lstStyle/>
          <a:p>
            <a:r>
              <a:rPr lang="en-US" smtClean="0"/>
              <a:t>TI 3: Operating Systems and Computer Networks</a:t>
            </a:r>
            <a:endParaRPr lang="en-US"/>
          </a:p>
        </p:txBody>
      </p:sp>
      <p:sp>
        <p:nvSpPr>
          <p:cNvPr id="31749" name="Rectangle 4"/>
          <p:cNvSpPr>
            <a:spLocks noChangeArrowheads="1"/>
          </p:cNvSpPr>
          <p:nvPr/>
        </p:nvSpPr>
        <p:spPr bwMode="auto">
          <a:xfrm>
            <a:off x="1939925" y="2225676"/>
            <a:ext cx="4491038" cy="3883025"/>
          </a:xfrm>
          <a:prstGeom prst="rect">
            <a:avLst/>
          </a:prstGeom>
          <a:noFill/>
          <a:ln w="9525">
            <a:noFill/>
            <a:miter lim="800000"/>
            <a:headEnd/>
            <a:tailEnd/>
          </a:ln>
        </p:spPr>
        <p:txBody>
          <a:bodyPr/>
          <a:lstStyle/>
          <a:p>
            <a:pPr marL="342900" indent="-342900" algn="l">
              <a:lnSpc>
                <a:spcPct val="80000"/>
              </a:lnSpc>
              <a:spcBef>
                <a:spcPct val="20000"/>
              </a:spcBef>
              <a:buClr>
                <a:srgbClr val="003366"/>
              </a:buClr>
              <a:buSzPct val="120000"/>
              <a:buFontTx/>
              <a:buChar char="•"/>
            </a:pPr>
            <a:endParaRPr lang="en-US" sz="2000" dirty="0"/>
          </a:p>
        </p:txBody>
      </p:sp>
      <p:sp>
        <p:nvSpPr>
          <p:cNvPr id="31750" name="Rectangle 5"/>
          <p:cNvSpPr>
            <a:spLocks noChangeArrowheads="1"/>
          </p:cNvSpPr>
          <p:nvPr/>
        </p:nvSpPr>
        <p:spPr bwMode="auto">
          <a:xfrm>
            <a:off x="8085287" y="5185297"/>
            <a:ext cx="3600450" cy="709613"/>
          </a:xfrm>
          <a:prstGeom prst="rect">
            <a:avLst/>
          </a:prstGeom>
          <a:solidFill>
            <a:srgbClr val="F8F8FE"/>
          </a:solidFill>
          <a:ln w="19050" algn="ctr">
            <a:solidFill>
              <a:schemeClr val="tx1"/>
            </a:solidFill>
            <a:miter lim="800000"/>
            <a:headEnd/>
            <a:tailEnd/>
          </a:ln>
        </p:spPr>
        <p:txBody>
          <a:bodyPr wrap="none" anchor="ctr"/>
          <a:lstStyle/>
          <a:p>
            <a:r>
              <a:rPr lang="en-US" sz="2000">
                <a:latin typeface="+mn-lt"/>
              </a:rPr>
              <a:t>Layer n</a:t>
            </a:r>
          </a:p>
        </p:txBody>
      </p:sp>
      <p:sp>
        <p:nvSpPr>
          <p:cNvPr id="31751" name="Rectangle 6"/>
          <p:cNvSpPr>
            <a:spLocks noChangeArrowheads="1"/>
          </p:cNvSpPr>
          <p:nvPr/>
        </p:nvSpPr>
        <p:spPr bwMode="auto">
          <a:xfrm>
            <a:off x="8123387" y="3223146"/>
            <a:ext cx="1397000" cy="693738"/>
          </a:xfrm>
          <a:prstGeom prst="rect">
            <a:avLst/>
          </a:prstGeom>
          <a:solidFill>
            <a:srgbClr val="F7EFCD"/>
          </a:solidFill>
          <a:ln w="19050" algn="ctr">
            <a:solidFill>
              <a:schemeClr val="tx1"/>
            </a:solidFill>
            <a:miter lim="800000"/>
            <a:headEnd/>
            <a:tailEnd/>
          </a:ln>
        </p:spPr>
        <p:txBody>
          <a:bodyPr wrap="none" anchor="ctr"/>
          <a:lstStyle/>
          <a:p>
            <a:r>
              <a:rPr lang="en-US" sz="2000">
                <a:latin typeface="+mn-lt"/>
              </a:rPr>
              <a:t>Layer n+1</a:t>
            </a:r>
          </a:p>
        </p:txBody>
      </p:sp>
      <p:sp>
        <p:nvSpPr>
          <p:cNvPr id="31752" name="Line 7"/>
          <p:cNvSpPr>
            <a:spLocks noChangeShapeType="1"/>
          </p:cNvSpPr>
          <p:nvPr/>
        </p:nvSpPr>
        <p:spPr bwMode="auto">
          <a:xfrm>
            <a:off x="8821887" y="3913709"/>
            <a:ext cx="0" cy="1244600"/>
          </a:xfrm>
          <a:prstGeom prst="line">
            <a:avLst/>
          </a:prstGeom>
          <a:noFill/>
          <a:ln w="38100">
            <a:solidFill>
              <a:schemeClr val="tx1"/>
            </a:solidFill>
            <a:round/>
            <a:headEnd type="triangle" w="med" len="med"/>
            <a:tailEnd type="triangle" w="med" len="med"/>
          </a:ln>
        </p:spPr>
        <p:txBody>
          <a:bodyPr anchor="ctr" anchorCtr="1"/>
          <a:lstStyle/>
          <a:p>
            <a:endParaRPr lang="en-US">
              <a:latin typeface="+mn-lt"/>
            </a:endParaRPr>
          </a:p>
        </p:txBody>
      </p:sp>
      <p:sp>
        <p:nvSpPr>
          <p:cNvPr id="31753" name="Line 8"/>
          <p:cNvSpPr>
            <a:spLocks noChangeShapeType="1"/>
          </p:cNvSpPr>
          <p:nvPr/>
        </p:nvSpPr>
        <p:spPr bwMode="auto">
          <a:xfrm>
            <a:off x="11101537" y="3916885"/>
            <a:ext cx="0" cy="1222375"/>
          </a:xfrm>
          <a:prstGeom prst="line">
            <a:avLst/>
          </a:prstGeom>
          <a:noFill/>
          <a:ln w="38100">
            <a:solidFill>
              <a:schemeClr val="tx1"/>
            </a:solidFill>
            <a:round/>
            <a:headEnd type="triangle" w="med" len="med"/>
            <a:tailEnd type="triangle" w="med" len="med"/>
          </a:ln>
        </p:spPr>
        <p:txBody>
          <a:bodyPr anchor="ctr" anchorCtr="1"/>
          <a:lstStyle/>
          <a:p>
            <a:endParaRPr lang="en-US">
              <a:latin typeface="+mn-lt"/>
            </a:endParaRPr>
          </a:p>
        </p:txBody>
      </p:sp>
      <p:sp>
        <p:nvSpPr>
          <p:cNvPr id="31754" name="Rectangle 9"/>
          <p:cNvSpPr>
            <a:spLocks noChangeArrowheads="1"/>
          </p:cNvSpPr>
          <p:nvPr/>
        </p:nvSpPr>
        <p:spPr bwMode="auto">
          <a:xfrm>
            <a:off x="10403037" y="3210446"/>
            <a:ext cx="1397000" cy="693738"/>
          </a:xfrm>
          <a:prstGeom prst="rect">
            <a:avLst/>
          </a:prstGeom>
          <a:solidFill>
            <a:srgbClr val="F7EFCD"/>
          </a:solidFill>
          <a:ln w="19050" algn="ctr">
            <a:solidFill>
              <a:schemeClr val="tx1"/>
            </a:solidFill>
            <a:miter lim="800000"/>
            <a:headEnd/>
            <a:tailEnd/>
          </a:ln>
        </p:spPr>
        <p:txBody>
          <a:bodyPr wrap="none" anchor="ctr"/>
          <a:lstStyle/>
          <a:p>
            <a:r>
              <a:rPr lang="en-US" sz="2000">
                <a:latin typeface="+mn-lt"/>
              </a:rPr>
              <a:t>Layer n+1</a:t>
            </a:r>
          </a:p>
        </p:txBody>
      </p:sp>
      <p:grpSp>
        <p:nvGrpSpPr>
          <p:cNvPr id="2" name="Group 10"/>
          <p:cNvGrpSpPr>
            <a:grpSpLocks/>
          </p:cNvGrpSpPr>
          <p:nvPr/>
        </p:nvGrpSpPr>
        <p:grpSpPr bwMode="auto">
          <a:xfrm>
            <a:off x="8866338" y="1786459"/>
            <a:ext cx="2454275" cy="1376362"/>
            <a:chOff x="3743" y="1143"/>
            <a:chExt cx="1546" cy="867"/>
          </a:xfrm>
        </p:grpSpPr>
        <p:sp>
          <p:nvSpPr>
            <p:cNvPr id="31765" name="Rectangle 11"/>
            <p:cNvSpPr>
              <a:spLocks noChangeArrowheads="1"/>
            </p:cNvSpPr>
            <p:nvPr/>
          </p:nvSpPr>
          <p:spPr bwMode="auto">
            <a:xfrm rot="5400000">
              <a:off x="3679" y="1759"/>
              <a:ext cx="315" cy="187"/>
            </a:xfrm>
            <a:prstGeom prst="rect">
              <a:avLst/>
            </a:prstGeom>
            <a:solidFill>
              <a:schemeClr val="tx2"/>
            </a:solidFill>
            <a:ln w="19050" algn="ctr">
              <a:solidFill>
                <a:schemeClr val="tx1"/>
              </a:solidFill>
              <a:miter lim="800000"/>
              <a:headEnd/>
              <a:tailEnd/>
            </a:ln>
          </p:spPr>
          <p:txBody>
            <a:bodyPr wrap="none" anchor="ctr"/>
            <a:lstStyle/>
            <a:p>
              <a:endParaRPr lang="de-DE">
                <a:latin typeface="+mn-lt"/>
              </a:endParaRPr>
            </a:p>
          </p:txBody>
        </p:sp>
        <p:sp>
          <p:nvSpPr>
            <p:cNvPr id="31766" name="AutoShape 12"/>
            <p:cNvSpPr>
              <a:spLocks noChangeArrowheads="1"/>
            </p:cNvSpPr>
            <p:nvPr/>
          </p:nvSpPr>
          <p:spPr bwMode="auto">
            <a:xfrm>
              <a:off x="4021" y="1143"/>
              <a:ext cx="1268" cy="451"/>
            </a:xfrm>
            <a:prstGeom prst="wedgeRectCallout">
              <a:avLst>
                <a:gd name="adj1" fmla="val -57255"/>
                <a:gd name="adj2" fmla="val 111861"/>
              </a:avLst>
            </a:prstGeom>
            <a:solidFill>
              <a:srgbClr val="FFFFFF"/>
            </a:solidFill>
            <a:ln w="19050" algn="ctr">
              <a:solidFill>
                <a:schemeClr val="tx1"/>
              </a:solidFill>
              <a:miter lim="800000"/>
              <a:headEnd/>
              <a:tailEnd/>
            </a:ln>
          </p:spPr>
          <p:txBody>
            <a:bodyPr anchor="ctr" anchorCtr="1"/>
            <a:lstStyle/>
            <a:p>
              <a:r>
                <a:rPr lang="en-US">
                  <a:latin typeface="+mn-lt"/>
                </a:rPr>
                <a:t>Packet arriving at </a:t>
              </a:r>
              <a:br>
                <a:rPr lang="en-US">
                  <a:latin typeface="+mn-lt"/>
                </a:rPr>
              </a:br>
              <a:r>
                <a:rPr lang="en-US">
                  <a:latin typeface="+mn-lt"/>
                </a:rPr>
                <a:t>Layer n+1’s SAP</a:t>
              </a:r>
            </a:p>
          </p:txBody>
        </p:sp>
      </p:grpSp>
      <p:grpSp>
        <p:nvGrpSpPr>
          <p:cNvPr id="3" name="Group 13"/>
          <p:cNvGrpSpPr>
            <a:grpSpLocks/>
          </p:cNvGrpSpPr>
          <p:nvPr/>
        </p:nvGrpSpPr>
        <p:grpSpPr bwMode="auto">
          <a:xfrm>
            <a:off x="5684987" y="4212160"/>
            <a:ext cx="3060700" cy="1762125"/>
            <a:chOff x="1726" y="2598"/>
            <a:chExt cx="1928" cy="1110"/>
          </a:xfrm>
        </p:grpSpPr>
        <p:sp>
          <p:nvSpPr>
            <p:cNvPr id="31762" name="Rectangle 14"/>
            <p:cNvSpPr>
              <a:spLocks noChangeArrowheads="1"/>
            </p:cNvSpPr>
            <p:nvPr/>
          </p:nvSpPr>
          <p:spPr bwMode="auto">
            <a:xfrm rot="5400000">
              <a:off x="3403" y="2662"/>
              <a:ext cx="315" cy="187"/>
            </a:xfrm>
            <a:prstGeom prst="rect">
              <a:avLst/>
            </a:prstGeom>
            <a:solidFill>
              <a:schemeClr val="tx2"/>
            </a:solidFill>
            <a:ln w="19050" algn="ctr">
              <a:solidFill>
                <a:schemeClr val="tx1"/>
              </a:solidFill>
              <a:miter lim="800000"/>
              <a:headEnd/>
              <a:tailEnd/>
            </a:ln>
          </p:spPr>
          <p:txBody>
            <a:bodyPr wrap="none" anchor="ctr"/>
            <a:lstStyle/>
            <a:p>
              <a:endParaRPr lang="de-DE">
                <a:latin typeface="+mn-lt"/>
              </a:endParaRPr>
            </a:p>
          </p:txBody>
        </p:sp>
        <p:sp>
          <p:nvSpPr>
            <p:cNvPr id="31763" name="Rectangle 15"/>
            <p:cNvSpPr>
              <a:spLocks noChangeArrowheads="1"/>
            </p:cNvSpPr>
            <p:nvPr/>
          </p:nvSpPr>
          <p:spPr bwMode="auto">
            <a:xfrm rot="5400000">
              <a:off x="3475" y="2903"/>
              <a:ext cx="171" cy="187"/>
            </a:xfrm>
            <a:prstGeom prst="rect">
              <a:avLst/>
            </a:prstGeom>
            <a:solidFill>
              <a:schemeClr val="accent1"/>
            </a:solidFill>
            <a:ln w="19050" algn="ctr">
              <a:solidFill>
                <a:schemeClr val="tx1"/>
              </a:solidFill>
              <a:miter lim="800000"/>
              <a:headEnd/>
              <a:tailEnd/>
            </a:ln>
          </p:spPr>
          <p:txBody>
            <a:bodyPr wrap="none" anchor="ctr"/>
            <a:lstStyle/>
            <a:p>
              <a:endParaRPr lang="de-DE">
                <a:latin typeface="+mn-lt"/>
              </a:endParaRPr>
            </a:p>
          </p:txBody>
        </p:sp>
        <p:sp>
          <p:nvSpPr>
            <p:cNvPr id="31764" name="AutoShape 16"/>
            <p:cNvSpPr>
              <a:spLocks noChangeArrowheads="1"/>
            </p:cNvSpPr>
            <p:nvPr/>
          </p:nvSpPr>
          <p:spPr bwMode="auto">
            <a:xfrm>
              <a:off x="1726" y="3257"/>
              <a:ext cx="1268" cy="451"/>
            </a:xfrm>
            <a:prstGeom prst="wedgeRectCallout">
              <a:avLst>
                <a:gd name="adj1" fmla="val 85727"/>
                <a:gd name="adj2" fmla="val -159315"/>
              </a:avLst>
            </a:prstGeom>
            <a:solidFill>
              <a:srgbClr val="FFFFFF"/>
            </a:solidFill>
            <a:ln w="19050" algn="ctr">
              <a:solidFill>
                <a:schemeClr val="tx1"/>
              </a:solidFill>
              <a:miter lim="800000"/>
              <a:headEnd/>
              <a:tailEnd/>
            </a:ln>
          </p:spPr>
          <p:txBody>
            <a:bodyPr anchor="ctr" anchorCtr="1"/>
            <a:lstStyle/>
            <a:p>
              <a:r>
                <a:rPr lang="en-US">
                  <a:latin typeface="+mn-lt"/>
                </a:rPr>
                <a:t>Extended packet passed to layer n</a:t>
              </a:r>
            </a:p>
          </p:txBody>
        </p:sp>
      </p:grpSp>
      <p:grpSp>
        <p:nvGrpSpPr>
          <p:cNvPr id="4" name="Group 17"/>
          <p:cNvGrpSpPr>
            <a:grpSpLocks/>
          </p:cNvGrpSpPr>
          <p:nvPr/>
        </p:nvGrpSpPr>
        <p:grpSpPr bwMode="auto">
          <a:xfrm>
            <a:off x="9629924" y="4129610"/>
            <a:ext cx="1892300" cy="827087"/>
            <a:chOff x="4224" y="2619"/>
            <a:chExt cx="1192" cy="521"/>
          </a:xfrm>
        </p:grpSpPr>
        <p:grpSp>
          <p:nvGrpSpPr>
            <p:cNvPr id="31758" name="Group 18"/>
            <p:cNvGrpSpPr>
              <a:grpSpLocks/>
            </p:cNvGrpSpPr>
            <p:nvPr/>
          </p:nvGrpSpPr>
          <p:grpSpPr bwMode="auto">
            <a:xfrm rot="10800000">
              <a:off x="5229" y="2619"/>
              <a:ext cx="187" cy="484"/>
              <a:chOff x="4570" y="2690"/>
              <a:chExt cx="187" cy="484"/>
            </a:xfrm>
          </p:grpSpPr>
          <p:sp>
            <p:nvSpPr>
              <p:cNvPr id="31760" name="Rectangle 19"/>
              <p:cNvSpPr>
                <a:spLocks noChangeArrowheads="1"/>
              </p:cNvSpPr>
              <p:nvPr/>
            </p:nvSpPr>
            <p:spPr bwMode="auto">
              <a:xfrm rot="5400000">
                <a:off x="4506" y="2754"/>
                <a:ext cx="315" cy="187"/>
              </a:xfrm>
              <a:prstGeom prst="rect">
                <a:avLst/>
              </a:prstGeom>
              <a:solidFill>
                <a:schemeClr val="tx2"/>
              </a:solidFill>
              <a:ln w="19050" algn="ctr">
                <a:solidFill>
                  <a:schemeClr val="tx1"/>
                </a:solidFill>
                <a:miter lim="800000"/>
                <a:headEnd/>
                <a:tailEnd/>
              </a:ln>
            </p:spPr>
            <p:txBody>
              <a:bodyPr wrap="none" anchor="ctr"/>
              <a:lstStyle/>
              <a:p>
                <a:endParaRPr lang="de-DE">
                  <a:latin typeface="+mn-lt"/>
                </a:endParaRPr>
              </a:p>
            </p:txBody>
          </p:sp>
          <p:sp>
            <p:nvSpPr>
              <p:cNvPr id="31761" name="Rectangle 20"/>
              <p:cNvSpPr>
                <a:spLocks noChangeArrowheads="1"/>
              </p:cNvSpPr>
              <p:nvPr/>
            </p:nvSpPr>
            <p:spPr bwMode="auto">
              <a:xfrm rot="5400000">
                <a:off x="4578" y="2995"/>
                <a:ext cx="171" cy="187"/>
              </a:xfrm>
              <a:prstGeom prst="rect">
                <a:avLst/>
              </a:prstGeom>
              <a:solidFill>
                <a:schemeClr val="accent1"/>
              </a:solidFill>
              <a:ln w="19050" algn="ctr">
                <a:solidFill>
                  <a:schemeClr val="tx1"/>
                </a:solidFill>
                <a:miter lim="800000"/>
                <a:headEnd/>
                <a:tailEnd/>
              </a:ln>
            </p:spPr>
            <p:txBody>
              <a:bodyPr wrap="none" anchor="ctr"/>
              <a:lstStyle/>
              <a:p>
                <a:endParaRPr lang="de-DE">
                  <a:latin typeface="+mn-lt"/>
                </a:endParaRPr>
              </a:p>
            </p:txBody>
          </p:sp>
        </p:grpSp>
        <p:sp>
          <p:nvSpPr>
            <p:cNvPr id="31759" name="AutoShape 21"/>
            <p:cNvSpPr>
              <a:spLocks noChangeArrowheads="1"/>
            </p:cNvSpPr>
            <p:nvPr/>
          </p:nvSpPr>
          <p:spPr bwMode="auto">
            <a:xfrm>
              <a:off x="4224" y="2689"/>
              <a:ext cx="807" cy="451"/>
            </a:xfrm>
            <a:prstGeom prst="wedgeRectCallout">
              <a:avLst>
                <a:gd name="adj1" fmla="val 70444"/>
                <a:gd name="adj2" fmla="val -11639"/>
              </a:avLst>
            </a:prstGeom>
            <a:solidFill>
              <a:srgbClr val="FFFFFF"/>
            </a:solidFill>
            <a:ln w="19050" algn="ctr">
              <a:solidFill>
                <a:schemeClr val="tx1"/>
              </a:solidFill>
              <a:miter lim="800000"/>
              <a:headEnd/>
              <a:tailEnd/>
            </a:ln>
          </p:spPr>
          <p:txBody>
            <a:bodyPr anchor="ctr" anchorCtr="1"/>
            <a:lstStyle/>
            <a:p>
              <a:r>
                <a:rPr lang="en-US">
                  <a:latin typeface="+mn-lt"/>
                </a:rPr>
                <a:t>Delivered by layer n</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pPr eaLnBrk="1" hangingPunct="1"/>
            <a:r>
              <a:rPr lang="en-US" smtClean="0"/>
              <a:t>Encapsulation of Data</a:t>
            </a:r>
          </a:p>
        </p:txBody>
      </p:sp>
      <p:sp>
        <p:nvSpPr>
          <p:cNvPr id="32770" name="Fußzeilenplatzhalter 2"/>
          <p:cNvSpPr>
            <a:spLocks noGrp="1"/>
          </p:cNvSpPr>
          <p:nvPr>
            <p:ph type="ftr" sz="quarter" idx="10"/>
          </p:nvPr>
        </p:nvSpPr>
        <p:spPr>
          <a:noFill/>
        </p:spPr>
        <p:txBody>
          <a:bodyPr/>
          <a:lstStyle/>
          <a:p>
            <a:r>
              <a:rPr lang="en-US" smtClean="0"/>
              <a:t>TI 3: Operating Systems and Computer Networks</a:t>
            </a:r>
            <a:endParaRPr lang="en-US"/>
          </a:p>
        </p:txBody>
      </p:sp>
      <p:grpSp>
        <p:nvGrpSpPr>
          <p:cNvPr id="32772" name="Group 3"/>
          <p:cNvGrpSpPr>
            <a:grpSpLocks/>
          </p:cNvGrpSpPr>
          <p:nvPr/>
        </p:nvGrpSpPr>
        <p:grpSpPr bwMode="auto">
          <a:xfrm>
            <a:off x="2207568" y="1219759"/>
            <a:ext cx="8212137" cy="5334000"/>
            <a:chOff x="443" y="528"/>
            <a:chExt cx="5173" cy="3552"/>
          </a:xfrm>
        </p:grpSpPr>
        <p:sp>
          <p:nvSpPr>
            <p:cNvPr id="32773" name="Rectangle 4"/>
            <p:cNvSpPr>
              <a:spLocks noChangeArrowheads="1"/>
            </p:cNvSpPr>
            <p:nvPr/>
          </p:nvSpPr>
          <p:spPr bwMode="auto">
            <a:xfrm>
              <a:off x="443" y="3792"/>
              <a:ext cx="1196" cy="288"/>
            </a:xfrm>
            <a:prstGeom prst="rect">
              <a:avLst/>
            </a:prstGeom>
            <a:noFill/>
            <a:ln w="12700">
              <a:noFill/>
              <a:miter lim="800000"/>
              <a:headEnd/>
              <a:tailEnd/>
            </a:ln>
          </p:spPr>
          <p:txBody>
            <a:bodyPr wrap="none" anchor="ctr"/>
            <a:lstStyle/>
            <a:p>
              <a:endParaRPr lang="de-DE"/>
            </a:p>
          </p:txBody>
        </p:sp>
        <p:sp>
          <p:nvSpPr>
            <p:cNvPr id="32774" name="Rectangle 5"/>
            <p:cNvSpPr>
              <a:spLocks noChangeArrowheads="1"/>
            </p:cNvSpPr>
            <p:nvPr/>
          </p:nvSpPr>
          <p:spPr bwMode="auto">
            <a:xfrm>
              <a:off x="1994" y="3792"/>
              <a:ext cx="1772" cy="288"/>
            </a:xfrm>
            <a:prstGeom prst="rect">
              <a:avLst/>
            </a:prstGeom>
            <a:noFill/>
            <a:ln w="12700">
              <a:noFill/>
              <a:miter lim="800000"/>
              <a:headEnd/>
              <a:tailEnd/>
            </a:ln>
          </p:spPr>
          <p:txBody>
            <a:bodyPr wrap="none" anchor="ctr"/>
            <a:lstStyle/>
            <a:p>
              <a:endParaRPr lang="de-DE"/>
            </a:p>
          </p:txBody>
        </p:sp>
        <p:sp>
          <p:nvSpPr>
            <p:cNvPr id="32775" name="Line 6"/>
            <p:cNvSpPr>
              <a:spLocks noChangeShapeType="1"/>
            </p:cNvSpPr>
            <p:nvPr/>
          </p:nvSpPr>
          <p:spPr bwMode="auto">
            <a:xfrm>
              <a:off x="3367" y="1066"/>
              <a:ext cx="0" cy="126"/>
            </a:xfrm>
            <a:prstGeom prst="line">
              <a:avLst/>
            </a:prstGeom>
            <a:noFill/>
            <a:ln w="12700">
              <a:solidFill>
                <a:schemeClr val="tx1"/>
              </a:solidFill>
              <a:prstDash val="sysDot"/>
              <a:round/>
              <a:headEnd/>
              <a:tailEnd/>
            </a:ln>
          </p:spPr>
          <p:txBody>
            <a:bodyPr wrap="none" anchor="ctr"/>
            <a:lstStyle/>
            <a:p>
              <a:endParaRPr lang="en-US"/>
            </a:p>
          </p:txBody>
        </p:sp>
        <p:sp>
          <p:nvSpPr>
            <p:cNvPr id="32776" name="Line 7"/>
            <p:cNvSpPr>
              <a:spLocks noChangeShapeType="1"/>
            </p:cNvSpPr>
            <p:nvPr/>
          </p:nvSpPr>
          <p:spPr bwMode="auto">
            <a:xfrm>
              <a:off x="4076" y="1066"/>
              <a:ext cx="0" cy="2046"/>
            </a:xfrm>
            <a:prstGeom prst="line">
              <a:avLst/>
            </a:prstGeom>
            <a:noFill/>
            <a:ln w="12700">
              <a:solidFill>
                <a:schemeClr val="tx1"/>
              </a:solidFill>
              <a:prstDash val="sysDot"/>
              <a:round/>
              <a:headEnd/>
              <a:tailEnd/>
            </a:ln>
          </p:spPr>
          <p:txBody>
            <a:bodyPr wrap="none" anchor="ctr"/>
            <a:lstStyle/>
            <a:p>
              <a:endParaRPr lang="en-US"/>
            </a:p>
          </p:txBody>
        </p:sp>
        <p:sp>
          <p:nvSpPr>
            <p:cNvPr id="32777" name="Rectangle 8"/>
            <p:cNvSpPr>
              <a:spLocks noChangeArrowheads="1"/>
            </p:cNvSpPr>
            <p:nvPr/>
          </p:nvSpPr>
          <p:spPr bwMode="auto">
            <a:xfrm>
              <a:off x="672" y="1919"/>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Session layer</a:t>
              </a:r>
            </a:p>
          </p:txBody>
        </p:sp>
        <p:sp>
          <p:nvSpPr>
            <p:cNvPr id="32778" name="Rectangle 9"/>
            <p:cNvSpPr>
              <a:spLocks noChangeArrowheads="1"/>
            </p:cNvSpPr>
            <p:nvPr/>
          </p:nvSpPr>
          <p:spPr bwMode="auto">
            <a:xfrm>
              <a:off x="672" y="1535"/>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Presentation</a:t>
              </a:r>
            </a:p>
            <a:p>
              <a:pPr eaLnBrk="0" hangingPunct="0"/>
              <a:r>
                <a:rPr lang="en-US" sz="1600" i="1">
                  <a:latin typeface="Arial" pitchFamily="34" charset="0"/>
                </a:rPr>
                <a:t>layer</a:t>
              </a:r>
            </a:p>
          </p:txBody>
        </p:sp>
        <p:sp>
          <p:nvSpPr>
            <p:cNvPr id="32779" name="Rectangle 10"/>
            <p:cNvSpPr>
              <a:spLocks noChangeArrowheads="1"/>
            </p:cNvSpPr>
            <p:nvPr/>
          </p:nvSpPr>
          <p:spPr bwMode="auto">
            <a:xfrm>
              <a:off x="672" y="1151"/>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Application layer</a:t>
              </a:r>
            </a:p>
          </p:txBody>
        </p:sp>
        <p:sp>
          <p:nvSpPr>
            <p:cNvPr id="32780" name="Rectangle 11"/>
            <p:cNvSpPr>
              <a:spLocks noChangeArrowheads="1"/>
            </p:cNvSpPr>
            <p:nvPr/>
          </p:nvSpPr>
          <p:spPr bwMode="auto">
            <a:xfrm>
              <a:off x="672" y="2303"/>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Transport</a:t>
              </a:r>
            </a:p>
            <a:p>
              <a:pPr eaLnBrk="0" hangingPunct="0"/>
              <a:r>
                <a:rPr lang="en-US" sz="1600" i="1">
                  <a:latin typeface="Arial" pitchFamily="34" charset="0"/>
                </a:rPr>
                <a:t>layer</a:t>
              </a:r>
            </a:p>
          </p:txBody>
        </p:sp>
        <p:sp>
          <p:nvSpPr>
            <p:cNvPr id="32781" name="Rectangle 12"/>
            <p:cNvSpPr>
              <a:spLocks noChangeArrowheads="1"/>
            </p:cNvSpPr>
            <p:nvPr/>
          </p:nvSpPr>
          <p:spPr bwMode="auto">
            <a:xfrm>
              <a:off x="672" y="2687"/>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Network</a:t>
              </a:r>
            </a:p>
            <a:p>
              <a:pPr eaLnBrk="0" hangingPunct="0"/>
              <a:r>
                <a:rPr lang="en-US" sz="1600" i="1">
                  <a:latin typeface="Arial" pitchFamily="34" charset="0"/>
                </a:rPr>
                <a:t>layer</a:t>
              </a:r>
            </a:p>
          </p:txBody>
        </p:sp>
        <p:sp>
          <p:nvSpPr>
            <p:cNvPr id="32782" name="Rectangle 13"/>
            <p:cNvSpPr>
              <a:spLocks noChangeArrowheads="1"/>
            </p:cNvSpPr>
            <p:nvPr/>
          </p:nvSpPr>
          <p:spPr bwMode="auto">
            <a:xfrm>
              <a:off x="672" y="3071"/>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Data link layer</a:t>
              </a:r>
            </a:p>
          </p:txBody>
        </p:sp>
        <p:sp>
          <p:nvSpPr>
            <p:cNvPr id="32783" name="Rectangle 14"/>
            <p:cNvSpPr>
              <a:spLocks noChangeArrowheads="1"/>
            </p:cNvSpPr>
            <p:nvPr/>
          </p:nvSpPr>
          <p:spPr bwMode="auto">
            <a:xfrm>
              <a:off x="672" y="3455"/>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Physical layer</a:t>
              </a:r>
            </a:p>
          </p:txBody>
        </p:sp>
        <p:sp>
          <p:nvSpPr>
            <p:cNvPr id="32784" name="Rectangle 15"/>
            <p:cNvSpPr>
              <a:spLocks noChangeArrowheads="1"/>
            </p:cNvSpPr>
            <p:nvPr/>
          </p:nvSpPr>
          <p:spPr bwMode="auto">
            <a:xfrm>
              <a:off x="3360" y="1199"/>
              <a:ext cx="72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85" name="Rectangle 16"/>
            <p:cNvSpPr>
              <a:spLocks noChangeArrowheads="1"/>
            </p:cNvSpPr>
            <p:nvPr/>
          </p:nvSpPr>
          <p:spPr bwMode="auto">
            <a:xfrm>
              <a:off x="3120" y="1583"/>
              <a:ext cx="96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86" name="Rectangle 17"/>
            <p:cNvSpPr>
              <a:spLocks noChangeArrowheads="1"/>
            </p:cNvSpPr>
            <p:nvPr/>
          </p:nvSpPr>
          <p:spPr bwMode="auto">
            <a:xfrm>
              <a:off x="2880" y="1967"/>
              <a:ext cx="120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87" name="Rectangle 18"/>
            <p:cNvSpPr>
              <a:spLocks noChangeArrowheads="1"/>
            </p:cNvSpPr>
            <p:nvPr/>
          </p:nvSpPr>
          <p:spPr bwMode="auto">
            <a:xfrm>
              <a:off x="2640" y="2351"/>
              <a:ext cx="144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88" name="Rectangle 19"/>
            <p:cNvSpPr>
              <a:spLocks noChangeArrowheads="1"/>
            </p:cNvSpPr>
            <p:nvPr/>
          </p:nvSpPr>
          <p:spPr bwMode="auto">
            <a:xfrm>
              <a:off x="2400" y="2735"/>
              <a:ext cx="168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89" name="Rectangle 20"/>
            <p:cNvSpPr>
              <a:spLocks noChangeArrowheads="1"/>
            </p:cNvSpPr>
            <p:nvPr/>
          </p:nvSpPr>
          <p:spPr bwMode="auto">
            <a:xfrm>
              <a:off x="2160" y="3119"/>
              <a:ext cx="192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data</a:t>
              </a:r>
            </a:p>
          </p:txBody>
        </p:sp>
        <p:sp>
          <p:nvSpPr>
            <p:cNvPr id="32790" name="Rectangle 21"/>
            <p:cNvSpPr>
              <a:spLocks noChangeArrowheads="1"/>
            </p:cNvSpPr>
            <p:nvPr/>
          </p:nvSpPr>
          <p:spPr bwMode="auto">
            <a:xfrm>
              <a:off x="1872" y="3503"/>
              <a:ext cx="2496"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bits</a:t>
              </a:r>
            </a:p>
          </p:txBody>
        </p:sp>
        <p:sp>
          <p:nvSpPr>
            <p:cNvPr id="32791" name="Rectangle 22"/>
            <p:cNvSpPr>
              <a:spLocks noChangeArrowheads="1"/>
            </p:cNvSpPr>
            <p:nvPr/>
          </p:nvSpPr>
          <p:spPr bwMode="auto">
            <a:xfrm>
              <a:off x="3120" y="1199"/>
              <a:ext cx="240"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AH</a:t>
              </a:r>
            </a:p>
          </p:txBody>
        </p:sp>
        <p:sp>
          <p:nvSpPr>
            <p:cNvPr id="32792" name="Rectangle 23"/>
            <p:cNvSpPr>
              <a:spLocks noChangeArrowheads="1"/>
            </p:cNvSpPr>
            <p:nvPr/>
          </p:nvSpPr>
          <p:spPr bwMode="auto">
            <a:xfrm>
              <a:off x="3360" y="815"/>
              <a:ext cx="720" cy="240"/>
            </a:xfrm>
            <a:prstGeom prst="rect">
              <a:avLst/>
            </a:prstGeom>
            <a:solidFill>
              <a:srgbClr val="EAEAEA"/>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User data</a:t>
              </a:r>
            </a:p>
          </p:txBody>
        </p:sp>
        <p:sp>
          <p:nvSpPr>
            <p:cNvPr id="32793" name="Rectangle 24"/>
            <p:cNvSpPr>
              <a:spLocks noChangeArrowheads="1"/>
            </p:cNvSpPr>
            <p:nvPr/>
          </p:nvSpPr>
          <p:spPr bwMode="auto">
            <a:xfrm>
              <a:off x="2880" y="1583"/>
              <a:ext cx="240"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PH</a:t>
              </a:r>
            </a:p>
          </p:txBody>
        </p:sp>
        <p:sp>
          <p:nvSpPr>
            <p:cNvPr id="32794" name="Rectangle 25"/>
            <p:cNvSpPr>
              <a:spLocks noChangeArrowheads="1"/>
            </p:cNvSpPr>
            <p:nvPr/>
          </p:nvSpPr>
          <p:spPr bwMode="auto">
            <a:xfrm>
              <a:off x="2640" y="1967"/>
              <a:ext cx="240"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SH</a:t>
              </a:r>
            </a:p>
          </p:txBody>
        </p:sp>
        <p:sp>
          <p:nvSpPr>
            <p:cNvPr id="32795" name="Rectangle 26"/>
            <p:cNvSpPr>
              <a:spLocks noChangeArrowheads="1"/>
            </p:cNvSpPr>
            <p:nvPr/>
          </p:nvSpPr>
          <p:spPr bwMode="auto">
            <a:xfrm>
              <a:off x="2400" y="2351"/>
              <a:ext cx="240"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TH</a:t>
              </a:r>
            </a:p>
          </p:txBody>
        </p:sp>
        <p:sp>
          <p:nvSpPr>
            <p:cNvPr id="32796" name="Rectangle 27"/>
            <p:cNvSpPr>
              <a:spLocks noChangeArrowheads="1"/>
            </p:cNvSpPr>
            <p:nvPr/>
          </p:nvSpPr>
          <p:spPr bwMode="auto">
            <a:xfrm>
              <a:off x="2160" y="2735"/>
              <a:ext cx="240"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NH</a:t>
              </a:r>
            </a:p>
          </p:txBody>
        </p:sp>
        <p:sp>
          <p:nvSpPr>
            <p:cNvPr id="32797" name="Rectangle 28"/>
            <p:cNvSpPr>
              <a:spLocks noChangeArrowheads="1"/>
            </p:cNvSpPr>
            <p:nvPr/>
          </p:nvSpPr>
          <p:spPr bwMode="auto">
            <a:xfrm>
              <a:off x="1872" y="3119"/>
              <a:ext cx="288"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DLH</a:t>
              </a:r>
            </a:p>
          </p:txBody>
        </p:sp>
        <p:sp>
          <p:nvSpPr>
            <p:cNvPr id="32798" name="Rectangle 29"/>
            <p:cNvSpPr>
              <a:spLocks noChangeArrowheads="1"/>
            </p:cNvSpPr>
            <p:nvPr/>
          </p:nvSpPr>
          <p:spPr bwMode="auto">
            <a:xfrm>
              <a:off x="4080" y="3119"/>
              <a:ext cx="288" cy="240"/>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a:latin typeface="Arial" pitchFamily="34" charset="0"/>
                </a:rPr>
                <a:t>DLT</a:t>
              </a:r>
            </a:p>
          </p:txBody>
        </p:sp>
        <p:sp>
          <p:nvSpPr>
            <p:cNvPr id="32799" name="Rectangle 30"/>
            <p:cNvSpPr>
              <a:spLocks noChangeArrowheads="1"/>
            </p:cNvSpPr>
            <p:nvPr/>
          </p:nvSpPr>
          <p:spPr bwMode="auto">
            <a:xfrm>
              <a:off x="4560" y="1919"/>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r>
                <a:rPr lang="en-US" sz="1600" i="1">
                  <a:latin typeface="Arial" pitchFamily="34" charset="0"/>
                </a:rPr>
                <a:t>Session layer</a:t>
              </a:r>
            </a:p>
          </p:txBody>
        </p:sp>
        <p:sp>
          <p:nvSpPr>
            <p:cNvPr id="32800" name="Rectangle 31"/>
            <p:cNvSpPr>
              <a:spLocks noChangeArrowheads="1"/>
            </p:cNvSpPr>
            <p:nvPr/>
          </p:nvSpPr>
          <p:spPr bwMode="auto">
            <a:xfrm>
              <a:off x="4560" y="1535"/>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Presentation</a:t>
              </a:r>
            </a:p>
            <a:p>
              <a:pPr eaLnBrk="0" hangingPunct="0"/>
              <a:r>
                <a:rPr lang="en-US" sz="1600" i="1">
                  <a:latin typeface="Arial" pitchFamily="34" charset="0"/>
                </a:rPr>
                <a:t>layer</a:t>
              </a:r>
            </a:p>
          </p:txBody>
        </p:sp>
        <p:sp>
          <p:nvSpPr>
            <p:cNvPr id="32801" name="Rectangle 32"/>
            <p:cNvSpPr>
              <a:spLocks noChangeArrowheads="1"/>
            </p:cNvSpPr>
            <p:nvPr/>
          </p:nvSpPr>
          <p:spPr bwMode="auto">
            <a:xfrm>
              <a:off x="4560" y="1151"/>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r>
                <a:rPr lang="en-US" sz="1600" i="1">
                  <a:latin typeface="Arial" pitchFamily="34" charset="0"/>
                </a:rPr>
                <a:t>Application layer</a:t>
              </a:r>
            </a:p>
          </p:txBody>
        </p:sp>
        <p:sp>
          <p:nvSpPr>
            <p:cNvPr id="32802" name="Rectangle 33"/>
            <p:cNvSpPr>
              <a:spLocks noChangeArrowheads="1"/>
            </p:cNvSpPr>
            <p:nvPr/>
          </p:nvSpPr>
          <p:spPr bwMode="auto">
            <a:xfrm>
              <a:off x="4560" y="2303"/>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Transport</a:t>
              </a:r>
            </a:p>
            <a:p>
              <a:pPr eaLnBrk="0" hangingPunct="0"/>
              <a:r>
                <a:rPr lang="en-US" sz="1600" i="1">
                  <a:latin typeface="Arial" pitchFamily="34" charset="0"/>
                </a:rPr>
                <a:t>layer</a:t>
              </a:r>
            </a:p>
          </p:txBody>
        </p:sp>
        <p:sp>
          <p:nvSpPr>
            <p:cNvPr id="32803" name="Rectangle 34"/>
            <p:cNvSpPr>
              <a:spLocks noChangeArrowheads="1"/>
            </p:cNvSpPr>
            <p:nvPr/>
          </p:nvSpPr>
          <p:spPr bwMode="auto">
            <a:xfrm>
              <a:off x="4560" y="2687"/>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pPr eaLnBrk="0" hangingPunct="0"/>
              <a:r>
                <a:rPr lang="en-US" sz="1600" i="1">
                  <a:latin typeface="Arial" pitchFamily="34" charset="0"/>
                </a:rPr>
                <a:t>Network</a:t>
              </a:r>
            </a:p>
            <a:p>
              <a:pPr eaLnBrk="0" hangingPunct="0"/>
              <a:r>
                <a:rPr lang="en-US" sz="1600" i="1">
                  <a:latin typeface="Arial" pitchFamily="34" charset="0"/>
                </a:rPr>
                <a:t>layer</a:t>
              </a:r>
            </a:p>
          </p:txBody>
        </p:sp>
        <p:sp>
          <p:nvSpPr>
            <p:cNvPr id="32804" name="Rectangle 35"/>
            <p:cNvSpPr>
              <a:spLocks noChangeArrowheads="1"/>
            </p:cNvSpPr>
            <p:nvPr/>
          </p:nvSpPr>
          <p:spPr bwMode="auto">
            <a:xfrm>
              <a:off x="4560" y="3071"/>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r>
                <a:rPr lang="en-US" sz="1600" i="1">
                  <a:latin typeface="Arial" pitchFamily="34" charset="0"/>
                </a:rPr>
                <a:t>Data link layer</a:t>
              </a:r>
            </a:p>
          </p:txBody>
        </p:sp>
        <p:sp>
          <p:nvSpPr>
            <p:cNvPr id="32805" name="Rectangle 36"/>
            <p:cNvSpPr>
              <a:spLocks noChangeArrowheads="1"/>
            </p:cNvSpPr>
            <p:nvPr/>
          </p:nvSpPr>
          <p:spPr bwMode="auto">
            <a:xfrm>
              <a:off x="4560" y="3455"/>
              <a:ext cx="1056" cy="384"/>
            </a:xfrm>
            <a:prstGeom prst="rect">
              <a:avLst/>
            </a:prstGeom>
            <a:solidFill>
              <a:schemeClr val="bg1"/>
            </a:solidFill>
            <a:ln w="12700">
              <a:solidFill>
                <a:schemeClr val="tx1"/>
              </a:solidFill>
              <a:miter lim="800000"/>
              <a:headEnd/>
              <a:tailEnd/>
            </a:ln>
          </p:spPr>
          <p:txBody>
            <a:bodyPr wrap="none" lIns="90488" tIns="44450" rIns="90488" bIns="44450" anchor="ctr"/>
            <a:lstStyle/>
            <a:p>
              <a:r>
                <a:rPr lang="en-US" sz="1600" i="1">
                  <a:latin typeface="Arial" pitchFamily="34" charset="0"/>
                </a:rPr>
                <a:t>Physical layer</a:t>
              </a:r>
            </a:p>
          </p:txBody>
        </p:sp>
        <p:sp>
          <p:nvSpPr>
            <p:cNvPr id="32806" name="Freeform 37"/>
            <p:cNvSpPr>
              <a:spLocks/>
            </p:cNvSpPr>
            <p:nvPr/>
          </p:nvSpPr>
          <p:spPr bwMode="auto">
            <a:xfrm>
              <a:off x="1200" y="3839"/>
              <a:ext cx="3889" cy="145"/>
            </a:xfrm>
            <a:custGeom>
              <a:avLst/>
              <a:gdLst>
                <a:gd name="T0" fmla="*/ 0 w 4213"/>
                <a:gd name="T1" fmla="*/ 0 h 145"/>
                <a:gd name="T2" fmla="*/ 0 w 4213"/>
                <a:gd name="T3" fmla="*/ 144 h 145"/>
                <a:gd name="T4" fmla="*/ 4212 w 4213"/>
                <a:gd name="T5" fmla="*/ 144 h 145"/>
                <a:gd name="T6" fmla="*/ 4212 w 4213"/>
                <a:gd name="T7" fmla="*/ 1 h 145"/>
                <a:gd name="T8" fmla="*/ 0 60000 65536"/>
                <a:gd name="T9" fmla="*/ 0 60000 65536"/>
                <a:gd name="T10" fmla="*/ 0 60000 65536"/>
                <a:gd name="T11" fmla="*/ 0 60000 65536"/>
                <a:gd name="T12" fmla="*/ 0 w 4213"/>
                <a:gd name="T13" fmla="*/ 0 h 145"/>
                <a:gd name="T14" fmla="*/ 4213 w 4213"/>
                <a:gd name="T15" fmla="*/ 145 h 145"/>
              </a:gdLst>
              <a:ahLst/>
              <a:cxnLst>
                <a:cxn ang="T8">
                  <a:pos x="T0" y="T1"/>
                </a:cxn>
                <a:cxn ang="T9">
                  <a:pos x="T2" y="T3"/>
                </a:cxn>
                <a:cxn ang="T10">
                  <a:pos x="T4" y="T5"/>
                </a:cxn>
                <a:cxn ang="T11">
                  <a:pos x="T6" y="T7"/>
                </a:cxn>
              </a:cxnLst>
              <a:rect l="T12" t="T13" r="T14" b="T15"/>
              <a:pathLst>
                <a:path w="4213" h="145">
                  <a:moveTo>
                    <a:pt x="0" y="0"/>
                  </a:moveTo>
                  <a:lnTo>
                    <a:pt x="0" y="144"/>
                  </a:lnTo>
                  <a:lnTo>
                    <a:pt x="4212" y="144"/>
                  </a:lnTo>
                  <a:lnTo>
                    <a:pt x="4212" y="1"/>
                  </a:lnTo>
                </a:path>
              </a:pathLst>
            </a:custGeom>
            <a:noFill/>
            <a:ln w="12700" cap="rnd">
              <a:solidFill>
                <a:schemeClr val="tx1"/>
              </a:solidFill>
              <a:round/>
              <a:headEnd/>
              <a:tailEnd/>
            </a:ln>
          </p:spPr>
          <p:txBody>
            <a:bodyPr/>
            <a:lstStyle/>
            <a:p>
              <a:endParaRPr lang="de-DE"/>
            </a:p>
          </p:txBody>
        </p:sp>
        <p:sp>
          <p:nvSpPr>
            <p:cNvPr id="32807" name="Line 38"/>
            <p:cNvSpPr>
              <a:spLocks noChangeShapeType="1"/>
            </p:cNvSpPr>
            <p:nvPr/>
          </p:nvSpPr>
          <p:spPr bwMode="auto">
            <a:xfrm>
              <a:off x="1872" y="1257"/>
              <a:ext cx="0" cy="1614"/>
            </a:xfrm>
            <a:prstGeom prst="line">
              <a:avLst/>
            </a:prstGeom>
            <a:noFill/>
            <a:ln w="12700">
              <a:solidFill>
                <a:schemeClr val="tx1"/>
              </a:solidFill>
              <a:round/>
              <a:headEnd/>
              <a:tailEnd type="triangle" w="med" len="med"/>
            </a:ln>
          </p:spPr>
          <p:txBody>
            <a:bodyPr wrap="none" anchor="ctr"/>
            <a:lstStyle/>
            <a:p>
              <a:endParaRPr lang="en-US"/>
            </a:p>
          </p:txBody>
        </p:sp>
        <p:sp>
          <p:nvSpPr>
            <p:cNvPr id="32808" name="Rectangle 39"/>
            <p:cNvSpPr>
              <a:spLocks noChangeArrowheads="1"/>
            </p:cNvSpPr>
            <p:nvPr/>
          </p:nvSpPr>
          <p:spPr bwMode="auto">
            <a:xfrm rot="16200000">
              <a:off x="1633" y="1336"/>
              <a:ext cx="711" cy="231"/>
            </a:xfrm>
            <a:prstGeom prst="rect">
              <a:avLst/>
            </a:prstGeom>
            <a:noFill/>
            <a:ln w="12700">
              <a:noFill/>
              <a:miter lim="800000"/>
              <a:headEnd/>
              <a:tailEnd/>
            </a:ln>
          </p:spPr>
          <p:txBody>
            <a:bodyPr wrap="none" lIns="90488" tIns="44450" rIns="90488" bIns="44450">
              <a:spAutoFit/>
            </a:bodyPr>
            <a:lstStyle/>
            <a:p>
              <a:pPr algn="l" eaLnBrk="0" hangingPunct="0"/>
              <a:r>
                <a:rPr lang="en-US" b="1">
                  <a:latin typeface="Arial" pitchFamily="34" charset="0"/>
                </a:rPr>
                <a:t>sending</a:t>
              </a:r>
            </a:p>
          </p:txBody>
        </p:sp>
        <p:sp>
          <p:nvSpPr>
            <p:cNvPr id="32809" name="Line 40"/>
            <p:cNvSpPr>
              <a:spLocks noChangeShapeType="1"/>
            </p:cNvSpPr>
            <p:nvPr/>
          </p:nvSpPr>
          <p:spPr bwMode="auto">
            <a:xfrm flipV="1">
              <a:off x="4416" y="1240"/>
              <a:ext cx="0" cy="1646"/>
            </a:xfrm>
            <a:prstGeom prst="line">
              <a:avLst/>
            </a:prstGeom>
            <a:noFill/>
            <a:ln w="12700">
              <a:solidFill>
                <a:schemeClr val="tx1"/>
              </a:solidFill>
              <a:round/>
              <a:headEnd/>
              <a:tailEnd type="triangle" w="med" len="med"/>
            </a:ln>
          </p:spPr>
          <p:txBody>
            <a:bodyPr wrap="none" anchor="ctr"/>
            <a:lstStyle/>
            <a:p>
              <a:endParaRPr lang="en-US"/>
            </a:p>
          </p:txBody>
        </p:sp>
        <p:sp>
          <p:nvSpPr>
            <p:cNvPr id="32810" name="Rectangle 41"/>
            <p:cNvSpPr>
              <a:spLocks noChangeArrowheads="1"/>
            </p:cNvSpPr>
            <p:nvPr/>
          </p:nvSpPr>
          <p:spPr bwMode="auto">
            <a:xfrm rot="16200000">
              <a:off x="3894" y="1558"/>
              <a:ext cx="796" cy="231"/>
            </a:xfrm>
            <a:prstGeom prst="rect">
              <a:avLst/>
            </a:prstGeom>
            <a:noFill/>
            <a:ln w="12700">
              <a:noFill/>
              <a:miter lim="800000"/>
              <a:headEnd/>
              <a:tailEnd/>
            </a:ln>
          </p:spPr>
          <p:txBody>
            <a:bodyPr wrap="none" lIns="90488" tIns="44450" rIns="90488" bIns="44450">
              <a:spAutoFit/>
            </a:bodyPr>
            <a:lstStyle/>
            <a:p>
              <a:pPr algn="l" eaLnBrk="0" hangingPunct="0"/>
              <a:r>
                <a:rPr lang="en-US" b="1">
                  <a:latin typeface="Arial" pitchFamily="34" charset="0"/>
                </a:rPr>
                <a:t>receiving</a:t>
              </a:r>
            </a:p>
          </p:txBody>
        </p:sp>
        <p:sp>
          <p:nvSpPr>
            <p:cNvPr id="32811" name="Rectangle 42"/>
            <p:cNvSpPr>
              <a:spLocks noChangeArrowheads="1"/>
            </p:cNvSpPr>
            <p:nvPr/>
          </p:nvSpPr>
          <p:spPr bwMode="auto">
            <a:xfrm>
              <a:off x="624" y="528"/>
              <a:ext cx="2256" cy="528"/>
            </a:xfrm>
            <a:prstGeom prst="rect">
              <a:avLst/>
            </a:prstGeom>
            <a:solidFill>
              <a:schemeClr val="bg1"/>
            </a:solidFill>
            <a:ln w="12700">
              <a:solidFill>
                <a:schemeClr val="accent2"/>
              </a:solidFill>
              <a:miter lim="800000"/>
              <a:headEnd/>
              <a:tailEnd/>
            </a:ln>
          </p:spPr>
          <p:txBody>
            <a:bodyPr wrap="none" lIns="90488" tIns="44450" rIns="90488" bIns="44450" anchor="ctr"/>
            <a:lstStyle/>
            <a:p>
              <a:pPr algn="l" eaLnBrk="0" hangingPunct="0">
                <a:tabLst>
                  <a:tab pos="284163" algn="l"/>
                </a:tabLst>
              </a:pPr>
              <a:r>
                <a:rPr lang="en-US" sz="1200">
                  <a:latin typeface="Arial" pitchFamily="34" charset="0"/>
                </a:rPr>
                <a:t>AH	Application Header</a:t>
              </a:r>
            </a:p>
            <a:p>
              <a:pPr algn="l" eaLnBrk="0" hangingPunct="0">
                <a:tabLst>
                  <a:tab pos="284163" algn="l"/>
                </a:tabLst>
              </a:pPr>
              <a:r>
                <a:rPr lang="en-US" sz="1200">
                  <a:latin typeface="Arial" pitchFamily="34" charset="0"/>
                </a:rPr>
                <a:t>PH	Presentation Header</a:t>
              </a:r>
            </a:p>
            <a:p>
              <a:pPr algn="l" eaLnBrk="0" hangingPunct="0">
                <a:tabLst>
                  <a:tab pos="284163" algn="l"/>
                </a:tabLst>
              </a:pPr>
              <a:r>
                <a:rPr lang="en-US" sz="1200">
                  <a:latin typeface="Arial" pitchFamily="34" charset="0"/>
                </a:rPr>
                <a:t>SH	Session Header</a:t>
              </a:r>
            </a:p>
            <a:p>
              <a:pPr algn="l" eaLnBrk="0" hangingPunct="0">
                <a:tabLst>
                  <a:tab pos="284163" algn="l"/>
                </a:tabLst>
              </a:pPr>
              <a:r>
                <a:rPr lang="en-US" sz="1200">
                  <a:latin typeface="Arial" pitchFamily="34" charset="0"/>
                </a:rPr>
                <a:t>TH	Transport Header</a:t>
              </a:r>
            </a:p>
          </p:txBody>
        </p:sp>
        <p:sp>
          <p:nvSpPr>
            <p:cNvPr id="32812" name="Rectangle 43"/>
            <p:cNvSpPr>
              <a:spLocks noChangeArrowheads="1"/>
            </p:cNvSpPr>
            <p:nvPr/>
          </p:nvSpPr>
          <p:spPr bwMode="auto">
            <a:xfrm>
              <a:off x="1782" y="530"/>
              <a:ext cx="1087" cy="429"/>
            </a:xfrm>
            <a:prstGeom prst="rect">
              <a:avLst/>
            </a:prstGeom>
            <a:noFill/>
            <a:ln w="12700">
              <a:noFill/>
              <a:miter lim="800000"/>
              <a:headEnd/>
              <a:tailEnd/>
            </a:ln>
          </p:spPr>
          <p:txBody>
            <a:bodyPr wrap="none" lIns="90488" tIns="44450" rIns="90488" bIns="44450">
              <a:spAutoFit/>
            </a:bodyPr>
            <a:lstStyle/>
            <a:p>
              <a:pPr algn="l" eaLnBrk="0" hangingPunct="0">
                <a:tabLst>
                  <a:tab pos="284163" algn="l"/>
                </a:tabLst>
              </a:pPr>
              <a:r>
                <a:rPr lang="en-US" sz="1200">
                  <a:latin typeface="Arial" pitchFamily="34" charset="0"/>
                </a:rPr>
                <a:t>NH	Network Header</a:t>
              </a:r>
            </a:p>
            <a:p>
              <a:pPr algn="l" eaLnBrk="0" hangingPunct="0">
                <a:tabLst>
                  <a:tab pos="284163" algn="l"/>
                </a:tabLst>
              </a:pPr>
              <a:r>
                <a:rPr lang="en-US" sz="1200">
                  <a:latin typeface="Arial" pitchFamily="34" charset="0"/>
                </a:rPr>
                <a:t>DLH Data Link Header</a:t>
              </a:r>
            </a:p>
            <a:p>
              <a:pPr algn="l" eaLnBrk="0" hangingPunct="0">
                <a:tabLst>
                  <a:tab pos="284163" algn="l"/>
                </a:tabLst>
              </a:pPr>
              <a:r>
                <a:rPr lang="en-US" sz="1200">
                  <a:latin typeface="Arial" pitchFamily="34" charset="0"/>
                </a:rPr>
                <a:t>DLT Data Link Trailer</a:t>
              </a:r>
            </a:p>
          </p:txBody>
        </p:sp>
        <p:sp>
          <p:nvSpPr>
            <p:cNvPr id="32813" name="Line 44"/>
            <p:cNvSpPr>
              <a:spLocks noChangeShapeType="1"/>
            </p:cNvSpPr>
            <p:nvPr/>
          </p:nvSpPr>
          <p:spPr bwMode="auto">
            <a:xfrm>
              <a:off x="3118" y="1450"/>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4" name="Line 45"/>
            <p:cNvSpPr>
              <a:spLocks noChangeShapeType="1"/>
            </p:cNvSpPr>
            <p:nvPr/>
          </p:nvSpPr>
          <p:spPr bwMode="auto">
            <a:xfrm>
              <a:off x="2880" y="1834"/>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5" name="Line 46"/>
            <p:cNvSpPr>
              <a:spLocks noChangeShapeType="1"/>
            </p:cNvSpPr>
            <p:nvPr/>
          </p:nvSpPr>
          <p:spPr bwMode="auto">
            <a:xfrm>
              <a:off x="2642" y="2218"/>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6" name="Line 47"/>
            <p:cNvSpPr>
              <a:spLocks noChangeShapeType="1"/>
            </p:cNvSpPr>
            <p:nvPr/>
          </p:nvSpPr>
          <p:spPr bwMode="auto">
            <a:xfrm>
              <a:off x="2404" y="2602"/>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7" name="Line 48"/>
            <p:cNvSpPr>
              <a:spLocks noChangeShapeType="1"/>
            </p:cNvSpPr>
            <p:nvPr/>
          </p:nvSpPr>
          <p:spPr bwMode="auto">
            <a:xfrm>
              <a:off x="2166" y="2986"/>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8" name="Line 49"/>
            <p:cNvSpPr>
              <a:spLocks noChangeShapeType="1"/>
            </p:cNvSpPr>
            <p:nvPr/>
          </p:nvSpPr>
          <p:spPr bwMode="auto">
            <a:xfrm>
              <a:off x="1878" y="3370"/>
              <a:ext cx="0" cy="126"/>
            </a:xfrm>
            <a:prstGeom prst="line">
              <a:avLst/>
            </a:prstGeom>
            <a:noFill/>
            <a:ln w="12700">
              <a:solidFill>
                <a:schemeClr val="tx1"/>
              </a:solidFill>
              <a:prstDash val="sysDot"/>
              <a:round/>
              <a:headEnd/>
              <a:tailEnd/>
            </a:ln>
          </p:spPr>
          <p:txBody>
            <a:bodyPr wrap="none" anchor="ctr"/>
            <a:lstStyle/>
            <a:p>
              <a:endParaRPr lang="en-US"/>
            </a:p>
          </p:txBody>
        </p:sp>
        <p:sp>
          <p:nvSpPr>
            <p:cNvPr id="32819" name="Line 50"/>
            <p:cNvSpPr>
              <a:spLocks noChangeShapeType="1"/>
            </p:cNvSpPr>
            <p:nvPr/>
          </p:nvSpPr>
          <p:spPr bwMode="auto">
            <a:xfrm>
              <a:off x="4364" y="3370"/>
              <a:ext cx="0" cy="126"/>
            </a:xfrm>
            <a:prstGeom prst="line">
              <a:avLst/>
            </a:prstGeom>
            <a:noFill/>
            <a:ln w="12700">
              <a:solidFill>
                <a:schemeClr val="tx1"/>
              </a:solidFill>
              <a:prstDash val="sysDot"/>
              <a:round/>
              <a:headEnd/>
              <a:tailEnd/>
            </a:ln>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Questions &amp; Tasks</a:t>
            </a:r>
            <a:endParaRPr lang="en-US" noProof="0" dirty="0"/>
          </a:p>
        </p:txBody>
      </p:sp>
      <p:sp>
        <p:nvSpPr>
          <p:cNvPr id="3" name="Content Placeholder 2"/>
          <p:cNvSpPr>
            <a:spLocks noGrp="1"/>
          </p:cNvSpPr>
          <p:nvPr>
            <p:ph idx="1"/>
          </p:nvPr>
        </p:nvSpPr>
        <p:spPr/>
        <p:txBody>
          <a:bodyPr/>
          <a:lstStyle/>
          <a:p>
            <a:pPr lvl="1"/>
            <a:r>
              <a:rPr lang="en-US" dirty="0" smtClean="0"/>
              <a:t>Layering – again! Where do you already know this from?</a:t>
            </a:r>
          </a:p>
          <a:p>
            <a:pPr lvl="1"/>
            <a:r>
              <a:rPr lang="en-US" dirty="0" smtClean="0"/>
              <a:t>What is a protocol? What is a peer?</a:t>
            </a:r>
          </a:p>
          <a:p>
            <a:pPr lvl="1"/>
            <a:r>
              <a:rPr lang="en-US" dirty="0" smtClean="0"/>
              <a:t>What is the idea of strict layering? </a:t>
            </a:r>
            <a:r>
              <a:rPr lang="en-US" dirty="0"/>
              <a:t>Advantages/disadvantages?</a:t>
            </a:r>
            <a:endParaRPr lang="en-US" dirty="0" smtClean="0"/>
          </a:p>
          <a:p>
            <a:pPr lvl="1"/>
            <a:r>
              <a:rPr lang="en-US" dirty="0" smtClean="0"/>
              <a:t>What are the differences between TCP and UDP? Advantages/disadvantages?</a:t>
            </a:r>
          </a:p>
          <a:p>
            <a:pPr lvl="1"/>
            <a:r>
              <a:rPr lang="en-US" dirty="0" smtClean="0"/>
              <a:t>Which layers just virtually transport data, which one does this in real? </a:t>
            </a:r>
          </a:p>
          <a:p>
            <a:pPr lvl="1"/>
            <a:r>
              <a:rPr lang="en-US" dirty="0" smtClean="0"/>
              <a:t>Encapsulation comes with the layering – what are advantages and disadvantages?</a:t>
            </a:r>
          </a:p>
          <a:p>
            <a:pPr lvl="1"/>
            <a:r>
              <a:rPr lang="en-US" dirty="0" smtClean="0"/>
              <a:t>Do you know encapsulation from systems outside computer networks?</a:t>
            </a:r>
            <a:endParaRPr lang="en-US" dirty="0" smtClean="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TI III - Operating Systems and Computer Networks</a:t>
            </a:r>
            <a:endParaRPr lang="en-US" dirty="0"/>
          </a:p>
        </p:txBody>
      </p:sp>
    </p:spTree>
    <p:extLst>
      <p:ext uri="{BB962C8B-B14F-4D97-AF65-F5344CB8AC3E}">
        <p14:creationId xmlns:p14="http://schemas.microsoft.com/office/powerpoint/2010/main" val="254829517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b="1" dirty="0"/>
              <a:t>Networked Computer &amp; </a:t>
            </a:r>
            <a:r>
              <a:rPr lang="en-US" sz="2000" b="1"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31746" name="Fußzeilenplatzhalter 4"/>
          <p:cNvSpPr>
            <a:spLocks noGrp="1"/>
          </p:cNvSpPr>
          <p:nvPr>
            <p:ph type="ftr" sz="quarter" idx="10"/>
          </p:nvPr>
        </p:nvSpPr>
        <p:spPr>
          <a:noFill/>
        </p:spPr>
        <p:txBody>
          <a:bodyPr/>
          <a:lstStyle/>
          <a:p>
            <a:r>
              <a:rPr lang="en-US" smtClean="0"/>
              <a:t>TI 3: Operating Systems and Computer Networks</a:t>
            </a:r>
            <a:endParaRPr lang="en-US"/>
          </a:p>
        </p:txBody>
      </p:sp>
    </p:spTree>
    <p:extLst>
      <p:ext uri="{BB962C8B-B14F-4D97-AF65-F5344CB8AC3E}">
        <p14:creationId xmlns:p14="http://schemas.microsoft.com/office/powerpoint/2010/main" val="8415729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n-lt"/>
              </a:rPr>
              <a:t>Motivation – Networked Computers</a:t>
            </a:r>
          </a:p>
        </p:txBody>
      </p:sp>
      <p:sp>
        <p:nvSpPr>
          <p:cNvPr id="3" name="Fußzeilenplatzhalter 2"/>
          <p:cNvSpPr>
            <a:spLocks noGrp="1"/>
          </p:cNvSpPr>
          <p:nvPr>
            <p:ph type="ftr" sz="quarter" idx="10"/>
          </p:nvPr>
        </p:nvSpPr>
        <p:spPr/>
        <p:txBody>
          <a:bodyPr/>
          <a:lstStyle/>
          <a:p>
            <a:pPr>
              <a:defRPr/>
            </a:pPr>
            <a:r>
              <a:rPr lang="en-US" smtClean="0">
                <a:latin typeface="+mn-lt"/>
              </a:rPr>
              <a:t>TI 3: Operating Systems and Computer Networks</a:t>
            </a:r>
            <a:endParaRPr lang="en-US">
              <a:latin typeface="+mn-lt"/>
            </a:endParaRPr>
          </a:p>
        </p:txBody>
      </p:sp>
      <p:sp>
        <p:nvSpPr>
          <p:cNvPr id="4" name="Rechteck 3"/>
          <p:cNvSpPr/>
          <p:nvPr/>
        </p:nvSpPr>
        <p:spPr>
          <a:xfrm>
            <a:off x="4655840" y="1651112"/>
            <a:ext cx="2592288" cy="369332"/>
          </a:xfrm>
          <a:prstGeom prst="rect">
            <a:avLst/>
          </a:prstGeom>
        </p:spPr>
        <p:txBody>
          <a:bodyPr wrap="square">
            <a:spAutoFit/>
          </a:bodyPr>
          <a:lstStyle/>
          <a:p>
            <a:pPr algn="l"/>
            <a:r>
              <a:rPr lang="pl-PL" dirty="0" smtClean="0">
                <a:latin typeface="+mn-lt"/>
              </a:rPr>
              <a:t>www.</a:t>
            </a:r>
            <a:r>
              <a:rPr lang="de-DE" dirty="0" smtClean="0">
                <a:latin typeface="+mn-lt"/>
              </a:rPr>
              <a:t>mi</a:t>
            </a:r>
            <a:r>
              <a:rPr lang="pl-PL" dirty="0" smtClean="0">
                <a:latin typeface="+mn-lt"/>
              </a:rPr>
              <a:t>.fu-berlin.de</a:t>
            </a:r>
            <a:endParaRPr lang="en-US" dirty="0">
              <a:latin typeface="+mn-lt"/>
            </a:endParaRPr>
          </a:p>
        </p:txBody>
      </p:sp>
      <p:sp>
        <p:nvSpPr>
          <p:cNvPr id="5" name="Rechteck 4"/>
          <p:cNvSpPr/>
          <p:nvPr/>
        </p:nvSpPr>
        <p:spPr>
          <a:xfrm>
            <a:off x="4655840" y="3379304"/>
            <a:ext cx="2592288" cy="369332"/>
          </a:xfrm>
          <a:prstGeom prst="rect">
            <a:avLst/>
          </a:prstGeom>
        </p:spPr>
        <p:txBody>
          <a:bodyPr wrap="square">
            <a:spAutoFit/>
          </a:bodyPr>
          <a:lstStyle/>
          <a:p>
            <a:pPr algn="l"/>
            <a:r>
              <a:rPr lang="pl-PL" dirty="0" smtClean="0">
                <a:latin typeface="+mn-lt"/>
              </a:rPr>
              <a:t>160.45.117.</a:t>
            </a:r>
            <a:r>
              <a:rPr lang="de-DE" dirty="0" smtClean="0">
                <a:latin typeface="+mn-lt"/>
              </a:rPr>
              <a:t>199</a:t>
            </a:r>
            <a:endParaRPr lang="en-US" dirty="0">
              <a:latin typeface="+mn-lt"/>
            </a:endParaRPr>
          </a:p>
        </p:txBody>
      </p:sp>
      <p:pic>
        <p:nvPicPr>
          <p:cNvPr id="6" name="Bild 5"/>
          <p:cNvPicPr>
            <a:picLocks noChangeAspect="1"/>
          </p:cNvPicPr>
          <p:nvPr/>
        </p:nvPicPr>
        <p:blipFill>
          <a:blip r:embed="rId3"/>
          <a:stretch>
            <a:fillRect/>
          </a:stretch>
        </p:blipFill>
        <p:spPr>
          <a:xfrm>
            <a:off x="2351584" y="1484784"/>
            <a:ext cx="2213544" cy="2348880"/>
          </a:xfrm>
          <a:prstGeom prst="rect">
            <a:avLst/>
          </a:prstGeom>
        </p:spPr>
      </p:pic>
      <p:grpSp>
        <p:nvGrpSpPr>
          <p:cNvPr id="8" name="Group 22"/>
          <p:cNvGrpSpPr/>
          <p:nvPr/>
        </p:nvGrpSpPr>
        <p:grpSpPr>
          <a:xfrm>
            <a:off x="1981200" y="4509120"/>
            <a:ext cx="8229600" cy="1656184"/>
            <a:chOff x="457200" y="1854201"/>
            <a:chExt cx="3386667" cy="1254343"/>
          </a:xfrm>
        </p:grpSpPr>
        <p:sp>
          <p:nvSpPr>
            <p:cNvPr id="9" name="Round Same Side Corner Rectangle 23"/>
            <p:cNvSpPr/>
            <p:nvPr/>
          </p:nvSpPr>
          <p:spPr>
            <a:xfrm>
              <a:off x="457200" y="1854201"/>
              <a:ext cx="3386667" cy="400922"/>
            </a:xfrm>
            <a:prstGeom prst="round2SameRect">
              <a:avLst>
                <a:gd name="adj1" fmla="val 31945"/>
                <a:gd name="adj2" fmla="val 0"/>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a:solidFill>
                    <a:schemeClr val="tx1"/>
                  </a:solidFill>
                </a:rPr>
                <a:t>Socket</a:t>
              </a:r>
            </a:p>
          </p:txBody>
        </p:sp>
        <p:sp>
          <p:nvSpPr>
            <p:cNvPr id="10" name="TextBox 24"/>
            <p:cNvSpPr txBox="1"/>
            <p:nvPr/>
          </p:nvSpPr>
          <p:spPr>
            <a:xfrm>
              <a:off x="457200" y="2255123"/>
              <a:ext cx="3386667" cy="853421"/>
            </a:xfrm>
            <a:prstGeom prst="rect">
              <a:avLst/>
            </a:prstGeom>
            <a:noFill/>
            <a:ln>
              <a:solidFill>
                <a:srgbClr val="000000"/>
              </a:solidFill>
            </a:ln>
          </p:spPr>
          <p:txBody>
            <a:bodyPr wrap="square" rtlCol="0">
              <a:noAutofit/>
            </a:bodyPr>
            <a:lstStyle/>
            <a:p>
              <a:pPr marL="285750" indent="-285750" algn="l">
                <a:buFont typeface="Arial"/>
                <a:buChar char="•"/>
              </a:pPr>
              <a:r>
                <a:rPr lang="en-US" sz="2000" dirty="0">
                  <a:latin typeface="+mn-lt"/>
                </a:rPr>
                <a:t>Enable communication between a client and server</a:t>
              </a:r>
            </a:p>
            <a:p>
              <a:pPr marL="285750" indent="-285750" algn="l">
                <a:buFont typeface="Arial"/>
                <a:buChar char="•"/>
              </a:pPr>
              <a:r>
                <a:rPr lang="en-US" sz="2000" dirty="0">
                  <a:latin typeface="+mn-lt"/>
                </a:rPr>
                <a:t>Concatenation of a Port and an IP address form a socket, </a:t>
              </a:r>
              <a:r>
                <a:rPr lang="en-US" sz="2000" dirty="0" smtClean="0">
                  <a:latin typeface="+mn-lt"/>
                </a:rPr>
                <a:t>160.45.117.199:80 </a:t>
              </a:r>
              <a:r>
                <a:rPr lang="en-US" sz="2000" dirty="0">
                  <a:latin typeface="+mn-lt"/>
                </a:rPr>
                <a:t>(http://</a:t>
              </a:r>
              <a:r>
                <a:rPr lang="en-US" sz="2000" dirty="0" smtClean="0">
                  <a:latin typeface="+mn-lt"/>
                </a:rPr>
                <a:t>www.mi.fu-berlin.de</a:t>
              </a:r>
              <a:r>
                <a:rPr lang="en-US" sz="2000" dirty="0">
                  <a:latin typeface="+mn-lt"/>
                </a:rPr>
                <a:t>)</a:t>
              </a:r>
            </a:p>
            <a:p>
              <a:endParaRPr lang="en-US" sz="2000" dirty="0">
                <a:latin typeface="+mn-lt"/>
              </a:endParaRPr>
            </a:p>
          </p:txBody>
        </p:sp>
      </p:grpSp>
    </p:spTree>
    <p:custDataLst>
      <p:tags r:id="rId1"/>
    </p:custDataLst>
    <p:extLst>
      <p:ext uri="{BB962C8B-B14F-4D97-AF65-F5344CB8AC3E}">
        <p14:creationId xmlns:p14="http://schemas.microsoft.com/office/powerpoint/2010/main" val="1478682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smtClean="0"/>
              <a:t>OS Support for Networking</a:t>
            </a:r>
          </a:p>
        </p:txBody>
      </p:sp>
      <p:sp>
        <p:nvSpPr>
          <p:cNvPr id="8196" name="Rectangle 3"/>
          <p:cNvSpPr>
            <a:spLocks noGrp="1" noChangeArrowheads="1"/>
          </p:cNvSpPr>
          <p:nvPr>
            <p:ph idx="1"/>
          </p:nvPr>
        </p:nvSpPr>
        <p:spPr/>
        <p:txBody>
          <a:bodyPr/>
          <a:lstStyle/>
          <a:p>
            <a:r>
              <a:rPr lang="en-US" b="1" dirty="0" smtClean="0"/>
              <a:t>Types of Sockets (classical Internet)</a:t>
            </a:r>
          </a:p>
          <a:p>
            <a:pPr eaLnBrk="1" hangingPunct="1"/>
            <a:endParaRPr lang="en-US" dirty="0" smtClean="0"/>
          </a:p>
          <a:p>
            <a:pPr eaLnBrk="1" hangingPunct="1"/>
            <a:r>
              <a:rPr lang="en-US" dirty="0" smtClean="0"/>
              <a:t>Stream sockets</a:t>
            </a:r>
          </a:p>
          <a:p>
            <a:pPr lvl="1" eaLnBrk="1" hangingPunct="1"/>
            <a:r>
              <a:rPr lang="en-US" dirty="0" smtClean="0"/>
              <a:t>Use Transmission Control Protocol (TCP)</a:t>
            </a:r>
          </a:p>
          <a:p>
            <a:pPr lvl="1" eaLnBrk="1" hangingPunct="1"/>
            <a:r>
              <a:rPr lang="en-US" dirty="0" smtClean="0"/>
              <a:t>Reliable data transfer</a:t>
            </a:r>
          </a:p>
          <a:p>
            <a:pPr eaLnBrk="1" hangingPunct="1"/>
            <a:endParaRPr lang="en-US" dirty="0" smtClean="0"/>
          </a:p>
          <a:p>
            <a:pPr eaLnBrk="1" hangingPunct="1"/>
            <a:r>
              <a:rPr lang="en-US" dirty="0" smtClean="0"/>
              <a:t>Datagram sockets</a:t>
            </a:r>
          </a:p>
          <a:p>
            <a:pPr lvl="1" eaLnBrk="1" hangingPunct="1"/>
            <a:r>
              <a:rPr lang="en-US" dirty="0" smtClean="0"/>
              <a:t>Use User Datagram Protocol (UDP)</a:t>
            </a:r>
          </a:p>
          <a:p>
            <a:pPr lvl="1" eaLnBrk="1" hangingPunct="1"/>
            <a:r>
              <a:rPr lang="en-US" dirty="0" smtClean="0"/>
              <a:t>Delivery is not guaranteed</a:t>
            </a:r>
          </a:p>
          <a:p>
            <a:pPr eaLnBrk="1" hangingPunct="1"/>
            <a:endParaRPr lang="en-US" dirty="0"/>
          </a:p>
          <a:p>
            <a:pPr eaLnBrk="1" hangingPunct="1"/>
            <a:endParaRPr lang="en-US" dirty="0" smtClean="0"/>
          </a:p>
          <a:p>
            <a:pPr eaLnBrk="1" hangingPunct="1">
              <a:buFont typeface="Wingdings" pitchFamily="2" charset="2"/>
              <a:buChar char="Ø"/>
            </a:pPr>
            <a:r>
              <a:rPr lang="en-US" dirty="0" smtClean="0"/>
              <a:t> Processes may open sockets to transparently communicate with processes on remote computers</a:t>
            </a:r>
          </a:p>
        </p:txBody>
      </p:sp>
      <p:sp>
        <p:nvSpPr>
          <p:cNvPr id="8194" name="Fußzeilenplatzhalter 3"/>
          <p:cNvSpPr>
            <a:spLocks noGrp="1"/>
          </p:cNvSpPr>
          <p:nvPr>
            <p:ph type="ftr" sz="quarter" idx="10"/>
          </p:nvPr>
        </p:nvSpPr>
        <p:spPr>
          <a:noFill/>
        </p:spPr>
        <p:txBody>
          <a:bodyPr/>
          <a:lstStyle/>
          <a:p>
            <a:r>
              <a:rPr lang="en-US" smtClean="0"/>
              <a:t>TI 3: Operating Systems and Computer Networks</a:t>
            </a:r>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OS Support for Networking</a:t>
            </a:r>
          </a:p>
        </p:txBody>
      </p:sp>
      <p:sp>
        <p:nvSpPr>
          <p:cNvPr id="3" name="Fußzeilenplatzhalter 2"/>
          <p:cNvSpPr>
            <a:spLocks noGrp="1"/>
          </p:cNvSpPr>
          <p:nvPr>
            <p:ph type="ftr" sz="quarter" idx="10"/>
          </p:nvPr>
        </p:nvSpPr>
        <p:spPr/>
        <p:txBody>
          <a:bodyPr/>
          <a:lstStyle/>
          <a:p>
            <a:pPr>
              <a:defRPr/>
            </a:pPr>
            <a:r>
              <a:rPr lang="en-US" smtClean="0"/>
              <a:t>TI 3: Operating Systems and Computer Networks</a:t>
            </a:r>
            <a:endParaRPr lang="en-US"/>
          </a:p>
        </p:txBody>
      </p:sp>
      <p:graphicFrame>
        <p:nvGraphicFramePr>
          <p:cNvPr id="4" name="Diagramm 3"/>
          <p:cNvGraphicFramePr/>
          <p:nvPr>
            <p:extLst>
              <p:ext uri="{D42A27DB-BD31-4B8C-83A1-F6EECF244321}">
                <p14:modId xmlns:p14="http://schemas.microsoft.com/office/powerpoint/2010/main" val="1115972667"/>
              </p:ext>
            </p:extLst>
          </p:nvPr>
        </p:nvGraphicFramePr>
        <p:xfrm>
          <a:off x="2135560" y="1430599"/>
          <a:ext cx="456016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p:cNvGraphicFramePr/>
          <p:nvPr>
            <p:extLst>
              <p:ext uri="{D42A27DB-BD31-4B8C-83A1-F6EECF244321}">
                <p14:modId xmlns:p14="http://schemas.microsoft.com/office/powerpoint/2010/main" val="2466207038"/>
              </p:ext>
            </p:extLst>
          </p:nvPr>
        </p:nvGraphicFramePr>
        <p:xfrm>
          <a:off x="6960096" y="1430599"/>
          <a:ext cx="2448272" cy="4912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41243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p:txBody>
          <a:bodyPr/>
          <a:lstStyle/>
          <a:p>
            <a:pPr eaLnBrk="1" hangingPunct="1"/>
            <a:r>
              <a:rPr lang="en-US" smtClean="0"/>
              <a:t>Socket Creation and Operation</a:t>
            </a:r>
          </a:p>
        </p:txBody>
      </p:sp>
      <p:sp>
        <p:nvSpPr>
          <p:cNvPr id="9220" name="Rectangle 5"/>
          <p:cNvSpPr>
            <a:spLocks noGrp="1" noChangeArrowheads="1"/>
          </p:cNvSpPr>
          <p:nvPr>
            <p:ph idx="1"/>
          </p:nvPr>
        </p:nvSpPr>
        <p:spPr/>
        <p:txBody>
          <a:bodyPr/>
          <a:lstStyle/>
          <a:p>
            <a:pPr eaLnBrk="1" hangingPunct="1"/>
            <a:r>
              <a:rPr lang="en-US" sz="2000" dirty="0"/>
              <a:t>System call </a:t>
            </a:r>
            <a:br>
              <a:rPr lang="en-US" sz="2000" dirty="0"/>
            </a:br>
            <a:endParaRPr lang="en-US" sz="2000" dirty="0"/>
          </a:p>
          <a:p>
            <a:r>
              <a:rPr lang="en-US" sz="1600" b="1" dirty="0" err="1">
                <a:latin typeface="Courier New" pitchFamily="49" charset="0"/>
              </a:rPr>
              <a:t>int</a:t>
            </a:r>
            <a:r>
              <a:rPr lang="en-US" sz="1600" b="1" dirty="0">
                <a:latin typeface="Courier New" pitchFamily="49" charset="0"/>
              </a:rPr>
              <a:t> socket(</a:t>
            </a:r>
            <a:r>
              <a:rPr lang="en-US" sz="1600" b="1" dirty="0" err="1">
                <a:latin typeface="Courier New" pitchFamily="49" charset="0"/>
              </a:rPr>
              <a:t>int</a:t>
            </a:r>
            <a:r>
              <a:rPr lang="en-US" sz="1600" b="1" dirty="0">
                <a:latin typeface="Courier New" pitchFamily="49" charset="0"/>
              </a:rPr>
              <a:t> domain, </a:t>
            </a:r>
            <a:r>
              <a:rPr lang="en-US" sz="1600" b="1" dirty="0" err="1">
                <a:latin typeface="Courier New" pitchFamily="49" charset="0"/>
              </a:rPr>
              <a:t>int</a:t>
            </a:r>
            <a:r>
              <a:rPr lang="en-US" sz="1600" b="1" dirty="0">
                <a:latin typeface="Courier New" pitchFamily="49" charset="0"/>
              </a:rPr>
              <a:t> type, </a:t>
            </a:r>
            <a:r>
              <a:rPr lang="en-US" sz="1600" b="1" dirty="0" err="1">
                <a:latin typeface="Courier New" pitchFamily="49" charset="0"/>
              </a:rPr>
              <a:t>int</a:t>
            </a:r>
            <a:r>
              <a:rPr lang="en-US" sz="1600" b="1" dirty="0">
                <a:latin typeface="Courier New" pitchFamily="49" charset="0"/>
              </a:rPr>
              <a:t> </a:t>
            </a:r>
            <a:r>
              <a:rPr lang="en-US" sz="1600" b="1" dirty="0">
                <a:latin typeface="Courier New" pitchFamily="49" charset="0"/>
              </a:rPr>
              <a:t>protocol)</a:t>
            </a:r>
          </a:p>
          <a:p>
            <a:pPr eaLnBrk="1" hangingPunct="1"/>
            <a:endParaRPr lang="en-US" sz="2000" dirty="0"/>
          </a:p>
          <a:p>
            <a:pPr eaLnBrk="1" hangingPunct="1"/>
            <a:r>
              <a:rPr lang="en-US" sz="2000" dirty="0"/>
              <a:t>Parameters</a:t>
            </a:r>
          </a:p>
          <a:p>
            <a:pPr lvl="1" eaLnBrk="1" hangingPunct="1"/>
            <a:r>
              <a:rPr lang="en-US" dirty="0"/>
              <a:t> </a:t>
            </a:r>
            <a:r>
              <a:rPr lang="en-US" b="1" dirty="0">
                <a:latin typeface="Courier New" pitchFamily="49" charset="0"/>
              </a:rPr>
              <a:t>domain</a:t>
            </a:r>
            <a:r>
              <a:rPr lang="en-US" dirty="0"/>
              <a:t> Protocol family</a:t>
            </a:r>
            <a:endParaRPr lang="en-US" b="1" dirty="0" smtClean="0">
              <a:latin typeface="Courier New" pitchFamily="49" charset="0"/>
            </a:endParaRPr>
          </a:p>
          <a:p>
            <a:pPr lvl="2" eaLnBrk="1" hangingPunct="1">
              <a:buFont typeface="Wingdings" pitchFamily="2" charset="2"/>
              <a:buChar char="Ø"/>
            </a:pPr>
            <a:r>
              <a:rPr lang="en-US" sz="1600" dirty="0"/>
              <a:t>e.g. </a:t>
            </a:r>
            <a:r>
              <a:rPr lang="en-US" b="1" dirty="0">
                <a:latin typeface="Courier New" pitchFamily="49" charset="0"/>
              </a:rPr>
              <a:t>PF_INET</a:t>
            </a:r>
            <a:r>
              <a:rPr lang="en-US" sz="1600" dirty="0"/>
              <a:t> for TCP/IP</a:t>
            </a:r>
          </a:p>
          <a:p>
            <a:pPr lvl="1" eaLnBrk="1" hangingPunct="1"/>
            <a:r>
              <a:rPr lang="en-US" dirty="0"/>
              <a:t> </a:t>
            </a:r>
            <a:r>
              <a:rPr lang="en-US" b="1" dirty="0" smtClean="0">
                <a:latin typeface="Courier New" pitchFamily="49" charset="0"/>
              </a:rPr>
              <a:t>type</a:t>
            </a:r>
          </a:p>
          <a:p>
            <a:pPr lvl="2" eaLnBrk="1" hangingPunct="1">
              <a:buFont typeface="Wingdings" pitchFamily="2" charset="2"/>
              <a:buChar char="Ø"/>
            </a:pPr>
            <a:r>
              <a:rPr lang="en-US" sz="1600" dirty="0"/>
              <a:t>Stream or datagram</a:t>
            </a:r>
          </a:p>
          <a:p>
            <a:pPr lvl="1" eaLnBrk="1" hangingPunct="1"/>
            <a:r>
              <a:rPr lang="en-US" dirty="0"/>
              <a:t> </a:t>
            </a:r>
            <a:r>
              <a:rPr lang="en-US" b="1" dirty="0" smtClean="0">
                <a:latin typeface="Courier New" pitchFamily="49" charset="0"/>
              </a:rPr>
              <a:t>protocol</a:t>
            </a:r>
            <a:r>
              <a:rPr lang="en-US" dirty="0"/>
              <a:t> (optional)</a:t>
            </a:r>
            <a:endParaRPr lang="en-US" b="1" dirty="0" smtClean="0">
              <a:latin typeface="Courier New" pitchFamily="49" charset="0"/>
            </a:endParaRPr>
          </a:p>
          <a:p>
            <a:pPr lvl="2" eaLnBrk="1" hangingPunct="1">
              <a:buFont typeface="Wingdings" pitchFamily="2" charset="2"/>
              <a:buChar char="Ø"/>
            </a:pPr>
            <a:r>
              <a:rPr lang="en-US" sz="1600" dirty="0"/>
              <a:t>e.g. TCP or UDP </a:t>
            </a:r>
            <a:br>
              <a:rPr lang="en-US" sz="1600" dirty="0"/>
            </a:br>
            <a:r>
              <a:rPr lang="en-US" sz="1600" dirty="0"/>
              <a:t>(for TCP/IP networking)</a:t>
            </a:r>
          </a:p>
        </p:txBody>
      </p:sp>
      <p:sp>
        <p:nvSpPr>
          <p:cNvPr id="9218" name="Fußzeilenplatzhalter 4"/>
          <p:cNvSpPr>
            <a:spLocks noGrp="1"/>
          </p:cNvSpPr>
          <p:nvPr>
            <p:ph type="ftr" sz="quarter" idx="10"/>
          </p:nvPr>
        </p:nvSpPr>
        <p:spPr>
          <a:noFill/>
        </p:spPr>
        <p:txBody>
          <a:bodyPr/>
          <a:lstStyle/>
          <a:p>
            <a:r>
              <a:rPr lang="en-US" smtClean="0"/>
              <a:t>TI 3: Operating Systems and Computer Networks</a:t>
            </a:r>
            <a:endParaRPr lang="en-US"/>
          </a:p>
        </p:txBody>
      </p:sp>
      <p:pic>
        <p:nvPicPr>
          <p:cNvPr id="9221" name="Picture 7"/>
          <p:cNvPicPr>
            <a:picLocks noChangeAspect="1" noChangeArrowheads="1"/>
          </p:cNvPicPr>
          <p:nvPr/>
        </p:nvPicPr>
        <p:blipFill>
          <a:blip r:embed="rId3" cstate="print">
            <a:clrChange>
              <a:clrFrom>
                <a:srgbClr val="FFFFFF"/>
              </a:clrFrom>
              <a:clrTo>
                <a:srgbClr val="FFFFFF">
                  <a:alpha val="0"/>
                </a:srgbClr>
              </a:clrTo>
            </a:clrChange>
          </a:blip>
          <a:srcRect l="5530" r="6499" b="10933"/>
          <a:stretch>
            <a:fillRect/>
          </a:stretch>
        </p:blipFill>
        <p:spPr bwMode="auto">
          <a:xfrm>
            <a:off x="6096000" y="807718"/>
            <a:ext cx="4680520" cy="5634083"/>
          </a:xfrm>
          <a:prstGeom prst="rect">
            <a:avLst/>
          </a:prstGeom>
          <a:noFill/>
          <a:ln w="9525">
            <a:noFill/>
            <a:miter lim="800000"/>
            <a:headEnd/>
            <a:tailEnd/>
          </a:ln>
        </p:spPr>
      </p:pic>
      <p:sp>
        <p:nvSpPr>
          <p:cNvPr id="2" name="TextBox 1"/>
          <p:cNvSpPr txBox="1"/>
          <p:nvPr/>
        </p:nvSpPr>
        <p:spPr>
          <a:xfrm>
            <a:off x="6023992" y="457012"/>
            <a:ext cx="1512168" cy="369332"/>
          </a:xfrm>
          <a:prstGeom prst="rect">
            <a:avLst/>
          </a:prstGeom>
          <a:noFill/>
        </p:spPr>
        <p:txBody>
          <a:bodyPr wrap="square" rtlCol="0">
            <a:spAutoFit/>
          </a:bodyPr>
          <a:lstStyle/>
          <a:p>
            <a:r>
              <a:rPr lang="de-DE" dirty="0" smtClean="0"/>
              <a:t>Server</a:t>
            </a:r>
            <a:endParaRPr lang="de-DE" dirty="0"/>
          </a:p>
        </p:txBody>
      </p:sp>
      <p:sp>
        <p:nvSpPr>
          <p:cNvPr id="7" name="TextBox 6"/>
          <p:cNvSpPr txBox="1"/>
          <p:nvPr/>
        </p:nvSpPr>
        <p:spPr>
          <a:xfrm>
            <a:off x="7824192" y="442592"/>
            <a:ext cx="1512168" cy="369332"/>
          </a:xfrm>
          <a:prstGeom prst="rect">
            <a:avLst/>
          </a:prstGeom>
          <a:noFill/>
        </p:spPr>
        <p:txBody>
          <a:bodyPr wrap="square" rtlCol="0">
            <a:spAutoFit/>
          </a:bodyPr>
          <a:lstStyle/>
          <a:p>
            <a:r>
              <a:rPr lang="de-DE" dirty="0" smtClean="0"/>
              <a:t>Client</a:t>
            </a:r>
            <a:endParaRPr lang="de-DE" dirty="0"/>
          </a:p>
        </p:txBody>
      </p:sp>
    </p:spTree>
    <p:extLst>
      <p:ext uri="{BB962C8B-B14F-4D97-AF65-F5344CB8AC3E}">
        <p14:creationId xmlns:p14="http://schemas.microsoft.com/office/powerpoint/2010/main" val="6712902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Datagram Communication</a:t>
            </a:r>
          </a:p>
        </p:txBody>
      </p:sp>
      <p:sp>
        <p:nvSpPr>
          <p:cNvPr id="10244" name="Rectangle 3"/>
          <p:cNvSpPr>
            <a:spLocks noGrp="1" noChangeArrowheads="1"/>
          </p:cNvSpPr>
          <p:nvPr>
            <p:ph idx="1"/>
          </p:nvPr>
        </p:nvSpPr>
        <p:spPr/>
        <p:txBody>
          <a:bodyPr/>
          <a:lstStyle/>
          <a:p>
            <a:pPr eaLnBrk="1" hangingPunct="1"/>
            <a:r>
              <a:rPr lang="en-US" dirty="0" smtClean="0"/>
              <a:t>Simplest possible service: unreliable datagrams</a:t>
            </a:r>
          </a:p>
          <a:p>
            <a:pPr eaLnBrk="1" hangingPunct="1"/>
            <a:endParaRPr lang="en-US" dirty="0" smtClean="0"/>
          </a:p>
        </p:txBody>
      </p:sp>
      <p:sp>
        <p:nvSpPr>
          <p:cNvPr id="10242"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0245" name="Rectangle 4"/>
          <p:cNvSpPr>
            <a:spLocks noChangeArrowheads="1"/>
          </p:cNvSpPr>
          <p:nvPr/>
        </p:nvSpPr>
        <p:spPr bwMode="auto">
          <a:xfrm>
            <a:off x="767408" y="1844824"/>
            <a:ext cx="4217988" cy="4402137"/>
          </a:xfrm>
          <a:prstGeom prst="rect">
            <a:avLst/>
          </a:prstGeom>
          <a:noFill/>
          <a:ln w="9525">
            <a:noFill/>
            <a:miter lim="800000"/>
            <a:headEnd/>
            <a:tailEnd/>
          </a:ln>
        </p:spPr>
        <p:txBody>
          <a:bodyPr/>
          <a:lstStyle/>
          <a:p>
            <a:pPr marL="419100" indent="-419100" algn="l">
              <a:spcBef>
                <a:spcPct val="20000"/>
              </a:spcBef>
              <a:buClr>
                <a:srgbClr val="003366"/>
              </a:buClr>
              <a:buSzPct val="120000"/>
            </a:pPr>
            <a:r>
              <a:rPr lang="en-US" sz="2200" b="1" dirty="0">
                <a:latin typeface="+mn-lt"/>
              </a:rPr>
              <a:t>Sender</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err="1">
                <a:latin typeface="Courier New" pitchFamily="49" charset="0"/>
              </a:rPr>
              <a:t>int</a:t>
            </a:r>
            <a:r>
              <a:rPr lang="en-US" dirty="0">
                <a:latin typeface="Courier New" pitchFamily="49" charset="0"/>
              </a:rPr>
              <a:t> s = </a:t>
            </a:r>
            <a:r>
              <a:rPr lang="en-US" b="1" dirty="0" smtClean="0">
                <a:latin typeface="Courier New" pitchFamily="49" charset="0"/>
              </a:rPr>
              <a:t>socket</a:t>
            </a:r>
            <a:r>
              <a:rPr lang="en-US" dirty="0" smtClean="0">
                <a:latin typeface="Courier New" pitchFamily="49" charset="0"/>
              </a:rPr>
              <a:t>(</a:t>
            </a:r>
            <a:r>
              <a:rPr lang="en-US" dirty="0">
                <a:latin typeface="Courier New" pitchFamily="49" charset="0"/>
              </a:rPr>
              <a: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err="1" smtClean="0">
                <a:latin typeface="Courier New" pitchFamily="49" charset="0"/>
              </a:rPr>
              <a:t>sendto</a:t>
            </a:r>
            <a:r>
              <a:rPr lang="en-US" dirty="0" smtClean="0">
                <a:latin typeface="Courier New" pitchFamily="49" charset="0"/>
              </a:rPr>
              <a:t>(</a:t>
            </a:r>
            <a:r>
              <a:rPr lang="en-US" dirty="0">
                <a:latin typeface="Courier New" pitchFamily="49" charset="0"/>
              </a:rPr>
              <a:t>s, </a:t>
            </a:r>
            <a:br>
              <a:rPr lang="en-US" dirty="0">
                <a:latin typeface="Courier New" pitchFamily="49" charset="0"/>
              </a:rPr>
            </a:br>
            <a:r>
              <a:rPr lang="en-US" dirty="0">
                <a:latin typeface="Courier New" pitchFamily="49" charset="0"/>
              </a:rPr>
              <a:t>	buffer, </a:t>
            </a:r>
            <a:br>
              <a:rPr lang="en-US" dirty="0">
                <a:latin typeface="Courier New" pitchFamily="49" charset="0"/>
              </a:rPr>
            </a:br>
            <a:r>
              <a:rPr lang="en-US" dirty="0">
                <a:latin typeface="Courier New" pitchFamily="49" charset="0"/>
              </a:rPr>
              <a:t>	</a:t>
            </a:r>
            <a:r>
              <a:rPr lang="en-US" dirty="0" err="1">
                <a:latin typeface="Courier New" pitchFamily="49" charset="0"/>
              </a:rPr>
              <a:t>datasize</a:t>
            </a:r>
            <a:r>
              <a:rPr lang="en-US" dirty="0">
                <a:latin typeface="Courier New" pitchFamily="49" charset="0"/>
              </a:rPr>
              <a:t>,</a:t>
            </a:r>
            <a:br>
              <a:rPr lang="en-US" dirty="0">
                <a:latin typeface="Courier New" pitchFamily="49" charset="0"/>
              </a:rPr>
            </a:br>
            <a:r>
              <a:rPr lang="en-US" dirty="0">
                <a:latin typeface="Courier New" pitchFamily="49" charset="0"/>
              </a:rPr>
              <a:t>	0,</a:t>
            </a:r>
            <a:br>
              <a:rPr lang="en-US" dirty="0">
                <a:latin typeface="Courier New" pitchFamily="49" charset="0"/>
              </a:rPr>
            </a:br>
            <a:r>
              <a:rPr lang="en-US" dirty="0">
                <a:latin typeface="Courier New" pitchFamily="49" charset="0"/>
              </a:rPr>
              <a:t>	</a:t>
            </a:r>
            <a:r>
              <a:rPr lang="en-US" dirty="0" err="1">
                <a:latin typeface="Courier New" pitchFamily="49" charset="0"/>
              </a:rPr>
              <a:t>to_addr</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dirty="0" err="1">
                <a:latin typeface="Courier New" pitchFamily="49" charset="0"/>
              </a:rPr>
              <a:t>addr_length</a:t>
            </a:r>
            <a:r>
              <a:rPr lang="en-US" dirty="0">
                <a:latin typeface="Courier New" pitchFamily="49" charset="0"/>
              </a:rPr>
              <a:t>);</a:t>
            </a:r>
          </a:p>
          <a:p>
            <a:pPr marL="419100" indent="-419100" algn="l">
              <a:spcBef>
                <a:spcPct val="20000"/>
              </a:spcBef>
              <a:buClr>
                <a:srgbClr val="003366"/>
              </a:buClr>
              <a:buSzPct val="120000"/>
              <a:buFontTx/>
              <a:buChar char="•"/>
            </a:pPr>
            <a:endParaRPr lang="en-US" sz="2200" dirty="0">
              <a:latin typeface="Courier New" pitchFamily="49" charset="0"/>
            </a:endParaRPr>
          </a:p>
          <a:p>
            <a:pPr marL="419100" indent="-419100" algn="l">
              <a:spcBef>
                <a:spcPct val="20000"/>
              </a:spcBef>
              <a:buClr>
                <a:srgbClr val="003366"/>
              </a:buClr>
              <a:buSzPct val="120000"/>
              <a:buFontTx/>
              <a:buChar char="•"/>
            </a:pPr>
            <a:r>
              <a:rPr lang="en-US" sz="2200" dirty="0" err="1" smtClean="0">
                <a:latin typeface="Courier New" pitchFamily="49" charset="0"/>
              </a:rPr>
              <a:t>to_addr</a:t>
            </a:r>
            <a:r>
              <a:rPr lang="en-US" sz="2200" dirty="0" smtClean="0">
                <a:latin typeface="Courier New" pitchFamily="49" charset="0"/>
              </a:rPr>
              <a:t> </a:t>
            </a:r>
            <a:r>
              <a:rPr lang="en-US" sz="2200" dirty="0">
                <a:latin typeface="+mj-lt"/>
              </a:rPr>
              <a:t>and</a:t>
            </a:r>
            <a:r>
              <a:rPr lang="en-US" sz="2200" dirty="0">
                <a:latin typeface="Courier New" pitchFamily="49" charset="0"/>
              </a:rPr>
              <a:t> </a:t>
            </a:r>
            <a:r>
              <a:rPr lang="en-US" sz="2200" dirty="0" err="1">
                <a:latin typeface="Courier New" pitchFamily="49" charset="0"/>
              </a:rPr>
              <a:t>addr_length</a:t>
            </a:r>
            <a:r>
              <a:rPr lang="en-US" sz="2200" dirty="0">
                <a:latin typeface="Courier New" pitchFamily="49" charset="0"/>
              </a:rPr>
              <a:t> </a:t>
            </a:r>
            <a:r>
              <a:rPr lang="en-US" sz="2200" dirty="0">
                <a:latin typeface="+mj-lt"/>
              </a:rPr>
              <a:t>specify destination</a:t>
            </a:r>
          </a:p>
        </p:txBody>
      </p:sp>
      <p:sp>
        <p:nvSpPr>
          <p:cNvPr id="10246" name="Rectangle 5"/>
          <p:cNvSpPr>
            <a:spLocks noChangeArrowheads="1"/>
          </p:cNvSpPr>
          <p:nvPr/>
        </p:nvSpPr>
        <p:spPr bwMode="auto">
          <a:xfrm>
            <a:off x="6312489" y="1832344"/>
            <a:ext cx="4217987" cy="4402137"/>
          </a:xfrm>
          <a:prstGeom prst="rect">
            <a:avLst/>
          </a:prstGeom>
          <a:noFill/>
          <a:ln w="9525">
            <a:noFill/>
            <a:miter lim="800000"/>
            <a:headEnd/>
            <a:tailEnd/>
          </a:ln>
        </p:spPr>
        <p:txBody>
          <a:bodyPr/>
          <a:lstStyle/>
          <a:p>
            <a:pPr marL="419100" indent="-419100" algn="l">
              <a:spcBef>
                <a:spcPct val="20000"/>
              </a:spcBef>
              <a:buClr>
                <a:srgbClr val="003366"/>
              </a:buClr>
              <a:buSzPct val="120000"/>
            </a:pPr>
            <a:r>
              <a:rPr lang="en-US" sz="2200" b="1" dirty="0">
                <a:latin typeface="+mn-lt"/>
              </a:rPr>
              <a:t>Receiver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err="1">
                <a:latin typeface="Courier New" pitchFamily="49" charset="0"/>
              </a:rPr>
              <a:t>int</a:t>
            </a:r>
            <a:r>
              <a:rPr lang="en-US" dirty="0">
                <a:latin typeface="Courier New" pitchFamily="49" charset="0"/>
              </a:rPr>
              <a:t> s = </a:t>
            </a:r>
            <a:r>
              <a:rPr lang="en-US" b="1" dirty="0" smtClean="0">
                <a:latin typeface="Courier New" pitchFamily="49" charset="0"/>
              </a:rPr>
              <a:t>socket</a:t>
            </a:r>
            <a:r>
              <a:rPr lang="en-US" dirty="0" smtClean="0">
                <a:latin typeface="Courier New" pitchFamily="49" charset="0"/>
              </a:rPr>
              <a:t>(</a:t>
            </a:r>
            <a:r>
              <a:rPr lang="en-US" dirty="0">
                <a:latin typeface="Courier New" pitchFamily="49" charset="0"/>
              </a:rPr>
              <a: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smtClean="0">
                <a:latin typeface="Courier New" pitchFamily="49" charset="0"/>
              </a:rPr>
              <a:t>bind</a:t>
            </a:r>
            <a:r>
              <a:rPr lang="en-US" dirty="0" smtClean="0">
                <a:latin typeface="Courier New" pitchFamily="49" charset="0"/>
              </a:rPr>
              <a:t>(</a:t>
            </a:r>
            <a:r>
              <a:rPr lang="en-US" dirty="0">
                <a:latin typeface="Courier New" pitchFamily="49" charset="0"/>
              </a:rPr>
              <a:t>s, </a:t>
            </a:r>
            <a:r>
              <a:rPr lang="en-US" dirty="0" err="1">
                <a:latin typeface="Courier New" pitchFamily="49" charset="0"/>
              </a:rPr>
              <a:t>local_addr</a:t>
            </a:r>
            <a:r>
              <a:rPr lang="en-US" dirty="0">
                <a:latin typeface="Courier New" pitchFamily="49" charset="0"/>
              </a:rPr>
              <a:t>,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err="1" smtClean="0">
                <a:latin typeface="Courier New" pitchFamily="49" charset="0"/>
              </a:rPr>
              <a:t>recv</a:t>
            </a:r>
            <a:r>
              <a:rPr lang="en-US" dirty="0" smtClean="0">
                <a:latin typeface="Courier New" pitchFamily="49" charset="0"/>
              </a:rPr>
              <a:t>(</a:t>
            </a:r>
            <a:r>
              <a:rPr lang="en-US" dirty="0">
                <a:latin typeface="Courier New" pitchFamily="49" charset="0"/>
              </a:rPr>
              <a:t>s,</a:t>
            </a:r>
            <a:br>
              <a:rPr lang="en-US" dirty="0">
                <a:latin typeface="Courier New" pitchFamily="49" charset="0"/>
              </a:rPr>
            </a:br>
            <a:r>
              <a:rPr lang="en-US" dirty="0">
                <a:latin typeface="Courier New" pitchFamily="49" charset="0"/>
              </a:rPr>
              <a:t>	buffer,</a:t>
            </a:r>
            <a:br>
              <a:rPr lang="en-US" dirty="0">
                <a:latin typeface="Courier New" pitchFamily="49" charset="0"/>
              </a:rPr>
            </a:br>
            <a:r>
              <a:rPr lang="en-US" dirty="0">
                <a:latin typeface="Courier New" pitchFamily="49" charset="0"/>
              </a:rPr>
              <a:t>	</a:t>
            </a:r>
            <a:r>
              <a:rPr lang="en-US" dirty="0" err="1">
                <a:latin typeface="Courier New" pitchFamily="49" charset="0"/>
              </a:rPr>
              <a:t>max_buff_length</a:t>
            </a:r>
            <a:r>
              <a:rPr lang="en-US" dirty="0">
                <a:latin typeface="Courier New" pitchFamily="49" charset="0"/>
              </a:rPr>
              <a:t>,</a:t>
            </a:r>
            <a:br>
              <a:rPr lang="en-US" dirty="0">
                <a:latin typeface="Courier New" pitchFamily="49" charset="0"/>
              </a:rPr>
            </a:br>
            <a:r>
              <a:rPr lang="en-US" dirty="0">
                <a:latin typeface="Courier New" pitchFamily="49" charset="0"/>
              </a:rPr>
              <a:t>	0);</a:t>
            </a:r>
          </a:p>
          <a:p>
            <a:pPr marL="419100" indent="-419100" algn="l">
              <a:spcBef>
                <a:spcPct val="20000"/>
              </a:spcBef>
              <a:buClr>
                <a:srgbClr val="003366"/>
              </a:buClr>
              <a:buSzPct val="120000"/>
              <a:buFontTx/>
              <a:buChar char="•"/>
            </a:pPr>
            <a:endParaRPr lang="en-US" sz="2200" dirty="0"/>
          </a:p>
          <a:p>
            <a:pPr marL="419100" indent="-419100" algn="l">
              <a:spcBef>
                <a:spcPct val="20000"/>
              </a:spcBef>
              <a:buClr>
                <a:srgbClr val="003366"/>
              </a:buClr>
              <a:buSzPct val="120000"/>
              <a:buFontTx/>
              <a:buChar char="•"/>
            </a:pPr>
            <a:r>
              <a:rPr lang="en-US" sz="2200" dirty="0">
                <a:latin typeface="+mj-lt"/>
              </a:rPr>
              <a:t>Will wait until data is available on socket </a:t>
            </a:r>
            <a:r>
              <a:rPr lang="en-US" sz="2200" dirty="0">
                <a:latin typeface="Courier New" pitchFamily="49" charset="0"/>
              </a:rPr>
              <a:t>s</a:t>
            </a:r>
            <a:r>
              <a:rPr lang="en-US" sz="2200" dirty="0"/>
              <a:t> </a:t>
            </a:r>
            <a:r>
              <a:rPr lang="en-US" sz="2200" dirty="0">
                <a:latin typeface="+mj-lt"/>
              </a:rPr>
              <a:t>and put the data into </a:t>
            </a:r>
            <a:r>
              <a:rPr lang="en-US" sz="2200" dirty="0">
                <a:latin typeface="Courier New" pitchFamily="49" charset="0"/>
              </a:rPr>
              <a:t>buffer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Byte Streams over Connection-Oriented Socket</a:t>
            </a:r>
          </a:p>
        </p:txBody>
      </p:sp>
      <p:sp>
        <p:nvSpPr>
          <p:cNvPr id="11268" name="Rectangle 3"/>
          <p:cNvSpPr>
            <a:spLocks noGrp="1" noChangeArrowheads="1"/>
          </p:cNvSpPr>
          <p:nvPr>
            <p:ph idx="1"/>
          </p:nvPr>
        </p:nvSpPr>
        <p:spPr>
          <a:noFill/>
        </p:spPr>
        <p:txBody>
          <a:bodyPr/>
          <a:lstStyle/>
          <a:p>
            <a:pPr eaLnBrk="1" hangingPunct="1"/>
            <a:r>
              <a:rPr lang="en-US" sz="2000" dirty="0"/>
              <a:t>For reliable byte streams, sockets have to be connected first</a:t>
            </a:r>
          </a:p>
          <a:p>
            <a:pPr eaLnBrk="1" hangingPunct="1"/>
            <a:r>
              <a:rPr lang="en-US" sz="2000" dirty="0"/>
              <a:t>Receiver has to accept connection</a:t>
            </a:r>
          </a:p>
        </p:txBody>
      </p:sp>
      <p:sp>
        <p:nvSpPr>
          <p:cNvPr id="11266" name="Fußzeilenplatzhalter 3"/>
          <p:cNvSpPr>
            <a:spLocks noGrp="1"/>
          </p:cNvSpPr>
          <p:nvPr>
            <p:ph type="ftr" sz="quarter" idx="10"/>
          </p:nvPr>
        </p:nvSpPr>
        <p:spPr>
          <a:noFill/>
        </p:spPr>
        <p:txBody>
          <a:bodyPr/>
          <a:lstStyle/>
          <a:p>
            <a:r>
              <a:rPr lang="en-US" smtClean="0"/>
              <a:t>TI 3: Operating Systems and Computer Networks</a:t>
            </a:r>
            <a:endParaRPr lang="en-US"/>
          </a:p>
        </p:txBody>
      </p:sp>
      <p:sp>
        <p:nvSpPr>
          <p:cNvPr id="11269" name="Rectangle 4"/>
          <p:cNvSpPr>
            <a:spLocks noChangeArrowheads="1"/>
          </p:cNvSpPr>
          <p:nvPr/>
        </p:nvSpPr>
        <p:spPr bwMode="auto">
          <a:xfrm>
            <a:off x="767408" y="2058737"/>
            <a:ext cx="4217988" cy="4402137"/>
          </a:xfrm>
          <a:prstGeom prst="rect">
            <a:avLst/>
          </a:prstGeom>
          <a:noFill/>
          <a:ln w="9525">
            <a:noFill/>
            <a:miter lim="800000"/>
            <a:headEnd/>
            <a:tailEnd/>
          </a:ln>
        </p:spPr>
        <p:txBody>
          <a:bodyPr/>
          <a:lstStyle/>
          <a:p>
            <a:pPr marL="419100" indent="-419100" algn="l">
              <a:spcBef>
                <a:spcPct val="20000"/>
              </a:spcBef>
              <a:buClr>
                <a:srgbClr val="003366"/>
              </a:buClr>
              <a:buSzPct val="120000"/>
            </a:pPr>
            <a:r>
              <a:rPr lang="en-US" sz="2000" b="1" dirty="0">
                <a:latin typeface="+mn-lt"/>
              </a:rPr>
              <a:t>Client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err="1">
                <a:latin typeface="Courier New" pitchFamily="49" charset="0"/>
              </a:rPr>
              <a:t>int</a:t>
            </a:r>
            <a:r>
              <a:rPr lang="en-US" dirty="0">
                <a:latin typeface="Courier New" pitchFamily="49" charset="0"/>
              </a:rPr>
              <a:t> s = </a:t>
            </a:r>
            <a:r>
              <a:rPr lang="en-US" b="1" dirty="0" smtClean="0">
                <a:latin typeface="Courier New" pitchFamily="49" charset="0"/>
              </a:rPr>
              <a:t>socket</a:t>
            </a:r>
            <a:r>
              <a:rPr lang="en-US" dirty="0" smtClean="0">
                <a:latin typeface="Courier New" pitchFamily="49" charset="0"/>
              </a:rPr>
              <a:t>(</a:t>
            </a:r>
            <a:r>
              <a:rPr lang="en-US" dirty="0">
                <a:latin typeface="Courier New" pitchFamily="49" charset="0"/>
              </a:rPr>
              <a: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smtClean="0">
                <a:latin typeface="Courier New" pitchFamily="49" charset="0"/>
              </a:rPr>
              <a:t>connect</a:t>
            </a:r>
            <a:r>
              <a:rPr lang="en-US" dirty="0" smtClean="0">
                <a:latin typeface="Courier New" pitchFamily="49" charset="0"/>
              </a:rPr>
              <a:t>(</a:t>
            </a:r>
            <a:r>
              <a:rPr lang="en-US" dirty="0">
                <a:latin typeface="Courier New" pitchFamily="49" charset="0"/>
              </a:rPr>
              <a:t>s,</a:t>
            </a:r>
            <a:br>
              <a:rPr lang="en-US" dirty="0">
                <a:latin typeface="Courier New" pitchFamily="49" charset="0"/>
              </a:rPr>
            </a:br>
            <a:r>
              <a:rPr lang="en-US" dirty="0">
                <a:latin typeface="Courier New" pitchFamily="49" charset="0"/>
              </a:rPr>
              <a:t> </a:t>
            </a:r>
            <a:r>
              <a:rPr lang="en-US" dirty="0" err="1">
                <a:latin typeface="Courier New" pitchFamily="49" charset="0"/>
              </a:rPr>
              <a:t>destination_addr</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dirty="0" err="1">
                <a:latin typeface="Courier New" pitchFamily="49" charset="0"/>
              </a:rPr>
              <a:t>addr_length</a:t>
            </a:r>
            <a:r>
              <a:rPr lang="en-US" dirty="0">
                <a:latin typeface="Courier New" pitchFamily="49" charset="0"/>
              </a:rPr>
              <a: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smtClean="0">
                <a:latin typeface="Courier New" pitchFamily="49" charset="0"/>
              </a:rPr>
              <a:t>send</a:t>
            </a:r>
            <a:r>
              <a:rPr lang="en-US" dirty="0" smtClean="0">
                <a:latin typeface="Courier New" pitchFamily="49" charset="0"/>
              </a:rPr>
              <a:t>(</a:t>
            </a:r>
            <a:r>
              <a:rPr lang="en-US" dirty="0" err="1">
                <a:latin typeface="Courier New" pitchFamily="49" charset="0"/>
              </a:rPr>
              <a:t>s,buffer</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dirty="0" err="1">
                <a:latin typeface="Courier New" pitchFamily="49" charset="0"/>
              </a:rPr>
              <a:t>datasize</a:t>
            </a:r>
            <a:r>
              <a:rPr lang="en-US" dirty="0">
                <a:latin typeface="Courier New" pitchFamily="49" charset="0"/>
              </a:rPr>
              <a:t>, 0);</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a:latin typeface="+mn-lt"/>
              </a:rPr>
              <a:t>Arbitrary</a:t>
            </a:r>
            <a:r>
              <a:rPr lang="en-US" dirty="0">
                <a:latin typeface="Courier New" pitchFamily="49" charset="0"/>
              </a:rPr>
              <a:t> </a:t>
            </a:r>
            <a:r>
              <a:rPr lang="en-US" dirty="0" err="1">
                <a:latin typeface="Courier New" pitchFamily="49" charset="0"/>
              </a:rPr>
              <a:t>recv</a:t>
            </a:r>
            <a:r>
              <a:rPr lang="en-US" dirty="0">
                <a:latin typeface="Courier New" pitchFamily="49" charset="0"/>
              </a:rPr>
              <a:t>()/send()</a:t>
            </a:r>
          </a:p>
          <a:p>
            <a:pPr marL="419100" indent="-419100" algn="l">
              <a:spcBef>
                <a:spcPct val="20000"/>
              </a:spcBef>
              <a:buClr>
                <a:srgbClr val="003366"/>
              </a:buClr>
              <a:buSzPct val="120000"/>
              <a:buFontTx/>
              <a:buAutoNum type="arabicPeriod"/>
            </a:pPr>
            <a:r>
              <a:rPr lang="en-US" b="1" dirty="0">
                <a:latin typeface="Courier New" pitchFamily="49" charset="0"/>
              </a:rPr>
              <a:t> close</a:t>
            </a:r>
            <a:r>
              <a:rPr lang="en-US" dirty="0">
                <a:latin typeface="Courier New" pitchFamily="49" charset="0"/>
              </a:rPr>
              <a:t> (s);</a:t>
            </a:r>
          </a:p>
          <a:p>
            <a:pPr marL="419100" indent="-419100" algn="l">
              <a:spcBef>
                <a:spcPct val="20000"/>
              </a:spcBef>
              <a:buClr>
                <a:srgbClr val="003366"/>
              </a:buClr>
              <a:buSzPct val="120000"/>
              <a:buFontTx/>
              <a:buChar char="•"/>
            </a:pPr>
            <a:endParaRPr lang="en-US" sz="2000" dirty="0"/>
          </a:p>
          <a:p>
            <a:pPr marL="419100" indent="-419100" algn="l">
              <a:spcBef>
                <a:spcPct val="20000"/>
              </a:spcBef>
              <a:buClr>
                <a:srgbClr val="003366"/>
              </a:buClr>
              <a:buSzPct val="120000"/>
              <a:buFontTx/>
              <a:buChar char="•"/>
            </a:pPr>
            <a:r>
              <a:rPr lang="en-US" sz="2000" dirty="0">
                <a:latin typeface="+mj-lt"/>
              </a:rPr>
              <a:t>Connected sockets use a </a:t>
            </a:r>
            <a:r>
              <a:rPr lang="en-US" sz="2000" dirty="0">
                <a:latin typeface="Courier New" pitchFamily="49" charset="0"/>
              </a:rPr>
              <a:t>send</a:t>
            </a:r>
            <a:r>
              <a:rPr lang="en-US" sz="2000" dirty="0"/>
              <a:t> </a:t>
            </a:r>
            <a:r>
              <a:rPr lang="en-US" sz="2000" dirty="0">
                <a:latin typeface="+mj-lt"/>
              </a:rPr>
              <a:t>without address information </a:t>
            </a:r>
          </a:p>
        </p:txBody>
      </p:sp>
      <p:sp>
        <p:nvSpPr>
          <p:cNvPr id="11270" name="Rectangle 5"/>
          <p:cNvSpPr>
            <a:spLocks noChangeArrowheads="1"/>
          </p:cNvSpPr>
          <p:nvPr/>
        </p:nvSpPr>
        <p:spPr bwMode="auto">
          <a:xfrm>
            <a:off x="6194690" y="2058736"/>
            <a:ext cx="4217987" cy="4402137"/>
          </a:xfrm>
          <a:prstGeom prst="rect">
            <a:avLst/>
          </a:prstGeom>
          <a:noFill/>
          <a:ln w="9525">
            <a:noFill/>
            <a:miter lim="800000"/>
            <a:headEnd/>
            <a:tailEnd/>
          </a:ln>
        </p:spPr>
        <p:txBody>
          <a:bodyPr/>
          <a:lstStyle/>
          <a:p>
            <a:pPr marL="419100" indent="-419100" algn="l">
              <a:spcBef>
                <a:spcPct val="20000"/>
              </a:spcBef>
              <a:buClr>
                <a:srgbClr val="003366"/>
              </a:buClr>
              <a:buSzPct val="120000"/>
            </a:pPr>
            <a:r>
              <a:rPr lang="en-US" sz="2000" b="1" dirty="0">
                <a:latin typeface="+mn-lt"/>
              </a:rPr>
              <a:t>Server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err="1">
                <a:latin typeface="Courier New" pitchFamily="49" charset="0"/>
              </a:rPr>
              <a:t>int</a:t>
            </a:r>
            <a:r>
              <a:rPr lang="en-US" dirty="0">
                <a:latin typeface="Courier New" pitchFamily="49" charset="0"/>
              </a:rPr>
              <a:t> s = </a:t>
            </a:r>
            <a:r>
              <a:rPr lang="en-US" b="1" dirty="0" smtClean="0">
                <a:latin typeface="Courier New" pitchFamily="49" charset="0"/>
              </a:rPr>
              <a:t>socket</a:t>
            </a:r>
            <a:r>
              <a:rPr lang="en-US" dirty="0" smtClean="0">
                <a:latin typeface="Courier New" pitchFamily="49" charset="0"/>
              </a:rPr>
              <a:t>(</a:t>
            </a:r>
            <a:r>
              <a:rPr lang="en-US" dirty="0">
                <a:latin typeface="Courier New" pitchFamily="49" charset="0"/>
              </a:rPr>
              <a:t>…);</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smtClean="0">
                <a:latin typeface="Courier New" pitchFamily="49" charset="0"/>
              </a:rPr>
              <a:t>bind</a:t>
            </a:r>
            <a:r>
              <a:rPr lang="en-US" dirty="0" smtClean="0">
                <a:latin typeface="Courier New" pitchFamily="49" charset="0"/>
              </a:rPr>
              <a:t>(</a:t>
            </a:r>
            <a:r>
              <a:rPr lang="en-US" dirty="0">
                <a:latin typeface="Courier New" pitchFamily="49" charset="0"/>
              </a:rPr>
              <a:t>s, </a:t>
            </a:r>
            <a:r>
              <a:rPr lang="en-US" dirty="0" err="1">
                <a:latin typeface="Courier New" pitchFamily="49" charset="0"/>
              </a:rPr>
              <a:t>local_addr</a:t>
            </a:r>
            <a:r>
              <a:rPr lang="en-US" dirty="0">
                <a:latin typeface="Courier New" pitchFamily="49" charset="0"/>
              </a:rPr>
              <a:t>,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smtClean="0">
                <a:latin typeface="Courier New" pitchFamily="49" charset="0"/>
              </a:rPr>
              <a:t>listen</a:t>
            </a:r>
            <a:r>
              <a:rPr lang="en-US" dirty="0" smtClean="0">
                <a:latin typeface="Courier New" pitchFamily="49" charset="0"/>
              </a:rPr>
              <a:t>(</a:t>
            </a:r>
            <a:r>
              <a:rPr lang="en-US" dirty="0">
                <a:latin typeface="Courier New" pitchFamily="49" charset="0"/>
              </a:rPr>
              <a:t>s,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err="1">
                <a:latin typeface="Courier New" pitchFamily="49" charset="0"/>
              </a:rPr>
              <a:t>int</a:t>
            </a:r>
            <a:r>
              <a:rPr lang="en-US" dirty="0">
                <a:latin typeface="Courier New" pitchFamily="49" charset="0"/>
              </a:rPr>
              <a:t> </a:t>
            </a:r>
            <a:r>
              <a:rPr lang="en-US" dirty="0" err="1">
                <a:latin typeface="Courier New" pitchFamily="49" charset="0"/>
              </a:rPr>
              <a:t>newsock</a:t>
            </a:r>
            <a:r>
              <a:rPr lang="en-US" dirty="0">
                <a:latin typeface="Courier New" pitchFamily="49" charset="0"/>
              </a:rPr>
              <a:t> = </a:t>
            </a:r>
            <a:r>
              <a:rPr lang="en-US" b="1" dirty="0" smtClean="0">
                <a:latin typeface="Courier New" pitchFamily="49" charset="0"/>
              </a:rPr>
              <a:t>accept</a:t>
            </a:r>
            <a:r>
              <a:rPr lang="en-US" dirty="0" smtClean="0">
                <a:latin typeface="Courier New" pitchFamily="49" charset="0"/>
              </a:rPr>
              <a:t>(</a:t>
            </a:r>
            <a:r>
              <a:rPr lang="en-US" dirty="0">
                <a:latin typeface="Courier New" pitchFamily="49" charset="0"/>
              </a:rPr>
              <a:t>s, 	*</a:t>
            </a:r>
            <a:r>
              <a:rPr lang="en-US" dirty="0" err="1">
                <a:latin typeface="Courier New" pitchFamily="49" charset="0"/>
              </a:rPr>
              <a:t>remote_addr</a:t>
            </a:r>
            <a:r>
              <a:rPr lang="en-US" dirty="0">
                <a:latin typeface="Courier New" pitchFamily="49" charset="0"/>
              </a:rPr>
              <a:t>, …);</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b="1" dirty="0" err="1" smtClean="0">
                <a:latin typeface="Courier New" pitchFamily="49" charset="0"/>
              </a:rPr>
              <a:t>recv</a:t>
            </a:r>
            <a:r>
              <a:rPr lang="en-US" dirty="0" smtClean="0">
                <a:latin typeface="Courier New" pitchFamily="49" charset="0"/>
              </a:rPr>
              <a:t>(</a:t>
            </a:r>
            <a:r>
              <a:rPr lang="en-US" dirty="0" err="1">
                <a:latin typeface="Courier New" pitchFamily="49" charset="0"/>
              </a:rPr>
              <a:t>newsock</a:t>
            </a:r>
            <a:r>
              <a:rPr lang="en-US" dirty="0">
                <a:latin typeface="Courier New" pitchFamily="49" charset="0"/>
              </a:rPr>
              <a:t>, buffer,</a:t>
            </a:r>
            <a:br>
              <a:rPr lang="en-US" dirty="0">
                <a:latin typeface="Courier New" pitchFamily="49" charset="0"/>
              </a:rPr>
            </a:br>
            <a:r>
              <a:rPr lang="en-US" dirty="0">
                <a:latin typeface="Courier New" pitchFamily="49" charset="0"/>
              </a:rPr>
              <a:t>	</a:t>
            </a:r>
            <a:r>
              <a:rPr lang="en-US" dirty="0" err="1">
                <a:latin typeface="Courier New" pitchFamily="49" charset="0"/>
              </a:rPr>
              <a:t>max_buff_length</a:t>
            </a:r>
            <a:r>
              <a:rPr lang="en-US" dirty="0">
                <a:latin typeface="Courier New" pitchFamily="49" charset="0"/>
              </a:rPr>
              <a:t>, 0);</a:t>
            </a:r>
          </a:p>
          <a:p>
            <a:pPr marL="419100" indent="-419100" algn="l">
              <a:spcBef>
                <a:spcPct val="20000"/>
              </a:spcBef>
              <a:buClr>
                <a:srgbClr val="003366"/>
              </a:buClr>
              <a:buSzPct val="120000"/>
              <a:buFontTx/>
              <a:buAutoNum type="arabicPeriod"/>
            </a:pPr>
            <a:r>
              <a:rPr lang="en-US" b="1" dirty="0">
                <a:latin typeface="Courier New" pitchFamily="49" charset="0"/>
              </a:rPr>
              <a:t> </a:t>
            </a:r>
            <a:r>
              <a:rPr lang="en-US" dirty="0">
                <a:latin typeface="+mn-lt"/>
              </a:rPr>
              <a:t>Arbitrary</a:t>
            </a:r>
            <a:r>
              <a:rPr lang="en-US" dirty="0">
                <a:latin typeface="Courier New" pitchFamily="49" charset="0"/>
              </a:rPr>
              <a:t> </a:t>
            </a:r>
            <a:r>
              <a:rPr lang="en-US" dirty="0" err="1">
                <a:latin typeface="Courier New" pitchFamily="49" charset="0"/>
              </a:rPr>
              <a:t>recv</a:t>
            </a:r>
            <a:r>
              <a:rPr lang="en-US" dirty="0">
                <a:latin typeface="Courier New" pitchFamily="49" charset="0"/>
              </a:rPr>
              <a:t>()/send()</a:t>
            </a:r>
          </a:p>
          <a:p>
            <a:pPr marL="419100" indent="-419100" algn="l">
              <a:spcBef>
                <a:spcPct val="20000"/>
              </a:spcBef>
              <a:buClr>
                <a:srgbClr val="003366"/>
              </a:buClr>
              <a:buSzPct val="120000"/>
              <a:buFontTx/>
              <a:buAutoNum type="arabicPeriod"/>
            </a:pPr>
            <a:r>
              <a:rPr lang="en-US" b="1" dirty="0">
                <a:latin typeface="Courier New" pitchFamily="49" charset="0"/>
              </a:rPr>
              <a:t> close</a:t>
            </a:r>
            <a:r>
              <a:rPr lang="en-US" dirty="0">
                <a:latin typeface="Courier New" pitchFamily="49" charset="0"/>
              </a:rPr>
              <a:t> (</a:t>
            </a:r>
            <a:r>
              <a:rPr lang="en-US" dirty="0" err="1">
                <a:latin typeface="Courier New" pitchFamily="49" charset="0"/>
              </a:rPr>
              <a:t>newsock</a:t>
            </a:r>
            <a:r>
              <a:rPr lang="en-US" dirty="0">
                <a:latin typeface="Courier New" pitchFamily="49" charset="0"/>
              </a:rPr>
              <a:t>);</a:t>
            </a:r>
          </a:p>
          <a:p>
            <a:pPr marL="419100" indent="-419100" algn="l">
              <a:spcBef>
                <a:spcPct val="20000"/>
              </a:spcBef>
              <a:buClr>
                <a:srgbClr val="003366"/>
              </a:buClr>
              <a:buSzPct val="120000"/>
            </a:pPr>
            <a:r>
              <a:rPr lang="en-US" dirty="0">
                <a:latin typeface="Courier New" pitchFamily="49" charset="0"/>
              </a:rPr>
              <a:t>	 ...</a:t>
            </a:r>
          </a:p>
          <a:p>
            <a:pPr marL="419100" indent="-419100" algn="l">
              <a:spcBef>
                <a:spcPct val="20000"/>
              </a:spcBef>
              <a:buClr>
                <a:srgbClr val="003366"/>
              </a:buClr>
              <a:buSzPct val="120000"/>
              <a:buFontTx/>
              <a:buAutoNum type="arabicPeriod" startAt="8"/>
            </a:pPr>
            <a:r>
              <a:rPr lang="en-US" b="1" dirty="0">
                <a:latin typeface="Courier New" pitchFamily="49" charset="0"/>
              </a:rPr>
              <a:t> close</a:t>
            </a:r>
            <a:r>
              <a:rPr lang="en-US" dirty="0">
                <a:latin typeface="Courier New" pitchFamily="49" charset="0"/>
              </a:rPr>
              <a:t>(s);</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4"/>
</p:tagLst>
</file>

<file path=ppt/tags/tag2.xml><?xml version="1.0" encoding="utf-8"?>
<p:tagLst xmlns:a="http://schemas.openxmlformats.org/drawingml/2006/main" xmlns:r="http://schemas.openxmlformats.org/officeDocument/2006/relationships" xmlns:p="http://schemas.openxmlformats.org/presentationml/2006/main">
  <p:tag name="TIMING" val="|10|4.7|6.7"/>
</p:tagLst>
</file>

<file path=ppt/theme/theme1.xml><?xml version="1.0" encoding="utf-8"?>
<a:theme xmlns:a="http://schemas.openxmlformats.org/drawingml/2006/main" name="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2938</Words>
  <Application>Microsoft Office PowerPoint</Application>
  <PresentationFormat>Widescreen</PresentationFormat>
  <Paragraphs>566</Paragraphs>
  <Slides>38</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Courier New</vt:lpstr>
      <vt:lpstr>Tahoma</vt:lpstr>
      <vt:lpstr>Verdana</vt:lpstr>
      <vt:lpstr>Wingdings</vt:lpstr>
      <vt:lpstr>FU-Berlin-16zu9</vt:lpstr>
      <vt:lpstr>Clip</vt:lpstr>
      <vt:lpstr>TI III: Operating Systems &amp; Computer Networks  Networked Computer &amp; Internet</vt:lpstr>
      <vt:lpstr>Content (2)</vt:lpstr>
      <vt:lpstr>Motivation – Networked Computers</vt:lpstr>
      <vt:lpstr>Motivation – Networked Computers</vt:lpstr>
      <vt:lpstr>OS Support for Networking</vt:lpstr>
      <vt:lpstr>OS Support for Networking</vt:lpstr>
      <vt:lpstr>Socket Creation and Operation</vt:lpstr>
      <vt:lpstr>Datagram Communication</vt:lpstr>
      <vt:lpstr>Byte Streams over Connection-Oriented Socket</vt:lpstr>
      <vt:lpstr>Kernel-level Socket Support</vt:lpstr>
      <vt:lpstr>Questions &amp; Tasks</vt:lpstr>
      <vt:lpstr>The Internet </vt:lpstr>
      <vt:lpstr>Internet / TCP/IP Network Stack</vt:lpstr>
      <vt:lpstr>The Internet</vt:lpstr>
      <vt:lpstr>Structure of the Internet (Concept)</vt:lpstr>
      <vt:lpstr>Structure of the Internet (“Reality”)</vt:lpstr>
      <vt:lpstr>Exemplary Services in the Internet</vt:lpstr>
      <vt:lpstr>Classical Internet Design Principles</vt:lpstr>
      <vt:lpstr>Some (Historical) IP Design Principles</vt:lpstr>
      <vt:lpstr>Development of the Internet</vt:lpstr>
      <vt:lpstr>Global Mobile Data Traffic Forecast by Region</vt:lpstr>
      <vt:lpstr>Internet Users World-Wide</vt:lpstr>
      <vt:lpstr>Hosts and Internet Domains</vt:lpstr>
      <vt:lpstr>Questions &amp; Tasks</vt:lpstr>
      <vt:lpstr>Protocols</vt:lpstr>
      <vt:lpstr>The Classical Internet Protocol Suite</vt:lpstr>
      <vt:lpstr>Protocols</vt:lpstr>
      <vt:lpstr>Protocol Stacks</vt:lpstr>
      <vt:lpstr>Layers Do Not Care About Distributed Lower Layers</vt:lpstr>
      <vt:lpstr>ISO/OSI 7-layer Reference Model</vt:lpstr>
      <vt:lpstr>Seven Layers (in brief)</vt:lpstr>
      <vt:lpstr>TCP/IP Protocol Stack</vt:lpstr>
      <vt:lpstr>ISO/OSI versus TCP/IP</vt:lpstr>
      <vt:lpstr>7 Layers with Intermediate System</vt:lpstr>
      <vt:lpstr>Protocols and Messages</vt:lpstr>
      <vt:lpstr>Encapsulation of Data</vt:lpstr>
      <vt:lpstr>Questions &amp; Tasks</vt:lpstr>
      <vt:lpstr>Content</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Networked Computer &amp; the Internet</dc:subject>
  <dc:creator>Georg Wittenburg</dc:creator>
  <cp:lastModifiedBy>Schiller, Jochen</cp:lastModifiedBy>
  <cp:revision>593</cp:revision>
  <dcterms:created xsi:type="dcterms:W3CDTF">2003-07-01T08:37:13Z</dcterms:created>
  <dcterms:modified xsi:type="dcterms:W3CDTF">2020-06-02T08:54:34Z</dcterms:modified>
</cp:coreProperties>
</file>